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ags/tag2.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 id="2147483689" r:id="rId6"/>
    <p:sldMasterId id="2147483702" r:id="rId7"/>
    <p:sldMasterId id="2147483730" r:id="rId8"/>
    <p:sldMasterId id="2147483743" r:id="rId9"/>
    <p:sldMasterId id="2147483756" r:id="rId10"/>
    <p:sldMasterId id="2147483769" r:id="rId11"/>
    <p:sldMasterId id="2147483809" r:id="rId12"/>
  </p:sldMasterIdLst>
  <p:notesMasterIdLst>
    <p:notesMasterId r:id="rId54"/>
  </p:notesMasterIdLst>
  <p:sldIdLst>
    <p:sldId id="256" r:id="rId13"/>
    <p:sldId id="339" r:id="rId14"/>
    <p:sldId id="361" r:id="rId15"/>
    <p:sldId id="3034" r:id="rId16"/>
    <p:sldId id="3059" r:id="rId17"/>
    <p:sldId id="3043" r:id="rId18"/>
    <p:sldId id="3062" r:id="rId19"/>
    <p:sldId id="3030" r:id="rId20"/>
    <p:sldId id="3063" r:id="rId21"/>
    <p:sldId id="3024" r:id="rId22"/>
    <p:sldId id="3037" r:id="rId23"/>
    <p:sldId id="3060" r:id="rId24"/>
    <p:sldId id="3066" r:id="rId25"/>
    <p:sldId id="3067" r:id="rId26"/>
    <p:sldId id="3068" r:id="rId27"/>
    <p:sldId id="3069" r:id="rId28"/>
    <p:sldId id="295" r:id="rId29"/>
    <p:sldId id="3042" r:id="rId30"/>
    <p:sldId id="3070" r:id="rId31"/>
    <p:sldId id="3071" r:id="rId32"/>
    <p:sldId id="3073" r:id="rId33"/>
    <p:sldId id="3074" r:id="rId34"/>
    <p:sldId id="3075" r:id="rId35"/>
    <p:sldId id="3076" r:id="rId36"/>
    <p:sldId id="3077" r:id="rId37"/>
    <p:sldId id="3078" r:id="rId38"/>
    <p:sldId id="3079" r:id="rId39"/>
    <p:sldId id="401" r:id="rId40"/>
    <p:sldId id="398" r:id="rId41"/>
    <p:sldId id="395" r:id="rId42"/>
    <p:sldId id="2950" r:id="rId43"/>
    <p:sldId id="3041" r:id="rId44"/>
    <p:sldId id="390" r:id="rId45"/>
    <p:sldId id="3055" r:id="rId46"/>
    <p:sldId id="3061" r:id="rId47"/>
    <p:sldId id="311" r:id="rId48"/>
    <p:sldId id="3058" r:id="rId49"/>
    <p:sldId id="3052" r:id="rId50"/>
    <p:sldId id="3053" r:id="rId51"/>
    <p:sldId id="3054" r:id="rId52"/>
    <p:sldId id="561" r:id="rId53"/>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2B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32"/>
    <p:restoredTop sz="82266"/>
  </p:normalViewPr>
  <p:slideViewPr>
    <p:cSldViewPr snapToGrid="0" snapToObjects="1">
      <p:cViewPr varScale="1">
        <p:scale>
          <a:sx n="75" d="100"/>
          <a:sy n="75" d="100"/>
        </p:scale>
        <p:origin x="516" y="36"/>
      </p:cViewPr>
      <p:guideLst>
        <p:guide orient="horz" pos="1620"/>
        <p:guide pos="2880"/>
      </p:guideLst>
    </p:cSldViewPr>
  </p:slideViewPr>
  <p:notesTextViewPr>
    <p:cViewPr>
      <p:scale>
        <a:sx n="100" d="100"/>
        <a:sy n="100" d="100"/>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svg"/><Relationship Id="rId1" Type="http://schemas.openxmlformats.org/officeDocument/2006/relationships/image" Target="../media/image11.png"/><Relationship Id="rId6" Type="http://schemas.openxmlformats.org/officeDocument/2006/relationships/image" Target="../media/image21.svg"/><Relationship Id="rId5" Type="http://schemas.openxmlformats.org/officeDocument/2006/relationships/image" Target="../media/image13.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C9AAE-9F14-417C-A426-2D6BBB04099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B8BAEE-D526-4E33-8354-75FCF5142349}">
      <dgm:prSet custT="1"/>
      <dgm:spPr>
        <a:solidFill>
          <a:schemeClr val="bg2">
            <a:lumMod val="40000"/>
            <a:lumOff val="60000"/>
          </a:schemeClr>
        </a:solidFill>
        <a:ln w="28575">
          <a:solidFill>
            <a:srgbClr val="BE2BBB"/>
          </a:solidFill>
        </a:ln>
      </dgm:spPr>
      <dgm:t>
        <a:bodyPr anchor="ctr"/>
        <a:lstStyle/>
        <a:p>
          <a:pPr>
            <a:lnSpc>
              <a:spcPct val="150000"/>
            </a:lnSpc>
            <a:defRPr cap="all"/>
          </a:pPr>
          <a:r>
            <a:rPr lang="es-AR" sz="1400" b="1" dirty="0">
              <a:solidFill>
                <a:schemeClr val="tx1"/>
              </a:solidFill>
              <a:latin typeface="Calibri" panose="020F0502020204030204" pitchFamily="34" charset="0"/>
              <a:cs typeface="Calibri" panose="020F0502020204030204" pitchFamily="34" charset="0"/>
            </a:rPr>
            <a:t>1- CCR actualmente </a:t>
          </a:r>
          <a:endParaRPr lang="en-US" sz="1400" b="1" dirty="0">
            <a:solidFill>
              <a:schemeClr val="tx1"/>
            </a:solidFill>
            <a:latin typeface="Calibri" panose="020F0502020204030204" pitchFamily="34" charset="0"/>
            <a:cs typeface="Calibri" panose="020F0502020204030204" pitchFamily="34" charset="0"/>
          </a:endParaRPr>
        </a:p>
      </dgm:t>
    </dgm:pt>
    <dgm:pt modelId="{831B1088-1628-4A86-BEBA-49C850C1FCD9}" type="parTrans" cxnId="{3769A700-2843-4119-A864-AC5EA2A0020C}">
      <dgm:prSet/>
      <dgm:spPr/>
      <dgm:t>
        <a:bodyPr/>
        <a:lstStyle/>
        <a:p>
          <a:endParaRPr lang="en-US"/>
        </a:p>
      </dgm:t>
    </dgm:pt>
    <dgm:pt modelId="{6ACA19AD-51F2-4F23-9634-EA0C61A2DB9A}" type="sibTrans" cxnId="{3769A700-2843-4119-A864-AC5EA2A0020C}">
      <dgm:prSet/>
      <dgm:spPr/>
      <dgm:t>
        <a:bodyPr/>
        <a:lstStyle/>
        <a:p>
          <a:endParaRPr lang="en-US"/>
        </a:p>
      </dgm:t>
    </dgm:pt>
    <dgm:pt modelId="{730E649B-51EF-43B0-88B7-AA9EAA39BCF7}">
      <dgm:prSet custT="1"/>
      <dgm:spPr>
        <a:solidFill>
          <a:schemeClr val="bg2">
            <a:lumMod val="75000"/>
          </a:schemeClr>
        </a:solidFill>
      </dgm:spPr>
      <dgm:t>
        <a:bodyPr anchor="ctr"/>
        <a:lstStyle/>
        <a:p>
          <a:pPr>
            <a:lnSpc>
              <a:spcPct val="150000"/>
            </a:lnSpc>
            <a:defRPr cap="all"/>
          </a:pPr>
          <a:r>
            <a:rPr lang="es-AR" sz="1400" b="1" dirty="0">
              <a:solidFill>
                <a:schemeClr val="bg1"/>
              </a:solidFill>
            </a:rPr>
            <a:t>2- Racional </a:t>
          </a:r>
          <a:endParaRPr lang="en-US" sz="1400" b="1" dirty="0">
            <a:solidFill>
              <a:schemeClr val="bg1"/>
            </a:solidFill>
          </a:endParaRPr>
        </a:p>
      </dgm:t>
    </dgm:pt>
    <dgm:pt modelId="{855654DE-3053-402B-9D09-8A914DBCBEE4}" type="parTrans" cxnId="{A05B7383-8CA2-4752-B9F1-9582C7C6E226}">
      <dgm:prSet/>
      <dgm:spPr/>
      <dgm:t>
        <a:bodyPr/>
        <a:lstStyle/>
        <a:p>
          <a:endParaRPr lang="en-US"/>
        </a:p>
      </dgm:t>
    </dgm:pt>
    <dgm:pt modelId="{BB43167D-6D36-458B-B5D4-3A813C65CAC2}" type="sibTrans" cxnId="{A05B7383-8CA2-4752-B9F1-9582C7C6E226}">
      <dgm:prSet/>
      <dgm:spPr/>
      <dgm:t>
        <a:bodyPr/>
        <a:lstStyle/>
        <a:p>
          <a:endParaRPr lang="en-US"/>
        </a:p>
      </dgm:t>
    </dgm:pt>
    <dgm:pt modelId="{FB95419D-1324-40A3-A825-AA7B9F311890}">
      <dgm:prSet custT="1"/>
      <dgm:spPr>
        <a:solidFill>
          <a:schemeClr val="bg2">
            <a:lumMod val="75000"/>
          </a:schemeClr>
        </a:solidFill>
      </dgm:spPr>
      <dgm:t>
        <a:bodyPr anchor="ctr"/>
        <a:lstStyle/>
        <a:p>
          <a:pPr>
            <a:lnSpc>
              <a:spcPct val="150000"/>
            </a:lnSpc>
            <a:defRPr cap="all"/>
          </a:pPr>
          <a:r>
            <a:rPr lang="es-AR" sz="1400" b="1" dirty="0">
              <a:solidFill>
                <a:schemeClr val="bg1"/>
              </a:solidFill>
            </a:rPr>
            <a:t>3- evidencia clinica</a:t>
          </a:r>
          <a:endParaRPr lang="en-US" sz="1400" b="1" dirty="0">
            <a:solidFill>
              <a:schemeClr val="bg1"/>
            </a:solidFill>
          </a:endParaRPr>
        </a:p>
      </dgm:t>
    </dgm:pt>
    <dgm:pt modelId="{4FBE1321-2B17-4D4C-B2D2-53D8451F99E5}" type="parTrans" cxnId="{4DF6C0EA-F711-4B84-BE1C-558111F87B11}">
      <dgm:prSet/>
      <dgm:spPr/>
      <dgm:t>
        <a:bodyPr/>
        <a:lstStyle/>
        <a:p>
          <a:endParaRPr lang="en-US"/>
        </a:p>
      </dgm:t>
    </dgm:pt>
    <dgm:pt modelId="{D7645E99-8216-4AAD-AB59-2FD8EE9A5D6B}" type="sibTrans" cxnId="{4DF6C0EA-F711-4B84-BE1C-558111F87B11}">
      <dgm:prSet/>
      <dgm:spPr/>
      <dgm:t>
        <a:bodyPr/>
        <a:lstStyle/>
        <a:p>
          <a:endParaRPr lang="en-US"/>
        </a:p>
      </dgm:t>
    </dgm:pt>
    <dgm:pt modelId="{1115FDB2-7349-4512-A60D-41B39DA36B94}" type="pres">
      <dgm:prSet presAssocID="{3F0C9AAE-9F14-417C-A426-2D6BBB040991}" presName="root" presStyleCnt="0">
        <dgm:presLayoutVars>
          <dgm:dir/>
          <dgm:resizeHandles val="exact"/>
        </dgm:presLayoutVars>
      </dgm:prSet>
      <dgm:spPr/>
      <dgm:t>
        <a:bodyPr/>
        <a:lstStyle/>
        <a:p>
          <a:endParaRPr lang="en-US"/>
        </a:p>
      </dgm:t>
    </dgm:pt>
    <dgm:pt modelId="{B2C65B0F-99C4-4374-ACED-CE7485361949}" type="pres">
      <dgm:prSet presAssocID="{09B8BAEE-D526-4E33-8354-75FCF5142349}" presName="compNode" presStyleCnt="0"/>
      <dgm:spPr/>
    </dgm:pt>
    <dgm:pt modelId="{0E320670-4AC2-4EE1-8F8D-0927FBDA46F7}" type="pres">
      <dgm:prSet presAssocID="{09B8BAEE-D526-4E33-8354-75FCF5142349}" presName="iconBgRect" presStyleLbl="bgShp" presStyleIdx="0" presStyleCnt="3" custLinFactX="180545" custLinFactNeighborX="200000" custLinFactNeighborY="-2114"/>
      <dgm:spPr/>
    </dgm:pt>
    <dgm:pt modelId="{BE8415EA-313E-4EEC-8BD5-901780AF02FA}" type="pres">
      <dgm:prSet presAssocID="{09B8BAEE-D526-4E33-8354-75FCF51423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4CDC10B8-F589-48CA-ACA8-DB1AC8F93AA9}" type="pres">
      <dgm:prSet presAssocID="{09B8BAEE-D526-4E33-8354-75FCF5142349}" presName="spaceRect" presStyleCnt="0"/>
      <dgm:spPr/>
    </dgm:pt>
    <dgm:pt modelId="{CFE38374-EA3E-4AB5-8DD0-2B35ADECEFD4}" type="pres">
      <dgm:prSet presAssocID="{09B8BAEE-D526-4E33-8354-75FCF5142349}" presName="textRect" presStyleLbl="revTx" presStyleIdx="0" presStyleCnt="3" custLinFactNeighborX="3829">
        <dgm:presLayoutVars>
          <dgm:chMax val="1"/>
          <dgm:chPref val="1"/>
        </dgm:presLayoutVars>
      </dgm:prSet>
      <dgm:spPr/>
      <dgm:t>
        <a:bodyPr/>
        <a:lstStyle/>
        <a:p>
          <a:endParaRPr lang="en-US"/>
        </a:p>
      </dgm:t>
    </dgm:pt>
    <dgm:pt modelId="{CDF86D10-9360-47FC-8605-45464E96B440}" type="pres">
      <dgm:prSet presAssocID="{6ACA19AD-51F2-4F23-9634-EA0C61A2DB9A}" presName="sibTrans" presStyleCnt="0"/>
      <dgm:spPr/>
    </dgm:pt>
    <dgm:pt modelId="{06A91BED-F46D-4F00-AECB-4D5195E71A2F}" type="pres">
      <dgm:prSet presAssocID="{730E649B-51EF-43B0-88B7-AA9EAA39BCF7}" presName="compNode" presStyleCnt="0"/>
      <dgm:spPr/>
    </dgm:pt>
    <dgm:pt modelId="{F925E190-64FA-4A41-A1F9-3C015A143B7E}" type="pres">
      <dgm:prSet presAssocID="{730E649B-51EF-43B0-88B7-AA9EAA39BCF7}" presName="iconBgRect" presStyleLbl="bgShp" presStyleIdx="1" presStyleCnt="3"/>
      <dgm:spPr/>
    </dgm:pt>
    <dgm:pt modelId="{284E409B-84D7-4952-98BC-BAB66922D75F}" type="pres">
      <dgm:prSet presAssocID="{730E649B-51EF-43B0-88B7-AA9EAA39BC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NA"/>
        </a:ext>
      </dgm:extLst>
    </dgm:pt>
    <dgm:pt modelId="{71D8C553-54A0-452F-811F-E926F771BD97}" type="pres">
      <dgm:prSet presAssocID="{730E649B-51EF-43B0-88B7-AA9EAA39BCF7}" presName="spaceRect" presStyleCnt="0"/>
      <dgm:spPr/>
    </dgm:pt>
    <dgm:pt modelId="{60FF2C2E-BD1D-4B9D-B893-2C9BCA9C717D}" type="pres">
      <dgm:prSet presAssocID="{730E649B-51EF-43B0-88B7-AA9EAA39BCF7}" presName="textRect" presStyleLbl="revTx" presStyleIdx="1" presStyleCnt="3">
        <dgm:presLayoutVars>
          <dgm:chMax val="1"/>
          <dgm:chPref val="1"/>
        </dgm:presLayoutVars>
      </dgm:prSet>
      <dgm:spPr/>
      <dgm:t>
        <a:bodyPr/>
        <a:lstStyle/>
        <a:p>
          <a:endParaRPr lang="en-US"/>
        </a:p>
      </dgm:t>
    </dgm:pt>
    <dgm:pt modelId="{10796B29-CA15-4C58-B313-EB4A413F9C45}" type="pres">
      <dgm:prSet presAssocID="{BB43167D-6D36-458B-B5D4-3A813C65CAC2}" presName="sibTrans" presStyleCnt="0"/>
      <dgm:spPr/>
    </dgm:pt>
    <dgm:pt modelId="{62E2AB56-8993-4C99-A350-8BA0D53CE42C}" type="pres">
      <dgm:prSet presAssocID="{FB95419D-1324-40A3-A825-AA7B9F311890}" presName="compNode" presStyleCnt="0"/>
      <dgm:spPr/>
    </dgm:pt>
    <dgm:pt modelId="{6A902B74-06F1-42C2-8819-8EEA26BFDE00}" type="pres">
      <dgm:prSet presAssocID="{FB95419D-1324-40A3-A825-AA7B9F311890}" presName="iconBgRect" presStyleLbl="bgShp" presStyleIdx="2" presStyleCnt="3" custLinFactX="-184323" custLinFactNeighborX="-200000" custLinFactNeighborY="619"/>
      <dgm:spPr/>
    </dgm:pt>
    <dgm:pt modelId="{1C7A28ED-D525-485A-9B8A-125B38643770}" type="pres">
      <dgm:prSet presAssocID="{FB95419D-1324-40A3-A825-AA7B9F311890}" presName="iconRect" presStyleLbl="node1" presStyleIdx="2" presStyleCnt="3" custLinFactX="-300000" custLinFactNeighborX="-369489" custLinFactNeighborY="66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95ACB1FB-3B8D-4825-B3ED-985E117EFDCF}" type="pres">
      <dgm:prSet presAssocID="{FB95419D-1324-40A3-A825-AA7B9F311890}" presName="spaceRect" presStyleCnt="0"/>
      <dgm:spPr/>
    </dgm:pt>
    <dgm:pt modelId="{DC36C286-F7B9-4549-98D5-6A0A5A91A24E}" type="pres">
      <dgm:prSet presAssocID="{FB95419D-1324-40A3-A825-AA7B9F311890}" presName="textRect" presStyleLbl="revTx" presStyleIdx="2" presStyleCnt="3">
        <dgm:presLayoutVars>
          <dgm:chMax val="1"/>
          <dgm:chPref val="1"/>
        </dgm:presLayoutVars>
      </dgm:prSet>
      <dgm:spPr/>
      <dgm:t>
        <a:bodyPr/>
        <a:lstStyle/>
        <a:p>
          <a:endParaRPr lang="en-US"/>
        </a:p>
      </dgm:t>
    </dgm:pt>
  </dgm:ptLst>
  <dgm:cxnLst>
    <dgm:cxn modelId="{4DF6C0EA-F711-4B84-BE1C-558111F87B11}" srcId="{3F0C9AAE-9F14-417C-A426-2D6BBB040991}" destId="{FB95419D-1324-40A3-A825-AA7B9F311890}" srcOrd="2" destOrd="0" parTransId="{4FBE1321-2B17-4D4C-B2D2-53D8451F99E5}" sibTransId="{D7645E99-8216-4AAD-AB59-2FD8EE9A5D6B}"/>
    <dgm:cxn modelId="{6887BB1B-2D3D-45F8-838C-BF1E3033BD20}" type="presOf" srcId="{09B8BAEE-D526-4E33-8354-75FCF5142349}" destId="{CFE38374-EA3E-4AB5-8DD0-2B35ADECEFD4}" srcOrd="0" destOrd="0" presId="urn:microsoft.com/office/officeart/2018/5/layout/IconCircleLabelList"/>
    <dgm:cxn modelId="{A05B7383-8CA2-4752-B9F1-9582C7C6E226}" srcId="{3F0C9AAE-9F14-417C-A426-2D6BBB040991}" destId="{730E649B-51EF-43B0-88B7-AA9EAA39BCF7}" srcOrd="1" destOrd="0" parTransId="{855654DE-3053-402B-9D09-8A914DBCBEE4}" sibTransId="{BB43167D-6D36-458B-B5D4-3A813C65CAC2}"/>
    <dgm:cxn modelId="{28FC4299-7ECE-45B6-9771-8D8F2F9A8EA9}" type="presOf" srcId="{FB95419D-1324-40A3-A825-AA7B9F311890}" destId="{DC36C286-F7B9-4549-98D5-6A0A5A91A24E}" srcOrd="0" destOrd="0" presId="urn:microsoft.com/office/officeart/2018/5/layout/IconCircleLabelList"/>
    <dgm:cxn modelId="{3193F267-DA86-457D-BBED-F3908E93A5EB}" type="presOf" srcId="{730E649B-51EF-43B0-88B7-AA9EAA39BCF7}" destId="{60FF2C2E-BD1D-4B9D-B893-2C9BCA9C717D}" srcOrd="0" destOrd="0" presId="urn:microsoft.com/office/officeart/2018/5/layout/IconCircleLabelList"/>
    <dgm:cxn modelId="{3769A700-2843-4119-A864-AC5EA2A0020C}" srcId="{3F0C9AAE-9F14-417C-A426-2D6BBB040991}" destId="{09B8BAEE-D526-4E33-8354-75FCF5142349}" srcOrd="0" destOrd="0" parTransId="{831B1088-1628-4A86-BEBA-49C850C1FCD9}" sibTransId="{6ACA19AD-51F2-4F23-9634-EA0C61A2DB9A}"/>
    <dgm:cxn modelId="{24C27554-92EB-4CD6-9F1E-339190F06B3F}" type="presOf" srcId="{3F0C9AAE-9F14-417C-A426-2D6BBB040991}" destId="{1115FDB2-7349-4512-A60D-41B39DA36B94}" srcOrd="0" destOrd="0" presId="urn:microsoft.com/office/officeart/2018/5/layout/IconCircleLabelList"/>
    <dgm:cxn modelId="{2FB71758-0D05-484C-96E0-E3C2842CF010}" type="presParOf" srcId="{1115FDB2-7349-4512-A60D-41B39DA36B94}" destId="{B2C65B0F-99C4-4374-ACED-CE7485361949}" srcOrd="0" destOrd="0" presId="urn:microsoft.com/office/officeart/2018/5/layout/IconCircleLabelList"/>
    <dgm:cxn modelId="{4FBEA4EF-E2F2-4B06-ACE6-F3B685FA61AC}" type="presParOf" srcId="{B2C65B0F-99C4-4374-ACED-CE7485361949}" destId="{0E320670-4AC2-4EE1-8F8D-0927FBDA46F7}" srcOrd="0" destOrd="0" presId="urn:microsoft.com/office/officeart/2018/5/layout/IconCircleLabelList"/>
    <dgm:cxn modelId="{0E09B37C-8518-4ED9-BBBA-8028C5EA14D6}" type="presParOf" srcId="{B2C65B0F-99C4-4374-ACED-CE7485361949}" destId="{BE8415EA-313E-4EEC-8BD5-901780AF02FA}" srcOrd="1" destOrd="0" presId="urn:microsoft.com/office/officeart/2018/5/layout/IconCircleLabelList"/>
    <dgm:cxn modelId="{BAF3F624-8388-4CDC-918F-72F42C395618}" type="presParOf" srcId="{B2C65B0F-99C4-4374-ACED-CE7485361949}" destId="{4CDC10B8-F589-48CA-ACA8-DB1AC8F93AA9}" srcOrd="2" destOrd="0" presId="urn:microsoft.com/office/officeart/2018/5/layout/IconCircleLabelList"/>
    <dgm:cxn modelId="{079ACFD1-25C0-44E2-8B9A-0A848576C3B0}" type="presParOf" srcId="{B2C65B0F-99C4-4374-ACED-CE7485361949}" destId="{CFE38374-EA3E-4AB5-8DD0-2B35ADECEFD4}" srcOrd="3" destOrd="0" presId="urn:microsoft.com/office/officeart/2018/5/layout/IconCircleLabelList"/>
    <dgm:cxn modelId="{AD1CF380-687F-4BEE-90A8-6BFCFDC4D3E6}" type="presParOf" srcId="{1115FDB2-7349-4512-A60D-41B39DA36B94}" destId="{CDF86D10-9360-47FC-8605-45464E96B440}" srcOrd="1" destOrd="0" presId="urn:microsoft.com/office/officeart/2018/5/layout/IconCircleLabelList"/>
    <dgm:cxn modelId="{FA734433-6E1D-4A84-A766-EB9C91F75ABC}" type="presParOf" srcId="{1115FDB2-7349-4512-A60D-41B39DA36B94}" destId="{06A91BED-F46D-4F00-AECB-4D5195E71A2F}" srcOrd="2" destOrd="0" presId="urn:microsoft.com/office/officeart/2018/5/layout/IconCircleLabelList"/>
    <dgm:cxn modelId="{A18DD1FE-FBB6-4D70-9EF5-26BC23ABF14C}" type="presParOf" srcId="{06A91BED-F46D-4F00-AECB-4D5195E71A2F}" destId="{F925E190-64FA-4A41-A1F9-3C015A143B7E}" srcOrd="0" destOrd="0" presId="urn:microsoft.com/office/officeart/2018/5/layout/IconCircleLabelList"/>
    <dgm:cxn modelId="{698364C7-E7D0-44A4-887C-066D82E6EEE9}" type="presParOf" srcId="{06A91BED-F46D-4F00-AECB-4D5195E71A2F}" destId="{284E409B-84D7-4952-98BC-BAB66922D75F}" srcOrd="1" destOrd="0" presId="urn:microsoft.com/office/officeart/2018/5/layout/IconCircleLabelList"/>
    <dgm:cxn modelId="{24960F8B-0016-4677-B0A2-8AEC607F2C87}" type="presParOf" srcId="{06A91BED-F46D-4F00-AECB-4D5195E71A2F}" destId="{71D8C553-54A0-452F-811F-E926F771BD97}" srcOrd="2" destOrd="0" presId="urn:microsoft.com/office/officeart/2018/5/layout/IconCircleLabelList"/>
    <dgm:cxn modelId="{8C076B2F-86F3-4D74-834D-2564357D51DF}" type="presParOf" srcId="{06A91BED-F46D-4F00-AECB-4D5195E71A2F}" destId="{60FF2C2E-BD1D-4B9D-B893-2C9BCA9C717D}" srcOrd="3" destOrd="0" presId="urn:microsoft.com/office/officeart/2018/5/layout/IconCircleLabelList"/>
    <dgm:cxn modelId="{EA86EEAB-0E59-4361-9443-FF3FC8B78209}" type="presParOf" srcId="{1115FDB2-7349-4512-A60D-41B39DA36B94}" destId="{10796B29-CA15-4C58-B313-EB4A413F9C45}" srcOrd="3" destOrd="0" presId="urn:microsoft.com/office/officeart/2018/5/layout/IconCircleLabelList"/>
    <dgm:cxn modelId="{551ED77C-E054-405A-A4CF-47268EE9BC1F}" type="presParOf" srcId="{1115FDB2-7349-4512-A60D-41B39DA36B94}" destId="{62E2AB56-8993-4C99-A350-8BA0D53CE42C}" srcOrd="4" destOrd="0" presId="urn:microsoft.com/office/officeart/2018/5/layout/IconCircleLabelList"/>
    <dgm:cxn modelId="{D79FEB8E-A683-4FC0-9123-D4D23BCEB447}" type="presParOf" srcId="{62E2AB56-8993-4C99-A350-8BA0D53CE42C}" destId="{6A902B74-06F1-42C2-8819-8EEA26BFDE00}" srcOrd="0" destOrd="0" presId="urn:microsoft.com/office/officeart/2018/5/layout/IconCircleLabelList"/>
    <dgm:cxn modelId="{4C440DD4-5B91-4ECC-91D6-CBC7775F6DD0}" type="presParOf" srcId="{62E2AB56-8993-4C99-A350-8BA0D53CE42C}" destId="{1C7A28ED-D525-485A-9B8A-125B38643770}" srcOrd="1" destOrd="0" presId="urn:microsoft.com/office/officeart/2018/5/layout/IconCircleLabelList"/>
    <dgm:cxn modelId="{3288FE3F-5851-4FD0-BE52-9CB25D49F78D}" type="presParOf" srcId="{62E2AB56-8993-4C99-A350-8BA0D53CE42C}" destId="{95ACB1FB-3B8D-4825-B3ED-985E117EFDCF}" srcOrd="2" destOrd="0" presId="urn:microsoft.com/office/officeart/2018/5/layout/IconCircleLabelList"/>
    <dgm:cxn modelId="{F56A74A5-12FB-470B-A8F9-926FD64156C0}" type="presParOf" srcId="{62E2AB56-8993-4C99-A350-8BA0D53CE42C}" destId="{DC36C286-F7B9-4549-98D5-6A0A5A91A24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0C9AAE-9F14-417C-A426-2D6BBB04099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B8BAEE-D526-4E33-8354-75FCF5142349}">
      <dgm:prSet custT="1"/>
      <dgm:spPr>
        <a:solidFill>
          <a:schemeClr val="bg2">
            <a:lumMod val="40000"/>
            <a:lumOff val="60000"/>
          </a:schemeClr>
        </a:solidFill>
        <a:ln w="28575">
          <a:solidFill>
            <a:srgbClr val="BE2BBB"/>
          </a:solidFill>
        </a:ln>
      </dgm:spPr>
      <dgm:t>
        <a:bodyPr anchor="ctr"/>
        <a:lstStyle/>
        <a:p>
          <a:pPr>
            <a:lnSpc>
              <a:spcPct val="150000"/>
            </a:lnSpc>
            <a:defRPr cap="all"/>
          </a:pPr>
          <a:r>
            <a:rPr lang="es-AR" sz="1400" b="1" dirty="0">
              <a:solidFill>
                <a:schemeClr val="tx1"/>
              </a:solidFill>
              <a:latin typeface="Calibri" panose="020F0502020204030204" pitchFamily="34" charset="0"/>
              <a:cs typeface="Calibri" panose="020F0502020204030204" pitchFamily="34" charset="0"/>
            </a:rPr>
            <a:t>1- CCR actualmente </a:t>
          </a:r>
          <a:endParaRPr lang="en-US" sz="1400" b="1" dirty="0">
            <a:solidFill>
              <a:schemeClr val="tx1"/>
            </a:solidFill>
            <a:latin typeface="Calibri" panose="020F0502020204030204" pitchFamily="34" charset="0"/>
            <a:cs typeface="Calibri" panose="020F0502020204030204" pitchFamily="34" charset="0"/>
          </a:endParaRPr>
        </a:p>
      </dgm:t>
    </dgm:pt>
    <dgm:pt modelId="{831B1088-1628-4A86-BEBA-49C850C1FCD9}" type="parTrans" cxnId="{3769A700-2843-4119-A864-AC5EA2A0020C}">
      <dgm:prSet/>
      <dgm:spPr/>
      <dgm:t>
        <a:bodyPr/>
        <a:lstStyle/>
        <a:p>
          <a:endParaRPr lang="en-US"/>
        </a:p>
      </dgm:t>
    </dgm:pt>
    <dgm:pt modelId="{6ACA19AD-51F2-4F23-9634-EA0C61A2DB9A}" type="sibTrans" cxnId="{3769A700-2843-4119-A864-AC5EA2A0020C}">
      <dgm:prSet/>
      <dgm:spPr/>
      <dgm:t>
        <a:bodyPr/>
        <a:lstStyle/>
        <a:p>
          <a:endParaRPr lang="en-US"/>
        </a:p>
      </dgm:t>
    </dgm:pt>
    <dgm:pt modelId="{730E649B-51EF-43B0-88B7-AA9EAA39BCF7}">
      <dgm:prSet custT="1"/>
      <dgm:spPr>
        <a:solidFill>
          <a:schemeClr val="bg2">
            <a:lumMod val="75000"/>
          </a:schemeClr>
        </a:solidFill>
        <a:ln w="38100">
          <a:solidFill>
            <a:srgbClr val="BE2BBB"/>
          </a:solidFill>
        </a:ln>
      </dgm:spPr>
      <dgm:t>
        <a:bodyPr anchor="ctr"/>
        <a:lstStyle/>
        <a:p>
          <a:pPr>
            <a:lnSpc>
              <a:spcPct val="150000"/>
            </a:lnSpc>
            <a:defRPr cap="all"/>
          </a:pPr>
          <a:r>
            <a:rPr lang="es-AR" sz="1400" b="1" dirty="0">
              <a:solidFill>
                <a:schemeClr val="bg1"/>
              </a:solidFill>
            </a:rPr>
            <a:t>2- Racional </a:t>
          </a:r>
          <a:endParaRPr lang="en-US" sz="1400" b="1" dirty="0">
            <a:solidFill>
              <a:schemeClr val="bg1"/>
            </a:solidFill>
          </a:endParaRPr>
        </a:p>
      </dgm:t>
    </dgm:pt>
    <dgm:pt modelId="{855654DE-3053-402B-9D09-8A914DBCBEE4}" type="parTrans" cxnId="{A05B7383-8CA2-4752-B9F1-9582C7C6E226}">
      <dgm:prSet/>
      <dgm:spPr/>
      <dgm:t>
        <a:bodyPr/>
        <a:lstStyle/>
        <a:p>
          <a:endParaRPr lang="en-US"/>
        </a:p>
      </dgm:t>
    </dgm:pt>
    <dgm:pt modelId="{BB43167D-6D36-458B-B5D4-3A813C65CAC2}" type="sibTrans" cxnId="{A05B7383-8CA2-4752-B9F1-9582C7C6E226}">
      <dgm:prSet/>
      <dgm:spPr/>
      <dgm:t>
        <a:bodyPr/>
        <a:lstStyle/>
        <a:p>
          <a:endParaRPr lang="en-US"/>
        </a:p>
      </dgm:t>
    </dgm:pt>
    <dgm:pt modelId="{FB95419D-1324-40A3-A825-AA7B9F311890}">
      <dgm:prSet custT="1"/>
      <dgm:spPr>
        <a:solidFill>
          <a:schemeClr val="bg2">
            <a:lumMod val="75000"/>
          </a:schemeClr>
        </a:solidFill>
      </dgm:spPr>
      <dgm:t>
        <a:bodyPr anchor="ctr"/>
        <a:lstStyle/>
        <a:p>
          <a:pPr>
            <a:lnSpc>
              <a:spcPct val="150000"/>
            </a:lnSpc>
            <a:defRPr cap="all"/>
          </a:pPr>
          <a:r>
            <a:rPr lang="es-AR" sz="1400" b="1" dirty="0">
              <a:solidFill>
                <a:schemeClr val="bg1"/>
              </a:solidFill>
            </a:rPr>
            <a:t>3- evidencia clinica</a:t>
          </a:r>
          <a:endParaRPr lang="en-US" sz="1400" b="1" dirty="0">
            <a:solidFill>
              <a:schemeClr val="bg1"/>
            </a:solidFill>
          </a:endParaRPr>
        </a:p>
      </dgm:t>
    </dgm:pt>
    <dgm:pt modelId="{4FBE1321-2B17-4D4C-B2D2-53D8451F99E5}" type="parTrans" cxnId="{4DF6C0EA-F711-4B84-BE1C-558111F87B11}">
      <dgm:prSet/>
      <dgm:spPr/>
      <dgm:t>
        <a:bodyPr/>
        <a:lstStyle/>
        <a:p>
          <a:endParaRPr lang="en-US"/>
        </a:p>
      </dgm:t>
    </dgm:pt>
    <dgm:pt modelId="{D7645E99-8216-4AAD-AB59-2FD8EE9A5D6B}" type="sibTrans" cxnId="{4DF6C0EA-F711-4B84-BE1C-558111F87B11}">
      <dgm:prSet/>
      <dgm:spPr/>
      <dgm:t>
        <a:bodyPr/>
        <a:lstStyle/>
        <a:p>
          <a:endParaRPr lang="en-US"/>
        </a:p>
      </dgm:t>
    </dgm:pt>
    <dgm:pt modelId="{1115FDB2-7349-4512-A60D-41B39DA36B94}" type="pres">
      <dgm:prSet presAssocID="{3F0C9AAE-9F14-417C-A426-2D6BBB040991}" presName="root" presStyleCnt="0">
        <dgm:presLayoutVars>
          <dgm:dir/>
          <dgm:resizeHandles val="exact"/>
        </dgm:presLayoutVars>
      </dgm:prSet>
      <dgm:spPr/>
      <dgm:t>
        <a:bodyPr/>
        <a:lstStyle/>
        <a:p>
          <a:endParaRPr lang="en-US"/>
        </a:p>
      </dgm:t>
    </dgm:pt>
    <dgm:pt modelId="{B2C65B0F-99C4-4374-ACED-CE7485361949}" type="pres">
      <dgm:prSet presAssocID="{09B8BAEE-D526-4E33-8354-75FCF5142349}" presName="compNode" presStyleCnt="0"/>
      <dgm:spPr/>
    </dgm:pt>
    <dgm:pt modelId="{0E320670-4AC2-4EE1-8F8D-0927FBDA46F7}" type="pres">
      <dgm:prSet presAssocID="{09B8BAEE-D526-4E33-8354-75FCF5142349}" presName="iconBgRect" presStyleLbl="bgShp" presStyleIdx="0" presStyleCnt="3" custLinFactX="180545" custLinFactNeighborX="200000" custLinFactNeighborY="-2114"/>
      <dgm:spPr/>
    </dgm:pt>
    <dgm:pt modelId="{BE8415EA-313E-4EEC-8BD5-901780AF02FA}" type="pres">
      <dgm:prSet presAssocID="{09B8BAEE-D526-4E33-8354-75FCF51423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4CDC10B8-F589-48CA-ACA8-DB1AC8F93AA9}" type="pres">
      <dgm:prSet presAssocID="{09B8BAEE-D526-4E33-8354-75FCF5142349}" presName="spaceRect" presStyleCnt="0"/>
      <dgm:spPr/>
    </dgm:pt>
    <dgm:pt modelId="{CFE38374-EA3E-4AB5-8DD0-2B35ADECEFD4}" type="pres">
      <dgm:prSet presAssocID="{09B8BAEE-D526-4E33-8354-75FCF5142349}" presName="textRect" presStyleLbl="revTx" presStyleIdx="0" presStyleCnt="3" custLinFactNeighborX="3829">
        <dgm:presLayoutVars>
          <dgm:chMax val="1"/>
          <dgm:chPref val="1"/>
        </dgm:presLayoutVars>
      </dgm:prSet>
      <dgm:spPr/>
      <dgm:t>
        <a:bodyPr/>
        <a:lstStyle/>
        <a:p>
          <a:endParaRPr lang="en-US"/>
        </a:p>
      </dgm:t>
    </dgm:pt>
    <dgm:pt modelId="{CDF86D10-9360-47FC-8605-45464E96B440}" type="pres">
      <dgm:prSet presAssocID="{6ACA19AD-51F2-4F23-9634-EA0C61A2DB9A}" presName="sibTrans" presStyleCnt="0"/>
      <dgm:spPr/>
    </dgm:pt>
    <dgm:pt modelId="{06A91BED-F46D-4F00-AECB-4D5195E71A2F}" type="pres">
      <dgm:prSet presAssocID="{730E649B-51EF-43B0-88B7-AA9EAA39BCF7}" presName="compNode" presStyleCnt="0"/>
      <dgm:spPr/>
    </dgm:pt>
    <dgm:pt modelId="{F925E190-64FA-4A41-A1F9-3C015A143B7E}" type="pres">
      <dgm:prSet presAssocID="{730E649B-51EF-43B0-88B7-AA9EAA39BCF7}" presName="iconBgRect" presStyleLbl="bgShp" presStyleIdx="1" presStyleCnt="3"/>
      <dgm:spPr/>
    </dgm:pt>
    <dgm:pt modelId="{284E409B-84D7-4952-98BC-BAB66922D75F}" type="pres">
      <dgm:prSet presAssocID="{730E649B-51EF-43B0-88B7-AA9EAA39BC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NA"/>
        </a:ext>
      </dgm:extLst>
    </dgm:pt>
    <dgm:pt modelId="{71D8C553-54A0-452F-811F-E926F771BD97}" type="pres">
      <dgm:prSet presAssocID="{730E649B-51EF-43B0-88B7-AA9EAA39BCF7}" presName="spaceRect" presStyleCnt="0"/>
      <dgm:spPr/>
    </dgm:pt>
    <dgm:pt modelId="{60FF2C2E-BD1D-4B9D-B893-2C9BCA9C717D}" type="pres">
      <dgm:prSet presAssocID="{730E649B-51EF-43B0-88B7-AA9EAA39BCF7}" presName="textRect" presStyleLbl="revTx" presStyleIdx="1" presStyleCnt="3">
        <dgm:presLayoutVars>
          <dgm:chMax val="1"/>
          <dgm:chPref val="1"/>
        </dgm:presLayoutVars>
      </dgm:prSet>
      <dgm:spPr/>
      <dgm:t>
        <a:bodyPr/>
        <a:lstStyle/>
        <a:p>
          <a:endParaRPr lang="en-US"/>
        </a:p>
      </dgm:t>
    </dgm:pt>
    <dgm:pt modelId="{10796B29-CA15-4C58-B313-EB4A413F9C45}" type="pres">
      <dgm:prSet presAssocID="{BB43167D-6D36-458B-B5D4-3A813C65CAC2}" presName="sibTrans" presStyleCnt="0"/>
      <dgm:spPr/>
    </dgm:pt>
    <dgm:pt modelId="{62E2AB56-8993-4C99-A350-8BA0D53CE42C}" type="pres">
      <dgm:prSet presAssocID="{FB95419D-1324-40A3-A825-AA7B9F311890}" presName="compNode" presStyleCnt="0"/>
      <dgm:spPr/>
    </dgm:pt>
    <dgm:pt modelId="{6A902B74-06F1-42C2-8819-8EEA26BFDE00}" type="pres">
      <dgm:prSet presAssocID="{FB95419D-1324-40A3-A825-AA7B9F311890}" presName="iconBgRect" presStyleLbl="bgShp" presStyleIdx="2" presStyleCnt="3" custLinFactX="-184323" custLinFactNeighborX="-200000" custLinFactNeighborY="619"/>
      <dgm:spPr/>
    </dgm:pt>
    <dgm:pt modelId="{1C7A28ED-D525-485A-9B8A-125B38643770}" type="pres">
      <dgm:prSet presAssocID="{FB95419D-1324-40A3-A825-AA7B9F311890}" presName="iconRect" presStyleLbl="node1" presStyleIdx="2" presStyleCnt="3" custLinFactX="-300000" custLinFactNeighborX="-369489" custLinFactNeighborY="66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95ACB1FB-3B8D-4825-B3ED-985E117EFDCF}" type="pres">
      <dgm:prSet presAssocID="{FB95419D-1324-40A3-A825-AA7B9F311890}" presName="spaceRect" presStyleCnt="0"/>
      <dgm:spPr/>
    </dgm:pt>
    <dgm:pt modelId="{DC36C286-F7B9-4549-98D5-6A0A5A91A24E}" type="pres">
      <dgm:prSet presAssocID="{FB95419D-1324-40A3-A825-AA7B9F311890}" presName="textRect" presStyleLbl="revTx" presStyleIdx="2" presStyleCnt="3">
        <dgm:presLayoutVars>
          <dgm:chMax val="1"/>
          <dgm:chPref val="1"/>
        </dgm:presLayoutVars>
      </dgm:prSet>
      <dgm:spPr/>
      <dgm:t>
        <a:bodyPr/>
        <a:lstStyle/>
        <a:p>
          <a:endParaRPr lang="en-US"/>
        </a:p>
      </dgm:t>
    </dgm:pt>
  </dgm:ptLst>
  <dgm:cxnLst>
    <dgm:cxn modelId="{4DF6C0EA-F711-4B84-BE1C-558111F87B11}" srcId="{3F0C9AAE-9F14-417C-A426-2D6BBB040991}" destId="{FB95419D-1324-40A3-A825-AA7B9F311890}" srcOrd="2" destOrd="0" parTransId="{4FBE1321-2B17-4D4C-B2D2-53D8451F99E5}" sibTransId="{D7645E99-8216-4AAD-AB59-2FD8EE9A5D6B}"/>
    <dgm:cxn modelId="{6887BB1B-2D3D-45F8-838C-BF1E3033BD20}" type="presOf" srcId="{09B8BAEE-D526-4E33-8354-75FCF5142349}" destId="{CFE38374-EA3E-4AB5-8DD0-2B35ADECEFD4}" srcOrd="0" destOrd="0" presId="urn:microsoft.com/office/officeart/2018/5/layout/IconCircleLabelList"/>
    <dgm:cxn modelId="{A05B7383-8CA2-4752-B9F1-9582C7C6E226}" srcId="{3F0C9AAE-9F14-417C-A426-2D6BBB040991}" destId="{730E649B-51EF-43B0-88B7-AA9EAA39BCF7}" srcOrd="1" destOrd="0" parTransId="{855654DE-3053-402B-9D09-8A914DBCBEE4}" sibTransId="{BB43167D-6D36-458B-B5D4-3A813C65CAC2}"/>
    <dgm:cxn modelId="{28FC4299-7ECE-45B6-9771-8D8F2F9A8EA9}" type="presOf" srcId="{FB95419D-1324-40A3-A825-AA7B9F311890}" destId="{DC36C286-F7B9-4549-98D5-6A0A5A91A24E}" srcOrd="0" destOrd="0" presId="urn:microsoft.com/office/officeart/2018/5/layout/IconCircleLabelList"/>
    <dgm:cxn modelId="{3193F267-DA86-457D-BBED-F3908E93A5EB}" type="presOf" srcId="{730E649B-51EF-43B0-88B7-AA9EAA39BCF7}" destId="{60FF2C2E-BD1D-4B9D-B893-2C9BCA9C717D}" srcOrd="0" destOrd="0" presId="urn:microsoft.com/office/officeart/2018/5/layout/IconCircleLabelList"/>
    <dgm:cxn modelId="{3769A700-2843-4119-A864-AC5EA2A0020C}" srcId="{3F0C9AAE-9F14-417C-A426-2D6BBB040991}" destId="{09B8BAEE-D526-4E33-8354-75FCF5142349}" srcOrd="0" destOrd="0" parTransId="{831B1088-1628-4A86-BEBA-49C850C1FCD9}" sibTransId="{6ACA19AD-51F2-4F23-9634-EA0C61A2DB9A}"/>
    <dgm:cxn modelId="{24C27554-92EB-4CD6-9F1E-339190F06B3F}" type="presOf" srcId="{3F0C9AAE-9F14-417C-A426-2D6BBB040991}" destId="{1115FDB2-7349-4512-A60D-41B39DA36B94}" srcOrd="0" destOrd="0" presId="urn:microsoft.com/office/officeart/2018/5/layout/IconCircleLabelList"/>
    <dgm:cxn modelId="{2FB71758-0D05-484C-96E0-E3C2842CF010}" type="presParOf" srcId="{1115FDB2-7349-4512-A60D-41B39DA36B94}" destId="{B2C65B0F-99C4-4374-ACED-CE7485361949}" srcOrd="0" destOrd="0" presId="urn:microsoft.com/office/officeart/2018/5/layout/IconCircleLabelList"/>
    <dgm:cxn modelId="{4FBEA4EF-E2F2-4B06-ACE6-F3B685FA61AC}" type="presParOf" srcId="{B2C65B0F-99C4-4374-ACED-CE7485361949}" destId="{0E320670-4AC2-4EE1-8F8D-0927FBDA46F7}" srcOrd="0" destOrd="0" presId="urn:microsoft.com/office/officeart/2018/5/layout/IconCircleLabelList"/>
    <dgm:cxn modelId="{0E09B37C-8518-4ED9-BBBA-8028C5EA14D6}" type="presParOf" srcId="{B2C65B0F-99C4-4374-ACED-CE7485361949}" destId="{BE8415EA-313E-4EEC-8BD5-901780AF02FA}" srcOrd="1" destOrd="0" presId="urn:microsoft.com/office/officeart/2018/5/layout/IconCircleLabelList"/>
    <dgm:cxn modelId="{BAF3F624-8388-4CDC-918F-72F42C395618}" type="presParOf" srcId="{B2C65B0F-99C4-4374-ACED-CE7485361949}" destId="{4CDC10B8-F589-48CA-ACA8-DB1AC8F93AA9}" srcOrd="2" destOrd="0" presId="urn:microsoft.com/office/officeart/2018/5/layout/IconCircleLabelList"/>
    <dgm:cxn modelId="{079ACFD1-25C0-44E2-8B9A-0A848576C3B0}" type="presParOf" srcId="{B2C65B0F-99C4-4374-ACED-CE7485361949}" destId="{CFE38374-EA3E-4AB5-8DD0-2B35ADECEFD4}" srcOrd="3" destOrd="0" presId="urn:microsoft.com/office/officeart/2018/5/layout/IconCircleLabelList"/>
    <dgm:cxn modelId="{AD1CF380-687F-4BEE-90A8-6BFCFDC4D3E6}" type="presParOf" srcId="{1115FDB2-7349-4512-A60D-41B39DA36B94}" destId="{CDF86D10-9360-47FC-8605-45464E96B440}" srcOrd="1" destOrd="0" presId="urn:microsoft.com/office/officeart/2018/5/layout/IconCircleLabelList"/>
    <dgm:cxn modelId="{FA734433-6E1D-4A84-A766-EB9C91F75ABC}" type="presParOf" srcId="{1115FDB2-7349-4512-A60D-41B39DA36B94}" destId="{06A91BED-F46D-4F00-AECB-4D5195E71A2F}" srcOrd="2" destOrd="0" presId="urn:microsoft.com/office/officeart/2018/5/layout/IconCircleLabelList"/>
    <dgm:cxn modelId="{A18DD1FE-FBB6-4D70-9EF5-26BC23ABF14C}" type="presParOf" srcId="{06A91BED-F46D-4F00-AECB-4D5195E71A2F}" destId="{F925E190-64FA-4A41-A1F9-3C015A143B7E}" srcOrd="0" destOrd="0" presId="urn:microsoft.com/office/officeart/2018/5/layout/IconCircleLabelList"/>
    <dgm:cxn modelId="{698364C7-E7D0-44A4-887C-066D82E6EEE9}" type="presParOf" srcId="{06A91BED-F46D-4F00-AECB-4D5195E71A2F}" destId="{284E409B-84D7-4952-98BC-BAB66922D75F}" srcOrd="1" destOrd="0" presId="urn:microsoft.com/office/officeart/2018/5/layout/IconCircleLabelList"/>
    <dgm:cxn modelId="{24960F8B-0016-4677-B0A2-8AEC607F2C87}" type="presParOf" srcId="{06A91BED-F46D-4F00-AECB-4D5195E71A2F}" destId="{71D8C553-54A0-452F-811F-E926F771BD97}" srcOrd="2" destOrd="0" presId="urn:microsoft.com/office/officeart/2018/5/layout/IconCircleLabelList"/>
    <dgm:cxn modelId="{8C076B2F-86F3-4D74-834D-2564357D51DF}" type="presParOf" srcId="{06A91BED-F46D-4F00-AECB-4D5195E71A2F}" destId="{60FF2C2E-BD1D-4B9D-B893-2C9BCA9C717D}" srcOrd="3" destOrd="0" presId="urn:microsoft.com/office/officeart/2018/5/layout/IconCircleLabelList"/>
    <dgm:cxn modelId="{EA86EEAB-0E59-4361-9443-FF3FC8B78209}" type="presParOf" srcId="{1115FDB2-7349-4512-A60D-41B39DA36B94}" destId="{10796B29-CA15-4C58-B313-EB4A413F9C45}" srcOrd="3" destOrd="0" presId="urn:microsoft.com/office/officeart/2018/5/layout/IconCircleLabelList"/>
    <dgm:cxn modelId="{551ED77C-E054-405A-A4CF-47268EE9BC1F}" type="presParOf" srcId="{1115FDB2-7349-4512-A60D-41B39DA36B94}" destId="{62E2AB56-8993-4C99-A350-8BA0D53CE42C}" srcOrd="4" destOrd="0" presId="urn:microsoft.com/office/officeart/2018/5/layout/IconCircleLabelList"/>
    <dgm:cxn modelId="{D79FEB8E-A683-4FC0-9123-D4D23BCEB447}" type="presParOf" srcId="{62E2AB56-8993-4C99-A350-8BA0D53CE42C}" destId="{6A902B74-06F1-42C2-8819-8EEA26BFDE00}" srcOrd="0" destOrd="0" presId="urn:microsoft.com/office/officeart/2018/5/layout/IconCircleLabelList"/>
    <dgm:cxn modelId="{4C440DD4-5B91-4ECC-91D6-CBC7775F6DD0}" type="presParOf" srcId="{62E2AB56-8993-4C99-A350-8BA0D53CE42C}" destId="{1C7A28ED-D525-485A-9B8A-125B38643770}" srcOrd="1" destOrd="0" presId="urn:microsoft.com/office/officeart/2018/5/layout/IconCircleLabelList"/>
    <dgm:cxn modelId="{3288FE3F-5851-4FD0-BE52-9CB25D49F78D}" type="presParOf" srcId="{62E2AB56-8993-4C99-A350-8BA0D53CE42C}" destId="{95ACB1FB-3B8D-4825-B3ED-985E117EFDCF}" srcOrd="2" destOrd="0" presId="urn:microsoft.com/office/officeart/2018/5/layout/IconCircleLabelList"/>
    <dgm:cxn modelId="{F56A74A5-12FB-470B-A8F9-926FD64156C0}" type="presParOf" srcId="{62E2AB56-8993-4C99-A350-8BA0D53CE42C}" destId="{DC36C286-F7B9-4549-98D5-6A0A5A91A24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0C9AAE-9F14-417C-A426-2D6BBB04099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9B8BAEE-D526-4E33-8354-75FCF5142349}">
      <dgm:prSet custT="1"/>
      <dgm:spPr>
        <a:solidFill>
          <a:schemeClr val="bg2">
            <a:lumMod val="40000"/>
            <a:lumOff val="60000"/>
          </a:schemeClr>
        </a:solidFill>
        <a:ln w="28575">
          <a:solidFill>
            <a:srgbClr val="BE2BBB"/>
          </a:solidFill>
        </a:ln>
      </dgm:spPr>
      <dgm:t>
        <a:bodyPr anchor="ctr"/>
        <a:lstStyle/>
        <a:p>
          <a:pPr>
            <a:lnSpc>
              <a:spcPct val="150000"/>
            </a:lnSpc>
            <a:defRPr cap="all"/>
          </a:pPr>
          <a:r>
            <a:rPr lang="es-AR" sz="1400" b="1" dirty="0">
              <a:solidFill>
                <a:schemeClr val="tx1"/>
              </a:solidFill>
              <a:latin typeface="Calibri" panose="020F0502020204030204" pitchFamily="34" charset="0"/>
              <a:cs typeface="Calibri" panose="020F0502020204030204" pitchFamily="34" charset="0"/>
            </a:rPr>
            <a:t>1- CCR actualmente </a:t>
          </a:r>
          <a:endParaRPr lang="en-US" sz="1400" b="1" dirty="0">
            <a:solidFill>
              <a:schemeClr val="tx1"/>
            </a:solidFill>
            <a:latin typeface="Calibri" panose="020F0502020204030204" pitchFamily="34" charset="0"/>
            <a:cs typeface="Calibri" panose="020F0502020204030204" pitchFamily="34" charset="0"/>
          </a:endParaRPr>
        </a:p>
      </dgm:t>
    </dgm:pt>
    <dgm:pt modelId="{831B1088-1628-4A86-BEBA-49C850C1FCD9}" type="parTrans" cxnId="{3769A700-2843-4119-A864-AC5EA2A0020C}">
      <dgm:prSet/>
      <dgm:spPr/>
      <dgm:t>
        <a:bodyPr/>
        <a:lstStyle/>
        <a:p>
          <a:endParaRPr lang="en-US"/>
        </a:p>
      </dgm:t>
    </dgm:pt>
    <dgm:pt modelId="{6ACA19AD-51F2-4F23-9634-EA0C61A2DB9A}" type="sibTrans" cxnId="{3769A700-2843-4119-A864-AC5EA2A0020C}">
      <dgm:prSet/>
      <dgm:spPr/>
      <dgm:t>
        <a:bodyPr/>
        <a:lstStyle/>
        <a:p>
          <a:endParaRPr lang="en-US"/>
        </a:p>
      </dgm:t>
    </dgm:pt>
    <dgm:pt modelId="{730E649B-51EF-43B0-88B7-AA9EAA39BCF7}">
      <dgm:prSet custT="1"/>
      <dgm:spPr>
        <a:solidFill>
          <a:schemeClr val="bg2">
            <a:lumMod val="75000"/>
          </a:schemeClr>
        </a:solidFill>
        <a:ln w="38100">
          <a:solidFill>
            <a:srgbClr val="BE2BBB"/>
          </a:solidFill>
        </a:ln>
      </dgm:spPr>
      <dgm:t>
        <a:bodyPr anchor="ctr"/>
        <a:lstStyle/>
        <a:p>
          <a:pPr>
            <a:lnSpc>
              <a:spcPct val="150000"/>
            </a:lnSpc>
            <a:defRPr cap="all"/>
          </a:pPr>
          <a:r>
            <a:rPr lang="es-AR" sz="1400" b="1" dirty="0">
              <a:solidFill>
                <a:schemeClr val="bg1"/>
              </a:solidFill>
            </a:rPr>
            <a:t>2- Racional </a:t>
          </a:r>
          <a:endParaRPr lang="en-US" sz="1400" b="1" dirty="0">
            <a:solidFill>
              <a:schemeClr val="bg1"/>
            </a:solidFill>
          </a:endParaRPr>
        </a:p>
      </dgm:t>
    </dgm:pt>
    <dgm:pt modelId="{855654DE-3053-402B-9D09-8A914DBCBEE4}" type="parTrans" cxnId="{A05B7383-8CA2-4752-B9F1-9582C7C6E226}">
      <dgm:prSet/>
      <dgm:spPr/>
      <dgm:t>
        <a:bodyPr/>
        <a:lstStyle/>
        <a:p>
          <a:endParaRPr lang="en-US"/>
        </a:p>
      </dgm:t>
    </dgm:pt>
    <dgm:pt modelId="{BB43167D-6D36-458B-B5D4-3A813C65CAC2}" type="sibTrans" cxnId="{A05B7383-8CA2-4752-B9F1-9582C7C6E226}">
      <dgm:prSet/>
      <dgm:spPr/>
      <dgm:t>
        <a:bodyPr/>
        <a:lstStyle/>
        <a:p>
          <a:endParaRPr lang="en-US"/>
        </a:p>
      </dgm:t>
    </dgm:pt>
    <dgm:pt modelId="{FB95419D-1324-40A3-A825-AA7B9F311890}">
      <dgm:prSet custT="1"/>
      <dgm:spPr>
        <a:solidFill>
          <a:schemeClr val="bg2">
            <a:lumMod val="75000"/>
          </a:schemeClr>
        </a:solidFill>
        <a:ln w="38100">
          <a:solidFill>
            <a:srgbClr val="BE2BBB"/>
          </a:solidFill>
        </a:ln>
      </dgm:spPr>
      <dgm:t>
        <a:bodyPr anchor="ctr"/>
        <a:lstStyle/>
        <a:p>
          <a:pPr>
            <a:lnSpc>
              <a:spcPct val="150000"/>
            </a:lnSpc>
            <a:defRPr cap="all"/>
          </a:pPr>
          <a:r>
            <a:rPr lang="es-AR" sz="1400" b="1" dirty="0">
              <a:solidFill>
                <a:schemeClr val="bg1"/>
              </a:solidFill>
            </a:rPr>
            <a:t>3- evidencia clinica</a:t>
          </a:r>
          <a:endParaRPr lang="en-US" sz="1400" b="1" dirty="0">
            <a:solidFill>
              <a:schemeClr val="bg1"/>
            </a:solidFill>
          </a:endParaRPr>
        </a:p>
      </dgm:t>
    </dgm:pt>
    <dgm:pt modelId="{4FBE1321-2B17-4D4C-B2D2-53D8451F99E5}" type="parTrans" cxnId="{4DF6C0EA-F711-4B84-BE1C-558111F87B11}">
      <dgm:prSet/>
      <dgm:spPr/>
      <dgm:t>
        <a:bodyPr/>
        <a:lstStyle/>
        <a:p>
          <a:endParaRPr lang="en-US"/>
        </a:p>
      </dgm:t>
    </dgm:pt>
    <dgm:pt modelId="{D7645E99-8216-4AAD-AB59-2FD8EE9A5D6B}" type="sibTrans" cxnId="{4DF6C0EA-F711-4B84-BE1C-558111F87B11}">
      <dgm:prSet/>
      <dgm:spPr/>
      <dgm:t>
        <a:bodyPr/>
        <a:lstStyle/>
        <a:p>
          <a:endParaRPr lang="en-US"/>
        </a:p>
      </dgm:t>
    </dgm:pt>
    <dgm:pt modelId="{1115FDB2-7349-4512-A60D-41B39DA36B94}" type="pres">
      <dgm:prSet presAssocID="{3F0C9AAE-9F14-417C-A426-2D6BBB040991}" presName="root" presStyleCnt="0">
        <dgm:presLayoutVars>
          <dgm:dir/>
          <dgm:resizeHandles val="exact"/>
        </dgm:presLayoutVars>
      </dgm:prSet>
      <dgm:spPr/>
      <dgm:t>
        <a:bodyPr/>
        <a:lstStyle/>
        <a:p>
          <a:endParaRPr lang="en-US"/>
        </a:p>
      </dgm:t>
    </dgm:pt>
    <dgm:pt modelId="{B2C65B0F-99C4-4374-ACED-CE7485361949}" type="pres">
      <dgm:prSet presAssocID="{09B8BAEE-D526-4E33-8354-75FCF5142349}" presName="compNode" presStyleCnt="0"/>
      <dgm:spPr/>
    </dgm:pt>
    <dgm:pt modelId="{0E320670-4AC2-4EE1-8F8D-0927FBDA46F7}" type="pres">
      <dgm:prSet presAssocID="{09B8BAEE-D526-4E33-8354-75FCF5142349}" presName="iconBgRect" presStyleLbl="bgShp" presStyleIdx="0" presStyleCnt="3" custLinFactX="180545" custLinFactNeighborX="200000" custLinFactNeighborY="-2114"/>
      <dgm:spPr/>
    </dgm:pt>
    <dgm:pt modelId="{BE8415EA-313E-4EEC-8BD5-901780AF02FA}" type="pres">
      <dgm:prSet presAssocID="{09B8BAEE-D526-4E33-8354-75FCF514234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4CDC10B8-F589-48CA-ACA8-DB1AC8F93AA9}" type="pres">
      <dgm:prSet presAssocID="{09B8BAEE-D526-4E33-8354-75FCF5142349}" presName="spaceRect" presStyleCnt="0"/>
      <dgm:spPr/>
    </dgm:pt>
    <dgm:pt modelId="{CFE38374-EA3E-4AB5-8DD0-2B35ADECEFD4}" type="pres">
      <dgm:prSet presAssocID="{09B8BAEE-D526-4E33-8354-75FCF5142349}" presName="textRect" presStyleLbl="revTx" presStyleIdx="0" presStyleCnt="3" custLinFactNeighborX="3829">
        <dgm:presLayoutVars>
          <dgm:chMax val="1"/>
          <dgm:chPref val="1"/>
        </dgm:presLayoutVars>
      </dgm:prSet>
      <dgm:spPr/>
      <dgm:t>
        <a:bodyPr/>
        <a:lstStyle/>
        <a:p>
          <a:endParaRPr lang="en-US"/>
        </a:p>
      </dgm:t>
    </dgm:pt>
    <dgm:pt modelId="{CDF86D10-9360-47FC-8605-45464E96B440}" type="pres">
      <dgm:prSet presAssocID="{6ACA19AD-51F2-4F23-9634-EA0C61A2DB9A}" presName="sibTrans" presStyleCnt="0"/>
      <dgm:spPr/>
    </dgm:pt>
    <dgm:pt modelId="{06A91BED-F46D-4F00-AECB-4D5195E71A2F}" type="pres">
      <dgm:prSet presAssocID="{730E649B-51EF-43B0-88B7-AA9EAA39BCF7}" presName="compNode" presStyleCnt="0"/>
      <dgm:spPr/>
    </dgm:pt>
    <dgm:pt modelId="{F925E190-64FA-4A41-A1F9-3C015A143B7E}" type="pres">
      <dgm:prSet presAssocID="{730E649B-51EF-43B0-88B7-AA9EAA39BCF7}" presName="iconBgRect" presStyleLbl="bgShp" presStyleIdx="1" presStyleCnt="3"/>
      <dgm:spPr/>
    </dgm:pt>
    <dgm:pt modelId="{284E409B-84D7-4952-98BC-BAB66922D75F}" type="pres">
      <dgm:prSet presAssocID="{730E649B-51EF-43B0-88B7-AA9EAA39BC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NA"/>
        </a:ext>
      </dgm:extLst>
    </dgm:pt>
    <dgm:pt modelId="{71D8C553-54A0-452F-811F-E926F771BD97}" type="pres">
      <dgm:prSet presAssocID="{730E649B-51EF-43B0-88B7-AA9EAA39BCF7}" presName="spaceRect" presStyleCnt="0"/>
      <dgm:spPr/>
    </dgm:pt>
    <dgm:pt modelId="{60FF2C2E-BD1D-4B9D-B893-2C9BCA9C717D}" type="pres">
      <dgm:prSet presAssocID="{730E649B-51EF-43B0-88B7-AA9EAA39BCF7}" presName="textRect" presStyleLbl="revTx" presStyleIdx="1" presStyleCnt="3">
        <dgm:presLayoutVars>
          <dgm:chMax val="1"/>
          <dgm:chPref val="1"/>
        </dgm:presLayoutVars>
      </dgm:prSet>
      <dgm:spPr/>
      <dgm:t>
        <a:bodyPr/>
        <a:lstStyle/>
        <a:p>
          <a:endParaRPr lang="en-US"/>
        </a:p>
      </dgm:t>
    </dgm:pt>
    <dgm:pt modelId="{10796B29-CA15-4C58-B313-EB4A413F9C45}" type="pres">
      <dgm:prSet presAssocID="{BB43167D-6D36-458B-B5D4-3A813C65CAC2}" presName="sibTrans" presStyleCnt="0"/>
      <dgm:spPr/>
    </dgm:pt>
    <dgm:pt modelId="{62E2AB56-8993-4C99-A350-8BA0D53CE42C}" type="pres">
      <dgm:prSet presAssocID="{FB95419D-1324-40A3-A825-AA7B9F311890}" presName="compNode" presStyleCnt="0"/>
      <dgm:spPr/>
    </dgm:pt>
    <dgm:pt modelId="{6A902B74-06F1-42C2-8819-8EEA26BFDE00}" type="pres">
      <dgm:prSet presAssocID="{FB95419D-1324-40A3-A825-AA7B9F311890}" presName="iconBgRect" presStyleLbl="bgShp" presStyleIdx="2" presStyleCnt="3" custLinFactX="-184323" custLinFactNeighborX="-200000" custLinFactNeighborY="619"/>
      <dgm:spPr/>
    </dgm:pt>
    <dgm:pt modelId="{1C7A28ED-D525-485A-9B8A-125B38643770}" type="pres">
      <dgm:prSet presAssocID="{FB95419D-1324-40A3-A825-AA7B9F311890}" presName="iconRect" presStyleLbl="node1" presStyleIdx="2" presStyleCnt="3" custLinFactX="-300000" custLinFactNeighborX="-369489" custLinFactNeighborY="665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Group"/>
        </a:ext>
      </dgm:extLst>
    </dgm:pt>
    <dgm:pt modelId="{95ACB1FB-3B8D-4825-B3ED-985E117EFDCF}" type="pres">
      <dgm:prSet presAssocID="{FB95419D-1324-40A3-A825-AA7B9F311890}" presName="spaceRect" presStyleCnt="0"/>
      <dgm:spPr/>
    </dgm:pt>
    <dgm:pt modelId="{DC36C286-F7B9-4549-98D5-6A0A5A91A24E}" type="pres">
      <dgm:prSet presAssocID="{FB95419D-1324-40A3-A825-AA7B9F311890}" presName="textRect" presStyleLbl="revTx" presStyleIdx="2" presStyleCnt="3">
        <dgm:presLayoutVars>
          <dgm:chMax val="1"/>
          <dgm:chPref val="1"/>
        </dgm:presLayoutVars>
      </dgm:prSet>
      <dgm:spPr/>
      <dgm:t>
        <a:bodyPr/>
        <a:lstStyle/>
        <a:p>
          <a:endParaRPr lang="en-US"/>
        </a:p>
      </dgm:t>
    </dgm:pt>
  </dgm:ptLst>
  <dgm:cxnLst>
    <dgm:cxn modelId="{4DF6C0EA-F711-4B84-BE1C-558111F87B11}" srcId="{3F0C9AAE-9F14-417C-A426-2D6BBB040991}" destId="{FB95419D-1324-40A3-A825-AA7B9F311890}" srcOrd="2" destOrd="0" parTransId="{4FBE1321-2B17-4D4C-B2D2-53D8451F99E5}" sibTransId="{D7645E99-8216-4AAD-AB59-2FD8EE9A5D6B}"/>
    <dgm:cxn modelId="{6887BB1B-2D3D-45F8-838C-BF1E3033BD20}" type="presOf" srcId="{09B8BAEE-D526-4E33-8354-75FCF5142349}" destId="{CFE38374-EA3E-4AB5-8DD0-2B35ADECEFD4}" srcOrd="0" destOrd="0" presId="urn:microsoft.com/office/officeart/2018/5/layout/IconCircleLabelList"/>
    <dgm:cxn modelId="{A05B7383-8CA2-4752-B9F1-9582C7C6E226}" srcId="{3F0C9AAE-9F14-417C-A426-2D6BBB040991}" destId="{730E649B-51EF-43B0-88B7-AA9EAA39BCF7}" srcOrd="1" destOrd="0" parTransId="{855654DE-3053-402B-9D09-8A914DBCBEE4}" sibTransId="{BB43167D-6D36-458B-B5D4-3A813C65CAC2}"/>
    <dgm:cxn modelId="{28FC4299-7ECE-45B6-9771-8D8F2F9A8EA9}" type="presOf" srcId="{FB95419D-1324-40A3-A825-AA7B9F311890}" destId="{DC36C286-F7B9-4549-98D5-6A0A5A91A24E}" srcOrd="0" destOrd="0" presId="urn:microsoft.com/office/officeart/2018/5/layout/IconCircleLabelList"/>
    <dgm:cxn modelId="{3193F267-DA86-457D-BBED-F3908E93A5EB}" type="presOf" srcId="{730E649B-51EF-43B0-88B7-AA9EAA39BCF7}" destId="{60FF2C2E-BD1D-4B9D-B893-2C9BCA9C717D}" srcOrd="0" destOrd="0" presId="urn:microsoft.com/office/officeart/2018/5/layout/IconCircleLabelList"/>
    <dgm:cxn modelId="{3769A700-2843-4119-A864-AC5EA2A0020C}" srcId="{3F0C9AAE-9F14-417C-A426-2D6BBB040991}" destId="{09B8BAEE-D526-4E33-8354-75FCF5142349}" srcOrd="0" destOrd="0" parTransId="{831B1088-1628-4A86-BEBA-49C850C1FCD9}" sibTransId="{6ACA19AD-51F2-4F23-9634-EA0C61A2DB9A}"/>
    <dgm:cxn modelId="{24C27554-92EB-4CD6-9F1E-339190F06B3F}" type="presOf" srcId="{3F0C9AAE-9F14-417C-A426-2D6BBB040991}" destId="{1115FDB2-7349-4512-A60D-41B39DA36B94}" srcOrd="0" destOrd="0" presId="urn:microsoft.com/office/officeart/2018/5/layout/IconCircleLabelList"/>
    <dgm:cxn modelId="{2FB71758-0D05-484C-96E0-E3C2842CF010}" type="presParOf" srcId="{1115FDB2-7349-4512-A60D-41B39DA36B94}" destId="{B2C65B0F-99C4-4374-ACED-CE7485361949}" srcOrd="0" destOrd="0" presId="urn:microsoft.com/office/officeart/2018/5/layout/IconCircleLabelList"/>
    <dgm:cxn modelId="{4FBEA4EF-E2F2-4B06-ACE6-F3B685FA61AC}" type="presParOf" srcId="{B2C65B0F-99C4-4374-ACED-CE7485361949}" destId="{0E320670-4AC2-4EE1-8F8D-0927FBDA46F7}" srcOrd="0" destOrd="0" presId="urn:microsoft.com/office/officeart/2018/5/layout/IconCircleLabelList"/>
    <dgm:cxn modelId="{0E09B37C-8518-4ED9-BBBA-8028C5EA14D6}" type="presParOf" srcId="{B2C65B0F-99C4-4374-ACED-CE7485361949}" destId="{BE8415EA-313E-4EEC-8BD5-901780AF02FA}" srcOrd="1" destOrd="0" presId="urn:microsoft.com/office/officeart/2018/5/layout/IconCircleLabelList"/>
    <dgm:cxn modelId="{BAF3F624-8388-4CDC-918F-72F42C395618}" type="presParOf" srcId="{B2C65B0F-99C4-4374-ACED-CE7485361949}" destId="{4CDC10B8-F589-48CA-ACA8-DB1AC8F93AA9}" srcOrd="2" destOrd="0" presId="urn:microsoft.com/office/officeart/2018/5/layout/IconCircleLabelList"/>
    <dgm:cxn modelId="{079ACFD1-25C0-44E2-8B9A-0A848576C3B0}" type="presParOf" srcId="{B2C65B0F-99C4-4374-ACED-CE7485361949}" destId="{CFE38374-EA3E-4AB5-8DD0-2B35ADECEFD4}" srcOrd="3" destOrd="0" presId="urn:microsoft.com/office/officeart/2018/5/layout/IconCircleLabelList"/>
    <dgm:cxn modelId="{AD1CF380-687F-4BEE-90A8-6BFCFDC4D3E6}" type="presParOf" srcId="{1115FDB2-7349-4512-A60D-41B39DA36B94}" destId="{CDF86D10-9360-47FC-8605-45464E96B440}" srcOrd="1" destOrd="0" presId="urn:microsoft.com/office/officeart/2018/5/layout/IconCircleLabelList"/>
    <dgm:cxn modelId="{FA734433-6E1D-4A84-A766-EB9C91F75ABC}" type="presParOf" srcId="{1115FDB2-7349-4512-A60D-41B39DA36B94}" destId="{06A91BED-F46D-4F00-AECB-4D5195E71A2F}" srcOrd="2" destOrd="0" presId="urn:microsoft.com/office/officeart/2018/5/layout/IconCircleLabelList"/>
    <dgm:cxn modelId="{A18DD1FE-FBB6-4D70-9EF5-26BC23ABF14C}" type="presParOf" srcId="{06A91BED-F46D-4F00-AECB-4D5195E71A2F}" destId="{F925E190-64FA-4A41-A1F9-3C015A143B7E}" srcOrd="0" destOrd="0" presId="urn:microsoft.com/office/officeart/2018/5/layout/IconCircleLabelList"/>
    <dgm:cxn modelId="{698364C7-E7D0-44A4-887C-066D82E6EEE9}" type="presParOf" srcId="{06A91BED-F46D-4F00-AECB-4D5195E71A2F}" destId="{284E409B-84D7-4952-98BC-BAB66922D75F}" srcOrd="1" destOrd="0" presId="urn:microsoft.com/office/officeart/2018/5/layout/IconCircleLabelList"/>
    <dgm:cxn modelId="{24960F8B-0016-4677-B0A2-8AEC607F2C87}" type="presParOf" srcId="{06A91BED-F46D-4F00-AECB-4D5195E71A2F}" destId="{71D8C553-54A0-452F-811F-E926F771BD97}" srcOrd="2" destOrd="0" presId="urn:microsoft.com/office/officeart/2018/5/layout/IconCircleLabelList"/>
    <dgm:cxn modelId="{8C076B2F-86F3-4D74-834D-2564357D51DF}" type="presParOf" srcId="{06A91BED-F46D-4F00-AECB-4D5195E71A2F}" destId="{60FF2C2E-BD1D-4B9D-B893-2C9BCA9C717D}" srcOrd="3" destOrd="0" presId="urn:microsoft.com/office/officeart/2018/5/layout/IconCircleLabelList"/>
    <dgm:cxn modelId="{EA86EEAB-0E59-4361-9443-FF3FC8B78209}" type="presParOf" srcId="{1115FDB2-7349-4512-A60D-41B39DA36B94}" destId="{10796B29-CA15-4C58-B313-EB4A413F9C45}" srcOrd="3" destOrd="0" presId="urn:microsoft.com/office/officeart/2018/5/layout/IconCircleLabelList"/>
    <dgm:cxn modelId="{551ED77C-E054-405A-A4CF-47268EE9BC1F}" type="presParOf" srcId="{1115FDB2-7349-4512-A60D-41B39DA36B94}" destId="{62E2AB56-8993-4C99-A350-8BA0D53CE42C}" srcOrd="4" destOrd="0" presId="urn:microsoft.com/office/officeart/2018/5/layout/IconCircleLabelList"/>
    <dgm:cxn modelId="{D79FEB8E-A683-4FC0-9123-D4D23BCEB447}" type="presParOf" srcId="{62E2AB56-8993-4C99-A350-8BA0D53CE42C}" destId="{6A902B74-06F1-42C2-8819-8EEA26BFDE00}" srcOrd="0" destOrd="0" presId="urn:microsoft.com/office/officeart/2018/5/layout/IconCircleLabelList"/>
    <dgm:cxn modelId="{4C440DD4-5B91-4ECC-91D6-CBC7775F6DD0}" type="presParOf" srcId="{62E2AB56-8993-4C99-A350-8BA0D53CE42C}" destId="{1C7A28ED-D525-485A-9B8A-125B38643770}" srcOrd="1" destOrd="0" presId="urn:microsoft.com/office/officeart/2018/5/layout/IconCircleLabelList"/>
    <dgm:cxn modelId="{3288FE3F-5851-4FD0-BE52-9CB25D49F78D}" type="presParOf" srcId="{62E2AB56-8993-4C99-A350-8BA0D53CE42C}" destId="{95ACB1FB-3B8D-4825-B3ED-985E117EFDCF}" srcOrd="2" destOrd="0" presId="urn:microsoft.com/office/officeart/2018/5/layout/IconCircleLabelList"/>
    <dgm:cxn modelId="{F56A74A5-12FB-470B-A8F9-926FD64156C0}" type="presParOf" srcId="{62E2AB56-8993-4C99-A350-8BA0D53CE42C}" destId="{DC36C286-F7B9-4549-98D5-6A0A5A91A24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0670-4AC2-4EE1-8F8D-0927FBDA46F7}">
      <dsp:nvSpPr>
        <dsp:cNvPr id="0" name=""/>
        <dsp:cNvSpPr/>
      </dsp:nvSpPr>
      <dsp:spPr>
        <a:xfrm>
          <a:off x="4736021" y="876708"/>
          <a:ext cx="1132312" cy="1132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415EA-313E-4EEC-8BD5-901780AF02FA}">
      <dsp:nvSpPr>
        <dsp:cNvPr id="0" name=""/>
        <dsp:cNvSpPr/>
      </dsp:nvSpPr>
      <dsp:spPr>
        <a:xfrm>
          <a:off x="668375" y="1141958"/>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38374-EA3E-4AB5-8DD0-2B35ADECEFD4}">
      <dsp:nvSpPr>
        <dsp:cNvPr id="0" name=""/>
        <dsp:cNvSpPr/>
      </dsp:nvSpPr>
      <dsp:spPr>
        <a:xfrm>
          <a:off x="136169" y="2385646"/>
          <a:ext cx="1856250" cy="720000"/>
        </a:xfrm>
        <a:prstGeom prst="rect">
          <a:avLst/>
        </a:prstGeom>
        <a:solidFill>
          <a:schemeClr val="bg2">
            <a:lumMod val="40000"/>
            <a:lumOff val="60000"/>
          </a:schemeClr>
        </a:solidFill>
        <a:ln w="28575">
          <a:solidFill>
            <a:srgbClr val="BE2BBB"/>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tx1"/>
              </a:solidFill>
              <a:latin typeface="Calibri" panose="020F0502020204030204" pitchFamily="34" charset="0"/>
              <a:cs typeface="Calibri" panose="020F0502020204030204" pitchFamily="34" charset="0"/>
            </a:rPr>
            <a:t>1- CCR actualmente </a:t>
          </a:r>
          <a:endParaRPr lang="en-US" sz="1400" b="1" kern="1200" dirty="0">
            <a:solidFill>
              <a:schemeClr val="tx1"/>
            </a:solidFill>
            <a:latin typeface="Calibri" panose="020F0502020204030204" pitchFamily="34" charset="0"/>
            <a:cs typeface="Calibri" panose="020F0502020204030204" pitchFamily="34" charset="0"/>
          </a:endParaRPr>
        </a:p>
      </dsp:txBody>
      <dsp:txXfrm>
        <a:off x="136169" y="2385646"/>
        <a:ext cx="1856250" cy="720000"/>
      </dsp:txXfrm>
    </dsp:sp>
    <dsp:sp modelId="{F925E190-64FA-4A41-A1F9-3C015A143B7E}">
      <dsp:nvSpPr>
        <dsp:cNvPr id="0" name=""/>
        <dsp:cNvSpPr/>
      </dsp:nvSpPr>
      <dsp:spPr>
        <a:xfrm>
          <a:off x="2608156" y="900646"/>
          <a:ext cx="1132312" cy="11323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E409B-84D7-4952-98BC-BAB66922D75F}">
      <dsp:nvSpPr>
        <dsp:cNvPr id="0" name=""/>
        <dsp:cNvSpPr/>
      </dsp:nvSpPr>
      <dsp:spPr>
        <a:xfrm>
          <a:off x="2849468" y="1141958"/>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FF2C2E-BD1D-4B9D-B893-2C9BCA9C717D}">
      <dsp:nvSpPr>
        <dsp:cNvPr id="0" name=""/>
        <dsp:cNvSpPr/>
      </dsp:nvSpPr>
      <dsp:spPr>
        <a:xfrm>
          <a:off x="2246187" y="2385646"/>
          <a:ext cx="1856250" cy="720000"/>
        </a:xfrm>
        <a:prstGeom prst="rect">
          <a:avLst/>
        </a:prstGeom>
        <a:solidFill>
          <a:schemeClr val="bg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bg1"/>
              </a:solidFill>
            </a:rPr>
            <a:t>2- Racional </a:t>
          </a:r>
          <a:endParaRPr lang="en-US" sz="1400" b="1" kern="1200" dirty="0">
            <a:solidFill>
              <a:schemeClr val="bg1"/>
            </a:solidFill>
          </a:endParaRPr>
        </a:p>
      </dsp:txBody>
      <dsp:txXfrm>
        <a:off x="2246187" y="2385646"/>
        <a:ext cx="1856250" cy="720000"/>
      </dsp:txXfrm>
    </dsp:sp>
    <dsp:sp modelId="{6A902B74-06F1-42C2-8819-8EEA26BFDE00}">
      <dsp:nvSpPr>
        <dsp:cNvPr id="0" name=""/>
        <dsp:cNvSpPr/>
      </dsp:nvSpPr>
      <dsp:spPr>
        <a:xfrm>
          <a:off x="437512" y="907655"/>
          <a:ext cx="1132312" cy="11323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A28ED-D525-485A-9B8A-125B38643770}">
      <dsp:nvSpPr>
        <dsp:cNvPr id="0" name=""/>
        <dsp:cNvSpPr/>
      </dsp:nvSpPr>
      <dsp:spPr>
        <a:xfrm>
          <a:off x="680976" y="1185221"/>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6C286-F7B9-4549-98D5-6A0A5A91A24E}">
      <dsp:nvSpPr>
        <dsp:cNvPr id="0" name=""/>
        <dsp:cNvSpPr/>
      </dsp:nvSpPr>
      <dsp:spPr>
        <a:xfrm>
          <a:off x="4427281" y="2385646"/>
          <a:ext cx="1856250" cy="720000"/>
        </a:xfrm>
        <a:prstGeom prst="rect">
          <a:avLst/>
        </a:prstGeom>
        <a:solidFill>
          <a:schemeClr val="bg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bg1"/>
              </a:solidFill>
            </a:rPr>
            <a:t>3- evidencia clinica</a:t>
          </a:r>
          <a:endParaRPr lang="en-US" sz="1400" b="1" kern="1200" dirty="0">
            <a:solidFill>
              <a:schemeClr val="bg1"/>
            </a:solidFill>
          </a:endParaRPr>
        </a:p>
      </dsp:txBody>
      <dsp:txXfrm>
        <a:off x="4427281" y="2385646"/>
        <a:ext cx="185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0670-4AC2-4EE1-8F8D-0927FBDA46F7}">
      <dsp:nvSpPr>
        <dsp:cNvPr id="0" name=""/>
        <dsp:cNvSpPr/>
      </dsp:nvSpPr>
      <dsp:spPr>
        <a:xfrm>
          <a:off x="4736021" y="876708"/>
          <a:ext cx="1132312" cy="1132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415EA-313E-4EEC-8BD5-901780AF02FA}">
      <dsp:nvSpPr>
        <dsp:cNvPr id="0" name=""/>
        <dsp:cNvSpPr/>
      </dsp:nvSpPr>
      <dsp:spPr>
        <a:xfrm>
          <a:off x="668375" y="1141958"/>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38374-EA3E-4AB5-8DD0-2B35ADECEFD4}">
      <dsp:nvSpPr>
        <dsp:cNvPr id="0" name=""/>
        <dsp:cNvSpPr/>
      </dsp:nvSpPr>
      <dsp:spPr>
        <a:xfrm>
          <a:off x="136169" y="2385646"/>
          <a:ext cx="1856250" cy="720000"/>
        </a:xfrm>
        <a:prstGeom prst="rect">
          <a:avLst/>
        </a:prstGeom>
        <a:solidFill>
          <a:schemeClr val="bg2">
            <a:lumMod val="40000"/>
            <a:lumOff val="60000"/>
          </a:schemeClr>
        </a:solidFill>
        <a:ln w="28575">
          <a:solidFill>
            <a:srgbClr val="BE2BBB"/>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tx1"/>
              </a:solidFill>
              <a:latin typeface="Calibri" panose="020F0502020204030204" pitchFamily="34" charset="0"/>
              <a:cs typeface="Calibri" panose="020F0502020204030204" pitchFamily="34" charset="0"/>
            </a:rPr>
            <a:t>1- CCR actualmente </a:t>
          </a:r>
          <a:endParaRPr lang="en-US" sz="1400" b="1" kern="1200" dirty="0">
            <a:solidFill>
              <a:schemeClr val="tx1"/>
            </a:solidFill>
            <a:latin typeface="Calibri" panose="020F0502020204030204" pitchFamily="34" charset="0"/>
            <a:cs typeface="Calibri" panose="020F0502020204030204" pitchFamily="34" charset="0"/>
          </a:endParaRPr>
        </a:p>
      </dsp:txBody>
      <dsp:txXfrm>
        <a:off x="136169" y="2385646"/>
        <a:ext cx="1856250" cy="720000"/>
      </dsp:txXfrm>
    </dsp:sp>
    <dsp:sp modelId="{F925E190-64FA-4A41-A1F9-3C015A143B7E}">
      <dsp:nvSpPr>
        <dsp:cNvPr id="0" name=""/>
        <dsp:cNvSpPr/>
      </dsp:nvSpPr>
      <dsp:spPr>
        <a:xfrm>
          <a:off x="2608156" y="900646"/>
          <a:ext cx="1132312" cy="11323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E409B-84D7-4952-98BC-BAB66922D75F}">
      <dsp:nvSpPr>
        <dsp:cNvPr id="0" name=""/>
        <dsp:cNvSpPr/>
      </dsp:nvSpPr>
      <dsp:spPr>
        <a:xfrm>
          <a:off x="2849468" y="1141958"/>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FF2C2E-BD1D-4B9D-B893-2C9BCA9C717D}">
      <dsp:nvSpPr>
        <dsp:cNvPr id="0" name=""/>
        <dsp:cNvSpPr/>
      </dsp:nvSpPr>
      <dsp:spPr>
        <a:xfrm>
          <a:off x="2246187" y="2385646"/>
          <a:ext cx="1856250" cy="720000"/>
        </a:xfrm>
        <a:prstGeom prst="rect">
          <a:avLst/>
        </a:prstGeom>
        <a:solidFill>
          <a:schemeClr val="bg2">
            <a:lumMod val="75000"/>
          </a:schemeClr>
        </a:solidFill>
        <a:ln w="38100">
          <a:solidFill>
            <a:srgbClr val="BE2BBB"/>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bg1"/>
              </a:solidFill>
            </a:rPr>
            <a:t>2- Racional </a:t>
          </a:r>
          <a:endParaRPr lang="en-US" sz="1400" b="1" kern="1200" dirty="0">
            <a:solidFill>
              <a:schemeClr val="bg1"/>
            </a:solidFill>
          </a:endParaRPr>
        </a:p>
      </dsp:txBody>
      <dsp:txXfrm>
        <a:off x="2246187" y="2385646"/>
        <a:ext cx="1856250" cy="720000"/>
      </dsp:txXfrm>
    </dsp:sp>
    <dsp:sp modelId="{6A902B74-06F1-42C2-8819-8EEA26BFDE00}">
      <dsp:nvSpPr>
        <dsp:cNvPr id="0" name=""/>
        <dsp:cNvSpPr/>
      </dsp:nvSpPr>
      <dsp:spPr>
        <a:xfrm>
          <a:off x="437512" y="907655"/>
          <a:ext cx="1132312" cy="11323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A28ED-D525-485A-9B8A-125B38643770}">
      <dsp:nvSpPr>
        <dsp:cNvPr id="0" name=""/>
        <dsp:cNvSpPr/>
      </dsp:nvSpPr>
      <dsp:spPr>
        <a:xfrm>
          <a:off x="680976" y="1185221"/>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6C286-F7B9-4549-98D5-6A0A5A91A24E}">
      <dsp:nvSpPr>
        <dsp:cNvPr id="0" name=""/>
        <dsp:cNvSpPr/>
      </dsp:nvSpPr>
      <dsp:spPr>
        <a:xfrm>
          <a:off x="4427281" y="2385646"/>
          <a:ext cx="1856250" cy="720000"/>
        </a:xfrm>
        <a:prstGeom prst="rect">
          <a:avLst/>
        </a:prstGeom>
        <a:solidFill>
          <a:schemeClr val="bg2">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bg1"/>
              </a:solidFill>
            </a:rPr>
            <a:t>3- evidencia clinica</a:t>
          </a:r>
          <a:endParaRPr lang="en-US" sz="1400" b="1" kern="1200" dirty="0">
            <a:solidFill>
              <a:schemeClr val="bg1"/>
            </a:solidFill>
          </a:endParaRPr>
        </a:p>
      </dsp:txBody>
      <dsp:txXfrm>
        <a:off x="4427281" y="2385646"/>
        <a:ext cx="185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20670-4AC2-4EE1-8F8D-0927FBDA46F7}">
      <dsp:nvSpPr>
        <dsp:cNvPr id="0" name=""/>
        <dsp:cNvSpPr/>
      </dsp:nvSpPr>
      <dsp:spPr>
        <a:xfrm>
          <a:off x="4736021" y="876708"/>
          <a:ext cx="1132312" cy="11323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8415EA-313E-4EEC-8BD5-901780AF02FA}">
      <dsp:nvSpPr>
        <dsp:cNvPr id="0" name=""/>
        <dsp:cNvSpPr/>
      </dsp:nvSpPr>
      <dsp:spPr>
        <a:xfrm>
          <a:off x="668375" y="1141958"/>
          <a:ext cx="649687" cy="649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38374-EA3E-4AB5-8DD0-2B35ADECEFD4}">
      <dsp:nvSpPr>
        <dsp:cNvPr id="0" name=""/>
        <dsp:cNvSpPr/>
      </dsp:nvSpPr>
      <dsp:spPr>
        <a:xfrm>
          <a:off x="136169" y="2385646"/>
          <a:ext cx="1856250" cy="720000"/>
        </a:xfrm>
        <a:prstGeom prst="rect">
          <a:avLst/>
        </a:prstGeom>
        <a:solidFill>
          <a:schemeClr val="bg2">
            <a:lumMod val="40000"/>
            <a:lumOff val="60000"/>
          </a:schemeClr>
        </a:solidFill>
        <a:ln w="28575">
          <a:solidFill>
            <a:srgbClr val="BE2BBB"/>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tx1"/>
              </a:solidFill>
              <a:latin typeface="Calibri" panose="020F0502020204030204" pitchFamily="34" charset="0"/>
              <a:cs typeface="Calibri" panose="020F0502020204030204" pitchFamily="34" charset="0"/>
            </a:rPr>
            <a:t>1- CCR actualmente </a:t>
          </a:r>
          <a:endParaRPr lang="en-US" sz="1400" b="1" kern="1200" dirty="0">
            <a:solidFill>
              <a:schemeClr val="tx1"/>
            </a:solidFill>
            <a:latin typeface="Calibri" panose="020F0502020204030204" pitchFamily="34" charset="0"/>
            <a:cs typeface="Calibri" panose="020F0502020204030204" pitchFamily="34" charset="0"/>
          </a:endParaRPr>
        </a:p>
      </dsp:txBody>
      <dsp:txXfrm>
        <a:off x="136169" y="2385646"/>
        <a:ext cx="1856250" cy="720000"/>
      </dsp:txXfrm>
    </dsp:sp>
    <dsp:sp modelId="{F925E190-64FA-4A41-A1F9-3C015A143B7E}">
      <dsp:nvSpPr>
        <dsp:cNvPr id="0" name=""/>
        <dsp:cNvSpPr/>
      </dsp:nvSpPr>
      <dsp:spPr>
        <a:xfrm>
          <a:off x="2608156" y="900646"/>
          <a:ext cx="1132312" cy="11323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E409B-84D7-4952-98BC-BAB66922D75F}">
      <dsp:nvSpPr>
        <dsp:cNvPr id="0" name=""/>
        <dsp:cNvSpPr/>
      </dsp:nvSpPr>
      <dsp:spPr>
        <a:xfrm>
          <a:off x="2849468" y="1141958"/>
          <a:ext cx="649687" cy="649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FF2C2E-BD1D-4B9D-B893-2C9BCA9C717D}">
      <dsp:nvSpPr>
        <dsp:cNvPr id="0" name=""/>
        <dsp:cNvSpPr/>
      </dsp:nvSpPr>
      <dsp:spPr>
        <a:xfrm>
          <a:off x="2246187" y="2385646"/>
          <a:ext cx="1856250" cy="720000"/>
        </a:xfrm>
        <a:prstGeom prst="rect">
          <a:avLst/>
        </a:prstGeom>
        <a:solidFill>
          <a:schemeClr val="bg2">
            <a:lumMod val="75000"/>
          </a:schemeClr>
        </a:solidFill>
        <a:ln w="38100">
          <a:solidFill>
            <a:srgbClr val="BE2BBB"/>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bg1"/>
              </a:solidFill>
            </a:rPr>
            <a:t>2- Racional </a:t>
          </a:r>
          <a:endParaRPr lang="en-US" sz="1400" b="1" kern="1200" dirty="0">
            <a:solidFill>
              <a:schemeClr val="bg1"/>
            </a:solidFill>
          </a:endParaRPr>
        </a:p>
      </dsp:txBody>
      <dsp:txXfrm>
        <a:off x="2246187" y="2385646"/>
        <a:ext cx="1856250" cy="720000"/>
      </dsp:txXfrm>
    </dsp:sp>
    <dsp:sp modelId="{6A902B74-06F1-42C2-8819-8EEA26BFDE00}">
      <dsp:nvSpPr>
        <dsp:cNvPr id="0" name=""/>
        <dsp:cNvSpPr/>
      </dsp:nvSpPr>
      <dsp:spPr>
        <a:xfrm>
          <a:off x="437512" y="907655"/>
          <a:ext cx="1132312" cy="11323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A28ED-D525-485A-9B8A-125B38643770}">
      <dsp:nvSpPr>
        <dsp:cNvPr id="0" name=""/>
        <dsp:cNvSpPr/>
      </dsp:nvSpPr>
      <dsp:spPr>
        <a:xfrm>
          <a:off x="680976" y="1185221"/>
          <a:ext cx="649687" cy="649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36C286-F7B9-4549-98D5-6A0A5A91A24E}">
      <dsp:nvSpPr>
        <dsp:cNvPr id="0" name=""/>
        <dsp:cNvSpPr/>
      </dsp:nvSpPr>
      <dsp:spPr>
        <a:xfrm>
          <a:off x="4427281" y="2385646"/>
          <a:ext cx="1856250" cy="720000"/>
        </a:xfrm>
        <a:prstGeom prst="rect">
          <a:avLst/>
        </a:prstGeom>
        <a:solidFill>
          <a:schemeClr val="bg2">
            <a:lumMod val="75000"/>
          </a:schemeClr>
        </a:solidFill>
        <a:ln w="38100">
          <a:solidFill>
            <a:srgbClr val="BE2BBB"/>
          </a:solid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a:lnSpc>
              <a:spcPct val="150000"/>
            </a:lnSpc>
            <a:spcBef>
              <a:spcPct val="0"/>
            </a:spcBef>
            <a:spcAft>
              <a:spcPct val="35000"/>
            </a:spcAft>
            <a:defRPr cap="all"/>
          </a:pPr>
          <a:r>
            <a:rPr lang="es-AR" sz="1400" b="1" kern="1200" dirty="0">
              <a:solidFill>
                <a:schemeClr val="bg1"/>
              </a:solidFill>
            </a:rPr>
            <a:t>3- evidencia clinica</a:t>
          </a:r>
          <a:endParaRPr lang="en-US" sz="1400" b="1" kern="1200" dirty="0">
            <a:solidFill>
              <a:schemeClr val="bg1"/>
            </a:solidFill>
          </a:endParaRPr>
        </a:p>
      </dsp:txBody>
      <dsp:txXfrm>
        <a:off x="4427281" y="2385646"/>
        <a:ext cx="185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2D028A-0DDE-2842-82C8-56B9E2CC272E}" type="datetimeFigureOut">
              <a:rPr lang="es-AR" smtClean="0"/>
              <a:t>11/6/2020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032B7-A362-9D4E-AD69-37134F761A83}" type="slidenum">
              <a:rPr lang="es-AR" smtClean="0"/>
              <a:t>‹#›</a:t>
            </a:fld>
            <a:endParaRPr lang="es-AR"/>
          </a:p>
        </p:txBody>
      </p:sp>
    </p:spTree>
    <p:extLst>
      <p:ext uri="{BB962C8B-B14F-4D97-AF65-F5344CB8AC3E}">
        <p14:creationId xmlns:p14="http://schemas.microsoft.com/office/powerpoint/2010/main" val="237959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12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mn-lt"/>
              </a:rPr>
              <a:t>Key takeaways:</a:t>
            </a:r>
          </a:p>
          <a:p>
            <a:r>
              <a:rPr lang="en-US" sz="1000" dirty="0">
                <a:latin typeface="+mn-lt"/>
              </a:rPr>
              <a:t>Patients in this study had a deepening of response with longer follow-up. At 13 months, 2 patients had a complete response (3%), while at 21 months</a:t>
            </a:r>
            <a:r>
              <a:rPr lang="en-US" sz="1000" dirty="0">
                <a:solidFill>
                  <a:srgbClr val="FF0000"/>
                </a:solidFill>
                <a:latin typeface="+mn-lt"/>
              </a:rPr>
              <a:t>,</a:t>
            </a:r>
            <a:r>
              <a:rPr lang="en-US" sz="1000" dirty="0">
                <a:latin typeface="+mn-lt"/>
              </a:rPr>
              <a:t> the complete response increased to 9%.</a:t>
            </a:r>
          </a:p>
          <a:p>
            <a:endParaRPr lang="en-US" sz="1000" dirty="0">
              <a:latin typeface="+mn-lt"/>
            </a:endParaRPr>
          </a:p>
          <a:p>
            <a:r>
              <a:rPr lang="en-US" sz="1000" b="1" dirty="0">
                <a:latin typeface="+mn-l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Overman MJ, et al. Oral presentation at ASCO-GI 2018. [Ref 1: slide 9]</a:t>
            </a:r>
          </a:p>
          <a:p>
            <a:endParaRPr lang="en-US" sz="1000" dirty="0">
              <a:latin typeface="+mn-lt"/>
            </a:endParaRPr>
          </a:p>
        </p:txBody>
      </p:sp>
      <p:sp>
        <p:nvSpPr>
          <p:cNvPr id="4" name="Slide Number Placeholder 3"/>
          <p:cNvSpPr>
            <a:spLocks noGrp="1"/>
          </p:cNvSpPr>
          <p:nvPr>
            <p:ph type="sldNum" sz="quarter" idx="10"/>
          </p:nvPr>
        </p:nvSpPr>
        <p:spPr/>
        <p:txBody>
          <a:bodyPr/>
          <a:lstStyle/>
          <a:p>
            <a:pPr marL="0" marR="0" lvl="0" indent="0" algn="r" defTabSz="914381" rtl="0" eaLnBrk="1" fontAlgn="base" latinLnBrk="0" hangingPunct="1">
              <a:lnSpc>
                <a:spcPct val="100000"/>
              </a:lnSpc>
              <a:spcBef>
                <a:spcPct val="0"/>
              </a:spcBef>
              <a:spcAft>
                <a:spcPct val="0"/>
              </a:spcAft>
              <a:buClrTx/>
              <a:buSzTx/>
              <a:buFontTx/>
              <a:buNone/>
              <a:tabLst/>
              <a:defRPr/>
            </a:pPr>
            <a:fld id="{D15AF372-D681-5347-879C-81967C16D97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mn-cs"/>
              </a:rPr>
              <a:pPr marL="0" marR="0" lvl="0" indent="0" algn="r" defTabSz="914381"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sp>
        <p:nvSpPr>
          <p:cNvPr id="5" name="AutoShape 6">
            <a:extLst>
              <a:ext uri="{FF2B5EF4-FFF2-40B4-BE49-F238E27FC236}">
                <a16:creationId xmlns:a16="http://schemas.microsoft.com/office/drawing/2014/main" id="{E0B825BA-D93C-42EE-B479-9CBA3DA5F978}"/>
              </a:ext>
            </a:extLst>
          </p:cNvPr>
          <p:cNvSpPr>
            <a:spLocks/>
          </p:cNvSpPr>
          <p:nvPr/>
        </p:nvSpPr>
        <p:spPr bwMode="auto">
          <a:xfrm flipH="1">
            <a:off x="930738" y="1711441"/>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40EF7E49-DE71-4D02-A8D6-90EA70784C27}"/>
              </a:ext>
            </a:extLst>
          </p:cNvPr>
          <p:cNvSpPr>
            <a:spLocks noChangeArrowheads="1"/>
          </p:cNvSpPr>
          <p:nvPr/>
        </p:nvSpPr>
        <p:spPr bwMode="auto">
          <a:xfrm>
            <a:off x="-278673" y="2365067"/>
            <a:ext cx="1194974"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Ref 1: slide 9</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401824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1190625"/>
            <a:ext cx="5486400" cy="3086100"/>
          </a:xfrm>
        </p:spPr>
      </p:sp>
      <p:sp>
        <p:nvSpPr>
          <p:cNvPr id="3" name="Notes Placeholder 2"/>
          <p:cNvSpPr>
            <a:spLocks noGrp="1"/>
          </p:cNvSpPr>
          <p:nvPr>
            <p:ph type="body" idx="1"/>
          </p:nvPr>
        </p:nvSpPr>
        <p:spPr>
          <a:xfrm>
            <a:off x="685800" y="4400550"/>
            <a:ext cx="5486400" cy="4674870"/>
          </a:xfrm>
        </p:spPr>
        <p:txBody>
          <a:bodyPr/>
          <a:lstStyle/>
          <a:p>
            <a:pPr marL="0" marR="0" lvl="0" indent="0" algn="l" defTabSz="942300" rtl="0" eaLnBrk="1" fontAlgn="auto" latinLnBrk="0" hangingPunct="1">
              <a:lnSpc>
                <a:spcPct val="100000"/>
              </a:lnSpc>
              <a:spcBef>
                <a:spcPts val="619"/>
              </a:spcBef>
              <a:spcAft>
                <a:spcPts val="0"/>
              </a:spcAft>
              <a:buClrTx/>
              <a:buSzTx/>
              <a:buFont typeface="Arial" panose="020B0604020202020204" pitchFamily="34" charset="0"/>
              <a:buNone/>
              <a:tabLst/>
              <a:defRPr/>
            </a:pPr>
            <a:r>
              <a:rPr lang="en-US" sz="1000" kern="1200" dirty="0">
                <a:solidFill>
                  <a:srgbClr val="000000"/>
                </a:solidFill>
                <a:latin typeface="+mn-lt"/>
                <a:ea typeface="+mn-ea"/>
                <a:cs typeface="Times New Roman" panose="02020603050405020304" pitchFamily="18" charset="0"/>
              </a:rPr>
              <a:t>2L, second line;</a:t>
            </a:r>
            <a:r>
              <a:rPr lang="en-US" sz="1000" kern="1200" baseline="0" dirty="0">
                <a:solidFill>
                  <a:srgbClr val="000000"/>
                </a:solidFill>
                <a:latin typeface="+mn-lt"/>
                <a:ea typeface="+mn-ea"/>
                <a:cs typeface="Times New Roman" panose="02020603050405020304" pitchFamily="18" charset="0"/>
              </a:rPr>
              <a:t> BICR, blinded independent central review; CRC, colorectal cancer; DCR, disease control rate; dMMR, </a:t>
            </a:r>
            <a:r>
              <a:rPr lang="en-US" sz="1000" dirty="0">
                <a:latin typeface="+mn-lt"/>
                <a:cs typeface="Arial" panose="020B0604020202020204" pitchFamily="34" charset="0"/>
              </a:rPr>
              <a:t>DNA mismatch repair deficient; </a:t>
            </a:r>
            <a:r>
              <a:rPr lang="en-US" sz="1000" kern="1200" baseline="0" dirty="0">
                <a:solidFill>
                  <a:srgbClr val="000000"/>
                </a:solidFill>
                <a:latin typeface="+mn-lt"/>
                <a:ea typeface="+mn-ea"/>
                <a:cs typeface="Times New Roman" panose="02020603050405020304" pitchFamily="18" charset="0"/>
              </a:rPr>
              <a:t>DOR, duration of response; MSI-H, microsatellite instability-high; ORR, objective response rate; OS, overall survival; PFS, progression-free survival; </a:t>
            </a:r>
            <a:r>
              <a:rPr lang="en-US" sz="1000" kern="1200" dirty="0">
                <a:solidFill>
                  <a:srgbClr val="000000"/>
                </a:solidFill>
                <a:latin typeface="+mn-lt"/>
                <a:ea typeface="+mn-ea"/>
                <a:cs typeface="Times New Roman" panose="02020603050405020304" pitchFamily="18" charset="0"/>
              </a:rPr>
              <a:t>Q2W, every 2 weeks; Q3W, every 3 weeks; RECIST,</a:t>
            </a:r>
            <a:r>
              <a:rPr lang="en-US" sz="1000" dirty="0">
                <a:latin typeface="+mn-lt"/>
                <a:cs typeface="Arial" panose="020B0604020202020204" pitchFamily="34" charset="0"/>
              </a:rPr>
              <a:t> Response Evaluation Criteria In Solid Tumors</a:t>
            </a:r>
            <a:r>
              <a:rPr lang="en-US" sz="1000" kern="1200" dirty="0">
                <a:solidFill>
                  <a:srgbClr val="000000"/>
                </a:solidFill>
                <a:latin typeface="+mn-lt"/>
                <a:ea typeface="+mn-ea"/>
                <a:cs typeface="Times New Roman" panose="02020603050405020304" pitchFamily="18" charset="0"/>
              </a:rPr>
              <a:t>.</a:t>
            </a:r>
          </a:p>
          <a:p>
            <a:pPr marL="0" indent="0" defTabSz="942300">
              <a:spcBef>
                <a:spcPts val="619"/>
              </a:spcBef>
              <a:buFont typeface="Arial" panose="020B0604020202020204" pitchFamily="34" charset="0"/>
              <a:buNone/>
              <a:defRPr/>
            </a:pPr>
            <a:endParaRPr lang="en-GB" sz="1000" dirty="0">
              <a:latin typeface="+mn-lt"/>
            </a:endParaRPr>
          </a:p>
          <a:p>
            <a:pPr marL="0" marR="0" lvl="0" indent="0" algn="l" defTabSz="942300" rtl="0" eaLnBrk="1" fontAlgn="auto" latinLnBrk="0" hangingPunct="1">
              <a:lnSpc>
                <a:spcPct val="100000"/>
              </a:lnSpc>
              <a:spcBef>
                <a:spcPts val="619"/>
              </a:spcBef>
              <a:spcAft>
                <a:spcPts val="0"/>
              </a:spcAft>
              <a:buClrTx/>
              <a:buSzTx/>
              <a:buFont typeface="Arial" panose="020B0604020202020204" pitchFamily="34" charset="0"/>
              <a:buNone/>
              <a:tabLst/>
              <a:defRPr/>
            </a:pPr>
            <a:r>
              <a:rPr lang="en-US" sz="1000" b="1" dirty="0">
                <a:latin typeface="+mn-lt"/>
              </a:rPr>
              <a:t>Key takeaways:</a:t>
            </a:r>
            <a:endParaRPr lang="en-GB" sz="1000" dirty="0">
              <a:latin typeface="+mn-lt"/>
            </a:endParaRPr>
          </a:p>
          <a:p>
            <a:pPr marL="176681" indent="-176681" defTabSz="942300">
              <a:spcBef>
                <a:spcPts val="619"/>
              </a:spcBef>
              <a:buFont typeface="Arial" panose="020B0604020202020204" pitchFamily="34" charset="0"/>
              <a:buChar char="•"/>
              <a:defRPr/>
            </a:pPr>
            <a:r>
              <a:rPr lang="en-GB" sz="1000" dirty="0" err="1">
                <a:latin typeface="+mn-lt"/>
              </a:rPr>
              <a:t>CheckMate</a:t>
            </a:r>
            <a:r>
              <a:rPr lang="en-GB" sz="1000" dirty="0">
                <a:latin typeface="+mn-lt"/>
              </a:rPr>
              <a:t> 142 is an ongoing, optimized, open-label, </a:t>
            </a:r>
            <a:r>
              <a:rPr lang="en-US" sz="1000" dirty="0">
                <a:latin typeface="+mn-lt"/>
              </a:rPr>
              <a:t>2-stage, </a:t>
            </a:r>
            <a:r>
              <a:rPr lang="en-GB" sz="1000" dirty="0">
                <a:latin typeface="+mn-lt"/>
              </a:rPr>
              <a:t>nonrandomized, multicohort, phase 2 trial investigating the efficacy and safety of nivolumab monotherapy or nivolumab in combination in patients with </a:t>
            </a:r>
            <a:r>
              <a:rPr lang="en-US" sz="1000" dirty="0">
                <a:latin typeface="+mn-lt"/>
              </a:rPr>
              <a:t>MSI-H metastatic </a:t>
            </a:r>
            <a:r>
              <a:rPr lang="en-GB" sz="1000" dirty="0">
                <a:latin typeface="+mn-lt"/>
              </a:rPr>
              <a:t>colorectal cancer. </a:t>
            </a:r>
          </a:p>
          <a:p>
            <a:pPr marL="176681" indent="-176681" defTabSz="942300">
              <a:spcBef>
                <a:spcPts val="619"/>
              </a:spcBef>
              <a:buFont typeface="Arial" panose="020B0604020202020204" pitchFamily="34" charset="0"/>
              <a:buChar char="•"/>
              <a:defRPr/>
            </a:pPr>
            <a:r>
              <a:rPr lang="en-GB" sz="1000" dirty="0">
                <a:latin typeface="+mn-lt"/>
              </a:rPr>
              <a:t>The primary endpoint was investigator-assessed ORR per RESIST v1.1. Other key endpoints included ORR by blinded independent central review (BICR), progression-free survival, overall survival, and safety</a:t>
            </a:r>
            <a:endParaRPr lang="en-US" sz="1000" dirty="0">
              <a:latin typeface="+mn-lt"/>
            </a:endParaRPr>
          </a:p>
          <a:p>
            <a:pPr marL="0" indent="0">
              <a:spcBef>
                <a:spcPts val="619"/>
              </a:spcBef>
              <a:buNone/>
            </a:pPr>
            <a:endParaRPr lang="en-US" sz="1000" kern="0" dirty="0">
              <a:solidFill>
                <a:prstClr val="black"/>
              </a:solidFill>
              <a:latin typeface="+mn-lt"/>
            </a:endParaRPr>
          </a:p>
          <a:p>
            <a:r>
              <a:rPr lang="en-US" sz="1000" b="1" dirty="0">
                <a:latin typeface="+mn-lt"/>
              </a:rPr>
              <a:t>References:</a:t>
            </a:r>
          </a:p>
          <a:p>
            <a:pPr marL="228600" indent="-228600">
              <a:buAutoNum type="arabicPeriod"/>
            </a:pPr>
            <a:r>
              <a:rPr lang="en-US" sz="1000" dirty="0">
                <a:latin typeface="+mn-lt"/>
              </a:rPr>
              <a:t>André T, et al. Oral presentation at ASCO-GI 2018. [Ref 1: slide 3]</a:t>
            </a:r>
          </a:p>
          <a:p>
            <a:pPr marL="228600" indent="-228600">
              <a:buAutoNum type="arabicPeriod"/>
            </a:pPr>
            <a:r>
              <a:rPr lang="en-US" sz="1000" dirty="0">
                <a:latin typeface="+mn-lt"/>
                <a:ea typeface="Arial" charset="0"/>
                <a:cs typeface="Arial" charset="0"/>
              </a:rPr>
              <a:t>Overman MJ, et al. </a:t>
            </a:r>
            <a:r>
              <a:rPr lang="en-US" sz="1000" i="1" dirty="0">
                <a:latin typeface="+mn-lt"/>
                <a:ea typeface="Arial" charset="0"/>
                <a:cs typeface="Arial" charset="0"/>
              </a:rPr>
              <a:t>Lancet Oncol </a:t>
            </a:r>
            <a:r>
              <a:rPr lang="en-US" sz="1000" dirty="0">
                <a:latin typeface="+mn-lt"/>
                <a:ea typeface="Arial" charset="0"/>
                <a:cs typeface="Arial" charset="0"/>
              </a:rPr>
              <a:t>2017;18:1182–1191</a:t>
            </a:r>
            <a:endParaRPr lang="en-US" sz="1000" b="1" dirty="0">
              <a:latin typeface="+mn-lt"/>
            </a:endParaRPr>
          </a:p>
          <a:p>
            <a:pPr marL="228600" indent="-228600">
              <a:buAutoNum type="arabicPeriod"/>
            </a:pPr>
            <a:r>
              <a:rPr lang="nl-NL" sz="1000" dirty="0">
                <a:latin typeface="+mn-lt"/>
                <a:ea typeface="Arial" charset="0"/>
                <a:cs typeface="Arial" charset="0"/>
              </a:rPr>
              <a:t>Overman MJ, et al. </a:t>
            </a:r>
            <a:r>
              <a:rPr lang="nl-NL" sz="1000" i="1" dirty="0">
                <a:latin typeface="+mn-lt"/>
                <a:ea typeface="Arial" charset="0"/>
                <a:cs typeface="Arial" charset="0"/>
              </a:rPr>
              <a:t>J Clin Oncol </a:t>
            </a:r>
            <a:r>
              <a:rPr lang="nl-NL" sz="1000" dirty="0">
                <a:latin typeface="+mn-lt"/>
                <a:ea typeface="Arial" charset="0"/>
                <a:cs typeface="Arial" charset="0"/>
              </a:rPr>
              <a:t>2018;8:773–779.</a:t>
            </a:r>
            <a:r>
              <a:rPr lang="en-US" sz="1000" dirty="0">
                <a:latin typeface="+mn-lt"/>
                <a:ea typeface="Arial" charset="0"/>
                <a:cs typeface="Arial" charset="0"/>
              </a:rPr>
              <a:t>.</a:t>
            </a:r>
          </a:p>
          <a:p>
            <a:pPr marL="228600" indent="-228600">
              <a:buAutoNum type="arabicPeriod"/>
            </a:pPr>
            <a:r>
              <a:rPr lang="en-US" sz="1000" dirty="0">
                <a:latin typeface="+mn-lt"/>
                <a:ea typeface="Arial" charset="0"/>
                <a:cs typeface="Arial" charset="0"/>
              </a:rPr>
              <a:t>Overman MJ, et al. Poster presentation at ASCO-GI 2019.</a:t>
            </a:r>
            <a:endParaRPr lang="en-US" sz="1000" dirty="0">
              <a:latin typeface="+mn-lt"/>
            </a:endParaRPr>
          </a:p>
        </p:txBody>
      </p:sp>
      <p:sp>
        <p:nvSpPr>
          <p:cNvPr id="5" name="AutoShape 6">
            <a:extLst>
              <a:ext uri="{FF2B5EF4-FFF2-40B4-BE49-F238E27FC236}">
                <a16:creationId xmlns:a16="http://schemas.microsoft.com/office/drawing/2014/main" id="{39EFD213-0E78-45FE-B5EE-A4445D8CF2F9}"/>
              </a:ext>
            </a:extLst>
          </p:cNvPr>
          <p:cNvSpPr>
            <a:spLocks/>
          </p:cNvSpPr>
          <p:nvPr/>
        </p:nvSpPr>
        <p:spPr bwMode="auto">
          <a:xfrm flipH="1">
            <a:off x="930738" y="1711441"/>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177DD2D8-74E4-4A7C-87A6-B2A1A984AD3D}"/>
              </a:ext>
            </a:extLst>
          </p:cNvPr>
          <p:cNvSpPr>
            <a:spLocks noChangeArrowheads="1"/>
          </p:cNvSpPr>
          <p:nvPr/>
        </p:nvSpPr>
        <p:spPr bwMode="auto">
          <a:xfrm>
            <a:off x="-454690" y="2365067"/>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slide 3</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0" name="Rectangle 11">
            <a:extLst>
              <a:ext uri="{FF2B5EF4-FFF2-40B4-BE49-F238E27FC236}">
                <a16:creationId xmlns:a16="http://schemas.microsoft.com/office/drawing/2014/main" id="{FDA8AF5D-B6AA-4710-A337-D9D4E56D8F00}"/>
              </a:ext>
            </a:extLst>
          </p:cNvPr>
          <p:cNvSpPr>
            <a:spLocks noChangeArrowheads="1"/>
          </p:cNvSpPr>
          <p:nvPr/>
        </p:nvSpPr>
        <p:spPr bwMode="auto">
          <a:xfrm>
            <a:off x="-538510" y="3491372"/>
            <a:ext cx="1385428" cy="48167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4: Results, Patient Characteristics and Disposition, bullet 3</a:t>
            </a:r>
          </a:p>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rPr>
              <a:t>Ref. 1 slide 3</a:t>
            </a:r>
            <a:endParaRPr kumimoji="0" lang="en-US" altLang="en-US" sz="6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endParaRPr>
          </a:p>
        </p:txBody>
      </p:sp>
      <p:cxnSp>
        <p:nvCxnSpPr>
          <p:cNvPr id="12" name="Straight Connector 11">
            <a:extLst>
              <a:ext uri="{FF2B5EF4-FFF2-40B4-BE49-F238E27FC236}">
                <a16:creationId xmlns:a16="http://schemas.microsoft.com/office/drawing/2014/main" id="{82DD27AC-219B-4EDB-98C1-D805822447DC}"/>
              </a:ext>
            </a:extLst>
          </p:cNvPr>
          <p:cNvCxnSpPr>
            <a:cxnSpLocks/>
            <a:stCxn id="10" idx="3"/>
          </p:cNvCxnSpPr>
          <p:nvPr/>
        </p:nvCxnSpPr>
        <p:spPr>
          <a:xfrm flipV="1">
            <a:off x="846918" y="3650311"/>
            <a:ext cx="486030" cy="8189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219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dirty="0">
                <a:solidFill>
                  <a:srgbClr val="000000"/>
                </a:solidFill>
                <a:latin typeface="+mn-lt"/>
                <a:ea typeface="+mn-ea"/>
                <a:cs typeface="Times New Roman" panose="02020603050405020304" pitchFamily="18" charset="0"/>
              </a:rPr>
              <a:t>2L, second line;</a:t>
            </a:r>
            <a:r>
              <a:rPr lang="en-US" sz="1000" kern="1200" baseline="0" dirty="0">
                <a:solidFill>
                  <a:srgbClr val="000000"/>
                </a:solidFill>
                <a:latin typeface="+mn-lt"/>
                <a:ea typeface="+mn-ea"/>
                <a:cs typeface="Times New Roman" panose="02020603050405020304" pitchFamily="18" charset="0"/>
              </a:rPr>
              <a:t> </a:t>
            </a:r>
            <a:r>
              <a:rPr lang="en-US" sz="1000" i="1" kern="1200" baseline="0" dirty="0">
                <a:solidFill>
                  <a:srgbClr val="000000"/>
                </a:solidFill>
                <a:latin typeface="+mn-lt"/>
                <a:ea typeface="+mn-ea"/>
                <a:cs typeface="Times New Roman" panose="02020603050405020304" pitchFamily="18" charset="0"/>
              </a:rPr>
              <a:t>BRAF</a:t>
            </a:r>
            <a:r>
              <a:rPr lang="en-US" sz="1000" kern="1200" baseline="0" dirty="0">
                <a:solidFill>
                  <a:srgbClr val="000000"/>
                </a:solidFill>
                <a:latin typeface="+mn-lt"/>
                <a:ea typeface="+mn-ea"/>
                <a:cs typeface="Times New Roman" panose="02020603050405020304" pitchFamily="18" charset="0"/>
              </a:rPr>
              <a:t>, </a:t>
            </a:r>
            <a:r>
              <a:rPr lang="en-US" sz="1000" dirty="0">
                <a:latin typeface="+mn-lt"/>
              </a:rPr>
              <a:t>B-Raf murine sarcoma viral oncogene homolog B1; </a:t>
            </a:r>
            <a:r>
              <a:rPr lang="en-US" sz="1000" kern="1200" baseline="0" dirty="0">
                <a:solidFill>
                  <a:srgbClr val="000000"/>
                </a:solidFill>
                <a:latin typeface="+mn-lt"/>
                <a:ea typeface="+mn-ea"/>
                <a:cs typeface="Times New Roman" panose="02020603050405020304" pitchFamily="18" charset="0"/>
              </a:rPr>
              <a:t>CRC, colorectal cancer; </a:t>
            </a:r>
            <a:r>
              <a:rPr lang="en-US" sz="1000" kern="0" dirty="0">
                <a:solidFill>
                  <a:sysClr val="windowText" lastClr="000000"/>
                </a:solidFill>
                <a:latin typeface="+mn-lt"/>
              </a:rPr>
              <a:t>dMMR, DNA mismatch repair deficient; ECOG, Eastern Cooperative Oncology Group; </a:t>
            </a:r>
            <a:r>
              <a:rPr lang="en-US" sz="1000" i="1" kern="0" dirty="0">
                <a:solidFill>
                  <a:sysClr val="windowText" lastClr="000000"/>
                </a:solidFill>
                <a:latin typeface="+mn-lt"/>
              </a:rPr>
              <a:t>KRAS</a:t>
            </a:r>
            <a:r>
              <a:rPr lang="en-US" sz="1000" kern="0" dirty="0">
                <a:solidFill>
                  <a:sysClr val="windowText" lastClr="000000"/>
                </a:solidFill>
                <a:latin typeface="+mn-lt"/>
              </a:rPr>
              <a:t>, </a:t>
            </a:r>
            <a:r>
              <a:rPr lang="en-US" sz="1000" dirty="0">
                <a:latin typeface="+mn-lt"/>
                <a:cs typeface="Arial" panose="020B0604020202020204" pitchFamily="34" charset="0"/>
              </a:rPr>
              <a:t>Kirsten rat sarcoma viral oncogene homolog; </a:t>
            </a:r>
            <a:r>
              <a:rPr lang="en-US" sz="1000" kern="0" dirty="0">
                <a:solidFill>
                  <a:sysClr val="windowText" lastClr="000000"/>
                </a:solidFill>
                <a:latin typeface="+mn-lt"/>
              </a:rPr>
              <a:t>MSI-H, microsatellite instability</a:t>
            </a:r>
            <a:r>
              <a:rPr lang="en-US" sz="1000" kern="0" dirty="0">
                <a:solidFill>
                  <a:srgbClr val="000000"/>
                </a:solidFill>
                <a:latin typeface="+mn-lt"/>
                <a:cs typeface="Arial" panose="020B0604020202020204" pitchFamily="34" charset="0"/>
              </a:rPr>
              <a:t>-</a:t>
            </a:r>
            <a:r>
              <a:rPr lang="en-US" sz="1000" kern="0" dirty="0">
                <a:solidFill>
                  <a:sysClr val="windowText" lastClr="000000"/>
                </a:solidFill>
                <a:latin typeface="+mn-lt"/>
              </a:rPr>
              <a:t>high; PD-L1, programmed death-ligand 1</a:t>
            </a:r>
            <a:r>
              <a:rPr lang="en-US" sz="1000" kern="0" dirty="0">
                <a:solidFill>
                  <a:prstClr val="black"/>
                </a:solidFill>
                <a:latin typeface="+mn-lt"/>
              </a:rPr>
              <a:t>.</a:t>
            </a:r>
          </a:p>
          <a:p>
            <a:pPr marL="0" indent="0">
              <a:buFont typeface="Arial" panose="020B0604020202020204" pitchFamily="34" charset="0"/>
              <a:buNone/>
            </a:pPr>
            <a:endParaRPr lang="en-US" sz="1000" baseline="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latin typeface="+mn-lt"/>
              </a:rPr>
              <a:t>Key takeaways:</a:t>
            </a:r>
            <a:endParaRPr lang="en-US" sz="1000" baseline="0" dirty="0">
              <a:latin typeface="+mn-lt"/>
            </a:endParaRPr>
          </a:p>
          <a:p>
            <a:pPr marL="176681" indent="-176681">
              <a:buFont typeface="Arial" panose="020B0604020202020204" pitchFamily="34" charset="0"/>
              <a:buChar char="•"/>
            </a:pPr>
            <a:r>
              <a:rPr lang="en-US" sz="1000" baseline="0" dirty="0">
                <a:latin typeface="+mn-lt"/>
              </a:rPr>
              <a:t>Presented</a:t>
            </a:r>
            <a:r>
              <a:rPr lang="en-US" sz="1000" dirty="0">
                <a:latin typeface="+mn-lt"/>
              </a:rPr>
              <a:t> in this table</a:t>
            </a:r>
            <a:r>
              <a:rPr lang="en-US" sz="1000" baseline="0" dirty="0">
                <a:latin typeface="+mn-lt"/>
              </a:rPr>
              <a:t> are the demographics and disease characteristics of the 119 patients included in the analysis</a:t>
            </a:r>
          </a:p>
          <a:p>
            <a:pPr marL="176681" indent="-176681">
              <a:buFont typeface="Arial" panose="020B0604020202020204" pitchFamily="34" charset="0"/>
              <a:buChar char="•"/>
            </a:pPr>
            <a:r>
              <a:rPr lang="en-US" sz="1000" baseline="0" dirty="0">
                <a:latin typeface="+mn-lt"/>
              </a:rPr>
              <a:t>The median age was 58 years, and the majority of patients were &lt;65 years of age, with most having had</a:t>
            </a:r>
            <a:r>
              <a:rPr lang="en-US" sz="1000" dirty="0">
                <a:latin typeface="+mn-lt"/>
              </a:rPr>
              <a:t> at least 2</a:t>
            </a:r>
            <a:r>
              <a:rPr lang="en-US" sz="1000" baseline="0" dirty="0">
                <a:latin typeface="+mn-lt"/>
              </a:rPr>
              <a:t> lines of therapy</a:t>
            </a:r>
          </a:p>
          <a:p>
            <a:pPr marL="176681" indent="-176681">
              <a:buFont typeface="Arial" panose="020B0604020202020204" pitchFamily="34" charset="0"/>
              <a:buChar char="•"/>
            </a:pPr>
            <a:r>
              <a:rPr lang="en-US" sz="1000" baseline="0" dirty="0">
                <a:latin typeface="+mn-lt"/>
              </a:rPr>
              <a:t>Some key points/insights: </a:t>
            </a:r>
          </a:p>
          <a:p>
            <a:pPr marL="633881" lvl="1" indent="-176681">
              <a:buFont typeface="Arial" panose="020B0604020202020204" pitchFamily="34" charset="0"/>
              <a:buChar char="•"/>
            </a:pPr>
            <a:r>
              <a:rPr lang="en-US" sz="1000" baseline="0" dirty="0">
                <a:latin typeface="+mn-lt"/>
              </a:rPr>
              <a:t>Patients are younger than what is anticipated for mCRC. This is most likely explained by the number of patients with Lynch syndrome who typically present with CRC at a younger age than those without </a:t>
            </a:r>
          </a:p>
          <a:p>
            <a:pPr marL="633881" lvl="1" indent="-176681">
              <a:buFont typeface="Arial" panose="020B0604020202020204" pitchFamily="34" charset="0"/>
              <a:buChar char="•"/>
            </a:pPr>
            <a:r>
              <a:rPr lang="en-US" sz="1000" i="1" baseline="0" dirty="0">
                <a:latin typeface="+mn-lt"/>
              </a:rPr>
              <a:t>BRAF</a:t>
            </a:r>
            <a:r>
              <a:rPr lang="en-US" sz="1000" baseline="0" dirty="0">
                <a:latin typeface="+mn-lt"/>
              </a:rPr>
              <a:t> mutated</a:t>
            </a:r>
            <a:r>
              <a:rPr lang="en-US" sz="1000" baseline="0" dirty="0">
                <a:latin typeface="+mn-lt"/>
                <a:cs typeface="Arial" panose="020B0604020202020204" pitchFamily="34" charset="0"/>
              </a:rPr>
              <a:t>—</a:t>
            </a:r>
            <a:r>
              <a:rPr lang="en-US" sz="1000" baseline="0" dirty="0">
                <a:latin typeface="+mn-lt"/>
              </a:rPr>
              <a:t>the rate is higher than in the general population of CRC patients. Sporadic MSI-H CRC is associated with </a:t>
            </a:r>
            <a:r>
              <a:rPr lang="en-US" sz="1000" i="1" baseline="0" dirty="0">
                <a:latin typeface="+mn-lt"/>
              </a:rPr>
              <a:t>BRAF</a:t>
            </a:r>
            <a:r>
              <a:rPr lang="en-US" sz="1000" baseline="0" dirty="0">
                <a:latin typeface="+mn-lt"/>
              </a:rPr>
              <a:t> mutations in CRC (MSI-H associated with Lynch syndrome is not associated with </a:t>
            </a:r>
            <a:r>
              <a:rPr lang="en-US" sz="1000" i="1" baseline="0" dirty="0">
                <a:latin typeface="+mn-lt"/>
              </a:rPr>
              <a:t>BRAF</a:t>
            </a:r>
            <a:r>
              <a:rPr lang="en-US" sz="1000" baseline="0" dirty="0">
                <a:latin typeface="+mn-lt"/>
              </a:rPr>
              <a:t>) </a:t>
            </a:r>
          </a:p>
          <a:p>
            <a:pPr>
              <a:buFont typeface="Arial" pitchFamily="34" charset="0"/>
              <a:buNone/>
            </a:pPr>
            <a:endParaRPr lang="en-US" sz="1000" baseline="0" dirty="0">
              <a:latin typeface="+mn-lt"/>
            </a:endParaRPr>
          </a:p>
          <a:p>
            <a:r>
              <a:rPr lang="en-US" sz="1000" b="1" dirty="0">
                <a:latin typeface="+mn-lt"/>
              </a:rPr>
              <a:t>References:</a:t>
            </a:r>
          </a:p>
          <a:p>
            <a:r>
              <a:rPr lang="en-US" sz="1000" dirty="0">
                <a:latin typeface="+mn-lt"/>
              </a:rPr>
              <a:t>1. Overman MJ, et al. Poster presentation ASCO-GI 2019.</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AutoShape 6">
            <a:extLst>
              <a:ext uri="{FF2B5EF4-FFF2-40B4-BE49-F238E27FC236}">
                <a16:creationId xmlns:a16="http://schemas.microsoft.com/office/drawing/2014/main" id="{185930E8-FAE7-4EA0-A43B-41568C749DBA}"/>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3A6343D7-7136-4790-9F78-9B3E976FFE13}"/>
              </a:ext>
            </a:extLst>
          </p:cNvPr>
          <p:cNvSpPr>
            <a:spLocks noChangeArrowheads="1"/>
          </p:cNvSpPr>
          <p:nvPr/>
        </p:nvSpPr>
        <p:spPr bwMode="auto">
          <a:xfrm>
            <a:off x="-549390" y="2643362"/>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rPr>
              <a:t>Ref 1 Table 1</a:t>
            </a:r>
            <a:endParaRPr kumimoji="0" lang="en-US" altLang="en-US" sz="6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428525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300" rtl="0" eaLnBrk="1" fontAlgn="auto" latinLnBrk="0" hangingPunct="1">
              <a:lnSpc>
                <a:spcPct val="100000"/>
              </a:lnSpc>
              <a:spcBef>
                <a:spcPts val="0"/>
              </a:spcBef>
              <a:spcAft>
                <a:spcPts val="0"/>
              </a:spcAft>
              <a:buClrTx/>
              <a:buSzTx/>
              <a:buFont typeface="Arial" pitchFamily="34" charset="0"/>
              <a:buNone/>
              <a:tabLst/>
              <a:defRPr/>
            </a:pPr>
            <a:r>
              <a:rPr lang="en-US" sz="1000" kern="1200" dirty="0">
                <a:solidFill>
                  <a:srgbClr val="000000"/>
                </a:solidFill>
                <a:latin typeface="+mn-lt"/>
                <a:ea typeface="+mn-ea"/>
                <a:cs typeface="Arial" panose="020B0604020202020204" pitchFamily="34" charset="0"/>
              </a:rPr>
              <a:t>2L, second line;</a:t>
            </a:r>
            <a:r>
              <a:rPr lang="en-US" sz="1000" kern="1200" baseline="0" dirty="0">
                <a:solidFill>
                  <a:srgbClr val="000000"/>
                </a:solidFill>
                <a:latin typeface="+mn-lt"/>
                <a:ea typeface="+mn-ea"/>
                <a:cs typeface="Arial" panose="020B0604020202020204" pitchFamily="34" charset="0"/>
              </a:rPr>
              <a:t> </a:t>
            </a:r>
            <a:r>
              <a:rPr kumimoji="0" lang="en-US" sz="10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BICR, blinded independent central review; CI, confidence interval; CR, complete response; DCR, disease control rate; </a:t>
            </a:r>
            <a:r>
              <a:rPr lang="en-US" sz="1000" kern="0" dirty="0">
                <a:solidFill>
                  <a:sysClr val="windowText" lastClr="000000"/>
                </a:solidFill>
                <a:latin typeface="+mn-lt"/>
                <a:cs typeface="Arial" panose="020B0604020202020204" pitchFamily="34" charset="0"/>
              </a:rPr>
              <a:t>dMMR, DNA mismatch repair deficient; </a:t>
            </a:r>
            <a:r>
              <a:rPr kumimoji="0" lang="en-US" sz="10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FDA, Food and Drug Administration; </a:t>
            </a:r>
            <a:r>
              <a:rPr kumimoji="0" lang="en-US" sz="1000" b="0" i="0" u="none" strike="noStrike" kern="0" cap="none" spc="0" normalizeH="0" baseline="0" noProof="0" dirty="0">
                <a:ln>
                  <a:noFill/>
                </a:ln>
                <a:effectLst/>
                <a:uLnTx/>
                <a:uFillTx/>
                <a:latin typeface="+mn-lt"/>
                <a:ea typeface="+mn-ea"/>
                <a:cs typeface="Arial" panose="020B0604020202020204" pitchFamily="34" charset="0"/>
              </a:rPr>
              <a:t>FU, follow-up; </a:t>
            </a:r>
            <a:r>
              <a:rPr lang="en-US" sz="1000" kern="0" dirty="0">
                <a:solidFill>
                  <a:sysClr val="windowText" lastClr="000000"/>
                </a:solidFill>
                <a:latin typeface="+mn-lt"/>
                <a:cs typeface="Arial" panose="020B0604020202020204" pitchFamily="34" charset="0"/>
              </a:rPr>
              <a:t>MSI-H, microsatellite instability</a:t>
            </a:r>
            <a:r>
              <a:rPr lang="en-US" sz="1000" kern="0" dirty="0">
                <a:solidFill>
                  <a:srgbClr val="000000"/>
                </a:solidFill>
                <a:latin typeface="+mn-lt"/>
                <a:cs typeface="Arial" panose="020B0604020202020204" pitchFamily="34" charset="0"/>
              </a:rPr>
              <a:t>-</a:t>
            </a:r>
            <a:r>
              <a:rPr lang="en-US" sz="1000" kern="0" dirty="0">
                <a:solidFill>
                  <a:sysClr val="windowText" lastClr="000000"/>
                </a:solidFill>
                <a:latin typeface="+mn-lt"/>
                <a:cs typeface="Arial" panose="020B0604020202020204" pitchFamily="34" charset="0"/>
              </a:rPr>
              <a:t>high; </a:t>
            </a:r>
            <a:r>
              <a:rPr kumimoji="0" lang="en-US" sz="10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ORR, objective response rate; PR, partial response</a:t>
            </a:r>
            <a:r>
              <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a:p>
            <a:pPr marL="176681" indent="-176681" defTabSz="942300">
              <a:buFont typeface="Arial" pitchFamily="34" charset="0"/>
              <a:buChar char="•"/>
              <a:defRPr/>
            </a:pPr>
            <a:endParaRPr lang="en-US" sz="1000" baseline="0" dirty="0">
              <a:latin typeface="+mn-lt"/>
              <a:cs typeface="Arial" panose="020B0604020202020204" pitchFamily="34" charset="0"/>
            </a:endParaRPr>
          </a:p>
          <a:p>
            <a:pPr marL="0" marR="0" lvl="0" indent="0" algn="l" defTabSz="942300" rtl="0" eaLnBrk="1" fontAlgn="auto" latinLnBrk="0" hangingPunct="1">
              <a:lnSpc>
                <a:spcPct val="100000"/>
              </a:lnSpc>
              <a:spcBef>
                <a:spcPts val="0"/>
              </a:spcBef>
              <a:spcAft>
                <a:spcPts val="0"/>
              </a:spcAft>
              <a:buClrTx/>
              <a:buSzTx/>
              <a:buFont typeface="Arial" pitchFamily="34" charset="0"/>
              <a:buNone/>
              <a:tabLst/>
              <a:defRPr/>
            </a:pPr>
            <a:r>
              <a:rPr lang="en-US" sz="1000" b="1" dirty="0">
                <a:latin typeface="+mn-lt"/>
                <a:cs typeface="Arial" panose="020B0604020202020204" pitchFamily="34" charset="0"/>
              </a:rPr>
              <a:t>Key takeaways:</a:t>
            </a:r>
          </a:p>
          <a:p>
            <a:pPr marL="0" marR="0" lvl="0" indent="0" algn="l" defTabSz="942300" rtl="0" eaLnBrk="1" fontAlgn="auto" latinLnBrk="0" hangingPunct="1">
              <a:lnSpc>
                <a:spcPct val="100000"/>
              </a:lnSpc>
              <a:spcBef>
                <a:spcPts val="0"/>
              </a:spcBef>
              <a:spcAft>
                <a:spcPts val="0"/>
              </a:spcAft>
              <a:buClrTx/>
              <a:buSzTx/>
              <a:buFont typeface="Arial" pitchFamily="34" charset="0"/>
              <a:buNone/>
              <a:tabLst/>
              <a:defRPr/>
            </a:pPr>
            <a:r>
              <a:rPr lang="en-US" sz="1000" b="0" dirty="0">
                <a:latin typeface="+mn-lt"/>
                <a:cs typeface="Arial" panose="020B0604020202020204" pitchFamily="34" charset="0"/>
              </a:rPr>
              <a:t>After 13.4 months follow-up, the ORR per BICR was 49% and ORR </a:t>
            </a:r>
            <a:r>
              <a:rPr lang="en-US" sz="1000" dirty="0">
                <a:latin typeface="+mn-lt"/>
                <a:cs typeface="Arial" panose="020B0604020202020204" pitchFamily="34" charset="0"/>
              </a:rPr>
              <a:t>per investigator assessment was 55%, with 4 CRs and 61 PRs. The ORR per investigator assessment was numerically higher after median follow-up of 25.4 months (58%), with a higher number of CRs (7) and PRs (62) compared with the earlier follow-up. </a:t>
            </a:r>
            <a:r>
              <a:rPr lang="en-US" sz="1000" b="0" dirty="0">
                <a:latin typeface="+mn-lt"/>
                <a:cs typeface="Arial" panose="020B0604020202020204" pitchFamily="34" charset="0"/>
              </a:rPr>
              <a:t>On July 11, 2018,</a:t>
            </a:r>
            <a:r>
              <a:rPr lang="en-US" sz="1000" b="0" baseline="0" dirty="0">
                <a:latin typeface="+mn-lt"/>
                <a:cs typeface="Arial" panose="020B0604020202020204" pitchFamily="34" charset="0"/>
              </a:rPr>
              <a:t> n</a:t>
            </a:r>
            <a:r>
              <a:rPr lang="en-US" sz="1000" dirty="0">
                <a:latin typeface="+mn-lt"/>
                <a:cs typeface="Arial" panose="020B0604020202020204" pitchFamily="34" charset="0"/>
              </a:rPr>
              <a:t>ivolumab plus low-dose ipilimumab received accelerated approval from the US FDA for adult and pediatric (12 years and older) patients with MSI-H/dMMR mCRC that progressed following treatment with a fluoropyrimidine, oxaliplatin, and irinotecan.</a:t>
            </a:r>
            <a:endParaRPr lang="en-US" sz="1000" b="0" dirty="0">
              <a:latin typeface="+mn-lt"/>
              <a:cs typeface="Arial" panose="020B0604020202020204" pitchFamily="34" charset="0"/>
            </a:endParaRPr>
          </a:p>
          <a:p>
            <a:pPr marL="0" indent="0" defTabSz="942300">
              <a:buFont typeface="Arial" pitchFamily="34" charset="0"/>
              <a:buNone/>
              <a:defRPr/>
            </a:pPr>
            <a:endParaRPr lang="en-US" sz="1000" dirty="0">
              <a:latin typeface="+mn-lt"/>
              <a:cs typeface="Arial" panose="020B0604020202020204" pitchFamily="34" charset="0"/>
            </a:endParaRPr>
          </a:p>
          <a:p>
            <a:r>
              <a:rPr lang="en-US" sz="1000" b="1" dirty="0">
                <a:latin typeface="+mn-lt"/>
                <a:cs typeface="Arial" panose="020B0604020202020204" pitchFamily="34" charset="0"/>
              </a:rPr>
              <a:t>References:</a:t>
            </a:r>
          </a:p>
          <a:p>
            <a:pPr marL="228600" indent="-228600">
              <a:buAutoNum type="arabicPeriod"/>
            </a:pPr>
            <a:r>
              <a:rPr lang="nl-NL" sz="1000" dirty="0">
                <a:latin typeface="+mn-lt"/>
                <a:cs typeface="Arial" panose="020B0604020202020204" pitchFamily="34" charset="0"/>
              </a:rPr>
              <a:t>Overman MJ, et al. </a:t>
            </a:r>
            <a:r>
              <a:rPr lang="nl-NL" sz="1000" i="1" dirty="0">
                <a:latin typeface="+mn-lt"/>
                <a:cs typeface="Arial" panose="020B0604020202020204" pitchFamily="34" charset="0"/>
              </a:rPr>
              <a:t>J Clin Oncol. </a:t>
            </a:r>
            <a:r>
              <a:rPr lang="nl-NL" sz="1000" dirty="0">
                <a:latin typeface="+mn-lt"/>
                <a:cs typeface="Arial" panose="020B0604020202020204" pitchFamily="34" charset="0"/>
              </a:rPr>
              <a:t>2018;8:773–779.</a:t>
            </a:r>
          </a:p>
          <a:p>
            <a:pPr marL="228600" indent="-228600">
              <a:buAutoNum type="arabicPeriod"/>
            </a:pPr>
            <a:r>
              <a:rPr lang="en-US" sz="1000" dirty="0">
                <a:latin typeface="+mn-lt"/>
                <a:cs typeface="Arial" panose="020B0604020202020204" pitchFamily="34" charset="0"/>
              </a:rPr>
              <a:t>André T, et al. Oral presentation at ASCO-GI 2018. [Ref 1: slide 7]</a:t>
            </a:r>
          </a:p>
          <a:p>
            <a:pPr marL="228600" indent="-228600">
              <a:buAutoNum type="arabicPeriod"/>
            </a:pPr>
            <a:r>
              <a:rPr lang="en-US" sz="1000" dirty="0">
                <a:latin typeface="+mn-lt"/>
                <a:ea typeface="Arial" charset="0"/>
                <a:cs typeface="Arial" panose="020B0604020202020204" pitchFamily="34" charset="0"/>
              </a:rPr>
              <a:t>OPDIVO</a:t>
            </a:r>
            <a:r>
              <a:rPr lang="en-US" sz="1000" baseline="30000" dirty="0">
                <a:latin typeface="+mn-lt"/>
                <a:ea typeface="Arial" charset="0"/>
                <a:cs typeface="Arial" panose="020B0604020202020204" pitchFamily="34" charset="0"/>
              </a:rPr>
              <a:t>®</a:t>
            </a:r>
            <a:r>
              <a:rPr lang="en-US" sz="1000" dirty="0">
                <a:latin typeface="+mn-lt"/>
                <a:ea typeface="Arial" charset="0"/>
                <a:cs typeface="Arial" panose="020B0604020202020204" pitchFamily="34" charset="0"/>
              </a:rPr>
              <a:t> [prescribing information]. July 2018.</a:t>
            </a:r>
          </a:p>
          <a:p>
            <a:pPr marL="228600" indent="-228600">
              <a:buAutoNum type="arabicPeriod"/>
            </a:pPr>
            <a:r>
              <a:rPr lang="en-US" sz="1000" dirty="0">
                <a:latin typeface="+mn-lt"/>
                <a:cs typeface="Arial" panose="020B0604020202020204" pitchFamily="34" charset="0"/>
              </a:rPr>
              <a:t>Overman MJ, et al. Poster presentation at ASCO-GI 2019.</a:t>
            </a:r>
          </a:p>
        </p:txBody>
      </p:sp>
      <p:sp>
        <p:nvSpPr>
          <p:cNvPr id="4" name="Slide Number Placeholder 3"/>
          <p:cNvSpPr>
            <a:spLocks noGrp="1"/>
          </p:cNvSpPr>
          <p:nvPr>
            <p:ph type="sldNum" sz="quarter" idx="10"/>
          </p:nvPr>
        </p:nvSpPr>
        <p:spPr/>
        <p:txBody>
          <a:bodyPr/>
          <a:lstStyle/>
          <a:p>
            <a:pPr marL="0" marR="0" lvl="0" indent="0" algn="r" defTabSz="9423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3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6">
            <a:extLst>
              <a:ext uri="{FF2B5EF4-FFF2-40B4-BE49-F238E27FC236}">
                <a16:creationId xmlns:a16="http://schemas.microsoft.com/office/drawing/2014/main" id="{426B394D-CA6B-4ECB-9E06-B3F2AC09E71D}"/>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56E76E54-01EF-4CD6-AB3A-505D59DD4EFF}"/>
              </a:ext>
            </a:extLst>
          </p:cNvPr>
          <p:cNvSpPr>
            <a:spLocks noChangeArrowheads="1"/>
          </p:cNvSpPr>
          <p:nvPr/>
        </p:nvSpPr>
        <p:spPr bwMode="auto">
          <a:xfrm>
            <a:off x="-707666" y="2643362"/>
            <a:ext cx="1543704" cy="332399"/>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Overman_JCO_2018, Table 2 and A1 for 13.4 </a:t>
            </a:r>
            <a:r>
              <a:rPr kumimoji="0" lang="en-US" sz="800" b="0" i="0" u="none" strike="noStrike" kern="1200" cap="none" spc="0" normalizeH="0" baseline="0" noProof="0" err="1">
                <a:ln>
                  <a:noFill/>
                </a:ln>
                <a:solidFill>
                  <a:prstClr val="black"/>
                </a:solidFill>
                <a:effectLst/>
                <a:uLnTx/>
                <a:uFillTx/>
                <a:latin typeface="Calibri" panose="020F0502020204030204"/>
                <a:ea typeface="+mn-ea"/>
                <a:cs typeface="+mn-cs"/>
              </a:rPr>
              <a:t>mo</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FU and Overman ASCO-GI 2019 Table 3 for 25.4 </a:t>
            </a:r>
            <a:r>
              <a:rPr kumimoji="0" lang="en-US" sz="800" b="0" i="0" u="none" strike="noStrike" kern="1200" cap="none" spc="0" normalizeH="0" baseline="0" noProof="0" err="1">
                <a:ln>
                  <a:noFill/>
                </a:ln>
                <a:solidFill>
                  <a:prstClr val="black"/>
                </a:solidFill>
                <a:effectLst/>
                <a:uLnTx/>
                <a:uFillTx/>
                <a:latin typeface="Calibri" panose="020F0502020204030204"/>
                <a:ea typeface="+mn-ea"/>
                <a:cs typeface="+mn-cs"/>
              </a:rPr>
              <a:t>mo</a:t>
            </a: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FU</a:t>
            </a:r>
            <a:endParaRPr kumimoji="0" lang="en-US" altLang="en-US" sz="6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endParaRPr>
          </a:p>
        </p:txBody>
      </p:sp>
      <p:sp>
        <p:nvSpPr>
          <p:cNvPr id="7" name="AutoShape 6">
            <a:extLst>
              <a:ext uri="{FF2B5EF4-FFF2-40B4-BE49-F238E27FC236}">
                <a16:creationId xmlns:a16="http://schemas.microsoft.com/office/drawing/2014/main" id="{426B394D-CA6B-4ECB-9E06-B3F2AC09E71D}"/>
              </a:ext>
            </a:extLst>
          </p:cNvPr>
          <p:cNvSpPr>
            <a:spLocks/>
          </p:cNvSpPr>
          <p:nvPr/>
        </p:nvSpPr>
        <p:spPr bwMode="auto">
          <a:xfrm flipH="1">
            <a:off x="496399" y="5777623"/>
            <a:ext cx="189400" cy="749147"/>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8" name="Rectangle 11">
            <a:extLst>
              <a:ext uri="{FF2B5EF4-FFF2-40B4-BE49-F238E27FC236}">
                <a16:creationId xmlns:a16="http://schemas.microsoft.com/office/drawing/2014/main" id="{56E76E54-01EF-4CD6-AB3A-505D59DD4EFF}"/>
              </a:ext>
            </a:extLst>
          </p:cNvPr>
          <p:cNvSpPr>
            <a:spLocks noChangeArrowheads="1"/>
          </p:cNvSpPr>
          <p:nvPr/>
        </p:nvSpPr>
        <p:spPr bwMode="auto">
          <a:xfrm>
            <a:off x="-1111489" y="6072241"/>
            <a:ext cx="1543704"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altLang="en-US" sz="8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rPr>
              <a:t>Overman ASCO-GI 2019</a:t>
            </a:r>
            <a:endParaRPr kumimoji="0" lang="en-US" altLang="en-US" sz="6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endParaRPr>
          </a:p>
        </p:txBody>
      </p:sp>
      <p:sp>
        <p:nvSpPr>
          <p:cNvPr id="9" name="AutoShape 6">
            <a:extLst>
              <a:ext uri="{FF2B5EF4-FFF2-40B4-BE49-F238E27FC236}">
                <a16:creationId xmlns:a16="http://schemas.microsoft.com/office/drawing/2014/main" id="{426B394D-CA6B-4ECB-9E06-B3F2AC09E71D}"/>
              </a:ext>
            </a:extLst>
          </p:cNvPr>
          <p:cNvSpPr>
            <a:spLocks/>
          </p:cNvSpPr>
          <p:nvPr/>
        </p:nvSpPr>
        <p:spPr bwMode="auto">
          <a:xfrm flipH="1">
            <a:off x="496399" y="6711112"/>
            <a:ext cx="189400" cy="749147"/>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0" name="Rectangle 11">
            <a:extLst>
              <a:ext uri="{FF2B5EF4-FFF2-40B4-BE49-F238E27FC236}">
                <a16:creationId xmlns:a16="http://schemas.microsoft.com/office/drawing/2014/main" id="{56E76E54-01EF-4CD6-AB3A-505D59DD4EFF}"/>
              </a:ext>
            </a:extLst>
          </p:cNvPr>
          <p:cNvSpPr>
            <a:spLocks noChangeArrowheads="1"/>
          </p:cNvSpPr>
          <p:nvPr/>
        </p:nvSpPr>
        <p:spPr bwMode="auto">
          <a:xfrm>
            <a:off x="-1047305" y="6962574"/>
            <a:ext cx="1543704" cy="246221"/>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OPDIVO</a:t>
            </a:r>
            <a:r>
              <a:rPr kumimoji="0" lang="en-US" sz="800" b="0" i="0" u="none" strike="noStrike" kern="1200" cap="none" spc="0" normalizeH="0" baseline="30000" noProof="0">
                <a:ln>
                  <a:noFill/>
                </a:ln>
                <a:solidFill>
                  <a:prstClr val="black"/>
                </a:solidFill>
                <a:effectLst/>
                <a:uLnTx/>
                <a:uFillTx/>
                <a:latin typeface="Arial" charset="0"/>
                <a:ea typeface="Arial" charset="0"/>
                <a:cs typeface="Arial" charset="0"/>
              </a:rPr>
              <a:t>®</a:t>
            </a:r>
            <a:r>
              <a:rPr kumimoji="0" lang="en-US" sz="800" b="0" i="0" u="none" strike="noStrike" kern="1200" cap="none" spc="0" normalizeH="0" baseline="0" noProof="0">
                <a:ln>
                  <a:noFill/>
                </a:ln>
                <a:solidFill>
                  <a:prstClr val="black"/>
                </a:solidFill>
                <a:effectLst/>
                <a:uLnTx/>
                <a:uFillTx/>
                <a:latin typeface="Arial" charset="0"/>
                <a:ea typeface="Arial" charset="0"/>
                <a:cs typeface="Arial" charset="0"/>
              </a:rPr>
              <a:t> [Prescribing Information]. July 2018</a:t>
            </a:r>
            <a:endParaRPr kumimoji="0" lang="en-US"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426B394D-CA6B-4ECB-9E06-B3F2AC09E71D}"/>
              </a:ext>
            </a:extLst>
          </p:cNvPr>
          <p:cNvSpPr>
            <a:spLocks/>
          </p:cNvSpPr>
          <p:nvPr/>
        </p:nvSpPr>
        <p:spPr bwMode="auto">
          <a:xfrm flipH="1">
            <a:off x="496399" y="4998001"/>
            <a:ext cx="189400" cy="749147"/>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2" name="Rectangle 11">
            <a:extLst>
              <a:ext uri="{FF2B5EF4-FFF2-40B4-BE49-F238E27FC236}">
                <a16:creationId xmlns:a16="http://schemas.microsoft.com/office/drawing/2014/main" id="{56E76E54-01EF-4CD6-AB3A-505D59DD4EFF}"/>
              </a:ext>
            </a:extLst>
          </p:cNvPr>
          <p:cNvSpPr>
            <a:spLocks noChangeArrowheads="1"/>
          </p:cNvSpPr>
          <p:nvPr/>
        </p:nvSpPr>
        <p:spPr bwMode="auto">
          <a:xfrm>
            <a:off x="-1111489" y="5292619"/>
            <a:ext cx="1543704"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 Overman_JCO_2018, Table 2 and A1</a:t>
            </a:r>
          </a:p>
        </p:txBody>
      </p:sp>
    </p:spTree>
    <p:extLst>
      <p:ext uri="{BB962C8B-B14F-4D97-AF65-F5344CB8AC3E}">
        <p14:creationId xmlns:p14="http://schemas.microsoft.com/office/powerpoint/2010/main" val="98913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kern="1200" dirty="0">
                <a:latin typeface="+mn-lt"/>
                <a:ea typeface="+mn-ea"/>
                <a:cs typeface="Times New Roman" panose="02020603050405020304" pitchFamily="18" charset="0"/>
              </a:rPr>
              <a:t>2L, second line;</a:t>
            </a:r>
            <a:r>
              <a:rPr lang="en-US" sz="1000" kern="1200" baseline="0" dirty="0">
                <a:latin typeface="+mn-lt"/>
                <a:ea typeface="+mn-ea"/>
                <a:cs typeface="Times New Roman" panose="02020603050405020304" pitchFamily="18" charset="0"/>
              </a:rPr>
              <a:t> </a:t>
            </a:r>
            <a:r>
              <a:rPr lang="en-US" sz="1000" kern="0" dirty="0">
                <a:latin typeface="+mn-lt"/>
              </a:rPr>
              <a:t>AE, adverse event; </a:t>
            </a:r>
            <a:r>
              <a:rPr lang="en-US" sz="1000" strike="noStrike" kern="0" dirty="0">
                <a:latin typeface="+mn-lt"/>
              </a:rPr>
              <a:t>CI, confidence interval; NE, not estimable.</a:t>
            </a:r>
          </a:p>
          <a:p>
            <a:pPr marL="0" indent="0">
              <a:buFont typeface="Arial" pitchFamily="34" charset="0"/>
              <a:buNone/>
            </a:pPr>
            <a:endParaRPr lang="en-US" sz="1000" dirty="0">
              <a:latin typeface="+mn-lt"/>
            </a:endParaRPr>
          </a:p>
          <a:p>
            <a:pPr>
              <a:buFont typeface="Arial" pitchFamily="34" charset="0"/>
              <a:buNone/>
            </a:pPr>
            <a:r>
              <a:rPr lang="en-US" sz="1000" b="1" dirty="0">
                <a:latin typeface="+mn-lt"/>
              </a:rPr>
              <a:t>Key takeaways:</a:t>
            </a:r>
          </a:p>
          <a:p>
            <a:pPr marL="171450" indent="-171450">
              <a:buFont typeface="Arial" panose="020B0604020202020204" pitchFamily="34" charset="0"/>
              <a:buChar char="•"/>
            </a:pPr>
            <a:r>
              <a:rPr lang="en-US" sz="1000" dirty="0">
                <a:latin typeface="+mn-lt"/>
              </a:rPr>
              <a:t>Among the 119 patients</a:t>
            </a:r>
            <a:r>
              <a:rPr lang="en-US" sz="1000" baseline="0" dirty="0">
                <a:latin typeface="+mn-lt"/>
              </a:rPr>
              <a:t>, 49% were continuing treatment with nivolumab + ipilimumab, with a median follow-up of 25.4 months</a:t>
            </a:r>
          </a:p>
          <a:p>
            <a:endParaRPr lang="en-US" sz="1000" b="1" dirty="0">
              <a:latin typeface="+mn-lt"/>
            </a:endParaRPr>
          </a:p>
          <a:p>
            <a:r>
              <a:rPr lang="en-US" sz="1000" b="1" dirty="0">
                <a:latin typeface="+mn-lt"/>
              </a:rPr>
              <a:t>References:</a:t>
            </a:r>
          </a:p>
          <a:p>
            <a:r>
              <a:rPr lang="en-US" sz="1000" dirty="0">
                <a:latin typeface="+mn-lt"/>
              </a:rPr>
              <a:t>1. Overman MJ, et al. Poster presentation ASCO-GI 2019.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AutoShape 6">
            <a:extLst>
              <a:ext uri="{FF2B5EF4-FFF2-40B4-BE49-F238E27FC236}">
                <a16:creationId xmlns:a16="http://schemas.microsoft.com/office/drawing/2014/main" id="{11981773-BB1E-486F-A3F3-5D190BDD4F29}"/>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BB3D4448-072F-499F-A746-C6CB583BE9AD}"/>
              </a:ext>
            </a:extLst>
          </p:cNvPr>
          <p:cNvSpPr>
            <a:spLocks noChangeArrowheads="1"/>
          </p:cNvSpPr>
          <p:nvPr/>
        </p:nvSpPr>
        <p:spPr bwMode="auto">
          <a:xfrm>
            <a:off x="-549390" y="2643362"/>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Table 2</a:t>
            </a:r>
            <a:endParaRPr kumimoji="0" lang="en-US" altLang="en-US" sz="6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426107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300" rtl="0" eaLnBrk="1" fontAlgn="auto" latinLnBrk="0" hangingPunct="1">
              <a:lnSpc>
                <a:spcPct val="100000"/>
              </a:lnSpc>
              <a:spcBef>
                <a:spcPts val="0"/>
              </a:spcBef>
              <a:spcAft>
                <a:spcPts val="0"/>
              </a:spcAft>
              <a:buClrTx/>
              <a:buSzTx/>
              <a:buFont typeface="Arial" pitchFamily="34" charset="0"/>
              <a:buNone/>
              <a:tabLst/>
              <a:defRPr/>
            </a:pPr>
            <a:r>
              <a:rPr lang="en-US" sz="1000" kern="1200" dirty="0">
                <a:latin typeface="+mn-lt"/>
                <a:ea typeface="+mn-ea"/>
                <a:cs typeface="Arial" panose="020B0604020202020204" pitchFamily="34" charset="0"/>
              </a:rPr>
              <a:t>2L, second line.</a:t>
            </a:r>
            <a:r>
              <a:rPr lang="en-US" sz="1000" kern="1200" baseline="0" dirty="0">
                <a:latin typeface="+mn-lt"/>
                <a:ea typeface="+mn-ea"/>
                <a:cs typeface="Arial" panose="020B0604020202020204" pitchFamily="34" charset="0"/>
              </a:rPr>
              <a:t> </a:t>
            </a:r>
          </a:p>
          <a:p>
            <a:pPr marL="0" marR="0" lvl="0" indent="0" algn="l" defTabSz="942300" rtl="0" eaLnBrk="1" fontAlgn="auto" latinLnBrk="0" hangingPunct="1">
              <a:lnSpc>
                <a:spcPct val="100000"/>
              </a:lnSpc>
              <a:spcBef>
                <a:spcPts val="0"/>
              </a:spcBef>
              <a:spcAft>
                <a:spcPts val="0"/>
              </a:spcAft>
              <a:buClrTx/>
              <a:buSzTx/>
              <a:buFont typeface="Arial" pitchFamily="34" charset="0"/>
              <a:buNone/>
              <a:tabLst/>
              <a:defRPr/>
            </a:pPr>
            <a:endParaRPr lang="en-US" sz="1000" baseline="0" dirty="0">
              <a:latin typeface="+mn-lt"/>
              <a:cs typeface="Arial" panose="020B0604020202020204" pitchFamily="34" charset="0"/>
            </a:endParaRPr>
          </a:p>
          <a:p>
            <a:pPr marL="0" indent="0" defTabSz="942300">
              <a:buFont typeface="Arial" pitchFamily="34" charset="0"/>
              <a:buNone/>
              <a:defRPr/>
            </a:pPr>
            <a:r>
              <a:rPr lang="en-US" sz="1000" b="1" baseline="0" dirty="0">
                <a:latin typeface="+mn-lt"/>
                <a:cs typeface="Arial" panose="020B0604020202020204" pitchFamily="34" charset="0"/>
              </a:rPr>
              <a:t>Key takeaways:</a:t>
            </a:r>
          </a:p>
          <a:p>
            <a:pPr defTabSz="942300">
              <a:defRPr/>
            </a:pPr>
            <a:r>
              <a:rPr lang="en-US" sz="1000" baseline="0" dirty="0">
                <a:latin typeface="+mn-lt"/>
                <a:cs typeface="Arial" panose="020B0604020202020204" pitchFamily="34" charset="0"/>
              </a:rPr>
              <a:t>79% of patients treated with the combination regimen had a reduction in tumor burden from baseline after 25.4 months of median follow-up.</a:t>
            </a:r>
          </a:p>
          <a:p>
            <a:pPr marL="0" indent="0" defTabSz="942300">
              <a:buNone/>
              <a:defRPr/>
            </a:pPr>
            <a:endParaRPr lang="en-US" sz="1000" baseline="0" dirty="0">
              <a:latin typeface="+mn-lt"/>
              <a:cs typeface="Arial" panose="020B0604020202020204" pitchFamily="34" charset="0"/>
            </a:endParaRPr>
          </a:p>
          <a:p>
            <a:r>
              <a:rPr lang="en-US" sz="1000" b="1" dirty="0">
                <a:latin typeface="+mn-lt"/>
                <a:cs typeface="Arial" panose="020B0604020202020204" pitchFamily="34" charset="0"/>
              </a:rPr>
              <a:t>References:</a:t>
            </a:r>
          </a:p>
          <a:p>
            <a:r>
              <a:rPr lang="en-US" sz="1000" dirty="0">
                <a:latin typeface="+mn-lt"/>
                <a:ea typeface="Arial" charset="0"/>
                <a:cs typeface="Arial" panose="020B0604020202020204" pitchFamily="34" charset="0"/>
              </a:rPr>
              <a:t>1. Overman MJ et al, Poster presentation at ASCO-GI 2019.</a:t>
            </a:r>
            <a:endParaRPr lang="en-US" sz="1000" b="1"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423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3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6">
            <a:extLst>
              <a:ext uri="{FF2B5EF4-FFF2-40B4-BE49-F238E27FC236}">
                <a16:creationId xmlns:a16="http://schemas.microsoft.com/office/drawing/2014/main" id="{A1BD288C-0995-49B5-97E9-086D6A1ADE39}"/>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28573E81-B8B3-485B-875D-A9E1148DF54D}"/>
              </a:ext>
            </a:extLst>
          </p:cNvPr>
          <p:cNvSpPr>
            <a:spLocks noChangeArrowheads="1"/>
          </p:cNvSpPr>
          <p:nvPr/>
        </p:nvSpPr>
        <p:spPr bwMode="auto">
          <a:xfrm>
            <a:off x="-549390" y="2643362"/>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Figure 2</a:t>
            </a:r>
            <a:endParaRPr kumimoji="0" lang="en-US" altLang="en-US" sz="6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133911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rgbClr val="000000"/>
                </a:solidFill>
                <a:latin typeface="+mn-lt"/>
                <a:ea typeface="+mn-ea"/>
                <a:cs typeface="Times New Roman" panose="02020603050405020304" pitchFamily="18" charset="0"/>
              </a:rPr>
              <a:t>2L, second line;</a:t>
            </a:r>
            <a:r>
              <a:rPr lang="en-US" sz="1000" kern="1200" baseline="0" dirty="0">
                <a:solidFill>
                  <a:srgbClr val="000000"/>
                </a:solidFill>
                <a:latin typeface="+mn-lt"/>
                <a:ea typeface="+mn-ea"/>
                <a:cs typeface="Times New Roman" panose="02020603050405020304" pitchFamily="18" charset="0"/>
              </a:rPr>
              <a:t> </a:t>
            </a:r>
            <a:r>
              <a:rPr lang="en-US" sz="1000" i="1" dirty="0">
                <a:latin typeface="+mn-lt"/>
              </a:rPr>
              <a:t>BRAF</a:t>
            </a:r>
            <a:r>
              <a:rPr lang="en-US" sz="1000" dirty="0">
                <a:latin typeface="+mn-lt"/>
              </a:rPr>
              <a:t>, B-Raf murine sarcoma viral oncogene homolog B1; CR, complete response; </a:t>
            </a:r>
            <a:r>
              <a:rPr lang="en-US" sz="1000" kern="0" dirty="0">
                <a:solidFill>
                  <a:sysClr val="windowText" lastClr="000000"/>
                </a:solidFill>
                <a:latin typeface="+mn-lt"/>
              </a:rPr>
              <a:t>DCR, disease control rate; dMMR, DNA mismatch repair deficient; </a:t>
            </a:r>
            <a:r>
              <a:rPr lang="en-US" sz="1000" i="1" kern="0" dirty="0">
                <a:solidFill>
                  <a:sysClr val="windowText" lastClr="000000"/>
                </a:solidFill>
                <a:latin typeface="+mn-lt"/>
              </a:rPr>
              <a:t>KRAS</a:t>
            </a:r>
            <a:r>
              <a:rPr lang="en-US" sz="1000" kern="0" dirty="0">
                <a:solidFill>
                  <a:sysClr val="windowText" lastClr="000000"/>
                </a:solidFill>
                <a:latin typeface="+mn-lt"/>
              </a:rPr>
              <a:t>, </a:t>
            </a:r>
            <a:r>
              <a:rPr lang="en-US" sz="1000" dirty="0">
                <a:latin typeface="+mn-lt"/>
                <a:cs typeface="Arial" panose="020B0604020202020204" pitchFamily="34" charset="0"/>
              </a:rPr>
              <a:t>Kirsten rat sarcoma viral oncogene homolog; </a:t>
            </a:r>
            <a:r>
              <a:rPr lang="en-US" sz="1000" kern="0" dirty="0">
                <a:solidFill>
                  <a:sysClr val="windowText" lastClr="000000"/>
                </a:solidFill>
                <a:latin typeface="+mn-lt"/>
              </a:rPr>
              <a:t>mCRC,</a:t>
            </a:r>
            <a:r>
              <a:rPr lang="en-US" sz="1000" dirty="0">
                <a:solidFill>
                  <a:prstClr val="black"/>
                </a:solidFill>
                <a:latin typeface="+mn-lt"/>
              </a:rPr>
              <a:t> metastatic colorectal cancer; </a:t>
            </a:r>
            <a:r>
              <a:rPr lang="en-US" sz="1000" kern="0" dirty="0">
                <a:solidFill>
                  <a:sysClr val="windowText" lastClr="000000"/>
                </a:solidFill>
                <a:latin typeface="+mn-lt"/>
              </a:rPr>
              <a:t>MSI-H, microsatellite instability</a:t>
            </a:r>
            <a:r>
              <a:rPr lang="en-US" sz="1000" kern="0" dirty="0">
                <a:solidFill>
                  <a:srgbClr val="000000"/>
                </a:solidFill>
                <a:latin typeface="+mn-lt"/>
                <a:cs typeface="Arial" panose="020B0604020202020204" pitchFamily="34" charset="0"/>
              </a:rPr>
              <a:t>-</a:t>
            </a:r>
            <a:r>
              <a:rPr lang="en-US" sz="1000" kern="0" dirty="0">
                <a:solidFill>
                  <a:sysClr val="windowText" lastClr="000000"/>
                </a:solidFill>
                <a:latin typeface="+mn-lt"/>
              </a:rPr>
              <a:t>high; ORR, objective response rate; PD-L1, programmed death-ligand 1; PR, partial response; SD, stable disease.</a:t>
            </a:r>
          </a:p>
          <a:p>
            <a:pPr marL="0" indent="0">
              <a:buNone/>
            </a:pPr>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mn-lt"/>
              </a:rPr>
              <a:t>Key takeaways:</a:t>
            </a:r>
            <a:endParaRPr lang="en-US" sz="1000" dirty="0">
              <a:latin typeface="+mn-lt"/>
            </a:endParaRPr>
          </a:p>
          <a:p>
            <a:pPr marL="171450" indent="-171450">
              <a:buFont typeface="Arial" panose="020B0604020202020204" pitchFamily="34" charset="0"/>
              <a:buChar char="•"/>
            </a:pPr>
            <a:r>
              <a:rPr lang="en-US" sz="1000" dirty="0">
                <a:latin typeface="+mn-lt"/>
              </a:rPr>
              <a:t>With a median follow-up of 13.4 months, responses were observed irrespective of tumor PD-L1 status, </a:t>
            </a:r>
            <a:r>
              <a:rPr lang="en-US" sz="1000" i="1" dirty="0">
                <a:latin typeface="+mn-lt"/>
              </a:rPr>
              <a:t>BRAF </a:t>
            </a:r>
            <a:r>
              <a:rPr lang="en-US" sz="1000" dirty="0">
                <a:latin typeface="+mn-lt"/>
              </a:rPr>
              <a:t>and </a:t>
            </a:r>
            <a:r>
              <a:rPr lang="en-US" sz="1000" i="1" dirty="0">
                <a:latin typeface="+mn-lt"/>
              </a:rPr>
              <a:t>KRAS </a:t>
            </a:r>
            <a:r>
              <a:rPr lang="en-US" sz="1000" dirty="0">
                <a:latin typeface="+mn-lt"/>
              </a:rPr>
              <a:t>mutation status, or clinical history of Lynch syndrome</a:t>
            </a:r>
          </a:p>
          <a:p>
            <a:pPr marL="171450" indent="-171450">
              <a:buFont typeface="Arial" panose="020B0604020202020204" pitchFamily="34" charset="0"/>
              <a:buChar char="•"/>
            </a:pPr>
            <a:r>
              <a:rPr lang="en-US" sz="1000" dirty="0">
                <a:latin typeface="+mn-lt"/>
              </a:rPr>
              <a:t>Among patients with </a:t>
            </a:r>
            <a:r>
              <a:rPr lang="en-US" sz="1000" i="1" dirty="0">
                <a:latin typeface="+mn-lt"/>
              </a:rPr>
              <a:t>BRAF</a:t>
            </a:r>
            <a:r>
              <a:rPr lang="en-US" sz="1000" dirty="0">
                <a:latin typeface="+mn-lt"/>
              </a:rPr>
              <a:t>-mutant tumors, nivolumab plus ipilimumab led to an ORR of 55% and a DCR of 79%.</a:t>
            </a:r>
            <a:endParaRPr lang="en-US" sz="1000" strike="sngStrike" dirty="0">
              <a:latin typeface="+mn-lt"/>
            </a:endParaRPr>
          </a:p>
          <a:p>
            <a:pPr marL="0" indent="0">
              <a:buNone/>
            </a:pPr>
            <a:endParaRPr lang="en-US" sz="1000" dirty="0">
              <a:latin typeface="+mn-lt"/>
            </a:endParaRPr>
          </a:p>
          <a:p>
            <a:r>
              <a:rPr lang="en-US" sz="1000" b="1" dirty="0">
                <a:latin typeface="+mn-lt"/>
              </a:rPr>
              <a:t>References:</a:t>
            </a:r>
          </a:p>
          <a:p>
            <a:pPr marL="228600" indent="-228600">
              <a:buAutoNum type="arabicPeriod"/>
            </a:pPr>
            <a:r>
              <a:rPr lang="nl-NL" sz="1000" dirty="0">
                <a:latin typeface="+mn-lt"/>
                <a:ea typeface="Arial" charset="0"/>
                <a:cs typeface="Arial" charset="0"/>
              </a:rPr>
              <a:t>Overman MJ, et al. </a:t>
            </a:r>
            <a:r>
              <a:rPr lang="nl-NL" sz="1000" i="1" dirty="0">
                <a:latin typeface="+mn-lt"/>
                <a:ea typeface="Arial" charset="0"/>
                <a:cs typeface="Arial" charset="0"/>
              </a:rPr>
              <a:t>J Clin Oncol </a:t>
            </a:r>
            <a:r>
              <a:rPr lang="nl-NL" sz="1000" dirty="0">
                <a:latin typeface="+mn-lt"/>
                <a:ea typeface="Arial" charset="0"/>
                <a:cs typeface="Arial" charset="0"/>
              </a:rPr>
              <a:t>2018;8:773–779.</a:t>
            </a:r>
            <a:endParaRPr lang="en-US" sz="1000" dirty="0">
              <a:latin typeface="+mn-l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latin typeface="+mn-lt"/>
              </a:rPr>
              <a:t>André T, et al. Oral presentation at ASCO-GI 2018. [Ref 1: slide 10]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AutoShape 6">
            <a:extLst>
              <a:ext uri="{FF2B5EF4-FFF2-40B4-BE49-F238E27FC236}">
                <a16:creationId xmlns:a16="http://schemas.microsoft.com/office/drawing/2014/main" id="{7CEDEDCF-DAE1-4FD1-AFA7-1DF10E5069F7}"/>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1DE4CA26-A8C2-44D0-9957-1E1DC151A27F}"/>
              </a:ext>
            </a:extLst>
          </p:cNvPr>
          <p:cNvSpPr>
            <a:spLocks noChangeArrowheads="1"/>
          </p:cNvSpPr>
          <p:nvPr/>
        </p:nvSpPr>
        <p:spPr bwMode="auto">
          <a:xfrm>
            <a:off x="-549390" y="2643362"/>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2: slide 10</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85319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3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rgbClr val="000000"/>
                </a:solidFill>
                <a:latin typeface="+mn-lt"/>
                <a:ea typeface="+mn-ea"/>
                <a:cs typeface="Arial" panose="020B0604020202020204" pitchFamily="34" charset="0"/>
              </a:rPr>
              <a:t>2L, second line;</a:t>
            </a:r>
            <a:r>
              <a:rPr lang="en-US" sz="1000" kern="1200" baseline="0" dirty="0">
                <a:solidFill>
                  <a:srgbClr val="000000"/>
                </a:solidFill>
                <a:latin typeface="+mn-lt"/>
                <a:ea typeface="+mn-ea"/>
                <a:cs typeface="Arial" panose="020B0604020202020204" pitchFamily="34" charset="0"/>
              </a:rPr>
              <a:t> NE, not evaluable; NR, not reached; </a:t>
            </a:r>
            <a:r>
              <a:rPr kumimoji="0" lang="en-US" sz="10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OS, overall survival; PFS, progression-free survival</a:t>
            </a:r>
            <a:r>
              <a:rPr kumimoji="0" lang="en-US"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a:p>
            <a:pPr marL="0" indent="0" defTabSz="942300">
              <a:buNone/>
              <a:defRPr/>
            </a:pPr>
            <a:endParaRPr lang="en-US" sz="1000" dirty="0">
              <a:latin typeface="+mn-lt"/>
              <a:cs typeface="Arial" panose="020B0604020202020204" pitchFamily="34" charset="0"/>
            </a:endParaRPr>
          </a:p>
          <a:p>
            <a:pPr marL="176681" marR="0" lvl="0" indent="-176681" algn="l" defTabSz="942300" rtl="0" eaLnBrk="1" fontAlgn="auto" latinLnBrk="0" hangingPunct="1">
              <a:lnSpc>
                <a:spcPct val="100000"/>
              </a:lnSpc>
              <a:spcBef>
                <a:spcPts val="0"/>
              </a:spcBef>
              <a:spcAft>
                <a:spcPts val="0"/>
              </a:spcAft>
              <a:buClrTx/>
              <a:buSzTx/>
              <a:buFontTx/>
              <a:buNone/>
              <a:tabLst/>
              <a:defRPr/>
            </a:pPr>
            <a:r>
              <a:rPr lang="en-US" sz="1000" b="1" dirty="0">
                <a:latin typeface="+mn-lt"/>
                <a:cs typeface="Arial" panose="020B0604020202020204" pitchFamily="34" charset="0"/>
              </a:rPr>
              <a:t>Key takeaways:</a:t>
            </a:r>
            <a:endParaRPr lang="en-US" sz="1000" dirty="0">
              <a:latin typeface="+mn-lt"/>
              <a:cs typeface="Arial" panose="020B0604020202020204" pitchFamily="34" charset="0"/>
            </a:endParaRPr>
          </a:p>
          <a:p>
            <a:pPr marL="176681" indent="-176681" defTabSz="942300">
              <a:buFont typeface="Arial" panose="020B0604020202020204" pitchFamily="34" charset="0"/>
              <a:buChar char="•"/>
              <a:defRPr/>
            </a:pPr>
            <a:r>
              <a:rPr lang="en-US" sz="1000" dirty="0">
                <a:latin typeface="+mn-lt"/>
                <a:cs typeface="Arial" panose="020B0604020202020204" pitchFamily="34" charset="0"/>
              </a:rPr>
              <a:t>With a median follow-up of 25.4 months (range, 21</a:t>
            </a:r>
            <a:r>
              <a:rPr lang="en-US" sz="1000" kern="1200" dirty="0">
                <a:solidFill>
                  <a:srgbClr val="000000"/>
                </a:solidFill>
                <a:effectLst/>
                <a:latin typeface="+mn-lt"/>
              </a:rPr>
              <a:t>–</a:t>
            </a:r>
            <a:r>
              <a:rPr lang="en-US" sz="1000" dirty="0">
                <a:latin typeface="+mn-lt"/>
                <a:cs typeface="Arial" panose="020B0604020202020204" pitchFamily="34" charset="0"/>
              </a:rPr>
              <a:t>37 months), the median PFS was not reached; the 12- and 24-month PFS rates were 71% and 60%, respectively</a:t>
            </a:r>
          </a:p>
          <a:p>
            <a:pPr marL="176681" indent="-176681" defTabSz="942300">
              <a:buFont typeface="Arial" panose="020B0604020202020204" pitchFamily="34" charset="0"/>
              <a:buChar char="•"/>
              <a:defRPr/>
            </a:pPr>
            <a:r>
              <a:rPr lang="en-US" sz="1000" dirty="0">
                <a:latin typeface="+mn-lt"/>
                <a:cs typeface="Arial" panose="020B0604020202020204" pitchFamily="34" charset="0"/>
              </a:rPr>
              <a:t>The median OS was not reached at the time of the analysis; the 12- and 24-month OS rates were 85% and 74%, respectively</a:t>
            </a:r>
          </a:p>
          <a:p>
            <a:pPr marL="176681" indent="-176681" defTabSz="942300">
              <a:defRPr/>
            </a:pPr>
            <a:endParaRPr lang="en-US" sz="1000" dirty="0">
              <a:latin typeface="+mn-lt"/>
              <a:cs typeface="Arial" panose="020B0604020202020204" pitchFamily="34" charset="0"/>
            </a:endParaRPr>
          </a:p>
          <a:p>
            <a:r>
              <a:rPr lang="en-US" sz="1000" b="1" dirty="0">
                <a:latin typeface="+mn-lt"/>
                <a:cs typeface="Arial" panose="020B0604020202020204" pitchFamily="34" charset="0"/>
              </a:rPr>
              <a:t>References:</a:t>
            </a:r>
          </a:p>
          <a:p>
            <a:pPr defTabSz="942300">
              <a:defRPr/>
            </a:pPr>
            <a:r>
              <a:rPr lang="en-US" sz="1000" dirty="0">
                <a:latin typeface="+mn-lt"/>
                <a:cs typeface="Arial" panose="020B0604020202020204" pitchFamily="34" charset="0"/>
              </a:rPr>
              <a:t>1. Overman MJ, et al. Poster presentation at ASCO-GI 2019. </a:t>
            </a:r>
          </a:p>
          <a:p>
            <a:pPr marL="0" indent="0" defTabSz="942300">
              <a:buNone/>
              <a:defRPr/>
            </a:pPr>
            <a:endParaRPr lang="en-US" sz="1000" b="1" dirty="0">
              <a:latin typeface="+mn-lt"/>
            </a:endParaRPr>
          </a:p>
        </p:txBody>
      </p:sp>
      <p:sp>
        <p:nvSpPr>
          <p:cNvPr id="4" name="Slide Number Placeholder 3"/>
          <p:cNvSpPr>
            <a:spLocks noGrp="1"/>
          </p:cNvSpPr>
          <p:nvPr>
            <p:ph type="sldNum" sz="quarter" idx="10"/>
          </p:nvPr>
        </p:nvSpPr>
        <p:spPr/>
        <p:txBody>
          <a:bodyPr/>
          <a:lstStyle/>
          <a:p>
            <a:pPr marL="0" marR="0" lvl="0" indent="0" algn="r" defTabSz="9423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3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6">
            <a:extLst>
              <a:ext uri="{FF2B5EF4-FFF2-40B4-BE49-F238E27FC236}">
                <a16:creationId xmlns:a16="http://schemas.microsoft.com/office/drawing/2014/main" id="{F7A76614-54F8-47FF-BF79-ED064F553596}"/>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2B5F8427-F4F8-4AC2-B7D9-BBDD2C0FDA72}"/>
              </a:ext>
            </a:extLst>
          </p:cNvPr>
          <p:cNvSpPr>
            <a:spLocks noChangeArrowheads="1"/>
          </p:cNvSpPr>
          <p:nvPr/>
        </p:nvSpPr>
        <p:spPr bwMode="auto">
          <a:xfrm>
            <a:off x="-549390" y="2643362"/>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Figure 3 and 4</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3627372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6613" y="1266825"/>
            <a:ext cx="5486400" cy="3086100"/>
          </a:xfrm>
        </p:spPr>
      </p:sp>
      <p:sp>
        <p:nvSpPr>
          <p:cNvPr id="3" name="Notes Placeholder 2"/>
          <p:cNvSpPr>
            <a:spLocks noGrp="1"/>
          </p:cNvSpPr>
          <p:nvPr>
            <p:ph type="body" idx="1"/>
          </p:nvPr>
        </p:nvSpPr>
        <p:spPr/>
        <p:txBody>
          <a:bodyPr/>
          <a:lstStyle/>
          <a:p>
            <a:pPr marL="0" marR="0" lvl="0" indent="0" algn="l" defTabSz="9423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rgbClr val="000000"/>
                </a:solidFill>
                <a:latin typeface="+mn-lt"/>
                <a:ea typeface="+mn-ea"/>
                <a:cs typeface="Arial" panose="020B0604020202020204" pitchFamily="34" charset="0"/>
              </a:rPr>
              <a:t>2L, second line; BOR, best overall response; CI, confidence interval; CR, complete response;</a:t>
            </a:r>
            <a:r>
              <a:rPr lang="en-US" sz="1000" kern="1200" baseline="0" dirty="0">
                <a:solidFill>
                  <a:srgbClr val="000000"/>
                </a:solidFill>
                <a:latin typeface="+mn-lt"/>
                <a:ea typeface="+mn-ea"/>
                <a:cs typeface="Arial" panose="020B0604020202020204" pitchFamily="34" charset="0"/>
              </a:rPr>
              <a:t> </a:t>
            </a:r>
            <a:r>
              <a:rPr kumimoji="0" lang="en-US" sz="1000" b="0" i="0" u="none" strike="noStrike" kern="0" cap="none" spc="0" normalizeH="0" baseline="0" noProof="0" dirty="0">
                <a:ln>
                  <a:noFill/>
                </a:ln>
                <a:solidFill>
                  <a:sysClr val="windowText" lastClr="000000"/>
                </a:solidFill>
                <a:effectLst/>
                <a:uLnTx/>
                <a:uFillTx/>
                <a:latin typeface="+mn-lt"/>
                <a:ea typeface="+mn-ea"/>
                <a:cs typeface="Arial" panose="020B0604020202020204" pitchFamily="34" charset="0"/>
              </a:rPr>
              <a:t>NE, not evaluable; NR, not reached; OS, overall survival; PD, progressive disease; PR, partial response</a:t>
            </a:r>
            <a:r>
              <a:rPr kumimoji="0" lang="en-US" sz="1000" b="0" i="0" u="none" strike="noStrike" kern="0" cap="none" spc="0" normalizeH="0" baseline="0" noProof="0" dirty="0">
                <a:ln>
                  <a:noFill/>
                </a:ln>
                <a:effectLst/>
                <a:uLnTx/>
                <a:uFillTx/>
                <a:latin typeface="+mn-lt"/>
                <a:ea typeface="+mn-ea"/>
                <a:cs typeface="Arial" panose="020B0604020202020204" pitchFamily="34" charset="0"/>
              </a:rPr>
              <a:t>; RECIST, Response Evaluation Criteria In Solid Tumors; SD, stable disease.</a:t>
            </a:r>
          </a:p>
          <a:p>
            <a:pPr marL="0" indent="0" defTabSz="942300">
              <a:buNone/>
              <a:defRPr/>
            </a:pPr>
            <a:endParaRPr lang="en-US" sz="1000" dirty="0">
              <a:latin typeface="+mn-lt"/>
              <a:cs typeface="Arial" panose="020B0604020202020204" pitchFamily="34" charset="0"/>
            </a:endParaRPr>
          </a:p>
          <a:p>
            <a:pPr marL="176681" marR="0" lvl="0" indent="-176681" algn="l" defTabSz="942300" rtl="0" eaLnBrk="1" fontAlgn="auto" latinLnBrk="0" hangingPunct="1">
              <a:lnSpc>
                <a:spcPct val="100000"/>
              </a:lnSpc>
              <a:spcBef>
                <a:spcPts val="0"/>
              </a:spcBef>
              <a:spcAft>
                <a:spcPts val="0"/>
              </a:spcAft>
              <a:buClrTx/>
              <a:buSzTx/>
              <a:buFontTx/>
              <a:buNone/>
              <a:tabLst/>
              <a:defRPr/>
            </a:pPr>
            <a:r>
              <a:rPr lang="en-US" sz="1000" b="1" dirty="0">
                <a:latin typeface="+mn-lt"/>
                <a:cs typeface="Arial" panose="020B0604020202020204" pitchFamily="34" charset="0"/>
              </a:rPr>
              <a:t>Key takeaways:</a:t>
            </a:r>
            <a:endParaRPr lang="en-US" sz="1000" dirty="0">
              <a:latin typeface="+mn-lt"/>
              <a:cs typeface="Arial" panose="020B0604020202020204" pitchFamily="34" charset="0"/>
            </a:endParaRPr>
          </a:p>
          <a:p>
            <a:pPr marL="176681" indent="-176681" defTabSz="942300">
              <a:buFont typeface="Arial" panose="020B0604020202020204" pitchFamily="34" charset="0"/>
              <a:buChar char="•"/>
              <a:defRPr/>
            </a:pPr>
            <a:r>
              <a:rPr lang="en-US" sz="1000" dirty="0">
                <a:latin typeface="+mn-lt"/>
                <a:cs typeface="Arial" panose="020B0604020202020204" pitchFamily="34" charset="0"/>
              </a:rPr>
              <a:t>After a median follow-up of 25.4 months (range, 21</a:t>
            </a:r>
            <a:r>
              <a:rPr lang="en-US" sz="1000" kern="1200" dirty="0">
                <a:solidFill>
                  <a:srgbClr val="000000"/>
                </a:solidFill>
                <a:effectLst/>
                <a:latin typeface="+mn-lt"/>
              </a:rPr>
              <a:t>–</a:t>
            </a:r>
            <a:r>
              <a:rPr lang="en-US" sz="1000" dirty="0">
                <a:latin typeface="+mn-lt"/>
                <a:cs typeface="Arial" panose="020B0604020202020204" pitchFamily="34" charset="0"/>
              </a:rPr>
              <a:t>37 months), best overall response correlated with OS, with median OS not reached for CR + PR. At 24 months, OS rates were 96%, 56%, and 29% in patients with CR + PR, SD, and PD, respectively.</a:t>
            </a:r>
          </a:p>
          <a:p>
            <a:pPr marL="176681" indent="-176681" defTabSz="942300">
              <a:buFont typeface="Arial" panose="020B0604020202020204" pitchFamily="34" charset="0"/>
              <a:buChar char="•"/>
              <a:defRPr/>
            </a:pPr>
            <a:r>
              <a:rPr lang="en-US" sz="1000" dirty="0">
                <a:latin typeface="+mn-lt"/>
                <a:cs typeface="Arial" panose="020B0604020202020204" pitchFamily="34" charset="0"/>
              </a:rPr>
              <a:t>In patients with best overall response of PD who continued treatment beyond progression, those with a reduction in or stabilization of target lesions (n = 6) were more likely to survive ≥12 months. </a:t>
            </a:r>
          </a:p>
          <a:p>
            <a:pPr marL="176681" indent="-176681" defTabSz="942300">
              <a:defRPr/>
            </a:pPr>
            <a:endParaRPr lang="en-US" sz="1000" dirty="0">
              <a:latin typeface="+mn-lt"/>
              <a:cs typeface="Arial" panose="020B0604020202020204" pitchFamily="34" charset="0"/>
            </a:endParaRPr>
          </a:p>
          <a:p>
            <a:r>
              <a:rPr lang="en-US" sz="1000" b="1" dirty="0">
                <a:latin typeface="+mn-lt"/>
                <a:cs typeface="Arial" panose="020B0604020202020204" pitchFamily="34" charset="0"/>
              </a:rPr>
              <a:t>References:</a:t>
            </a:r>
          </a:p>
          <a:p>
            <a:pPr marL="228600" indent="-228600">
              <a:buAutoNum type="arabicPeriod"/>
            </a:pPr>
            <a:r>
              <a:rPr lang="nl-NL" sz="1000" dirty="0">
                <a:latin typeface="+mn-lt"/>
                <a:ea typeface="Arial" charset="0"/>
                <a:cs typeface="Arial" panose="020B0604020202020204" pitchFamily="34" charset="0"/>
              </a:rPr>
              <a:t>Overman MJ, et al. Poster presentation at ASCO-GI 2019.</a:t>
            </a:r>
            <a:endParaRPr lang="en-US" sz="1000" b="1"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42300" rtl="0" eaLnBrk="1" fontAlgn="auto" latinLnBrk="0" hangingPunct="1">
              <a:lnSpc>
                <a:spcPct val="100000"/>
              </a:lnSpc>
              <a:spcBef>
                <a:spcPts val="0"/>
              </a:spcBef>
              <a:spcAft>
                <a:spcPts val="0"/>
              </a:spcAft>
              <a:buClrTx/>
              <a:buSzTx/>
              <a:buFontTx/>
              <a:buNone/>
              <a:tabLst/>
              <a:defRPr/>
            </a:pPr>
            <a:fld id="{747C6D7B-BB73-4E85-B081-9D56E020749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3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AutoShape 6">
            <a:extLst>
              <a:ext uri="{FF2B5EF4-FFF2-40B4-BE49-F238E27FC236}">
                <a16:creationId xmlns:a16="http://schemas.microsoft.com/office/drawing/2014/main" id="{F7A76614-54F8-47FF-BF79-ED064F553596}"/>
              </a:ext>
            </a:extLst>
          </p:cNvPr>
          <p:cNvSpPr>
            <a:spLocks/>
          </p:cNvSpPr>
          <p:nvPr/>
        </p:nvSpPr>
        <p:spPr bwMode="auto">
          <a:xfrm flipH="1">
            <a:off x="836038" y="19897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2B5F8427-F4F8-4AC2-B7D9-BBDD2C0FDA72}"/>
              </a:ext>
            </a:extLst>
          </p:cNvPr>
          <p:cNvSpPr>
            <a:spLocks noChangeArrowheads="1"/>
          </p:cNvSpPr>
          <p:nvPr/>
        </p:nvSpPr>
        <p:spPr bwMode="auto">
          <a:xfrm>
            <a:off x="-549390" y="2643362"/>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Figure 5</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7" name="Rectangle 11">
            <a:extLst>
              <a:ext uri="{FF2B5EF4-FFF2-40B4-BE49-F238E27FC236}">
                <a16:creationId xmlns:a16="http://schemas.microsoft.com/office/drawing/2014/main" id="{8FF0C06D-1897-4044-84BC-CB82A1FA4BC6}"/>
              </a:ext>
            </a:extLst>
          </p:cNvPr>
          <p:cNvSpPr>
            <a:spLocks noChangeArrowheads="1"/>
          </p:cNvSpPr>
          <p:nvPr/>
        </p:nvSpPr>
        <p:spPr bwMode="auto">
          <a:xfrm>
            <a:off x="-836500" y="5192874"/>
            <a:ext cx="1473316" cy="221599"/>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Figure 5, text under Figure 3, second bullet</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8" name="AutoShape 6">
            <a:extLst>
              <a:ext uri="{FF2B5EF4-FFF2-40B4-BE49-F238E27FC236}">
                <a16:creationId xmlns:a16="http://schemas.microsoft.com/office/drawing/2014/main" id="{967F068B-66D9-4F39-AE92-A01818412999}"/>
              </a:ext>
            </a:extLst>
          </p:cNvPr>
          <p:cNvSpPr>
            <a:spLocks/>
          </p:cNvSpPr>
          <p:nvPr/>
        </p:nvSpPr>
        <p:spPr bwMode="auto">
          <a:xfrm flipH="1">
            <a:off x="636816" y="4886324"/>
            <a:ext cx="45719" cy="723901"/>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9" name="AutoShape 6">
            <a:extLst>
              <a:ext uri="{FF2B5EF4-FFF2-40B4-BE49-F238E27FC236}">
                <a16:creationId xmlns:a16="http://schemas.microsoft.com/office/drawing/2014/main" id="{CC141CD4-16A6-404B-BFA1-35C28CE85C15}"/>
              </a:ext>
            </a:extLst>
          </p:cNvPr>
          <p:cNvSpPr>
            <a:spLocks/>
          </p:cNvSpPr>
          <p:nvPr/>
        </p:nvSpPr>
        <p:spPr bwMode="auto">
          <a:xfrm rot="10800000" flipH="1">
            <a:off x="6323013" y="2045136"/>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0" name="Rectangle 11">
            <a:extLst>
              <a:ext uri="{FF2B5EF4-FFF2-40B4-BE49-F238E27FC236}">
                <a16:creationId xmlns:a16="http://schemas.microsoft.com/office/drawing/2014/main" id="{957653B7-245E-422B-827D-9F049712DBFD}"/>
              </a:ext>
            </a:extLst>
          </p:cNvPr>
          <p:cNvSpPr>
            <a:spLocks noChangeArrowheads="1"/>
          </p:cNvSpPr>
          <p:nvPr/>
        </p:nvSpPr>
        <p:spPr bwMode="auto">
          <a:xfrm>
            <a:off x="6512412" y="2699075"/>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Figure 6, text above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1" name="AutoShape 6">
            <a:extLst>
              <a:ext uri="{FF2B5EF4-FFF2-40B4-BE49-F238E27FC236}">
                <a16:creationId xmlns:a16="http://schemas.microsoft.com/office/drawing/2014/main" id="{E07622B6-CF85-49C4-97B8-A4E5AC0F7A8B}"/>
              </a:ext>
            </a:extLst>
          </p:cNvPr>
          <p:cNvSpPr>
            <a:spLocks/>
          </p:cNvSpPr>
          <p:nvPr/>
        </p:nvSpPr>
        <p:spPr bwMode="auto">
          <a:xfrm rot="10800000" flipH="1">
            <a:off x="6054552" y="5680187"/>
            <a:ext cx="189399" cy="653939"/>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2" name="Rectangle 11">
            <a:extLst>
              <a:ext uri="{FF2B5EF4-FFF2-40B4-BE49-F238E27FC236}">
                <a16:creationId xmlns:a16="http://schemas.microsoft.com/office/drawing/2014/main" id="{948E66E5-74D9-49B3-8D9A-6FB1648F2B90}"/>
              </a:ext>
            </a:extLst>
          </p:cNvPr>
          <p:cNvSpPr>
            <a:spLocks noChangeArrowheads="1"/>
          </p:cNvSpPr>
          <p:nvPr/>
        </p:nvSpPr>
        <p:spPr bwMode="auto">
          <a:xfrm>
            <a:off x="6264123" y="5951757"/>
            <a:ext cx="1385428"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mn-cs"/>
              </a:rPr>
              <a:t>Ref 1. Figure 6, text above</a:t>
            </a:r>
            <a:endParaRPr kumimoji="0" lang="en-US" altLang="en-US" sz="600" b="0" i="0" u="none" strike="noStrike" kern="1200" cap="none" spc="0" normalizeH="0" baseline="0" noProof="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1004398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000" kern="1200" dirty="0">
                <a:latin typeface="+mn-lt"/>
                <a:ea typeface="+mn-ea"/>
                <a:cs typeface="Arial" panose="020B0604020202020204" pitchFamily="34" charset="0"/>
              </a:rPr>
              <a:t>2L, second line;</a:t>
            </a:r>
            <a:r>
              <a:rPr lang="en-US" sz="1000" kern="1200" baseline="0" dirty="0">
                <a:latin typeface="+mn-lt"/>
                <a:ea typeface="+mn-ea"/>
                <a:cs typeface="Arial" panose="020B0604020202020204" pitchFamily="34" charset="0"/>
              </a:rPr>
              <a:t> </a:t>
            </a:r>
            <a:r>
              <a:rPr kumimoji="0" lang="en-US" sz="1000" b="0" i="0" u="none" strike="noStrike" kern="0" cap="none" spc="0" normalizeH="0" baseline="0" noProof="0" dirty="0">
                <a:ln>
                  <a:noFill/>
                </a:ln>
                <a:effectLst/>
                <a:uLnTx/>
                <a:uFillTx/>
                <a:latin typeface="+mn-lt"/>
                <a:cs typeface="Arial" panose="020B0604020202020204" pitchFamily="34" charset="0"/>
              </a:rPr>
              <a:t>IPI1, ipilimumab 1 mg/kg; </a:t>
            </a:r>
            <a:r>
              <a:rPr lang="en-US" sz="1000" dirty="0">
                <a:latin typeface="+mn-lt"/>
              </a:rPr>
              <a:t>NIVO3, nivolumab 3 mg/kg; Q2W, every 2 weeks; Q3W, every 3 weeks; </a:t>
            </a:r>
            <a:r>
              <a:rPr kumimoji="0" lang="en-US" sz="1000" b="0" i="0" u="none" strike="noStrike" kern="0" cap="none" spc="0" normalizeH="0" baseline="0" noProof="0" dirty="0" err="1">
                <a:ln>
                  <a:noFill/>
                </a:ln>
                <a:effectLst/>
                <a:uLnTx/>
                <a:uFillTx/>
                <a:latin typeface="+mn-lt"/>
                <a:ea typeface="+mn-ea"/>
                <a:cs typeface="Arial" panose="020B0604020202020204" pitchFamily="34" charset="0"/>
              </a:rPr>
              <a:t>sTRAE</a:t>
            </a:r>
            <a:r>
              <a:rPr kumimoji="0" lang="en-US" sz="1000" b="0" i="0" u="none" strike="noStrike" kern="0" cap="none" spc="0" normalizeH="0" baseline="0" noProof="0" dirty="0">
                <a:ln>
                  <a:noFill/>
                </a:ln>
                <a:effectLst/>
                <a:uLnTx/>
                <a:uFillTx/>
                <a:latin typeface="+mn-lt"/>
                <a:ea typeface="+mn-ea"/>
                <a:cs typeface="Arial" panose="020B0604020202020204" pitchFamily="34" charset="0"/>
              </a:rPr>
              <a:t>, select treatment-related adverse event.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effectLst/>
                <a:uLnTx/>
                <a:uFillTx/>
                <a:latin typeface="+mn-lt"/>
                <a:ea typeface="+mn-ea"/>
                <a:cs typeface="Arial" panose="020B0604020202020204" pitchFamily="34" charset="0"/>
              </a:rPr>
              <a:t>Key takeaways: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effectLst/>
                <a:uLnTx/>
                <a:uFillTx/>
                <a:latin typeface="+mn-lt"/>
                <a:ea typeface="+mn-ea"/>
                <a:cs typeface="Arial" panose="020B0604020202020204" pitchFamily="34" charset="0"/>
              </a:rPr>
              <a:t>Any grade </a:t>
            </a:r>
            <a:r>
              <a:rPr kumimoji="0" lang="en-US" sz="1000" b="0" i="0" u="none" strike="noStrike" kern="1200" cap="none" spc="0" normalizeH="0" baseline="0" noProof="0" dirty="0" err="1">
                <a:ln>
                  <a:noFill/>
                </a:ln>
                <a:effectLst/>
                <a:uLnTx/>
                <a:uFillTx/>
                <a:latin typeface="+mn-lt"/>
                <a:ea typeface="+mn-ea"/>
                <a:cs typeface="Arial" panose="020B0604020202020204" pitchFamily="34" charset="0"/>
              </a:rPr>
              <a:t>sTRAEs</a:t>
            </a:r>
            <a:r>
              <a:rPr kumimoji="0" lang="en-US" sz="1000" b="0" i="0" u="none" strike="noStrike" kern="1200" cap="none" spc="0" normalizeH="0" baseline="0" noProof="0" dirty="0">
                <a:ln>
                  <a:noFill/>
                </a:ln>
                <a:effectLst/>
                <a:uLnTx/>
                <a:uFillTx/>
                <a:latin typeface="+mn-lt"/>
                <a:ea typeface="+mn-ea"/>
                <a:cs typeface="Arial" panose="020B0604020202020204" pitchFamily="34" charset="0"/>
              </a:rPr>
              <a:t> (events with potential immunologic etiology) analyzed by organ category occurred in 29% (skin), 25% (endocrine), 23% (gastrointestinal), 19% (hepatic), 5% (pulmonary), and 5% (renal) of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latin typeface="+mn-lt"/>
                <a:cs typeface="Arial" panose="020B0604020202020204" pitchFamily="34" charset="0"/>
              </a:rPr>
              <a:t>The most common </a:t>
            </a:r>
            <a:r>
              <a:rPr lang="en-US" sz="1000" dirty="0" err="1">
                <a:latin typeface="+mn-lt"/>
                <a:cs typeface="Arial" panose="020B0604020202020204" pitchFamily="34" charset="0"/>
              </a:rPr>
              <a:t>sTRAEs</a:t>
            </a:r>
            <a:r>
              <a:rPr lang="en-US" sz="1000" dirty="0">
                <a:latin typeface="+mn-lt"/>
                <a:cs typeface="Arial" panose="020B0604020202020204" pitchFamily="34" charset="0"/>
              </a:rPr>
              <a:t> of any grade were skin-related (29%), while the most common grade 3 or 4 </a:t>
            </a:r>
            <a:r>
              <a:rPr lang="en-US" sz="1000" dirty="0" err="1">
                <a:latin typeface="+mn-lt"/>
                <a:cs typeface="Arial" panose="020B0604020202020204" pitchFamily="34" charset="0"/>
              </a:rPr>
              <a:t>sTRAEs</a:t>
            </a:r>
            <a:r>
              <a:rPr lang="en-US" sz="1000" dirty="0">
                <a:latin typeface="+mn-lt"/>
                <a:cs typeface="Arial" panose="020B0604020202020204" pitchFamily="34" charset="0"/>
              </a:rPr>
              <a:t> were hepatic (11%)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dirty="0">
                <a:latin typeface="+mn-lt"/>
                <a:cs typeface="Arial" panose="020B0604020202020204" pitchFamily="34" charset="0"/>
              </a:rPr>
              <a:t>Reference: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dirty="0">
                <a:latin typeface="+mn-lt"/>
                <a:cs typeface="Arial" panose="020B0604020202020204" pitchFamily="34" charset="0"/>
              </a:rPr>
              <a:t>Morse M, et al. </a:t>
            </a:r>
            <a:r>
              <a:rPr lang="en-US" sz="1000" i="1" dirty="0">
                <a:latin typeface="+mn-lt"/>
                <a:cs typeface="Arial" panose="020B0604020202020204" pitchFamily="34" charset="0"/>
              </a:rPr>
              <a:t>Oncologist.</a:t>
            </a:r>
            <a:r>
              <a:rPr lang="en-US" sz="1000" dirty="0">
                <a:latin typeface="+mn-lt"/>
                <a:cs typeface="Arial" panose="020B0604020202020204" pitchFamily="34" charset="0"/>
              </a:rPr>
              <a:t> </a:t>
            </a:r>
            <a:r>
              <a:rPr lang="en-US" sz="1000" kern="1200" dirty="0">
                <a:effectLst/>
                <a:latin typeface="+mn-lt"/>
                <a:ea typeface="+mn-ea"/>
                <a:cs typeface="+mn-cs"/>
              </a:rPr>
              <a:t>[</a:t>
            </a:r>
            <a:r>
              <a:rPr lang="en-US" sz="1000" kern="1200" dirty="0" err="1">
                <a:effectLst/>
                <a:latin typeface="+mn-lt"/>
                <a:ea typeface="+mn-ea"/>
                <a:cs typeface="+mn-cs"/>
              </a:rPr>
              <a:t>Epub</a:t>
            </a:r>
            <a:r>
              <a:rPr lang="en-US" sz="1000" kern="1200" dirty="0">
                <a:effectLst/>
                <a:latin typeface="+mn-lt"/>
                <a:ea typeface="+mn-ea"/>
                <a:cs typeface="+mn-cs"/>
              </a:rPr>
              <a:t> ahead of print May 30, 2019] </a:t>
            </a:r>
            <a:r>
              <a:rPr lang="en-US" sz="1000" kern="1200" dirty="0" err="1">
                <a:effectLst/>
                <a:latin typeface="+mn-lt"/>
                <a:ea typeface="+mn-ea"/>
                <a:cs typeface="+mn-cs"/>
              </a:rPr>
              <a:t>pii</a:t>
            </a:r>
            <a:r>
              <a:rPr lang="en-US" sz="1000" kern="1200" dirty="0">
                <a:effectLst/>
                <a:latin typeface="+mn-lt"/>
                <a:ea typeface="+mn-ea"/>
                <a:cs typeface="+mn-cs"/>
              </a:rPr>
              <a:t>: theoncologist.2019-0129. </a:t>
            </a:r>
            <a:r>
              <a:rPr lang="en-US" sz="1000" kern="1200" dirty="0" err="1">
                <a:effectLst/>
                <a:latin typeface="+mn-lt"/>
                <a:ea typeface="+mn-ea"/>
                <a:cs typeface="+mn-cs"/>
              </a:rPr>
              <a:t>doi</a:t>
            </a:r>
            <a:r>
              <a:rPr lang="en-US" sz="1000" kern="1200" dirty="0">
                <a:effectLst/>
                <a:latin typeface="+mn-lt"/>
                <a:ea typeface="+mn-ea"/>
                <a:cs typeface="+mn-cs"/>
              </a:rPr>
              <a:t>: 10.1634/theoncologist.2019-0129.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AB7CC-F412-7B4B-8909-BFE87C692C3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661012" y="2433098"/>
            <a:ext cx="1325811" cy="939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Morse, M et al. The Oncologist. Accepted for publication. Table 1</a:t>
            </a:r>
            <a:endParaRPr kumimoji="0" lang="en-US" sz="900" b="0" i="0" u="none" strike="sng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7"/>
          <p:cNvCxnSpPr>
            <a:cxnSpLocks/>
            <a:stCxn id="5" idx="3"/>
          </p:cNvCxnSpPr>
          <p:nvPr/>
        </p:nvCxnSpPr>
        <p:spPr>
          <a:xfrm flipV="1">
            <a:off x="664799" y="2780944"/>
            <a:ext cx="354376" cy="122104"/>
          </a:xfrm>
          <a:prstGeom prst="line">
            <a:avLst/>
          </a:prstGeom>
        </p:spPr>
        <p:style>
          <a:lnRef idx="1">
            <a:schemeClr val="dk1"/>
          </a:lnRef>
          <a:fillRef idx="0">
            <a:schemeClr val="dk1"/>
          </a:fillRef>
          <a:effectRef idx="0">
            <a:schemeClr val="dk1"/>
          </a:effectRef>
          <a:fontRef idx="minor">
            <a:schemeClr val="tx1"/>
          </a:fontRef>
        </p:style>
      </p:cxnSp>
      <p:sp>
        <p:nvSpPr>
          <p:cNvPr id="7" name="Rectangle 6"/>
          <p:cNvSpPr/>
          <p:nvPr/>
        </p:nvSpPr>
        <p:spPr>
          <a:xfrm>
            <a:off x="-1015388" y="5075309"/>
            <a:ext cx="1346813" cy="939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Morse, M et al. The Oncologist. Accepted for publication. Table 1 and Pg 5 col1 para1</a:t>
            </a:r>
            <a:endParaRPr kumimoji="0" lang="en-US" sz="900" b="0" i="0" u="none" strike="sng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p:cNvCxnSpPr>
            <a:cxnSpLocks/>
            <a:stCxn id="7" idx="3"/>
          </p:cNvCxnSpPr>
          <p:nvPr/>
        </p:nvCxnSpPr>
        <p:spPr>
          <a:xfrm flipV="1">
            <a:off x="331425" y="5423156"/>
            <a:ext cx="333374" cy="1221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595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752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Arial" panose="020B0604020202020204" pitchFamily="34" charset="0"/>
                <a:ea typeface="+mn-ea"/>
                <a:cs typeface="Times New Roman" panose="02020603050405020304" pitchFamily="18" charset="0"/>
              </a:rPr>
              <a:t>2L, second </a:t>
            </a:r>
            <a:r>
              <a:rPr lang="en-US" dirty="0">
                <a:cs typeface="Times New Roman" panose="02020603050405020304" pitchFamily="18" charset="0"/>
              </a:rPr>
              <a:t>line; </a:t>
            </a:r>
            <a:r>
              <a:rPr lang="en-US" dirty="0" err="1">
                <a:cs typeface="Times New Roman" panose="02020603050405020304" pitchFamily="18" charset="0"/>
              </a:rPr>
              <a:t>sTRAE</a:t>
            </a:r>
            <a:r>
              <a:rPr lang="en-US" dirty="0">
                <a:cs typeface="Times New Roman" panose="02020603050405020304" pitchFamily="18" charset="0"/>
              </a:rPr>
              <a:t>, select treatment-related adverse event.</a:t>
            </a:r>
          </a:p>
          <a:p>
            <a:endParaRPr lang="en-US" b="1" dirty="0"/>
          </a:p>
          <a:p>
            <a:r>
              <a:rPr lang="en-US" b="1" dirty="0"/>
              <a:t>Key takeaways: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median time onset of </a:t>
            </a:r>
            <a:r>
              <a:rPr lang="en-US" sz="1200" dirty="0" err="1"/>
              <a:t>sTRAEs</a:t>
            </a:r>
            <a:r>
              <a:rPr lang="en-US" sz="1200" dirty="0"/>
              <a:t> ranged from 5.2 to 12.6 weeks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a:t>
            </a:r>
            <a:r>
              <a:rPr lang="en-US" sz="1200" dirty="0" err="1"/>
              <a:t>sTRAEs</a:t>
            </a:r>
            <a:r>
              <a:rPr lang="en-US" sz="1200" dirty="0"/>
              <a:t> of any grade occurred early, with median time to onset in the first 12 weeks of therapy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Reference:</a:t>
            </a:r>
          </a:p>
          <a:p>
            <a:r>
              <a:rPr lang="en-US" dirty="0"/>
              <a:t>1. </a:t>
            </a:r>
            <a:r>
              <a:rPr lang="en-US" sz="1200" dirty="0"/>
              <a:t>Morse M, et al. </a:t>
            </a:r>
            <a:r>
              <a:rPr lang="en-US" sz="1200" i="1" dirty="0"/>
              <a:t>Oncologist </a:t>
            </a:r>
            <a:r>
              <a:rPr lang="en-US" sz="1200" kern="1200" dirty="0">
                <a:effectLst/>
                <a:latin typeface="Arial" panose="020B0604020202020204" pitchFamily="34" charset="0"/>
                <a:ea typeface="+mn-ea"/>
                <a:cs typeface="+mn-cs"/>
              </a:rPr>
              <a:t>[</a:t>
            </a:r>
            <a:r>
              <a:rPr lang="en-US" sz="1200" kern="1200" dirty="0" err="1">
                <a:effectLst/>
                <a:latin typeface="Arial" panose="020B0604020202020204" pitchFamily="34" charset="0"/>
                <a:ea typeface="+mn-ea"/>
                <a:cs typeface="+mn-cs"/>
              </a:rPr>
              <a:t>Epub</a:t>
            </a:r>
            <a:r>
              <a:rPr lang="en-US" sz="1200" kern="1200" dirty="0">
                <a:effectLst/>
                <a:latin typeface="Arial" panose="020B0604020202020204" pitchFamily="34" charset="0"/>
                <a:ea typeface="+mn-ea"/>
                <a:cs typeface="+mn-cs"/>
              </a:rPr>
              <a:t> ahead of print May 30, 2019] </a:t>
            </a:r>
            <a:r>
              <a:rPr lang="en-US" sz="1200" kern="1200" dirty="0" err="1">
                <a:effectLst/>
                <a:latin typeface="Arial" panose="020B0604020202020204" pitchFamily="34" charset="0"/>
                <a:ea typeface="+mn-ea"/>
                <a:cs typeface="+mn-cs"/>
              </a:rPr>
              <a:t>pii</a:t>
            </a:r>
            <a:r>
              <a:rPr lang="en-US" sz="1200" kern="1200" dirty="0">
                <a:effectLst/>
                <a:latin typeface="Arial" panose="020B0604020202020204" pitchFamily="34" charset="0"/>
                <a:ea typeface="+mn-ea"/>
                <a:cs typeface="+mn-cs"/>
              </a:rPr>
              <a:t>: theoncologist.2019-0129. </a:t>
            </a:r>
            <a:r>
              <a:rPr lang="en-US" sz="1200" kern="1200" dirty="0" err="1">
                <a:effectLst/>
                <a:latin typeface="Arial" panose="020B0604020202020204" pitchFamily="34" charset="0"/>
                <a:ea typeface="+mn-ea"/>
                <a:cs typeface="+mn-cs"/>
              </a:rPr>
              <a:t>doi</a:t>
            </a:r>
            <a:r>
              <a:rPr lang="en-US" sz="1200" kern="1200" dirty="0">
                <a:effectLst/>
                <a:latin typeface="Arial" panose="020B0604020202020204" pitchFamily="34" charset="0"/>
                <a:ea typeface="+mn-ea"/>
                <a:cs typeface="+mn-cs"/>
              </a:rPr>
              <a:t>: 10.1634/theoncologist.2019-0129.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AB7CC-F412-7B4B-8909-BFE87C692C3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91763" y="2150669"/>
            <a:ext cx="1346812" cy="1029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Morse, M et al. The Oncologist. Accepted for publication. Figure 1A, p4, col 2, para 1</a:t>
            </a:r>
            <a:endParaRPr kumimoji="0" lang="en-US" sz="900" b="0" i="0" u="none" strike="sng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 name="Straight Connector 7"/>
          <p:cNvCxnSpPr/>
          <p:nvPr/>
        </p:nvCxnSpPr>
        <p:spPr>
          <a:xfrm>
            <a:off x="685801" y="2484783"/>
            <a:ext cx="1514474" cy="0"/>
          </a:xfrm>
          <a:prstGeom prst="line">
            <a:avLst/>
          </a:prstGeom>
        </p:spPr>
        <p:style>
          <a:lnRef idx="1">
            <a:schemeClr val="dk1"/>
          </a:lnRef>
          <a:fillRef idx="0">
            <a:schemeClr val="dk1"/>
          </a:fillRef>
          <a:effectRef idx="0">
            <a:schemeClr val="dk1"/>
          </a:effectRef>
          <a:fontRef idx="minor">
            <a:schemeClr val="tx1"/>
          </a:fontRef>
        </p:style>
      </p:cxnSp>
      <p:sp>
        <p:nvSpPr>
          <p:cNvPr id="7" name="Rectangle 6"/>
          <p:cNvSpPr/>
          <p:nvPr/>
        </p:nvSpPr>
        <p:spPr>
          <a:xfrm>
            <a:off x="-892367" y="4834774"/>
            <a:ext cx="1346813" cy="11287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Morse, M et al. The Oncologist. Accepted for publication. Figure 1A, p4, col 2, para 1</a:t>
            </a:r>
            <a:endParaRPr kumimoji="0" lang="en-US" sz="900" b="0" i="0" u="none" strike="sng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Connector 8"/>
          <p:cNvCxnSpPr>
            <a:cxnSpLocks/>
            <a:stCxn id="7" idx="3"/>
          </p:cNvCxnSpPr>
          <p:nvPr/>
        </p:nvCxnSpPr>
        <p:spPr>
          <a:xfrm flipV="1">
            <a:off x="454446" y="5182622"/>
            <a:ext cx="333374" cy="2165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8743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D6AA4-930C-48E1-849D-1B06BC598ED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904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5FBB8-C755-419D-9971-2154E7A353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71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p:cNvSpPr>
            <a:spLocks noGrp="1"/>
          </p:cNvSpPr>
          <p:nvPr>
            <p:ph type="body" idx="1"/>
          </p:nvPr>
        </p:nvSpPr>
        <p:spPr/>
        <p:txBody>
          <a:bodyPr/>
          <a:lstStyle/>
          <a:p>
            <a:pPr lvl="1"/>
            <a:r>
              <a:rPr lang="en-US" dirty="0"/>
              <a:t>As discussed in the previous two slides, during DNA replication there is a heightened likelihood of introducing </a:t>
            </a:r>
            <a:r>
              <a:rPr lang="en-US" dirty="0" err="1"/>
              <a:t>erros</a:t>
            </a:r>
            <a:r>
              <a:rPr lang="en-US" dirty="0"/>
              <a:t> into the genome</a:t>
            </a:r>
            <a:r>
              <a:rPr lang="en-US" baseline="30000" dirty="0"/>
              <a:t>1</a:t>
            </a:r>
          </a:p>
          <a:p>
            <a:pPr lvl="1"/>
            <a:r>
              <a:rPr lang="en-US" dirty="0"/>
              <a:t>When the MMR machinery is proficient, </a:t>
            </a:r>
            <a:r>
              <a:rPr lang="en-US" dirty="0" err="1"/>
              <a:t>erros</a:t>
            </a:r>
            <a:r>
              <a:rPr lang="en-US" dirty="0"/>
              <a:t> can be promptly detected and fixed</a:t>
            </a:r>
            <a:r>
              <a:rPr lang="en-US" baseline="30000" dirty="0"/>
              <a:t>1</a:t>
            </a:r>
          </a:p>
          <a:p>
            <a:pPr lvl="1"/>
            <a:r>
              <a:rPr lang="en-US" dirty="0"/>
              <a:t>However, when it is deficient, </a:t>
            </a:r>
            <a:r>
              <a:rPr lang="en-US" dirty="0" err="1"/>
              <a:t>erros</a:t>
            </a:r>
            <a:r>
              <a:rPr lang="en-US" dirty="0"/>
              <a:t> are left to accumulate</a:t>
            </a:r>
            <a:r>
              <a:rPr lang="en-US" baseline="30000" dirty="0"/>
              <a:t>1</a:t>
            </a:r>
          </a:p>
          <a:p>
            <a:pPr lvl="1"/>
            <a:r>
              <a:rPr lang="en-US" dirty="0"/>
              <a:t>The four key proteins that make up the heterodimer complexes </a:t>
            </a:r>
            <a:r>
              <a:rPr lang="en-US" dirty="0" err="1"/>
              <a:t>MutS</a:t>
            </a:r>
            <a:r>
              <a:rPr lang="en-US" dirty="0"/>
              <a:t> and </a:t>
            </a:r>
            <a:r>
              <a:rPr lang="en-US" dirty="0" err="1"/>
              <a:t>MutL</a:t>
            </a:r>
            <a:r>
              <a:rPr lang="en-US" dirty="0"/>
              <a:t> are called MLH1, MSH2, MSH6, and PMS2</a:t>
            </a:r>
            <a:r>
              <a:rPr lang="en-US" baseline="30000" dirty="0"/>
              <a:t>1,2</a:t>
            </a:r>
          </a:p>
          <a:p>
            <a:pPr lvl="1"/>
            <a:r>
              <a:rPr lang="en-US" dirty="0"/>
              <a:t>There are two common causes of MMR pathway alterations: one is hereditary and the other is spoadic</a:t>
            </a:r>
            <a:r>
              <a:rPr lang="en-US" baseline="30000" dirty="0"/>
              <a:t>1,3</a:t>
            </a:r>
          </a:p>
          <a:p>
            <a:pPr lvl="1"/>
            <a:r>
              <a:rPr lang="en-US" dirty="0"/>
              <a:t>Hereditary, o germline, mutations in an MMR protein can be passed on from parent to offspring, making the offspring predisposed</a:t>
            </a:r>
            <a:r>
              <a:rPr lang="en-US" baseline="30000" dirty="0"/>
              <a:t>3</a:t>
            </a:r>
          </a:p>
          <a:p>
            <a:pPr lvl="1"/>
            <a:r>
              <a:rPr lang="en-US" dirty="0"/>
              <a:t>There will be a loss of heterozygosity when the second allele is “hit” by either somatic mutation o epigenetic silencing</a:t>
            </a:r>
            <a:r>
              <a:rPr lang="en-US" baseline="30000" dirty="0"/>
              <a:t>1</a:t>
            </a:r>
          </a:p>
          <a:p>
            <a:pPr lvl="1"/>
            <a:r>
              <a:rPr lang="en-US" dirty="0"/>
              <a:t>In </a:t>
            </a:r>
            <a:r>
              <a:rPr lang="en-US" dirty="0" err="1"/>
              <a:t>spoadic</a:t>
            </a:r>
            <a:r>
              <a:rPr lang="en-US" dirty="0"/>
              <a:t> cases, both alleles are mutated o silenced somatically</a:t>
            </a:r>
            <a:r>
              <a:rPr lang="en-US" baseline="30000" dirty="0"/>
              <a:t>1</a:t>
            </a:r>
          </a:p>
          <a:p>
            <a:pPr lvl="1"/>
            <a:r>
              <a:rPr lang="en-US" dirty="0"/>
              <a:t>As elucidated in the table on the right, it is </a:t>
            </a:r>
            <a:r>
              <a:rPr lang="en-US" dirty="0" err="1"/>
              <a:t>impotant</a:t>
            </a:r>
            <a:r>
              <a:rPr lang="en-US" dirty="0"/>
              <a:t> to note that some of the same proteins involved in DNA replication also function in DNA repair, such as DNA polymerase, PCNA, and RPA</a:t>
            </a:r>
            <a:r>
              <a:rPr lang="en-US" baseline="30000" dirty="0"/>
              <a:t>3</a:t>
            </a:r>
          </a:p>
        </p:txBody>
      </p:sp>
      <p:sp>
        <p:nvSpPr>
          <p:cNvPr id="5" name="AutoShape 10"/>
          <p:cNvSpPr>
            <a:spLocks/>
          </p:cNvSpPr>
          <p:nvPr/>
        </p:nvSpPr>
        <p:spPr bwMode="auto">
          <a:xfrm>
            <a:off x="5715000" y="1790700"/>
            <a:ext cx="182880" cy="1419190"/>
          </a:xfrm>
          <a:prstGeom prst="rightBrace">
            <a:avLst>
              <a:gd name="adj1" fmla="val 0"/>
              <a:gd name="adj2" fmla="val 49839"/>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17677" tIns="0" rIns="0" bIns="0" anchor="ctr"/>
          <a:lstStyle/>
          <a:p>
            <a:pPr marL="0" marR="0" lvl="0" indent="0" algn="l" defTabSz="894343" rtl="0" eaLnBrk="0" fontAlgn="auto" latinLnBrk="0" hangingPunct="0">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8" name="Rectangle 3"/>
          <p:cNvSpPr>
            <a:spLocks noChangeArrowheads="1"/>
          </p:cNvSpPr>
          <p:nvPr/>
        </p:nvSpPr>
        <p:spPr bwMode="auto">
          <a:xfrm>
            <a:off x="5894388" y="2419450"/>
            <a:ext cx="914400" cy="184667"/>
          </a:xfrm>
          <a:prstGeom prst="rect">
            <a:avLst/>
          </a:prstGeom>
          <a:solidFill>
            <a:srgbClr val="FFFFFF"/>
          </a:solidFill>
          <a:ln w="6350" algn="ctr">
            <a:solidFill>
              <a:srgbClr val="969696"/>
            </a:solidFill>
            <a:miter lim="800000"/>
            <a:headEnd/>
            <a:tailEnd/>
          </a:ln>
        </p:spPr>
        <p:txBody>
          <a:bodyPr wrap="square" lIns="18375" tIns="9006" rIns="0" bIns="9006">
            <a:spAutoFit/>
          </a:bodyPr>
          <a:lstStyle/>
          <a:p>
            <a:pPr marL="112574" marR="0" lvl="0" indent="-112574" algn="l" defTabSz="892447" rtl="0" eaLnBrk="1" fontAlgn="auto" latinLnBrk="0" hangingPunct="1">
              <a:lnSpc>
                <a:spcPct val="90000"/>
              </a:lnSpc>
              <a:spcBef>
                <a:spcPct val="30000"/>
              </a:spcBef>
              <a:spcAft>
                <a:spcPts val="0"/>
              </a:spcAft>
              <a:buClrTx/>
              <a:buSzTx/>
              <a:buFont typeface="+mj-lt"/>
              <a:buAutoNum type="arabicPeriod" startAt="2"/>
              <a:tabLst/>
              <a:defRPr/>
            </a:pPr>
            <a:r>
              <a:rPr kumimoji="0" lang="en-US" sz="600" b="0" i="0" u="none" strike="noStrike" kern="0" cap="none" spc="0" normalizeH="0" baseline="0" noProof="0" dirty="0">
                <a:ln>
                  <a:noFill/>
                </a:ln>
                <a:solidFill>
                  <a:prstClr val="black"/>
                </a:solidFill>
                <a:effectLst/>
                <a:uLnTx/>
                <a:uFillTx/>
                <a:latin typeface="Arial"/>
                <a:ea typeface="Arial Unicode MS" pitchFamily="34" charset="-128"/>
                <a:cs typeface="Arial Unicode MS" pitchFamily="34" charset="-128"/>
              </a:rPr>
              <a:t>Jalal, 2011, p6975, Fig 1</a:t>
            </a:r>
          </a:p>
        </p:txBody>
      </p:sp>
      <p:sp>
        <p:nvSpPr>
          <p:cNvPr id="9" name="AutoShape 10"/>
          <p:cNvSpPr>
            <a:spLocks/>
          </p:cNvSpPr>
          <p:nvPr/>
        </p:nvSpPr>
        <p:spPr bwMode="auto">
          <a:xfrm rot="10800000" flipH="1" flipV="1">
            <a:off x="960120" y="1633538"/>
            <a:ext cx="182880" cy="1743075"/>
          </a:xfrm>
          <a:prstGeom prst="leftBrace">
            <a:avLst>
              <a:gd name="adj1" fmla="val 0"/>
              <a:gd name="adj2" fmla="val 50815"/>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18730" tIns="0" rIns="0" bIns="0" anchor="ctr"/>
          <a:lstStyle/>
          <a:p>
            <a:pPr marL="0" marR="0" lvl="0" indent="0" algn="l" defTabSz="937758"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Unicode MS" pitchFamily="34" charset="-128"/>
            </a:endParaRPr>
          </a:p>
        </p:txBody>
      </p:sp>
      <p:sp>
        <p:nvSpPr>
          <p:cNvPr id="10" name="Rectangle 9"/>
          <p:cNvSpPr>
            <a:spLocks noChangeArrowheads="1"/>
          </p:cNvSpPr>
          <p:nvPr/>
        </p:nvSpPr>
        <p:spPr bwMode="auto">
          <a:xfrm>
            <a:off x="42815" y="2308465"/>
            <a:ext cx="914400" cy="376513"/>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12" tIns="9006" rIns="0" bIns="9006">
            <a:spAutoFit/>
          </a:bodyPr>
          <a:lstStyle/>
          <a:p>
            <a:pPr marL="112574" marR="0" lvl="0" indent="-112574" algn="l" defTabSz="881830" rtl="0" eaLnBrk="0" fontAlgn="auto" latinLnBrk="0" hangingPunct="0">
              <a:lnSpc>
                <a:spcPct val="90000"/>
              </a:lnSpc>
              <a:spcBef>
                <a:spcPts val="236"/>
              </a:spcBef>
              <a:spcAft>
                <a:spcPts val="0"/>
              </a:spcAft>
              <a:buClrTx/>
              <a:buSzTx/>
              <a:buFontTx/>
              <a:buAutoNum type="arabicPeriod"/>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Lee, 2016, p2, c1, ¶2, ¶5</a:t>
            </a:r>
          </a:p>
          <a:p>
            <a:pPr marL="112574" marR="0" lvl="0" indent="-112574" algn="l" defTabSz="881830" rtl="0" eaLnBrk="0" fontAlgn="auto" latinLnBrk="0" hangingPunct="0">
              <a:lnSpc>
                <a:spcPct val="90000"/>
              </a:lnSpc>
              <a:spcBef>
                <a:spcPts val="236"/>
              </a:spcBef>
              <a:spcAft>
                <a:spcPts val="0"/>
              </a:spcAft>
              <a:buClrTx/>
              <a:buSzTx/>
              <a:buFontTx/>
              <a:buAutoNum type="arabicPeriod"/>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Jalal, 2011, p6974, c1, ¶1</a:t>
            </a:r>
          </a:p>
        </p:txBody>
      </p:sp>
      <p:sp>
        <p:nvSpPr>
          <p:cNvPr id="11" name="AutoShape 10"/>
          <p:cNvSpPr>
            <a:spLocks/>
          </p:cNvSpPr>
          <p:nvPr/>
        </p:nvSpPr>
        <p:spPr bwMode="auto">
          <a:xfrm rot="10800000" flipH="1" flipV="1">
            <a:off x="960121" y="4114802"/>
            <a:ext cx="182880" cy="1414462"/>
          </a:xfrm>
          <a:prstGeom prst="leftBrace">
            <a:avLst>
              <a:gd name="adj1" fmla="val 0"/>
              <a:gd name="adj2" fmla="val 50815"/>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18730" tIns="0" rIns="0" bIns="0" anchor="ctr"/>
          <a:lstStyle/>
          <a:p>
            <a:pPr marL="0" marR="0" lvl="0" indent="0" algn="l" defTabSz="937758"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Unicode MS" pitchFamily="34" charset="-128"/>
            </a:endParaRPr>
          </a:p>
        </p:txBody>
      </p:sp>
      <p:sp>
        <p:nvSpPr>
          <p:cNvPr id="12" name="Rectangle 11"/>
          <p:cNvSpPr>
            <a:spLocks noChangeArrowheads="1"/>
          </p:cNvSpPr>
          <p:nvPr/>
        </p:nvSpPr>
        <p:spPr bwMode="auto">
          <a:xfrm>
            <a:off x="42815" y="4637561"/>
            <a:ext cx="914400" cy="485262"/>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12" tIns="9006" rIns="0" bIns="9006">
            <a:spAutoFit/>
          </a:bodyPr>
          <a:lstStyle/>
          <a:p>
            <a:pPr marL="112574" marR="0" lvl="0" indent="-112574" algn="l" defTabSz="881830" rtl="0" eaLnBrk="0" fontAlgn="auto" latinLnBrk="0" hangingPunct="0">
              <a:lnSpc>
                <a:spcPct val="90000"/>
              </a:lnSpc>
              <a:spcBef>
                <a:spcPts val="236"/>
              </a:spcBef>
              <a:spcAft>
                <a:spcPts val="0"/>
              </a:spcAft>
              <a:buClrTx/>
              <a:buSzTx/>
              <a:buFontTx/>
              <a:buAutoNum type="arabicPeriod"/>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Lee, 2016, p2, c1, ¶2, ¶5</a:t>
            </a:r>
          </a:p>
          <a:p>
            <a:pPr marL="112574" marR="0" lvl="0" indent="-112574" algn="l" defTabSz="881830" rtl="0" eaLnBrk="0" fontAlgn="auto" latinLnBrk="0" hangingPunct="0">
              <a:lnSpc>
                <a:spcPct val="90000"/>
              </a:lnSpc>
              <a:spcBef>
                <a:spcPts val="236"/>
              </a:spcBef>
              <a:spcAft>
                <a:spcPts val="0"/>
              </a:spcAft>
              <a:buClrTx/>
              <a:buSzTx/>
              <a:buFontTx/>
              <a:buAutoNum type="arabicPeriod"/>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Li, 2008, p87, c1, ¶2</a:t>
            </a:r>
          </a:p>
          <a:p>
            <a:pPr marL="112574" marR="0" lvl="0" indent="-112574" algn="l" defTabSz="881830" rtl="0" eaLnBrk="0" fontAlgn="auto" latinLnBrk="0" hangingPunct="0">
              <a:lnSpc>
                <a:spcPct val="90000"/>
              </a:lnSpc>
              <a:spcBef>
                <a:spcPts val="236"/>
              </a:spcBef>
              <a:spcAft>
                <a:spcPts val="0"/>
              </a:spcAft>
              <a:buClrTx/>
              <a:buSzTx/>
              <a:buFontTx/>
              <a:buAutoNum type="arabicPeriod"/>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Jalal, 2011, p6974, c1, ¶1</a:t>
            </a:r>
          </a:p>
        </p:txBody>
      </p:sp>
      <p:sp>
        <p:nvSpPr>
          <p:cNvPr id="13" name="AutoShape 10"/>
          <p:cNvSpPr>
            <a:spLocks/>
          </p:cNvSpPr>
          <p:nvPr/>
        </p:nvSpPr>
        <p:spPr bwMode="auto">
          <a:xfrm rot="10800000" flipH="1" flipV="1">
            <a:off x="960120" y="5600696"/>
            <a:ext cx="182880" cy="250317"/>
          </a:xfrm>
          <a:prstGeom prst="leftBrace">
            <a:avLst>
              <a:gd name="adj1" fmla="val 0"/>
              <a:gd name="adj2" fmla="val 50815"/>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18730" tIns="0" rIns="0" bIns="0" anchor="ctr"/>
          <a:lstStyle/>
          <a:p>
            <a:pPr marL="0" marR="0" lvl="0" indent="0" algn="l" defTabSz="937758"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Unicode MS" pitchFamily="34" charset="-128"/>
            </a:endParaRPr>
          </a:p>
        </p:txBody>
      </p:sp>
      <p:sp>
        <p:nvSpPr>
          <p:cNvPr id="14" name="Rectangle 13"/>
          <p:cNvSpPr>
            <a:spLocks noChangeArrowheads="1"/>
          </p:cNvSpPr>
          <p:nvPr/>
        </p:nvSpPr>
        <p:spPr bwMode="auto">
          <a:xfrm>
            <a:off x="42815" y="5637769"/>
            <a:ext cx="914400" cy="184667"/>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12" tIns="9006" rIns="0" bIns="9006">
            <a:spAutoFit/>
          </a:bodyPr>
          <a:lstStyle/>
          <a:p>
            <a:pPr marL="114138" marR="0" lvl="0" indent="-114138" algn="l" defTabSz="881830" rtl="0" eaLnBrk="0" fontAlgn="auto" latinLnBrk="0" hangingPunct="0">
              <a:lnSpc>
                <a:spcPct val="90000"/>
              </a:lnSpc>
              <a:spcBef>
                <a:spcPts val="236"/>
              </a:spcBef>
              <a:spcAft>
                <a:spcPts val="0"/>
              </a:spcAft>
              <a:buClrTx/>
              <a:buSzTx/>
              <a:buFont typeface="+mj-lt"/>
              <a:buAutoNum type="arabicPeriod" startAt="3"/>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Jalal, 2011, p6797, c1, ¶1</a:t>
            </a:r>
          </a:p>
        </p:txBody>
      </p:sp>
      <p:sp>
        <p:nvSpPr>
          <p:cNvPr id="15" name="AutoShape 10"/>
          <p:cNvSpPr>
            <a:spLocks/>
          </p:cNvSpPr>
          <p:nvPr/>
        </p:nvSpPr>
        <p:spPr bwMode="auto">
          <a:xfrm rot="10800000" flipH="1" flipV="1">
            <a:off x="960120" y="5919797"/>
            <a:ext cx="182880" cy="490528"/>
          </a:xfrm>
          <a:prstGeom prst="leftBrace">
            <a:avLst>
              <a:gd name="adj1" fmla="val 0"/>
              <a:gd name="adj2" fmla="val 50815"/>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18730" tIns="0" rIns="0" bIns="0" anchor="ctr"/>
          <a:lstStyle/>
          <a:p>
            <a:pPr marL="0" marR="0" lvl="0" indent="0" algn="l" defTabSz="937758"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Unicode MS" pitchFamily="34" charset="-128"/>
            </a:endParaRPr>
          </a:p>
        </p:txBody>
      </p:sp>
      <p:sp>
        <p:nvSpPr>
          <p:cNvPr id="16" name="Rectangle 15"/>
          <p:cNvSpPr>
            <a:spLocks noChangeArrowheads="1"/>
          </p:cNvSpPr>
          <p:nvPr/>
        </p:nvSpPr>
        <p:spPr bwMode="auto">
          <a:xfrm>
            <a:off x="42815" y="6118814"/>
            <a:ext cx="914400" cy="101566"/>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12" tIns="9006" rIns="0" bIns="9006">
            <a:spAutoFit/>
          </a:bodyPr>
          <a:lstStyle/>
          <a:p>
            <a:pPr marL="112574" marR="0" lvl="0" indent="-112574" algn="l" defTabSz="881830" rtl="0" eaLnBrk="0" fontAlgn="auto" latinLnBrk="0" hangingPunct="0">
              <a:lnSpc>
                <a:spcPct val="90000"/>
              </a:lnSpc>
              <a:spcBef>
                <a:spcPts val="236"/>
              </a:spcBef>
              <a:spcAft>
                <a:spcPts val="0"/>
              </a:spcAft>
              <a:buClrTx/>
              <a:buSzTx/>
              <a:buFont typeface="+mj-lt"/>
              <a:buAutoNum type="arabicPeriod"/>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Lee, 2016, p2, c1, ¶4</a:t>
            </a:r>
          </a:p>
        </p:txBody>
      </p:sp>
      <p:sp>
        <p:nvSpPr>
          <p:cNvPr id="19" name="AutoShape 10"/>
          <p:cNvSpPr>
            <a:spLocks/>
          </p:cNvSpPr>
          <p:nvPr/>
        </p:nvSpPr>
        <p:spPr bwMode="auto">
          <a:xfrm rot="10800000" flipH="1" flipV="1">
            <a:off x="960120" y="6448491"/>
            <a:ext cx="182880" cy="395222"/>
          </a:xfrm>
          <a:prstGeom prst="leftBrace">
            <a:avLst>
              <a:gd name="adj1" fmla="val 0"/>
              <a:gd name="adj2" fmla="val 50815"/>
            </a:avLst>
          </a:prstGeom>
          <a:noFill/>
          <a:ln w="6350">
            <a:solidFill>
              <a:srgbClr val="969696"/>
            </a:solidFill>
            <a:round/>
            <a:headEnd/>
            <a:tailEnd/>
          </a:ln>
          <a:extLst>
            <a:ext uri="{909E8E84-426E-40DD-AFC4-6F175D3DCCD1}">
              <a14:hiddenFill xmlns:a14="http://schemas.microsoft.com/office/drawing/2010/main">
                <a:solidFill>
                  <a:srgbClr val="FFFFFF"/>
                </a:solidFill>
              </a14:hiddenFill>
            </a:ext>
          </a:extLst>
        </p:spPr>
        <p:txBody>
          <a:bodyPr wrap="none" lIns="18730" tIns="0" rIns="0" bIns="0" anchor="ctr"/>
          <a:lstStyle/>
          <a:p>
            <a:pPr marL="0" marR="0" lvl="0" indent="0" algn="l" defTabSz="937758"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Unicode MS" pitchFamily="34" charset="-128"/>
            </a:endParaRPr>
          </a:p>
        </p:txBody>
      </p:sp>
      <p:sp>
        <p:nvSpPr>
          <p:cNvPr id="20" name="Rectangle 19"/>
          <p:cNvSpPr>
            <a:spLocks noChangeArrowheads="1"/>
          </p:cNvSpPr>
          <p:nvPr/>
        </p:nvSpPr>
        <p:spPr bwMode="auto">
          <a:xfrm>
            <a:off x="42815" y="6566526"/>
            <a:ext cx="914400" cy="184667"/>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12" tIns="9006" rIns="0" bIns="9006">
            <a:spAutoFit/>
          </a:bodyPr>
          <a:lstStyle/>
          <a:p>
            <a:pPr marL="114138" marR="0" lvl="0" indent="-114138" algn="l" defTabSz="881830" rtl="0" eaLnBrk="0" fontAlgn="auto" latinLnBrk="0" hangingPunct="0">
              <a:lnSpc>
                <a:spcPct val="90000"/>
              </a:lnSpc>
              <a:spcBef>
                <a:spcPts val="236"/>
              </a:spcBef>
              <a:spcAft>
                <a:spcPts val="0"/>
              </a:spcAft>
              <a:buClrTx/>
              <a:buSzTx/>
              <a:buFont typeface="+mj-lt"/>
              <a:buAutoNum type="arabicPeriod" startAt="3"/>
              <a:tabLst/>
              <a:defRPr/>
            </a:pPr>
            <a:r>
              <a:rPr kumimoji="0" lang="en-US" sz="600" b="0" i="0" u="none" strike="noStrike" kern="1200" cap="none" spc="0" normalizeH="0" baseline="0" noProof="0" dirty="0">
                <a:ln>
                  <a:noFill/>
                </a:ln>
                <a:solidFill>
                  <a:prstClr val="black"/>
                </a:solidFill>
                <a:effectLst/>
                <a:uLnTx/>
                <a:uFillTx/>
                <a:latin typeface="Arial"/>
                <a:ea typeface="+mn-ea"/>
                <a:cs typeface="+mn-cs"/>
              </a:rPr>
              <a:t>Jalal, 2011, p6795, Fig 1</a:t>
            </a:r>
          </a:p>
        </p:txBody>
      </p:sp>
      <p:sp>
        <p:nvSpPr>
          <p:cNvPr id="2" name="TextBox 1"/>
          <p:cNvSpPr txBox="1"/>
          <p:nvPr/>
        </p:nvSpPr>
        <p:spPr>
          <a:xfrm>
            <a:off x="1139827" y="7996663"/>
            <a:ext cx="4479925" cy="933589"/>
          </a:xfrm>
          <a:prstGeom prst="rect">
            <a:avLst/>
          </a:prstGeom>
          <a:noFill/>
        </p:spPr>
        <p:txBody>
          <a:bodyPr wrap="square" lIns="0" tIns="0" rIns="0" bIns="0" rtlCol="0" anchor="b" anchorCtr="0">
            <a:spAutoFit/>
          </a:bodyPr>
          <a:lstStyle/>
          <a:p>
            <a:pPr marL="168861" marR="0" lvl="0" indent="-168861" algn="l" defTabSz="914400" rtl="0" eaLnBrk="1" fontAlgn="auto" latinLnBrk="0" hangingPunct="1">
              <a:lnSpc>
                <a:spcPct val="90000"/>
              </a:lnSpc>
              <a:spcBef>
                <a:spcPts val="355"/>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Lee V, Murphy A, Le DT, Diaz LA. Mismatch repair deficiency and response to immune checkpoint blockade. </a:t>
            </a:r>
            <a:r>
              <a:rPr kumimoji="0" lang="en-US" sz="1000" b="0" i="1" u="none" strike="noStrike" kern="1200" cap="none" spc="0" normalizeH="0" baseline="0" noProof="0" dirty="0">
                <a:ln>
                  <a:noFill/>
                </a:ln>
                <a:solidFill>
                  <a:prstClr val="black"/>
                </a:solidFill>
                <a:effectLst/>
                <a:uLnTx/>
                <a:uFillTx/>
                <a:latin typeface="Arial"/>
                <a:ea typeface="+mn-ea"/>
                <a:cs typeface="+mn-cs"/>
              </a:rPr>
              <a:t>Oncologist</a:t>
            </a:r>
            <a:r>
              <a:rPr kumimoji="0" lang="en-US" sz="1000" b="0" i="0" u="none" strike="noStrike" kern="1200" cap="none" spc="0" normalizeH="0" baseline="0" noProof="0" dirty="0">
                <a:ln>
                  <a:noFill/>
                </a:ln>
                <a:solidFill>
                  <a:prstClr val="black"/>
                </a:solidFill>
                <a:effectLst/>
                <a:uLnTx/>
                <a:uFillTx/>
                <a:latin typeface="Arial"/>
                <a:ea typeface="+mn-ea"/>
                <a:cs typeface="+mn-cs"/>
              </a:rPr>
              <a:t>. 2016;21(10):1200-1211. </a:t>
            </a:r>
            <a:r>
              <a:rPr kumimoji="0" lang="en-US" sz="1000" b="0" i="0" u="none" strike="noStrike" kern="0" cap="none" spc="0" normalizeH="0" baseline="0" noProof="0" dirty="0">
                <a:ln>
                  <a:noFill/>
                </a:ln>
                <a:solidFill>
                  <a:sysClr val="windowText" lastClr="000000"/>
                </a:solidFill>
                <a:effectLst/>
                <a:uLnTx/>
                <a:uFillTx/>
                <a:latin typeface="Arial"/>
                <a:ea typeface="+mn-ea"/>
                <a:cs typeface="+mn-cs"/>
              </a:rPr>
              <a:t> </a:t>
            </a:r>
            <a:r>
              <a:rPr kumimoji="0" lang="en-US" sz="1000" b="0" i="0" u="none" strike="noStrike" kern="1200" cap="none" spc="0" normalizeH="0" baseline="0" noProof="0" dirty="0">
                <a:ln>
                  <a:noFill/>
                </a:ln>
                <a:solidFill>
                  <a:prstClr val="black"/>
                </a:solidFill>
                <a:effectLst/>
                <a:uLnTx/>
                <a:uFillTx/>
                <a:latin typeface="Arial"/>
                <a:ea typeface="+mn-ea"/>
                <a:cs typeface="+mn-cs"/>
              </a:rPr>
              <a:t> </a:t>
            </a:r>
          </a:p>
          <a:p>
            <a:pPr marL="168861" marR="0" lvl="0" indent="-168861" algn="l" defTabSz="914400" rtl="0" eaLnBrk="1" fontAlgn="auto" latinLnBrk="0" hangingPunct="1">
              <a:lnSpc>
                <a:spcPct val="90000"/>
              </a:lnSpc>
              <a:spcBef>
                <a:spcPts val="355"/>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Li GM. Mechanisms and functions of DNA mismatch repair. </a:t>
            </a:r>
            <a:r>
              <a:rPr kumimoji="0" lang="en-US" sz="1000" b="0" i="1" u="none" strike="noStrike" kern="1200" cap="none" spc="0" normalizeH="0" baseline="0" noProof="0" dirty="0">
                <a:ln>
                  <a:noFill/>
                </a:ln>
                <a:solidFill>
                  <a:prstClr val="black"/>
                </a:solidFill>
                <a:effectLst/>
                <a:uLnTx/>
                <a:uFillTx/>
                <a:latin typeface="Arial"/>
                <a:ea typeface="+mn-ea"/>
                <a:cs typeface="+mn-cs"/>
              </a:rPr>
              <a:t>Cell Res</a:t>
            </a:r>
            <a:r>
              <a:rPr kumimoji="0" lang="en-US" sz="1000" b="0" i="0" u="none" strike="noStrike" kern="1200" cap="none" spc="0" normalizeH="0" baseline="0" noProof="0" dirty="0">
                <a:ln>
                  <a:noFill/>
                </a:ln>
                <a:solidFill>
                  <a:prstClr val="black"/>
                </a:solidFill>
                <a:effectLst/>
                <a:uLnTx/>
                <a:uFillTx/>
                <a:latin typeface="Arial"/>
                <a:ea typeface="+mn-ea"/>
                <a:cs typeface="+mn-cs"/>
              </a:rPr>
              <a:t>. 2008;18(1):85-98.</a:t>
            </a:r>
          </a:p>
          <a:p>
            <a:pPr marL="168861" marR="0" lvl="0" indent="-168861" algn="l" defTabSz="914400" rtl="0" eaLnBrk="1" fontAlgn="auto" latinLnBrk="0" hangingPunct="1">
              <a:lnSpc>
                <a:spcPct val="90000"/>
              </a:lnSpc>
              <a:spcBef>
                <a:spcPts val="355"/>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Jalal S, </a:t>
            </a:r>
            <a:r>
              <a:rPr kumimoji="0" lang="en-US" sz="1000" b="0" i="0" u="none" strike="noStrike" kern="1200" cap="none" spc="0" normalizeH="0" baseline="0" noProof="0" dirty="0" err="1">
                <a:ln>
                  <a:noFill/>
                </a:ln>
                <a:solidFill>
                  <a:prstClr val="black"/>
                </a:solidFill>
                <a:effectLst/>
                <a:uLnTx/>
                <a:uFillTx/>
                <a:latin typeface="Arial"/>
                <a:ea typeface="+mn-ea"/>
                <a:cs typeface="+mn-cs"/>
              </a:rPr>
              <a:t>Earley</a:t>
            </a:r>
            <a:r>
              <a:rPr kumimoji="0" lang="en-US" sz="1000" b="0" i="0" u="none" strike="noStrike" kern="1200" cap="none" spc="0" normalizeH="0" baseline="0" noProof="0" dirty="0">
                <a:ln>
                  <a:noFill/>
                </a:ln>
                <a:solidFill>
                  <a:prstClr val="black"/>
                </a:solidFill>
                <a:effectLst/>
                <a:uLnTx/>
                <a:uFillTx/>
                <a:latin typeface="Arial"/>
                <a:ea typeface="+mn-ea"/>
                <a:cs typeface="+mn-cs"/>
              </a:rPr>
              <a:t> JN, </a:t>
            </a:r>
            <a:r>
              <a:rPr kumimoji="0" lang="en-US" sz="1000" b="0" i="0" u="none" strike="noStrike" kern="1200" cap="none" spc="0" normalizeH="0" baseline="0" noProof="0" dirty="0" err="1">
                <a:ln>
                  <a:noFill/>
                </a:ln>
                <a:solidFill>
                  <a:prstClr val="black"/>
                </a:solidFill>
                <a:effectLst/>
                <a:uLnTx/>
                <a:uFillTx/>
                <a:latin typeface="Arial"/>
                <a:ea typeface="+mn-ea"/>
                <a:cs typeface="+mn-cs"/>
              </a:rPr>
              <a:t>Turchi</a:t>
            </a:r>
            <a:r>
              <a:rPr kumimoji="0" lang="en-US" sz="1000" b="0" i="0" u="none" strike="noStrike" kern="1200" cap="none" spc="0" normalizeH="0" baseline="0" noProof="0" dirty="0">
                <a:ln>
                  <a:noFill/>
                </a:ln>
                <a:solidFill>
                  <a:prstClr val="black"/>
                </a:solidFill>
                <a:effectLst/>
                <a:uLnTx/>
                <a:uFillTx/>
                <a:latin typeface="Arial"/>
                <a:ea typeface="+mn-ea"/>
                <a:cs typeface="+mn-cs"/>
              </a:rPr>
              <a:t> JJ. DNA repair: From genome maintenance to biomarker and therapeutic target. </a:t>
            </a:r>
            <a:r>
              <a:rPr kumimoji="0" lang="en-US" sz="1000" b="0" i="1" u="none" strike="noStrike" kern="1200" cap="none" spc="0" normalizeH="0" baseline="0" noProof="0" dirty="0" err="1">
                <a:ln>
                  <a:noFill/>
                </a:ln>
                <a:solidFill>
                  <a:prstClr val="black"/>
                </a:solidFill>
                <a:effectLst/>
                <a:uLnTx/>
                <a:uFillTx/>
                <a:latin typeface="Arial"/>
                <a:ea typeface="+mn-ea"/>
                <a:cs typeface="+mn-cs"/>
              </a:rPr>
              <a:t>Clin</a:t>
            </a:r>
            <a:r>
              <a:rPr kumimoji="0" lang="en-US" sz="1000" b="0" i="1" u="none" strike="noStrike" kern="1200" cap="none" spc="0" normalizeH="0" baseline="0" noProof="0" dirty="0">
                <a:ln>
                  <a:noFill/>
                </a:ln>
                <a:solidFill>
                  <a:prstClr val="black"/>
                </a:solidFill>
                <a:effectLst/>
                <a:uLnTx/>
                <a:uFillTx/>
                <a:latin typeface="Arial"/>
                <a:ea typeface="+mn-ea"/>
                <a:cs typeface="+mn-cs"/>
              </a:rPr>
              <a:t> Cancer Res</a:t>
            </a:r>
            <a:r>
              <a:rPr kumimoji="0" lang="en-US" sz="1000" b="0" i="0" u="none" strike="noStrike" kern="1200" cap="none" spc="0" normalizeH="0" baseline="0" noProof="0" dirty="0">
                <a:ln>
                  <a:noFill/>
                </a:ln>
                <a:solidFill>
                  <a:prstClr val="black"/>
                </a:solidFill>
                <a:effectLst/>
                <a:uLnTx/>
                <a:uFillTx/>
                <a:latin typeface="Arial"/>
                <a:ea typeface="+mn-ea"/>
                <a:cs typeface="+mn-cs"/>
              </a:rPr>
              <a:t>. 2011;17(22):6973-6984. </a:t>
            </a:r>
          </a:p>
        </p:txBody>
      </p:sp>
      <p:sp>
        <p:nvSpPr>
          <p:cNvPr id="18" name="Slide Image Placeholder 17"/>
          <p:cNvSpPr>
            <a:spLocks noGrp="1" noRot="1" noChangeAspect="1"/>
          </p:cNvSpPr>
          <p:nvPr>
            <p:ph type="sldImg"/>
          </p:nvPr>
        </p:nvSpPr>
        <p:spPr>
          <a:xfrm>
            <a:off x="1143000" y="1147763"/>
            <a:ext cx="4572000" cy="2573337"/>
          </a:xfrm>
        </p:spPr>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BBBFB-8F9A-4FED-9658-1760A1EA8C82}"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4517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400" kern="1200" dirty="0">
                <a:solidFill>
                  <a:schemeClr val="tx1"/>
                </a:solidFill>
                <a:effectLst/>
                <a:latin typeface="Arial" panose="020B0604020202020204" pitchFamily="34" charset="0"/>
                <a:ea typeface="Open Sans Light" panose="020B0306030504020204" pitchFamily="34" charset="0"/>
                <a:cs typeface="Arial" panose="020B0604020202020204" pitchFamily="34" charset="0"/>
              </a:rPr>
              <a:t>Schematic representation of satellites, minisatellites, and microsatel- lites. Repetitive sequences of nucleotide bases throughout the genome are called satellites. According to their length, the sequences may be denominated satellites, minisatellites, and microsatellites, if they have &gt;100 bp, between 10 to 100 bp, and &lt;10 bp, respectively. These repetitive sequences are particularly vulnerable to mutations. The high frequency of mutations in the microsatellites will be called microsatellite instability (MSI-H). They are secondary to the presence of a defective MMR pathway, caused either by germline mutations in the MMR genes or by hypermethylation of the promoter regions of the MMR genes. Such condition results in tumors with high tumor mutational burden (TMB), and thereby a high number of neoantigens, which is the hypothesis to explain the presence of lymphocyte infiltration associated to these tumors, and the higher sensitivity to immune checkpoint inhibitors [5,63,64]. </a:t>
            </a:r>
            <a:endParaRPr lang="es-AR" dirty="0"/>
          </a:p>
          <a:p>
            <a:endParaRPr lang="es-AR" dirty="0"/>
          </a:p>
        </p:txBody>
      </p:sp>
      <p:sp>
        <p:nvSpPr>
          <p:cNvPr id="4" name="Marcador de número de diapositiva 3"/>
          <p:cNvSpPr>
            <a:spLocks noGrp="1"/>
          </p:cNvSpPr>
          <p:nvPr>
            <p:ph type="sldNum" sz="quarter" idx="5"/>
          </p:nvPr>
        </p:nvSpPr>
        <p:spPr/>
        <p:txBody>
          <a:bodyPr/>
          <a:lstStyle/>
          <a:p>
            <a:fld id="{362D6AA4-930C-48E1-849D-1B06BC598ED8}" type="slidenum">
              <a:rPr lang="en-US" smtClean="0"/>
              <a:pPr/>
              <a:t>10</a:t>
            </a:fld>
            <a:endParaRPr lang="en-US"/>
          </a:p>
        </p:txBody>
      </p:sp>
    </p:spTree>
    <p:extLst>
      <p:ext uri="{BB962C8B-B14F-4D97-AF65-F5344CB8AC3E}">
        <p14:creationId xmlns:p14="http://schemas.microsoft.com/office/powerpoint/2010/main" val="316362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sz="1200" kern="1200" dirty="0">
                <a:solidFill>
                  <a:schemeClr val="tx1"/>
                </a:solidFill>
                <a:effectLst/>
                <a:latin typeface="+mn-lt"/>
                <a:ea typeface="+mn-ea"/>
                <a:cs typeface="+mn-cs"/>
              </a:rPr>
              <a:t>Fig. 1 | targets of currently FDa- approved immune checkpoint inhibitors.</a:t>
            </a:r>
          </a:p>
          <a:p>
            <a:r>
              <a:rPr lang="es-AR" sz="1200" kern="1200" dirty="0">
                <a:solidFill>
                  <a:schemeClr val="tx1"/>
                </a:solidFill>
                <a:effectLst/>
                <a:latin typeface="+mn-lt"/>
                <a:ea typeface="+mn-ea"/>
                <a:cs typeface="+mn-cs"/>
              </a:rPr>
              <a:t>Endogenous peptides are processed and presented on major histocompatibility</a:t>
            </a:r>
          </a:p>
          <a:p>
            <a:r>
              <a:rPr lang="es-AR" sz="1200" kern="1200" dirty="0">
                <a:solidFill>
                  <a:schemeClr val="tx1"/>
                </a:solidFill>
                <a:effectLst/>
                <a:latin typeface="+mn-lt"/>
                <a:ea typeface="+mn-ea"/>
                <a:cs typeface="+mn-cs"/>
              </a:rPr>
              <a:t>complex (MHC) class I molecules on the surface of all human cells, including cancer cells.</a:t>
            </a:r>
          </a:p>
          <a:p>
            <a:r>
              <a:rPr lang="es-AR" sz="1200" kern="1200" dirty="0">
                <a:solidFill>
                  <a:schemeClr val="tx1"/>
                </a:solidFill>
                <a:effectLst/>
                <a:latin typeface="+mn-lt"/>
                <a:ea typeface="+mn-ea"/>
                <a:cs typeface="+mn-cs"/>
              </a:rPr>
              <a:t>The peptide–MHC complex is recognized by T cell receptors (TCRs). The response of the</a:t>
            </a:r>
          </a:p>
          <a:p>
            <a:r>
              <a:rPr lang="es-AR" sz="1200" kern="1200" dirty="0">
                <a:solidFill>
                  <a:schemeClr val="tx1"/>
                </a:solidFill>
                <a:effectLst/>
                <a:latin typeface="+mn-lt"/>
                <a:ea typeface="+mn-ea"/>
                <a:cs typeface="+mn-cs"/>
              </a:rPr>
              <a:t>T cell is fine- tuned by a range of co- inhibitory or co- stimulatory signals. The ligands CD80</a:t>
            </a:r>
          </a:p>
          <a:p>
            <a:r>
              <a:rPr lang="es-AR" sz="1200" kern="1200" dirty="0">
                <a:solidFill>
                  <a:schemeClr val="tx1"/>
                </a:solidFill>
                <a:effectLst/>
                <a:latin typeface="+mn-lt"/>
                <a:ea typeface="+mn-ea"/>
                <a:cs typeface="+mn-cs"/>
              </a:rPr>
              <a:t>and CD86 of the B7 family of membrane- bound ligands can bind to the co- stimulatory</a:t>
            </a:r>
          </a:p>
          <a:p>
            <a:r>
              <a:rPr lang="es-AR" sz="1200" kern="1200" dirty="0">
                <a:solidFill>
                  <a:schemeClr val="tx1"/>
                </a:solidFill>
                <a:effectLst/>
                <a:latin typeface="+mn-lt"/>
                <a:ea typeface="+mn-ea"/>
                <a:cs typeface="+mn-cs"/>
              </a:rPr>
              <a:t>CD28 and, especially in activated T cells, to cytotoxic T lymphocyte antigen 4 (CTL A4).</a:t>
            </a:r>
          </a:p>
          <a:p>
            <a:r>
              <a:rPr lang="es-AR" sz="1200" kern="1200" dirty="0">
                <a:solidFill>
                  <a:schemeClr val="tx1"/>
                </a:solidFill>
                <a:effectLst/>
                <a:latin typeface="+mn-lt"/>
                <a:ea typeface="+mn-ea"/>
                <a:cs typeface="+mn-cs"/>
              </a:rPr>
              <a:t>Similarly , membrane- bound programmed cell death 1 ligand 1 (PDL1) and programmed</a:t>
            </a:r>
          </a:p>
          <a:p>
            <a:r>
              <a:rPr lang="es-AR" sz="1200" kern="1200" dirty="0">
                <a:solidFill>
                  <a:schemeClr val="tx1"/>
                </a:solidFill>
                <a:effectLst/>
                <a:latin typeface="+mn-lt"/>
                <a:ea typeface="+mn-ea"/>
                <a:cs typeface="+mn-cs"/>
              </a:rPr>
              <a:t>cell death 1 ligand 2 (PDL2) can engage programmed cell death 1 (PD1), leading to</a:t>
            </a:r>
          </a:p>
          <a:p>
            <a:r>
              <a:rPr lang="es-AR" sz="1200" kern="1200" dirty="0">
                <a:solidFill>
                  <a:schemeClr val="tx1"/>
                </a:solidFill>
                <a:effectLst/>
                <a:latin typeface="+mn-lt"/>
                <a:ea typeface="+mn-ea"/>
                <a:cs typeface="+mn-cs"/>
              </a:rPr>
              <a:t>T cell anergy and/or apoptosis. Monoclonal antibodies that bind to either the inhibitory</a:t>
            </a:r>
          </a:p>
          <a:p>
            <a:r>
              <a:rPr lang="es-AR" sz="1200" kern="1200" dirty="0">
                <a:solidFill>
                  <a:schemeClr val="tx1"/>
                </a:solidFill>
                <a:effectLst/>
                <a:latin typeface="+mn-lt"/>
                <a:ea typeface="+mn-ea"/>
                <a:cs typeface="+mn-cs"/>
              </a:rPr>
              <a:t>receptors on T cells or their cognate ligands on cancer cells antagonize inhibitory</a:t>
            </a:r>
          </a:p>
          <a:p>
            <a:r>
              <a:rPr lang="es-AR" sz="1200" kern="1200" dirty="0">
                <a:solidFill>
                  <a:schemeClr val="tx1"/>
                </a:solidFill>
                <a:effectLst/>
                <a:latin typeface="+mn-lt"/>
                <a:ea typeface="+mn-ea"/>
                <a:cs typeface="+mn-cs"/>
              </a:rPr>
              <a:t>signalling and enable T cell activation and cytotoxic tumour cell killing. Currently , FDAapproved</a:t>
            </a:r>
          </a:p>
          <a:p>
            <a:r>
              <a:rPr lang="es-AR" sz="1200" kern="1200" dirty="0">
                <a:solidFill>
                  <a:schemeClr val="tx1"/>
                </a:solidFill>
                <a:effectLst/>
                <a:latin typeface="+mn-lt"/>
                <a:ea typeface="+mn-ea"/>
                <a:cs typeface="+mn-cs"/>
              </a:rPr>
              <a:t>immune checkpoint inhibitors target CTL A4 (ipilimumab), PD1 (pembrolizumab</a:t>
            </a:r>
          </a:p>
          <a:p>
            <a:r>
              <a:rPr lang="es-AR" sz="1200" kern="1200" dirty="0">
                <a:solidFill>
                  <a:schemeClr val="tx1"/>
                </a:solidFill>
                <a:effectLst/>
                <a:latin typeface="+mn-lt"/>
                <a:ea typeface="+mn-ea"/>
                <a:cs typeface="+mn-cs"/>
              </a:rPr>
              <a:t>and nivolumab) and PDL1 (atezolizumab and durvalumab). Pembrolizumab and</a:t>
            </a:r>
          </a:p>
          <a:p>
            <a:r>
              <a:rPr lang="es-AR" sz="1200" kern="1200" dirty="0">
                <a:solidFill>
                  <a:schemeClr val="tx1"/>
                </a:solidFill>
                <a:effectLst/>
                <a:latin typeface="+mn-lt"/>
                <a:ea typeface="+mn-ea"/>
                <a:cs typeface="+mn-cs"/>
              </a:rPr>
              <a:t>nivolumab, as well as the combination of nivolumab and ipilimumab, are currently</a:t>
            </a:r>
          </a:p>
          <a:p>
            <a:r>
              <a:rPr lang="es-AR" sz="1200" kern="1200" dirty="0">
                <a:solidFill>
                  <a:schemeClr val="tx1"/>
                </a:solidFill>
                <a:effectLst/>
                <a:latin typeface="+mn-lt"/>
                <a:ea typeface="+mn-ea"/>
                <a:cs typeface="+mn-cs"/>
              </a:rPr>
              <a:t>approved for colorectal cancer in the USA.</a:t>
            </a:r>
          </a:p>
          <a:p>
            <a:endParaRPr lang="es-AR" dirty="0"/>
          </a:p>
        </p:txBody>
      </p:sp>
      <p:sp>
        <p:nvSpPr>
          <p:cNvPr id="4" name="Marcador de número de diapositiva 3"/>
          <p:cNvSpPr>
            <a:spLocks noGrp="1"/>
          </p:cNvSpPr>
          <p:nvPr>
            <p:ph type="sldNum" sz="quarter" idx="5"/>
          </p:nvPr>
        </p:nvSpPr>
        <p:spPr/>
        <p:txBody>
          <a:bodyPr/>
          <a:lstStyle/>
          <a:p>
            <a:fld id="{99D032B7-A362-9D4E-AD69-37134F761A83}" type="slidenum">
              <a:rPr lang="es-AR" smtClean="0"/>
              <a:t>11</a:t>
            </a:fld>
            <a:endParaRPr lang="es-AR"/>
          </a:p>
        </p:txBody>
      </p:sp>
    </p:spTree>
    <p:extLst>
      <p:ext uri="{BB962C8B-B14F-4D97-AF65-F5344CB8AC3E}">
        <p14:creationId xmlns:p14="http://schemas.microsoft.com/office/powerpoint/2010/main" val="363816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Arial" panose="020B0604020202020204" pitchFamily="34" charset="0"/>
                <a:ea typeface="+mn-ea"/>
                <a:cs typeface="Arial" panose="020B0604020202020204" pitchFamily="34" charset="0"/>
              </a:rPr>
              <a:t>1L, first line; 2L, second line; 3L, third line; IPI, ipilimumab; mCRC, metastatic colorectal cancer; MSI-H, microsatellite instability-high; NIVO, nivolumab. </a:t>
            </a:r>
          </a:p>
          <a:p>
            <a:endParaRPr lang="en-US" sz="1000" b="1" kern="1200" dirty="0">
              <a:solidFill>
                <a:schemeClr val="tx1"/>
              </a:solidFill>
              <a:latin typeface="Arial" panose="020B0604020202020204" pitchFamily="34" charset="0"/>
              <a:ea typeface="+mn-ea"/>
              <a:cs typeface="Arial" panose="020B0604020202020204" pitchFamily="34" charset="0"/>
            </a:endParaRPr>
          </a:p>
          <a:p>
            <a:r>
              <a:rPr lang="en-US" sz="1000" b="1" kern="1200" dirty="0">
                <a:solidFill>
                  <a:schemeClr val="tx1"/>
                </a:solidFill>
                <a:latin typeface="Arial" panose="020B0604020202020204" pitchFamily="34" charset="0"/>
                <a:ea typeface="+mn-ea"/>
                <a:cs typeface="Arial" panose="020B0604020202020204" pitchFamily="34" charset="0"/>
              </a:rPr>
              <a:t>Key takeaways:</a:t>
            </a:r>
            <a:endParaRPr lang="en-US" sz="1000" kern="1200" dirty="0">
              <a:solidFill>
                <a:schemeClr val="tx1"/>
              </a:solidFill>
              <a:latin typeface="Arial" panose="020B0604020202020204" pitchFamily="34" charset="0"/>
              <a:ea typeface="+mn-ea"/>
              <a:cs typeface="Arial" panose="020B0604020202020204" pitchFamily="34" charset="0"/>
            </a:endParaRPr>
          </a:p>
          <a:p>
            <a:pPr marL="0" indent="0">
              <a:buFont typeface="Wingdings" panose="05000000000000000000" pitchFamily="2" charset="2"/>
              <a:buNone/>
            </a:pPr>
            <a:r>
              <a:rPr lang="en-US" sz="1000" kern="1200" dirty="0">
                <a:solidFill>
                  <a:schemeClr val="tx1"/>
                </a:solidFill>
                <a:latin typeface="Arial" panose="020B0604020202020204" pitchFamily="34" charset="0"/>
                <a:ea typeface="+mn-ea"/>
                <a:cs typeface="Arial" panose="020B0604020202020204" pitchFamily="34" charset="0"/>
              </a:rPr>
              <a:t>The purpose of this study is to examine if nivolumab, or nivolumab in combination with other anti-cancer drugs, will result in meaningful tumor size reduction in patients with colon cancer that has come back or has spread, and who have a specific biomarker in their tumors. The</a:t>
            </a:r>
            <a:r>
              <a:rPr lang="en-US" sz="1000" kern="1200" baseline="0" dirty="0">
                <a:solidFill>
                  <a:schemeClr val="tx1"/>
                </a:solidFill>
                <a:latin typeface="Arial" panose="020B0604020202020204" pitchFamily="34" charset="0"/>
                <a:ea typeface="+mn-ea"/>
                <a:cs typeface="Arial" panose="020B0604020202020204" pitchFamily="34" charset="0"/>
              </a:rPr>
              <a:t> focus of this slide is on MSI-H cohorts—</a:t>
            </a:r>
            <a:r>
              <a:rPr lang="en-US" sz="1000" kern="1200" baseline="0" dirty="0" err="1">
                <a:solidFill>
                  <a:schemeClr val="tx1"/>
                </a:solidFill>
                <a:latin typeface="Arial" panose="020B0604020202020204" pitchFamily="34" charset="0"/>
                <a:ea typeface="+mn-ea"/>
                <a:cs typeface="Arial" panose="020B0604020202020204" pitchFamily="34" charset="0"/>
              </a:rPr>
              <a:t>nivo</a:t>
            </a:r>
            <a:r>
              <a:rPr lang="en-US" sz="1000" kern="1200" baseline="0" dirty="0">
                <a:solidFill>
                  <a:schemeClr val="tx1"/>
                </a:solidFill>
                <a:latin typeface="Arial" panose="020B0604020202020204" pitchFamily="34" charset="0"/>
                <a:ea typeface="+mn-ea"/>
                <a:cs typeface="Arial" panose="020B0604020202020204" pitchFamily="34" charset="0"/>
              </a:rPr>
              <a:t> alone or in combination with ipilimumab or </a:t>
            </a:r>
            <a:r>
              <a:rPr lang="en-US" sz="1000" kern="1200" baseline="0" dirty="0" err="1">
                <a:solidFill>
                  <a:schemeClr val="tx1"/>
                </a:solidFill>
                <a:latin typeface="Arial" panose="020B0604020202020204" pitchFamily="34" charset="0"/>
                <a:ea typeface="+mn-ea"/>
                <a:cs typeface="Arial" panose="020B0604020202020204" pitchFamily="34" charset="0"/>
              </a:rPr>
              <a:t>relatlimab</a:t>
            </a:r>
            <a:r>
              <a:rPr lang="en-US" sz="1000" kern="1200" baseline="0" dirty="0">
                <a:solidFill>
                  <a:schemeClr val="tx1"/>
                </a:solidFill>
                <a:latin typeface="Arial" panose="020B0604020202020204" pitchFamily="34" charset="0"/>
                <a:ea typeface="+mn-ea"/>
                <a:cs typeface="Arial" panose="020B0604020202020204" pitchFamily="34" charset="0"/>
              </a:rPr>
              <a:t>.</a:t>
            </a:r>
          </a:p>
          <a:p>
            <a:pPr marL="0" indent="0">
              <a:buFont typeface="Wingdings" panose="05000000000000000000" pitchFamily="2" charset="2"/>
              <a:buNone/>
            </a:pPr>
            <a:endParaRPr lang="en-US" sz="100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1" kern="1200" dirty="0">
                <a:solidFill>
                  <a:schemeClr val="tx1"/>
                </a:solidFill>
                <a:latin typeface="Arial" panose="020B0604020202020204" pitchFamily="34" charset="0"/>
                <a:ea typeface="+mn-ea"/>
                <a:cs typeface="+mn-cs"/>
              </a:rPr>
              <a:t>References:</a:t>
            </a:r>
          </a:p>
          <a:p>
            <a:pPr lvl="0">
              <a:defRPr/>
            </a:pPr>
            <a:r>
              <a:rPr lang="en-US" sz="1000" dirty="0">
                <a:latin typeface="Arial" charset="0"/>
                <a:ea typeface="Arial" charset="0"/>
                <a:cs typeface="Arial" charset="0"/>
              </a:rPr>
              <a:t>1</a:t>
            </a:r>
            <a:r>
              <a:rPr lang="en-US" sz="1000" b="1" dirty="0">
                <a:latin typeface="Arial" charset="0"/>
                <a:ea typeface="Arial" charset="0"/>
                <a:cs typeface="Arial" charset="0"/>
              </a:rPr>
              <a:t>. </a:t>
            </a:r>
            <a:r>
              <a:rPr lang="en-US" sz="1000" dirty="0">
                <a:latin typeface="Arial" charset="0"/>
                <a:ea typeface="Arial" charset="0"/>
                <a:cs typeface="Arial" charset="0"/>
              </a:rPr>
              <a:t>Clinicaltrials.gov. NCT02060188. Accessed February 10, 2020. </a:t>
            </a:r>
          </a:p>
          <a:p>
            <a:pPr lvl="0">
              <a:defRPr/>
            </a:pPr>
            <a:r>
              <a:rPr lang="en-US" sz="1000" dirty="0">
                <a:latin typeface="Arial" charset="0"/>
                <a:ea typeface="Arial" charset="0"/>
                <a:cs typeface="Arial" charset="0"/>
              </a:rPr>
              <a:t>2. Overman M, et al. J Clin Oncol. 2016;34(suppl): Abstract 3501. </a:t>
            </a:r>
          </a:p>
          <a:p>
            <a:pPr lvl="0">
              <a:defRPr/>
            </a:pPr>
            <a:r>
              <a:rPr lang="en-US" sz="1000" dirty="0">
                <a:latin typeface="Arial" charset="0"/>
                <a:ea typeface="Arial" charset="0"/>
                <a:cs typeface="Arial" charset="0"/>
              </a:rPr>
              <a:t>3. Overman M, et al. </a:t>
            </a:r>
            <a:r>
              <a:rPr lang="en-US" sz="1000" i="1" dirty="0">
                <a:latin typeface="Arial" charset="0"/>
                <a:ea typeface="Arial" charset="0"/>
                <a:cs typeface="Arial" charset="0"/>
              </a:rPr>
              <a:t>Lancet </a:t>
            </a:r>
            <a:r>
              <a:rPr lang="en-US" sz="1000" dirty="0">
                <a:latin typeface="Arial" charset="0"/>
                <a:ea typeface="Arial" charset="0"/>
                <a:cs typeface="Arial" charset="0"/>
              </a:rPr>
              <a:t>Oncol 2017;18:1182–1191. </a:t>
            </a:r>
          </a:p>
          <a:p>
            <a:pPr lvl="0">
              <a:defRPr/>
            </a:pPr>
            <a:r>
              <a:rPr lang="en-US" sz="1000" dirty="0">
                <a:latin typeface="Arial" charset="0"/>
                <a:ea typeface="Arial" charset="0"/>
                <a:cs typeface="Arial" charset="0"/>
              </a:rPr>
              <a:t>4. Overman M, et al. </a:t>
            </a:r>
            <a:r>
              <a:rPr lang="en-US" sz="1000" i="1" dirty="0">
                <a:latin typeface="Arial" charset="0"/>
                <a:ea typeface="Arial" charset="0"/>
                <a:cs typeface="Arial" charset="0"/>
              </a:rPr>
              <a:t>J Clin Oncol </a:t>
            </a:r>
            <a:r>
              <a:rPr lang="en-US" sz="1000" dirty="0">
                <a:latin typeface="Arial" charset="0"/>
                <a:ea typeface="Arial" charset="0"/>
                <a:cs typeface="Arial" charset="0"/>
              </a:rPr>
              <a:t>2018;36:773–779. </a:t>
            </a:r>
          </a:p>
          <a:p>
            <a:pPr lvl="0">
              <a:defRPr/>
            </a:pPr>
            <a:r>
              <a:rPr lang="en-US" sz="1000" dirty="0">
                <a:latin typeface="Arial" charset="0"/>
                <a:ea typeface="Arial" charset="0"/>
                <a:cs typeface="Arial" charset="0"/>
              </a:rPr>
              <a:t>5. Lenz H-J, et al. ESMO 2018 oral presentation, presentation number LBA18_PR. </a:t>
            </a:r>
          </a:p>
          <a:p>
            <a:pPr lvl="0">
              <a:defRPr/>
            </a:pPr>
            <a:r>
              <a:rPr lang="en-US" sz="1000" dirty="0">
                <a:latin typeface="Arial" charset="0"/>
                <a:ea typeface="Arial" charset="0"/>
                <a:cs typeface="Arial" charset="0"/>
              </a:rPr>
              <a:t>6. National Cancer Institute. NCI Drug Dictionary. https://www.cancer.gov/publications/dictionaries/cancer-drug/def/anti-lag-3-monoclonal-antibody-bms-986016. Accessed 28 November 2019.</a:t>
            </a:r>
            <a:endParaRPr lang="en-US" sz="1000" dirty="0">
              <a:solidFill>
                <a:srgbClr val="C00000"/>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42300" rtl="0" eaLnBrk="1" fontAlgn="auto" latinLnBrk="0" hangingPunct="1">
              <a:lnSpc>
                <a:spcPct val="100000"/>
              </a:lnSpc>
              <a:spcBef>
                <a:spcPts val="0"/>
              </a:spcBef>
              <a:spcAft>
                <a:spcPts val="0"/>
              </a:spcAft>
              <a:buClrTx/>
              <a:buSzTx/>
              <a:buFontTx/>
              <a:buNone/>
              <a:tabLst/>
              <a:defRPr/>
            </a:pPr>
            <a:fld id="{D15AF372-D681-5347-879C-81967C16D97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3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08492D45-3C93-4D98-A775-214B3C581E51}"/>
              </a:ext>
            </a:extLst>
          </p:cNvPr>
          <p:cNvSpPr>
            <a:spLocks noChangeArrowheads="1"/>
          </p:cNvSpPr>
          <p:nvPr/>
        </p:nvSpPr>
        <p:spPr bwMode="auto">
          <a:xfrm>
            <a:off x="-653847" y="3435449"/>
            <a:ext cx="1194973" cy="388362"/>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846" tIns="9423" rIns="0" bIns="9423">
            <a:spAutoFit/>
          </a:bodyPr>
          <a:lstStyle/>
          <a:p>
            <a:pPr marL="0" marR="0" lvl="0" indent="0" algn="l" defTabSz="942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Clinicaltrials.gov; Overman JCO 2016, Abstract 3501; slide 5</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3" name="Straight Arrow Connector 22">
            <a:extLst>
              <a:ext uri="{FF2B5EF4-FFF2-40B4-BE49-F238E27FC236}">
                <a16:creationId xmlns:a16="http://schemas.microsoft.com/office/drawing/2014/main" id="{3556FB07-4605-4C7C-8E8A-E706F69EA68B}"/>
              </a:ext>
            </a:extLst>
          </p:cNvPr>
          <p:cNvCxnSpPr>
            <a:stCxn id="22" idx="3"/>
          </p:cNvCxnSpPr>
          <p:nvPr/>
        </p:nvCxnSpPr>
        <p:spPr>
          <a:xfrm flipV="1">
            <a:off x="541126" y="2820725"/>
            <a:ext cx="704744" cy="8089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91D2061-C5A1-47DF-A4D1-A3C925651BA6}"/>
              </a:ext>
            </a:extLst>
          </p:cNvPr>
          <p:cNvSpPr>
            <a:spLocks noChangeArrowheads="1"/>
          </p:cNvSpPr>
          <p:nvPr/>
        </p:nvSpPr>
        <p:spPr bwMode="auto">
          <a:xfrm>
            <a:off x="6258926" y="1976576"/>
            <a:ext cx="1194973" cy="142141"/>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846" tIns="9423" rIns="0" bIns="9423">
            <a:spAutoFit/>
          </a:bodyPr>
          <a:lstStyle/>
          <a:p>
            <a:pPr marL="0" marR="0" lvl="0" indent="0" algn="l" defTabSz="942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NCT02060188 (CM142)</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8880808-A85E-41F8-91BA-DFFBAD93B9C9}"/>
              </a:ext>
            </a:extLst>
          </p:cNvPr>
          <p:cNvSpPr>
            <a:spLocks noChangeArrowheads="1"/>
          </p:cNvSpPr>
          <p:nvPr/>
        </p:nvSpPr>
        <p:spPr bwMode="auto">
          <a:xfrm>
            <a:off x="-906492" y="4096037"/>
            <a:ext cx="1447617" cy="388362"/>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846" tIns="9423" rIns="0" bIns="9423">
            <a:spAutoFit/>
          </a:bodyPr>
          <a:lstStyle/>
          <a:p>
            <a:pPr marL="0" marR="0" lvl="0" indent="0" algn="l" defTabSz="942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Clinicaltrials.gov; Overman Lancet Oncol 2017 page 2 (5 of the PDF) col 2 paragraph 2.</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C19619F-BFDB-4620-AFFC-3E23ACAEC36F}"/>
              </a:ext>
            </a:extLst>
          </p:cNvPr>
          <p:cNvSpPr>
            <a:spLocks noChangeArrowheads="1"/>
          </p:cNvSpPr>
          <p:nvPr/>
        </p:nvSpPr>
        <p:spPr bwMode="auto">
          <a:xfrm>
            <a:off x="-653847" y="4659602"/>
            <a:ext cx="1194973" cy="388362"/>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846" tIns="9423" rIns="0" bIns="9423">
            <a:spAutoFit/>
          </a:bodyPr>
          <a:lstStyle/>
          <a:p>
            <a:pPr marL="0" marR="0" lvl="0" indent="0" algn="l" defTabSz="942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Clinicaltrials.gov; Overman JCO 2018 p774 col 1 paragraph 3.</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9D8FD98C-3C2E-4ED9-8CE4-F5CE72D0968D}"/>
              </a:ext>
            </a:extLst>
          </p:cNvPr>
          <p:cNvCxnSpPr>
            <a:cxnSpLocks/>
          </p:cNvCxnSpPr>
          <p:nvPr/>
        </p:nvCxnSpPr>
        <p:spPr>
          <a:xfrm flipV="1">
            <a:off x="541125" y="2548499"/>
            <a:ext cx="1447617" cy="1718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E2582C2-6FA6-4B12-BA37-EB73FE9DD0FE}"/>
              </a:ext>
            </a:extLst>
          </p:cNvPr>
          <p:cNvCxnSpPr>
            <a:cxnSpLocks/>
          </p:cNvCxnSpPr>
          <p:nvPr/>
        </p:nvCxnSpPr>
        <p:spPr>
          <a:xfrm flipV="1">
            <a:off x="541125" y="2354318"/>
            <a:ext cx="2310025" cy="2406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AF325A7-B0DF-49A5-9249-9491FC1A270E}"/>
              </a:ext>
            </a:extLst>
          </p:cNvPr>
          <p:cNvSpPr>
            <a:spLocks noChangeArrowheads="1"/>
          </p:cNvSpPr>
          <p:nvPr/>
        </p:nvSpPr>
        <p:spPr bwMode="auto">
          <a:xfrm>
            <a:off x="6970196" y="3363603"/>
            <a:ext cx="1194973" cy="388362"/>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846" tIns="9423" rIns="0" bIns="9423">
            <a:spAutoFit/>
          </a:bodyPr>
          <a:lstStyle/>
          <a:p>
            <a:pPr marL="0" marR="0" lvl="0" indent="0" algn="l" defTabSz="942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Clinicaltrials.gov; CA209142 protocol for line of therapy</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423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728BF3B-1BA1-48C0-B06E-A890D01E2FFD}"/>
              </a:ext>
            </a:extLst>
          </p:cNvPr>
          <p:cNvSpPr>
            <a:spLocks noChangeArrowheads="1"/>
          </p:cNvSpPr>
          <p:nvPr/>
        </p:nvSpPr>
        <p:spPr bwMode="auto">
          <a:xfrm>
            <a:off x="6858000" y="4080750"/>
            <a:ext cx="1194973" cy="388362"/>
          </a:xfrm>
          <a:prstGeom prst="rect">
            <a:avLst/>
          </a:prstGeom>
          <a:solidFill>
            <a:schemeClr val="bg1"/>
          </a:solidFill>
          <a:ln w="6350" algn="ctr">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846" tIns="9423" rIns="0" bIns="9423">
            <a:spAutoFit/>
          </a:bodyPr>
          <a:lstStyle/>
          <a:p>
            <a:pPr marL="0" marR="0" lvl="0" indent="0" algn="l" defTabSz="9423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Clinicaltrials.gov; Lenz ESMO 2018 presentation slide 4.</a:t>
            </a:r>
            <a:endParaRPr kumimoji="0" lang="en-US" sz="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Arrow Connector 30">
            <a:extLst>
              <a:ext uri="{FF2B5EF4-FFF2-40B4-BE49-F238E27FC236}">
                <a16:creationId xmlns:a16="http://schemas.microsoft.com/office/drawing/2014/main" id="{65ACBAC7-4173-477D-9043-0BC2978A14E9}"/>
              </a:ext>
            </a:extLst>
          </p:cNvPr>
          <p:cNvCxnSpPr>
            <a:cxnSpLocks/>
          </p:cNvCxnSpPr>
          <p:nvPr/>
        </p:nvCxnSpPr>
        <p:spPr>
          <a:xfrm flipH="1" flipV="1">
            <a:off x="3613150" y="2354318"/>
            <a:ext cx="3243262" cy="1874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D9E0C8B-B027-409A-ABB0-459E97F97575}"/>
              </a:ext>
            </a:extLst>
          </p:cNvPr>
          <p:cNvCxnSpPr>
            <a:cxnSpLocks/>
          </p:cNvCxnSpPr>
          <p:nvPr/>
        </p:nvCxnSpPr>
        <p:spPr>
          <a:xfrm flipH="1" flipV="1">
            <a:off x="4394200" y="2237417"/>
            <a:ext cx="2575996" cy="1366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702796C-E28B-4941-A174-7ACD94026F0E}"/>
              </a:ext>
            </a:extLst>
          </p:cNvPr>
          <p:cNvCxnSpPr>
            <a:cxnSpLocks/>
          </p:cNvCxnSpPr>
          <p:nvPr/>
        </p:nvCxnSpPr>
        <p:spPr>
          <a:xfrm flipH="1" flipV="1">
            <a:off x="5149850" y="2290167"/>
            <a:ext cx="1835290" cy="12936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4835E61-EACA-4059-9D54-BF3FD43F21BF}"/>
              </a:ext>
            </a:extLst>
          </p:cNvPr>
          <p:cNvCxnSpPr>
            <a:cxnSpLocks/>
            <a:stCxn id="29" idx="1"/>
          </p:cNvCxnSpPr>
          <p:nvPr/>
        </p:nvCxnSpPr>
        <p:spPr>
          <a:xfrm flipH="1" flipV="1">
            <a:off x="5844570" y="2290168"/>
            <a:ext cx="1125626" cy="1267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1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mn-lt"/>
              </a:rPr>
              <a:t>BICR, blinded independent central review; CR, complete response; CRC, colorectal cancer; DCR, disease control rate; dMMR, DNA mismatch repair deficient; DOR, duration of response; IQR, </a:t>
            </a:r>
            <a:r>
              <a:rPr lang="en-US" sz="900" dirty="0">
                <a:latin typeface="+mn-lt"/>
                <a:cs typeface="Arial" panose="020B0604020202020204" pitchFamily="34" charset="0"/>
              </a:rPr>
              <a:t>interquartile range; mg/kg, milligrams per kilogram; </a:t>
            </a:r>
            <a:r>
              <a:rPr lang="en-US" sz="900" dirty="0">
                <a:latin typeface="+mn-lt"/>
              </a:rPr>
              <a:t>MSI-H, microsatellite instability-high; ORR, objective response rate; OS, overall survival; PFS, progression-free survival; PR, partial response; Q2W, </a:t>
            </a:r>
            <a:r>
              <a:rPr lang="en-US" sz="900" dirty="0">
                <a:latin typeface="+mn-lt"/>
                <a:cs typeface="Arial" panose="020B0604020202020204" pitchFamily="34" charset="0"/>
              </a:rPr>
              <a:t>every 2 weeks</a:t>
            </a:r>
            <a:r>
              <a:rPr lang="en-US" sz="900" dirty="0">
                <a:latin typeface="+mn-lt"/>
              </a:rPr>
              <a:t>; RECIST v1.1; </a:t>
            </a:r>
            <a:r>
              <a:rPr lang="en-US" sz="900" dirty="0">
                <a:latin typeface="+mn-lt"/>
                <a:cs typeface="Arial" panose="020B0604020202020204" pitchFamily="34" charset="0"/>
              </a:rPr>
              <a:t>Response Evaluation Criteria In Solid Tumors version 1.1; </a:t>
            </a:r>
            <a:r>
              <a:rPr lang="en-US" sz="900" dirty="0">
                <a:latin typeface="+mn-lt"/>
              </a:rPr>
              <a:t>SD, stable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mn-lt"/>
            </a:endParaRPr>
          </a:p>
          <a:p>
            <a:r>
              <a:rPr lang="en-US" sz="900" b="1" dirty="0">
                <a:latin typeface="+mn-lt"/>
              </a:rPr>
              <a:t>Key takeaways:</a:t>
            </a:r>
          </a:p>
          <a:p>
            <a:r>
              <a:rPr lang="en-US" sz="900" dirty="0">
                <a:latin typeface="+mn-lt"/>
              </a:rPr>
              <a:t>In this phase 2 trial, patients with MSI-H metastatic CRC who had received prior therapy </a:t>
            </a:r>
            <a:r>
              <a:rPr lang="en-US" sz="900" b="0" i="0" u="none" strike="noStrike" kern="1200" baseline="0" dirty="0">
                <a:solidFill>
                  <a:schemeClr val="tx1"/>
                </a:solidFill>
                <a:latin typeface="+mn-lt"/>
                <a:ea typeface="+mn-ea"/>
                <a:cs typeface="+mn-cs"/>
              </a:rPr>
              <a:t>received 3 mg/kg intravenous nivolumab monotherapy every 2 weeks until disease progression, death, unacceptable toxic effects, withdrawal of consent, or study end.</a:t>
            </a:r>
            <a:r>
              <a:rPr lang="en-US" sz="900" baseline="30000" dirty="0">
                <a:latin typeface="+mn-lt"/>
              </a:rPr>
              <a:t>1 </a:t>
            </a:r>
            <a:r>
              <a:rPr lang="en-US" sz="900" dirty="0">
                <a:latin typeface="+mn-lt"/>
              </a:rPr>
              <a:t>The primary endpoint was investigator-assessed ORR by RECIST v1.1 criteria.</a:t>
            </a:r>
            <a:r>
              <a:rPr lang="en-US" sz="900" baseline="30000" dirty="0">
                <a:latin typeface="+mn-lt"/>
              </a:rPr>
              <a:t>1</a:t>
            </a:r>
            <a:r>
              <a:rPr lang="en-US" sz="900" dirty="0">
                <a:latin typeface="+mn-lt"/>
              </a:rPr>
              <a:t> </a:t>
            </a:r>
            <a:r>
              <a:rPr lang="en-US" sz="900" b="0" i="0" u="none" strike="noStrike" kern="1200" baseline="0" dirty="0">
                <a:solidFill>
                  <a:schemeClr val="tx1"/>
                </a:solidFill>
                <a:latin typeface="+mn-lt"/>
                <a:ea typeface="+mn-ea"/>
                <a:cs typeface="+mn-cs"/>
              </a:rPr>
              <a:t>The secondary endpoint was blinded independent central review-assessed objective response (defined as the number of patients with a best overall response through confirmed complete response or partial response, according to RECIST criteria, divided by the number of those treated).</a:t>
            </a:r>
          </a:p>
          <a:p>
            <a:endParaRPr lang="en-US" sz="900" dirty="0">
              <a:latin typeface="+mn-lt"/>
            </a:endParaRPr>
          </a:p>
          <a:p>
            <a:r>
              <a:rPr lang="en-US" sz="900" dirty="0">
                <a:latin typeface="+mn-lt"/>
              </a:rPr>
              <a:t>Median follow-up was at 12 months (median was considered 13.4 months when</a:t>
            </a:r>
            <a:r>
              <a:rPr lang="en-US" sz="900" baseline="0" dirty="0">
                <a:latin typeface="+mn-lt"/>
              </a:rPr>
              <a:t> defining as time from first dose to database cut-off)</a:t>
            </a:r>
            <a:r>
              <a:rPr lang="en-US" sz="900" dirty="0">
                <a:latin typeface="+mn-lt"/>
              </a:rPr>
              <a:t>, and 21 months.</a:t>
            </a:r>
          </a:p>
          <a:p>
            <a:r>
              <a:rPr lang="en-US" sz="900" b="0" i="0" u="none" strike="noStrike" kern="1200" baseline="0" dirty="0">
                <a:solidFill>
                  <a:schemeClr val="tx1"/>
                </a:solidFill>
                <a:latin typeface="+mn-lt"/>
                <a:ea typeface="+mn-ea"/>
                <a:cs typeface="+mn-cs"/>
              </a:rPr>
              <a:t>The updated analysis with 21 months follow-up looked comprehensively at all 74 patients. Additionally, patient subgroup analysis was performed by prior chemotherapy with a fluoropyrimidine, oxaliplatin, and irinotecan. Patients in group A (n = 53) had received ≥ 3 prior chemotherapies, including a fluoropyrimidine, oxaliplatin, and irinotecan. Patients in group B (n = 21) had not received prior treatment with all 3 of these chemotherapies (fluoropyrimidine, oxaliplatin, and irinotecan).</a:t>
            </a:r>
            <a:endParaRPr lang="en-US" sz="900" dirty="0">
              <a:latin typeface="+mn-lt"/>
            </a:endParaRPr>
          </a:p>
          <a:p>
            <a:endParaRPr lang="en-US" sz="900" dirty="0">
              <a:latin typeface="+mn-lt"/>
            </a:endParaRPr>
          </a:p>
          <a:p>
            <a:r>
              <a:rPr lang="en-US" sz="900" b="1" dirty="0">
                <a:latin typeface="+mn-lt"/>
              </a:rPr>
              <a:t>References:</a:t>
            </a:r>
          </a:p>
          <a:p>
            <a:pPr marL="228600" indent="-228600">
              <a:buFont typeface="+mj-lt"/>
              <a:buAutoNum type="arabicPeriod"/>
            </a:pPr>
            <a:r>
              <a:rPr lang="en-US" sz="900" dirty="0">
                <a:latin typeface="+mn-lt"/>
              </a:rPr>
              <a:t>Overman MJ, et al. Oral presentation at ASCO-GI 2018. [Ref 1: slide 3]</a:t>
            </a:r>
          </a:p>
          <a:p>
            <a:pPr marL="228600" indent="-228600">
              <a:buFont typeface="+mj-lt"/>
              <a:buAutoNum type="arabicPeriod"/>
            </a:pPr>
            <a:r>
              <a:rPr lang="en-US" sz="900" dirty="0">
                <a:solidFill>
                  <a:prstClr val="black"/>
                </a:solidFill>
                <a:latin typeface="+mn-lt"/>
                <a:ea typeface="Arial" charset="0"/>
                <a:cs typeface="Arial" charset="0"/>
              </a:rPr>
              <a:t>Overman MJ, et al. </a:t>
            </a:r>
            <a:r>
              <a:rPr lang="en-US" sz="900" i="1" dirty="0">
                <a:solidFill>
                  <a:prstClr val="black"/>
                </a:solidFill>
                <a:latin typeface="+mn-lt"/>
                <a:ea typeface="Arial" charset="0"/>
                <a:cs typeface="Arial" charset="0"/>
              </a:rPr>
              <a:t>Lancet Oncol. </a:t>
            </a:r>
            <a:r>
              <a:rPr lang="en-US" sz="900" dirty="0">
                <a:solidFill>
                  <a:prstClr val="black"/>
                </a:solidFill>
                <a:latin typeface="+mn-lt"/>
                <a:ea typeface="Arial" charset="0"/>
                <a:cs typeface="Arial" charset="0"/>
              </a:rPr>
              <a:t>2017;18(9):1182–1191</a:t>
            </a:r>
            <a:r>
              <a:rPr lang="en-US" sz="900" dirty="0">
                <a:solidFill>
                  <a:prstClr val="black"/>
                </a:solidFill>
                <a:latin typeface="+mn-lt"/>
              </a:rPr>
              <a:t>.</a:t>
            </a:r>
            <a:endParaRPr lang="en-US" sz="9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AB7CC-F412-7B4B-8909-BFE87C692C3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AutoShape 6">
            <a:extLst>
              <a:ext uri="{FF2B5EF4-FFF2-40B4-BE49-F238E27FC236}">
                <a16:creationId xmlns:a16="http://schemas.microsoft.com/office/drawing/2014/main" id="{586A98DC-66EA-4A65-990A-FFA378C4BBB3}"/>
              </a:ext>
            </a:extLst>
          </p:cNvPr>
          <p:cNvSpPr>
            <a:spLocks/>
          </p:cNvSpPr>
          <p:nvPr/>
        </p:nvSpPr>
        <p:spPr bwMode="auto">
          <a:xfrm flipH="1">
            <a:off x="930738" y="1711441"/>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3600F8A6-44C6-4068-871A-8268166E230D}"/>
              </a:ext>
            </a:extLst>
          </p:cNvPr>
          <p:cNvSpPr>
            <a:spLocks noChangeArrowheads="1"/>
          </p:cNvSpPr>
          <p:nvPr/>
        </p:nvSpPr>
        <p:spPr bwMode="auto">
          <a:xfrm>
            <a:off x="-278673" y="2365067"/>
            <a:ext cx="1194974"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Ref 1: slide 3</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9" name="Rectangle 11">
            <a:extLst>
              <a:ext uri="{FF2B5EF4-FFF2-40B4-BE49-F238E27FC236}">
                <a16:creationId xmlns:a16="http://schemas.microsoft.com/office/drawing/2014/main" id="{3600F8A6-44C6-4068-871A-8268166E230D}"/>
              </a:ext>
            </a:extLst>
          </p:cNvPr>
          <p:cNvSpPr>
            <a:spLocks noChangeArrowheads="1"/>
          </p:cNvSpPr>
          <p:nvPr/>
        </p:nvSpPr>
        <p:spPr bwMode="auto">
          <a:xfrm>
            <a:off x="5912577" y="3018693"/>
            <a:ext cx="1194974" cy="553998"/>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Overman_CM142 Nivo mono_LancetOncol_2017, pg. 1186, right panel para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Ref 1 Overman ASCO-GI 2018 oral presentation slide 9</a:t>
            </a:r>
          </a:p>
        </p:txBody>
      </p:sp>
      <p:cxnSp>
        <p:nvCxnSpPr>
          <p:cNvPr id="11" name="Straight Arrow Connector 10"/>
          <p:cNvCxnSpPr>
            <a:stCxn id="9" idx="1"/>
          </p:cNvCxnSpPr>
          <p:nvPr/>
        </p:nvCxnSpPr>
        <p:spPr>
          <a:xfrm flipH="1" flipV="1">
            <a:off x="5239910" y="3129493"/>
            <a:ext cx="672667" cy="166199"/>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 name="AutoShape 6">
            <a:extLst>
              <a:ext uri="{FF2B5EF4-FFF2-40B4-BE49-F238E27FC236}">
                <a16:creationId xmlns:a16="http://schemas.microsoft.com/office/drawing/2014/main" id="{586A98DC-66EA-4A65-990A-FFA378C4BBB3}"/>
              </a:ext>
            </a:extLst>
          </p:cNvPr>
          <p:cNvSpPr>
            <a:spLocks/>
          </p:cNvSpPr>
          <p:nvPr/>
        </p:nvSpPr>
        <p:spPr bwMode="auto">
          <a:xfrm flipH="1">
            <a:off x="585950" y="5391761"/>
            <a:ext cx="105032" cy="2001514"/>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2" name="Rectangle 11">
            <a:extLst>
              <a:ext uri="{FF2B5EF4-FFF2-40B4-BE49-F238E27FC236}">
                <a16:creationId xmlns:a16="http://schemas.microsoft.com/office/drawing/2014/main" id="{3600F8A6-44C6-4068-871A-8268166E230D}"/>
              </a:ext>
            </a:extLst>
          </p:cNvPr>
          <p:cNvSpPr>
            <a:spLocks noChangeArrowheads="1"/>
          </p:cNvSpPr>
          <p:nvPr/>
        </p:nvSpPr>
        <p:spPr bwMode="auto">
          <a:xfrm>
            <a:off x="-713010" y="6387357"/>
            <a:ext cx="1194974"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Ref 1: slide 3</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13" name="Rectangle 11">
            <a:extLst>
              <a:ext uri="{FF2B5EF4-FFF2-40B4-BE49-F238E27FC236}">
                <a16:creationId xmlns:a16="http://schemas.microsoft.com/office/drawing/2014/main" id="{3600F8A6-44C6-4068-871A-8268166E230D}"/>
              </a:ext>
            </a:extLst>
          </p:cNvPr>
          <p:cNvSpPr>
            <a:spLocks noChangeArrowheads="1"/>
          </p:cNvSpPr>
          <p:nvPr/>
        </p:nvSpPr>
        <p:spPr bwMode="auto">
          <a:xfrm>
            <a:off x="7729404" y="7862500"/>
            <a:ext cx="1194974" cy="553998"/>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Overman_CM142 Nivo mono_LancetOncol_2017, pg. 1186, right panel para 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Calibri" panose="020F0502020204030204"/>
                <a:ea typeface="+mn-ea"/>
                <a:cs typeface="+mn-cs"/>
              </a:rPr>
              <a:t>Ref 1 Overman ASCO-GI 2018 oral presentation slide 9</a:t>
            </a:r>
          </a:p>
        </p:txBody>
      </p:sp>
      <p:cxnSp>
        <p:nvCxnSpPr>
          <p:cNvPr id="14" name="Straight Arrow Connector 13"/>
          <p:cNvCxnSpPr>
            <a:cxnSpLocks/>
            <a:stCxn id="13" idx="1"/>
          </p:cNvCxnSpPr>
          <p:nvPr/>
        </p:nvCxnSpPr>
        <p:spPr>
          <a:xfrm flipH="1" flipV="1">
            <a:off x="5912578" y="7973302"/>
            <a:ext cx="1816826" cy="166197"/>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816997" y="3638527"/>
            <a:ext cx="1402948"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Follow-up definition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Median follow-up definitions</a:t>
            </a:r>
          </a:p>
        </p:txBody>
      </p:sp>
      <p:cxnSp>
        <p:nvCxnSpPr>
          <p:cNvPr id="16" name="Straight Connector 15"/>
          <p:cNvCxnSpPr>
            <a:stCxn id="8" idx="3"/>
          </p:cNvCxnSpPr>
          <p:nvPr/>
        </p:nvCxnSpPr>
        <p:spPr>
          <a:xfrm>
            <a:off x="585951" y="3807804"/>
            <a:ext cx="899035" cy="0"/>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656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mn-lt"/>
              </a:rPr>
              <a:t>Key takeaways:</a:t>
            </a:r>
          </a:p>
          <a:p>
            <a:r>
              <a:rPr lang="en-US" sz="1000" dirty="0">
                <a:latin typeface="+mn-lt"/>
              </a:rPr>
              <a:t>Patients in both groups A and B experienced a reduction in tumor size regardless of the number of prior treatments, including those who did not receive prior treatment with all 3 chemotherapies (fluoropyrimidine, oxaliplatin, and irinotecan).</a:t>
            </a:r>
          </a:p>
          <a:p>
            <a:endParaRPr lang="en-US" sz="1000" dirty="0">
              <a:latin typeface="+mn-lt"/>
            </a:endParaRPr>
          </a:p>
          <a:p>
            <a:r>
              <a:rPr lang="en-US" sz="1000" b="1" dirty="0">
                <a:latin typeface="+mn-lt"/>
              </a:rPr>
              <a:t>References:</a:t>
            </a:r>
          </a:p>
          <a:p>
            <a:r>
              <a:rPr lang="en-US" sz="1000" dirty="0">
                <a:latin typeface="+mn-lt"/>
              </a:rPr>
              <a:t>Overman MJ, et al. Oral presentation at ASCO-GI 2018. [Ref 1: slide 8]</a:t>
            </a:r>
          </a:p>
          <a:p>
            <a:endParaRPr lang="en-US" sz="10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AB7CC-F412-7B4B-8909-BFE87C692C3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AutoShape 6">
            <a:extLst>
              <a:ext uri="{FF2B5EF4-FFF2-40B4-BE49-F238E27FC236}">
                <a16:creationId xmlns:a16="http://schemas.microsoft.com/office/drawing/2014/main" id="{5A2D4732-C8A1-4D3D-BA02-0D4165C00607}"/>
              </a:ext>
            </a:extLst>
          </p:cNvPr>
          <p:cNvSpPr>
            <a:spLocks/>
          </p:cNvSpPr>
          <p:nvPr/>
        </p:nvSpPr>
        <p:spPr bwMode="auto">
          <a:xfrm flipH="1">
            <a:off x="930738" y="1711441"/>
            <a:ext cx="189399" cy="1418052"/>
          </a:xfrm>
          <a:prstGeom prst="rightBrace">
            <a:avLst>
              <a:gd name="adj1" fmla="val 0"/>
              <a:gd name="adj2" fmla="val 50000"/>
            </a:avLst>
          </a:prstGeom>
          <a:noFill/>
          <a:ln w="6350" algn="ctr">
            <a:solidFill>
              <a:srgbClr val="969696"/>
            </a:solidFill>
            <a:miter lim="800000"/>
            <a:headEnd/>
            <a:tailEnd/>
          </a:ln>
        </p:spPr>
        <p:txBody>
          <a:bodyPr wrap="square" lIns="0" tIns="0" rIns="0" bIns="0">
            <a:noAutofit/>
          </a:bodyPr>
          <a:lstStyle/>
          <a:p>
            <a:pPr marL="0" marR="0" lvl="0" indent="0" algn="l" defTabSz="1004289" rtl="0" eaLnBrk="1" fontAlgn="auto" latinLnBrk="0" hangingPunct="1">
              <a:lnSpc>
                <a:spcPct val="100000"/>
              </a:lnSpc>
              <a:spcBef>
                <a:spcPts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
        <p:nvSpPr>
          <p:cNvPr id="6" name="Rectangle 11">
            <a:extLst>
              <a:ext uri="{FF2B5EF4-FFF2-40B4-BE49-F238E27FC236}">
                <a16:creationId xmlns:a16="http://schemas.microsoft.com/office/drawing/2014/main" id="{EFE6E3AC-8506-44D5-AE8C-47E80DE7ED8B}"/>
              </a:ext>
            </a:extLst>
          </p:cNvPr>
          <p:cNvSpPr>
            <a:spLocks noChangeArrowheads="1"/>
          </p:cNvSpPr>
          <p:nvPr/>
        </p:nvSpPr>
        <p:spPr bwMode="auto">
          <a:xfrm>
            <a:off x="-278673" y="2365067"/>
            <a:ext cx="1194974" cy="110800"/>
          </a:xfrm>
          <a:prstGeom prst="rect">
            <a:avLst/>
          </a:prstGeom>
          <a:solidFill>
            <a:schemeClr val="bg1"/>
          </a:solidFill>
          <a:ln w="6350" algn="ctr">
            <a:solidFill>
              <a:srgbClr val="969696"/>
            </a:solidFill>
            <a:miter lim="800000"/>
            <a:headEnd/>
            <a:tailEnd/>
          </a:ln>
        </p:spPr>
        <p:txBody>
          <a:bodyPr wrap="square" lIns="0" tIns="0" rIns="0" bIns="0">
            <a:spAutoFit/>
          </a:bodyPr>
          <a:lstStyle/>
          <a:p>
            <a:pPr marL="0" marR="0" lvl="0" indent="0" algn="l" defTabSz="1004289" rtl="0" eaLnBrk="1" fontAlgn="auto" latinLnBrk="0" hangingPunct="1">
              <a:lnSpc>
                <a:spcPct val="90000"/>
              </a:lnSpc>
              <a:spcBef>
                <a:spcPts val="259"/>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Ref 1: slide 8</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4119148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0.emf"/><Relationship Id="rId5" Type="http://schemas.openxmlformats.org/officeDocument/2006/relationships/slide" Target="../slides/slide4.xml"/><Relationship Id="rId4" Type="http://schemas.openxmlformats.org/officeDocument/2006/relationships/image" Target="../media/image6.png"/></Relationships>
</file>

<file path=ppt/slideLayouts/_rels/slideLayout133.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10.emf"/><Relationship Id="rId5" Type="http://schemas.openxmlformats.org/officeDocument/2006/relationships/slide" Target="../slides/slide4.xml"/><Relationship Id="rId4" Type="http://schemas.openxmlformats.org/officeDocument/2006/relationships/image" Target="../media/image6.png"/></Relationships>
</file>

<file path=ppt/slideLayouts/_rels/slideLayout13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10.emf"/><Relationship Id="rId5" Type="http://schemas.openxmlformats.org/officeDocument/2006/relationships/slide" Target="../slides/slide4.xml"/><Relationship Id="rId4" Type="http://schemas.openxmlformats.org/officeDocument/2006/relationships/image" Target="../media/image6.png"/></Relationships>
</file>

<file path=ppt/slideLayouts/_rels/slideLayout142.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10.emf"/><Relationship Id="rId5" Type="http://schemas.openxmlformats.org/officeDocument/2006/relationships/slide" Target="../slides/slide4.xml"/><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slide" Target="../slides/slide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slide" Target="../slides/slide6.xml"/></Relationships>
</file>

<file path=ppt/slideLayouts/_rels/slideLayout29.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slide" Target="../slides/slide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slide" Target="../slides/slide6.xml"/></Relationships>
</file>

<file path=ppt/slideLayouts/_rels/slideLayout38.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slide" Target="../slides/slide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slide" Target="../slides/slide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slide" Target="../slides/slide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slide" Target="../slides/slide6.xml"/></Relationships>
</file>

<file path=ppt/slideLayouts/_rels/slideLayout69.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slide" Target="../slides/slide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slide" Target="../slides/slide6.xml"/></Relationships>
</file>

<file path=ppt/slideLayouts/_rels/slideLayout7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slide" Target="../slides/slide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6.xml"/><Relationship Id="rId4" Type="http://schemas.openxmlformats.org/officeDocument/2006/relationships/slide" Target="../slides/slide6.xml"/></Relationships>
</file>

<file path=ppt/slideLayouts/_rels/slideLayout8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descr="bms_logo_rgb_pos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1155" y="4763343"/>
            <a:ext cx="1619275" cy="224241"/>
          </a:xfrm>
          <a:prstGeom prst="rect">
            <a:avLst/>
          </a:prstGeom>
        </p:spPr>
      </p:pic>
      <p:cxnSp>
        <p:nvCxnSpPr>
          <p:cNvPr id="9" name="Conector recto 8"/>
          <p:cNvCxnSpPr/>
          <p:nvPr userDrawn="1"/>
        </p:nvCxnSpPr>
        <p:spPr>
          <a:xfrm flipH="1">
            <a:off x="314796" y="4851796"/>
            <a:ext cx="6740969" cy="0"/>
          </a:xfrm>
          <a:prstGeom prst="line">
            <a:avLst/>
          </a:prstGeom>
          <a:ln w="19050" cmpd="sng">
            <a:solidFill>
              <a:srgbClr val="BE2BB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40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5728"/>
            <a:ext cx="8229600" cy="49617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a:extLst>
              <a:ext uri="{FF2B5EF4-FFF2-40B4-BE49-F238E27FC236}">
                <a16:creationId xmlns:a16="http://schemas.microsoft.com/office/drawing/2014/main" id="{5A627836-8071-4941-AE19-E25336B8BD09}"/>
              </a:ext>
            </a:extLst>
          </p:cNvPr>
          <p:cNvSpPr>
            <a:spLocks noGrp="1"/>
          </p:cNvSpPr>
          <p:nvPr>
            <p:ph type="subTitle" idx="10" hasCustomPrompt="1"/>
          </p:nvPr>
        </p:nvSpPr>
        <p:spPr>
          <a:xfrm>
            <a:off x="457200" y="865292"/>
            <a:ext cx="8229600" cy="443770"/>
          </a:xfrm>
        </p:spPr>
        <p:txBody>
          <a:bodyPr>
            <a:normAutofit/>
          </a:bodyPr>
          <a:lstStyle>
            <a:lvl1pPr marL="0" indent="0" algn="ctr">
              <a:buNone/>
              <a:defRPr sz="2100">
                <a:solidFill>
                  <a:srgbClr val="7E7E7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12191559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903699-153C-AD47-95F6-16E2B30162AA}"/>
              </a:ext>
            </a:extLst>
          </p:cNvPr>
          <p:cNvSpPr>
            <a:spLocks noGrp="1"/>
          </p:cNvSpPr>
          <p:nvPr>
            <p:ph type="title" hasCustomPrompt="1"/>
          </p:nvPr>
        </p:nvSpPr>
        <p:spPr>
          <a:xfrm>
            <a:off x="274320" y="274320"/>
            <a:ext cx="8595360" cy="6858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274320" y="1165860"/>
            <a:ext cx="2714244"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214878" y="1165860"/>
            <a:ext cx="5654802"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16203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0">
          <p15:clr>
            <a:srgbClr val="FBAE40"/>
          </p15:clr>
        </p15:guide>
        <p15:guide id="2" pos="251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EF123-E2C1-8448-BA4B-9ECBEA28E81D}"/>
              </a:ext>
            </a:extLst>
          </p:cNvPr>
          <p:cNvSpPr>
            <a:spLocks noGrp="1"/>
          </p:cNvSpPr>
          <p:nvPr>
            <p:ph type="title" hasCustomPrompt="1"/>
          </p:nvPr>
        </p:nvSpPr>
        <p:spPr>
          <a:xfrm>
            <a:off x="274320" y="274320"/>
            <a:ext cx="8595360" cy="6858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274320" y="1165860"/>
            <a:ext cx="5654802"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6155436" y="1165860"/>
            <a:ext cx="2714244"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4">
            <a:extLst>
              <a:ext uri="{FF2B5EF4-FFF2-40B4-BE49-F238E27FC236}">
                <a16:creationId xmlns:a16="http://schemas.microsoft.com/office/drawing/2014/main" id="{67FB1D32-3E1C-554A-A887-047CEBF6A063}"/>
              </a:ext>
            </a:extLst>
          </p:cNvPr>
          <p:cNvSpPr>
            <a:spLocks noGrp="1"/>
          </p:cNvSpPr>
          <p:nvPr>
            <p:ph type="sldNum" sz="quarter" idx="12"/>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428518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80">
          <p15:clr>
            <a:srgbClr val="FBAE40"/>
          </p15:clr>
        </p15:guide>
        <p15:guide id="4" pos="516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Statem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15471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g Statement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467808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g Statement - Peach">
    <p:bg>
      <p:bgPr>
        <a:gradFill>
          <a:gsLst>
            <a:gs pos="0">
              <a:srgbClr val="FFF7F3"/>
            </a:gs>
            <a:gs pos="100000">
              <a:srgbClr val="FEDCCA"/>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448576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ig Statement - Olive">
    <p:bg>
      <p:bgPr>
        <a:gradFill>
          <a:gsLst>
            <a:gs pos="0">
              <a:srgbClr val="FAF6F3"/>
            </a:gs>
            <a:gs pos="100000">
              <a:srgbClr val="EAD5C9"/>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8588362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g Statement - Almond">
    <p:bg>
      <p:bgPr>
        <a:gradFill>
          <a:gsLst>
            <a:gs pos="0">
              <a:srgbClr val="F8F3F1"/>
            </a:gs>
            <a:gs pos="100000">
              <a:srgbClr val="DFCBC3"/>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246123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g Statement - Sienna">
    <p:bg>
      <p:bgPr>
        <a:gradFill>
          <a:gsLst>
            <a:gs pos="0">
              <a:srgbClr val="F5F0F0"/>
            </a:gs>
            <a:gs pos="100000">
              <a:srgbClr val="DAC5C5"/>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778184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Statement - Chocolate">
    <p:bg>
      <p:bgPr>
        <a:gradFill>
          <a:gsLst>
            <a:gs pos="0">
              <a:srgbClr val="F6F4F3"/>
            </a:gs>
            <a:gs pos="100000">
              <a:srgbClr val="D2CAC8"/>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707052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ig Statement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056560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369219"/>
            <a:ext cx="3886200" cy="3263504"/>
          </a:xfrm>
        </p:spPr>
        <p:txBody>
          <a:bodyPr>
            <a:normAutofit/>
          </a:bodyPr>
          <a:lstStyle>
            <a:lvl1pPr>
              <a:defRPr sz="2100"/>
            </a:lvl1pPr>
            <a:lvl2pPr>
              <a:defRPr sz="1800"/>
            </a:lvl2pPr>
            <a:lvl3pPr>
              <a:defRPr sz="1500"/>
            </a:lvl3pPr>
            <a:lvl4pPr>
              <a:defRPr sz="1350"/>
            </a:lvl4pPr>
            <a:lvl5pPr>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29150" y="1369219"/>
            <a:ext cx="3886200" cy="3263504"/>
          </a:xfrm>
        </p:spPr>
        <p:txBody>
          <a:bodyPr>
            <a:normAutofit/>
          </a:bodyPr>
          <a:lstStyle>
            <a:lvl1pPr>
              <a:defRPr sz="2100"/>
            </a:lvl1pPr>
            <a:lvl2pPr>
              <a:defRPr sz="1800"/>
            </a:lvl2pPr>
            <a:lvl3pPr>
              <a:defRPr sz="1500"/>
            </a:lvl3pPr>
            <a:lvl4pPr>
              <a:defRPr sz="1350"/>
            </a:lvl4pPr>
            <a:lvl5pPr>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9340752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ig Statement - Aqua">
    <p:bg>
      <p:bgPr>
        <a:gradFill>
          <a:gsLst>
            <a:gs pos="0">
              <a:srgbClr val="EFFCFE"/>
            </a:gs>
            <a:gs pos="100000">
              <a:srgbClr val="C0F2FB"/>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6948454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ig Statemnent - Light Gray">
    <p:bg>
      <p:bgPr>
        <a:solidFill>
          <a:srgbClr val="EEE7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4BE-F5F5-DB40-B805-09B59F695DCE}"/>
              </a:ext>
            </a:extLst>
          </p:cNvPr>
          <p:cNvSpPr>
            <a:spLocks noGrp="1"/>
          </p:cNvSpPr>
          <p:nvPr>
            <p:ph type="title" hasCustomPrompt="1"/>
          </p:nvPr>
        </p:nvSpPr>
        <p:spPr>
          <a:xfrm>
            <a:off x="274320" y="274320"/>
            <a:ext cx="8595360" cy="685800"/>
          </a:xfrm>
        </p:spPr>
        <p:txBody>
          <a:bodyPr/>
          <a:lstStyle/>
          <a:p>
            <a:r>
              <a:rPr lang="en-US" dirty="0"/>
              <a:t>[Optional 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a:xfrm>
            <a:off x="274320" y="1165859"/>
            <a:ext cx="6393180" cy="3429000"/>
          </a:xfrm>
        </p:spPr>
        <p:txBody>
          <a:bodyPr>
            <a:noAutofit/>
          </a:bodyPr>
          <a:lstStyle>
            <a:lvl1pPr marL="0" indent="0">
              <a:lnSpc>
                <a:spcPct val="90000"/>
              </a:lnSpc>
              <a:spcBef>
                <a:spcPts val="0"/>
              </a:spcBef>
              <a:buFontTx/>
              <a:buNone/>
              <a:defRPr sz="4500" b="0" spc="0" baseline="0">
                <a:solidFill>
                  <a:schemeClr val="tx1"/>
                </a:solidFill>
                <a:latin typeface="+mn-lt"/>
              </a:defRPr>
            </a:lvl1pPr>
            <a:lvl2pPr marL="171450">
              <a:spcBef>
                <a:spcPts val="900"/>
              </a:spcBef>
              <a:defRPr/>
            </a:lvl2pPr>
            <a:lvl3pPr marL="342900">
              <a:defRPr/>
            </a:lvl3pPr>
            <a:lvl4pPr marL="514350">
              <a:defRPr/>
            </a:lvl4pPr>
            <a:lvl5pPr marL="685800">
              <a:defRPr/>
            </a:lvl5pPr>
            <a:lvl6pPr marL="857250">
              <a:defRPr/>
            </a:lvl6pPr>
            <a:lvl7pPr marL="1028700">
              <a:defRPr/>
            </a:lvl7pPr>
            <a:lvl8pPr marL="1200150">
              <a:defRPr/>
            </a:lvl8pPr>
            <a:lvl9pPr marL="1371600">
              <a:defRPr/>
            </a:lvl9pPr>
          </a:lstStyle>
          <a:p>
            <a:pPr lvl="0"/>
            <a:r>
              <a:rPr lang="en-US" dirty="0"/>
              <a:t>[Big statement]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26922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60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nd One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274320" y="274320"/>
            <a:ext cx="4071366" cy="68580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274320" y="1165860"/>
            <a:ext cx="4071366"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4572000" y="0"/>
            <a:ext cx="4572000" cy="5143500"/>
          </a:xfrm>
          <a:solidFill>
            <a:srgbClr val="F2F2F2"/>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6" name="Slide Number Placeholder 4">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1719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and Two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274320" y="274320"/>
            <a:ext cx="4071366" cy="68580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274320" y="1165860"/>
            <a:ext cx="4071366"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4572000" y="0"/>
            <a:ext cx="4572000" cy="2571750"/>
          </a:xfrm>
          <a:solidFill>
            <a:srgbClr val="F2F2F2"/>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4572000" y="2571750"/>
            <a:ext cx="4572000" cy="2571750"/>
          </a:xfrm>
          <a:solidFill>
            <a:srgbClr val="D9D9D9"/>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83696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and Three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274320" y="274320"/>
            <a:ext cx="4071366" cy="68580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274320" y="1165860"/>
            <a:ext cx="4071366"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4572000" y="0"/>
            <a:ext cx="4572000" cy="2571750"/>
          </a:xfrm>
          <a:solidFill>
            <a:srgbClr val="F2F2F2"/>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4572000" y="2571750"/>
            <a:ext cx="2283714" cy="2571750"/>
          </a:xfrm>
          <a:solidFill>
            <a:srgbClr val="D9D9D9"/>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6855714" y="2571750"/>
            <a:ext cx="2288286" cy="2571750"/>
          </a:xfrm>
          <a:solidFill>
            <a:srgbClr val="BFBFBF"/>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6" name="Slide Number Placeholder 6">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05474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and Fou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a:xfrm>
            <a:off x="274320" y="274320"/>
            <a:ext cx="4071366" cy="685800"/>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a:xfrm>
            <a:off x="274320" y="1165860"/>
            <a:ext cx="4071366"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3">
            <a:extLst>
              <a:ext uri="{FF2B5EF4-FFF2-40B4-BE49-F238E27FC236}">
                <a16:creationId xmlns:a16="http://schemas.microsoft.com/office/drawing/2014/main" id="{FB768959-B468-B74C-99C1-89889E5B1ED7}"/>
              </a:ext>
            </a:extLst>
          </p:cNvPr>
          <p:cNvSpPr>
            <a:spLocks noGrp="1"/>
          </p:cNvSpPr>
          <p:nvPr>
            <p:ph type="pic" sz="quarter" idx="13"/>
          </p:nvPr>
        </p:nvSpPr>
        <p:spPr>
          <a:xfrm>
            <a:off x="4572000" y="0"/>
            <a:ext cx="4572000" cy="2571750"/>
          </a:xfrm>
          <a:solidFill>
            <a:srgbClr val="F2F2F2"/>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7" name="Picture Placeholder 4">
            <a:extLst>
              <a:ext uri="{FF2B5EF4-FFF2-40B4-BE49-F238E27FC236}">
                <a16:creationId xmlns:a16="http://schemas.microsoft.com/office/drawing/2014/main" id="{A613A27A-887F-7D4B-BD42-C5EF05F12448}"/>
              </a:ext>
            </a:extLst>
          </p:cNvPr>
          <p:cNvSpPr>
            <a:spLocks noGrp="1"/>
          </p:cNvSpPr>
          <p:nvPr>
            <p:ph type="pic" sz="quarter" idx="14"/>
          </p:nvPr>
        </p:nvSpPr>
        <p:spPr>
          <a:xfrm>
            <a:off x="4572000" y="2571750"/>
            <a:ext cx="2283714" cy="2571750"/>
          </a:xfrm>
          <a:solidFill>
            <a:srgbClr val="D9D9D9"/>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8" name="Picture Placeholder 5">
            <a:extLst>
              <a:ext uri="{FF2B5EF4-FFF2-40B4-BE49-F238E27FC236}">
                <a16:creationId xmlns:a16="http://schemas.microsoft.com/office/drawing/2014/main" id="{C2AB3B13-24B5-EA40-92B2-665869E4657A}"/>
              </a:ext>
            </a:extLst>
          </p:cNvPr>
          <p:cNvSpPr>
            <a:spLocks noGrp="1"/>
          </p:cNvSpPr>
          <p:nvPr>
            <p:ph type="pic" sz="quarter" idx="15"/>
          </p:nvPr>
        </p:nvSpPr>
        <p:spPr>
          <a:xfrm>
            <a:off x="6855714" y="2571750"/>
            <a:ext cx="2288286" cy="1289304"/>
          </a:xfrm>
          <a:solidFill>
            <a:srgbClr val="BFBFBF"/>
          </a:solidFill>
        </p:spPr>
        <p:txBody>
          <a:bodyPr anchor="ctr" anchorCtr="0">
            <a:normAutofit/>
          </a:bodyPr>
          <a:lstStyle>
            <a:lvl1pPr marL="0" indent="0" algn="ctr">
              <a:buFontTx/>
              <a:buNone/>
              <a:defRPr sz="900"/>
            </a:lvl1pPr>
          </a:lstStyle>
          <a:p>
            <a:r>
              <a:rPr lang="en-US"/>
              <a:t>Click icon to add picture</a:t>
            </a:r>
          </a:p>
        </p:txBody>
      </p:sp>
      <p:sp>
        <p:nvSpPr>
          <p:cNvPr id="9" name="Picture Placeholder 6">
            <a:extLst>
              <a:ext uri="{FF2B5EF4-FFF2-40B4-BE49-F238E27FC236}">
                <a16:creationId xmlns:a16="http://schemas.microsoft.com/office/drawing/2014/main" id="{A26BC3F3-33EB-F346-B70E-DE269C6819EE}"/>
              </a:ext>
            </a:extLst>
          </p:cNvPr>
          <p:cNvSpPr>
            <a:spLocks noGrp="1"/>
          </p:cNvSpPr>
          <p:nvPr>
            <p:ph type="pic" sz="quarter" idx="16"/>
          </p:nvPr>
        </p:nvSpPr>
        <p:spPr>
          <a:xfrm>
            <a:off x="6855714" y="3861054"/>
            <a:ext cx="2288286" cy="1282446"/>
          </a:xfrm>
          <a:solidFill>
            <a:srgbClr val="F2F2F2"/>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6" name="Slide Number Placeholder 7">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8894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our Pictures and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274320" y="274320"/>
            <a:ext cx="8595360" cy="685800"/>
          </a:xfrm>
        </p:spPr>
        <p:txBody>
          <a:bodyPr/>
          <a:lstStyle/>
          <a:p>
            <a:r>
              <a:rPr lang="en-US" dirty="0"/>
              <a:t>[Slide title]</a:t>
            </a:r>
          </a:p>
        </p:txBody>
      </p:sp>
      <p:sp>
        <p:nvSpPr>
          <p:cNvPr id="9" name="Picture Placeholder 2">
            <a:extLst>
              <a:ext uri="{FF2B5EF4-FFF2-40B4-BE49-F238E27FC236}">
                <a16:creationId xmlns:a16="http://schemas.microsoft.com/office/drawing/2014/main" id="{6B9E9C5D-8364-0D47-AF90-417652D3C169}"/>
              </a:ext>
            </a:extLst>
          </p:cNvPr>
          <p:cNvSpPr>
            <a:spLocks noGrp="1"/>
          </p:cNvSpPr>
          <p:nvPr>
            <p:ph type="pic" sz="quarter" idx="16"/>
          </p:nvPr>
        </p:nvSpPr>
        <p:spPr>
          <a:xfrm>
            <a:off x="273845" y="1164431"/>
            <a:ext cx="1981962" cy="1303019"/>
          </a:xfrm>
          <a:solidFill>
            <a:srgbClr val="F2F2F2"/>
          </a:solidFill>
        </p:spPr>
        <p:txBody>
          <a:bodyPr anchor="ctr" anchorCtr="0">
            <a:normAutofit/>
          </a:bodyPr>
          <a:lstStyle>
            <a:lvl1pPr marL="0" indent="0" algn="ctr">
              <a:spcBef>
                <a:spcPts val="0"/>
              </a:spcBef>
              <a:buNone/>
              <a:defRPr sz="900"/>
            </a:lvl1pPr>
          </a:lstStyle>
          <a:p>
            <a:r>
              <a:rPr lang="en-US"/>
              <a:t>Click icon to add picture</a:t>
            </a:r>
          </a:p>
        </p:txBody>
      </p:sp>
      <p:sp>
        <p:nvSpPr>
          <p:cNvPr id="17" name="Text Placeholder 3">
            <a:extLst>
              <a:ext uri="{FF2B5EF4-FFF2-40B4-BE49-F238E27FC236}">
                <a16:creationId xmlns:a16="http://schemas.microsoft.com/office/drawing/2014/main" id="{D8A87F8F-2D9A-B243-A5FB-6E555C2704C5}"/>
              </a:ext>
            </a:extLst>
          </p:cNvPr>
          <p:cNvSpPr>
            <a:spLocks noGrp="1"/>
          </p:cNvSpPr>
          <p:nvPr>
            <p:ph type="body" sz="quarter" idx="17"/>
          </p:nvPr>
        </p:nvSpPr>
        <p:spPr>
          <a:xfrm>
            <a:off x="274320" y="2606040"/>
            <a:ext cx="1981962" cy="1988820"/>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4">
            <a:extLst>
              <a:ext uri="{FF2B5EF4-FFF2-40B4-BE49-F238E27FC236}">
                <a16:creationId xmlns:a16="http://schemas.microsoft.com/office/drawing/2014/main" id="{5797D6E4-4FD3-FB41-AC2F-B0BC44660939}"/>
              </a:ext>
            </a:extLst>
          </p:cNvPr>
          <p:cNvSpPr>
            <a:spLocks noGrp="1"/>
          </p:cNvSpPr>
          <p:nvPr>
            <p:ph type="pic" sz="quarter" idx="18"/>
          </p:nvPr>
        </p:nvSpPr>
        <p:spPr>
          <a:xfrm>
            <a:off x="2476499" y="1164431"/>
            <a:ext cx="1981962" cy="1303019"/>
          </a:xfrm>
          <a:solidFill>
            <a:srgbClr val="F2F2F2"/>
          </a:solidFill>
        </p:spPr>
        <p:txBody>
          <a:bodyPr anchor="ctr" anchorCtr="0">
            <a:normAutofit/>
          </a:bodyPr>
          <a:lstStyle>
            <a:lvl1pPr marL="0" indent="0" algn="ctr">
              <a:spcBef>
                <a:spcPts val="0"/>
              </a:spcBef>
              <a:buNone/>
              <a:defRPr sz="900"/>
            </a:lvl1pPr>
          </a:lstStyle>
          <a:p>
            <a:r>
              <a:rPr lang="en-US"/>
              <a:t>Click icon to add picture</a:t>
            </a:r>
            <a:endParaRPr lang="en-US" dirty="0"/>
          </a:p>
        </p:txBody>
      </p:sp>
      <p:sp>
        <p:nvSpPr>
          <p:cNvPr id="25" name="Text Placeholder 5">
            <a:extLst>
              <a:ext uri="{FF2B5EF4-FFF2-40B4-BE49-F238E27FC236}">
                <a16:creationId xmlns:a16="http://schemas.microsoft.com/office/drawing/2014/main" id="{A8504504-7E85-584D-A20B-448D0D56BBE5}"/>
              </a:ext>
            </a:extLst>
          </p:cNvPr>
          <p:cNvSpPr>
            <a:spLocks noGrp="1"/>
          </p:cNvSpPr>
          <p:nvPr>
            <p:ph type="body" sz="quarter" idx="21"/>
          </p:nvPr>
        </p:nvSpPr>
        <p:spPr>
          <a:xfrm>
            <a:off x="2476500" y="2606040"/>
            <a:ext cx="1981962" cy="1988820"/>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6">
            <a:extLst>
              <a:ext uri="{FF2B5EF4-FFF2-40B4-BE49-F238E27FC236}">
                <a16:creationId xmlns:a16="http://schemas.microsoft.com/office/drawing/2014/main" id="{8B42205D-9591-3C43-8A71-9811FC49A762}"/>
              </a:ext>
            </a:extLst>
          </p:cNvPr>
          <p:cNvSpPr>
            <a:spLocks noGrp="1"/>
          </p:cNvSpPr>
          <p:nvPr>
            <p:ph type="pic" sz="quarter" idx="19"/>
          </p:nvPr>
        </p:nvSpPr>
        <p:spPr>
          <a:xfrm>
            <a:off x="4686300" y="1164431"/>
            <a:ext cx="1981962" cy="1303019"/>
          </a:xfrm>
          <a:solidFill>
            <a:srgbClr val="F2F2F2"/>
          </a:solidFill>
        </p:spPr>
        <p:txBody>
          <a:bodyPr anchor="ctr" anchorCtr="0">
            <a:normAutofit/>
          </a:bodyPr>
          <a:lstStyle>
            <a:lvl1pPr marL="0" indent="0" algn="ctr">
              <a:spcBef>
                <a:spcPts val="0"/>
              </a:spcBef>
              <a:buNone/>
              <a:defRPr sz="900"/>
            </a:lvl1pPr>
          </a:lstStyle>
          <a:p>
            <a:r>
              <a:rPr lang="en-US"/>
              <a:t>Click icon to add picture</a:t>
            </a:r>
          </a:p>
        </p:txBody>
      </p:sp>
      <p:sp>
        <p:nvSpPr>
          <p:cNvPr id="27" name="Text Placeholder 7">
            <a:extLst>
              <a:ext uri="{FF2B5EF4-FFF2-40B4-BE49-F238E27FC236}">
                <a16:creationId xmlns:a16="http://schemas.microsoft.com/office/drawing/2014/main" id="{0BC915BB-BDF2-BD44-8C3A-2C34D2A9A632}"/>
              </a:ext>
            </a:extLst>
          </p:cNvPr>
          <p:cNvSpPr>
            <a:spLocks noGrp="1"/>
          </p:cNvSpPr>
          <p:nvPr>
            <p:ph type="body" sz="quarter" idx="22"/>
          </p:nvPr>
        </p:nvSpPr>
        <p:spPr>
          <a:xfrm>
            <a:off x="4686300" y="2606040"/>
            <a:ext cx="1981962" cy="1988820"/>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icture Placeholder 8">
            <a:extLst>
              <a:ext uri="{FF2B5EF4-FFF2-40B4-BE49-F238E27FC236}">
                <a16:creationId xmlns:a16="http://schemas.microsoft.com/office/drawing/2014/main" id="{DD93C7F7-3C80-DA48-9BC2-95DD73DF8782}"/>
              </a:ext>
            </a:extLst>
          </p:cNvPr>
          <p:cNvSpPr>
            <a:spLocks noGrp="1"/>
          </p:cNvSpPr>
          <p:nvPr>
            <p:ph type="pic" sz="quarter" idx="20"/>
          </p:nvPr>
        </p:nvSpPr>
        <p:spPr>
          <a:xfrm>
            <a:off x="6887718" y="1164431"/>
            <a:ext cx="1981962" cy="1303019"/>
          </a:xfrm>
          <a:solidFill>
            <a:srgbClr val="F2F2F2"/>
          </a:solidFill>
        </p:spPr>
        <p:txBody>
          <a:bodyPr anchor="ctr" anchorCtr="0">
            <a:normAutofit/>
          </a:bodyPr>
          <a:lstStyle>
            <a:lvl1pPr marL="0" indent="0" algn="ctr">
              <a:spcBef>
                <a:spcPts val="0"/>
              </a:spcBef>
              <a:buNone/>
              <a:defRPr sz="900"/>
            </a:lvl1pPr>
          </a:lstStyle>
          <a:p>
            <a:r>
              <a:rPr lang="en-US"/>
              <a:t>Click icon to add picture</a:t>
            </a:r>
          </a:p>
        </p:txBody>
      </p:sp>
      <p:sp>
        <p:nvSpPr>
          <p:cNvPr id="29" name="Text Placeholder 9">
            <a:extLst>
              <a:ext uri="{FF2B5EF4-FFF2-40B4-BE49-F238E27FC236}">
                <a16:creationId xmlns:a16="http://schemas.microsoft.com/office/drawing/2014/main" id="{0A585D99-3BCE-844A-8969-7E2EFD217B54}"/>
              </a:ext>
            </a:extLst>
          </p:cNvPr>
          <p:cNvSpPr>
            <a:spLocks noGrp="1"/>
          </p:cNvSpPr>
          <p:nvPr>
            <p:ph type="body" sz="quarter" idx="23"/>
          </p:nvPr>
        </p:nvSpPr>
        <p:spPr>
          <a:xfrm>
            <a:off x="6886575" y="2606040"/>
            <a:ext cx="1981962" cy="1988820"/>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0">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67017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guide id="7" orient="horz" pos="2074">
          <p15:clr>
            <a:srgbClr val="FBAE40"/>
          </p15:clr>
        </p15:guide>
        <p15:guide id="8" orient="horz" pos="2188">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and One Pictur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3F25E4DD-7BAF-CF43-9AF5-512CC54177DD}"/>
              </a:ext>
            </a:extLst>
          </p:cNvPr>
          <p:cNvSpPr>
            <a:spLocks noGrp="1"/>
          </p:cNvSpPr>
          <p:nvPr>
            <p:ph type="pic" sz="quarter" idx="13"/>
          </p:nvPr>
        </p:nvSpPr>
        <p:spPr>
          <a:xfrm>
            <a:off x="0" y="0"/>
            <a:ext cx="9144000" cy="5143500"/>
          </a:xfrm>
          <a:solidFill>
            <a:srgbClr val="F2F2F2"/>
          </a:solidFill>
        </p:spPr>
        <p:txBody>
          <a:bodyPr anchor="ctr" anchorCtr="0">
            <a:normAutofit/>
          </a:bodyPr>
          <a:lstStyle>
            <a:lvl1pPr marL="0" indent="0" algn="ctr">
              <a:spcBef>
                <a:spcPts val="0"/>
              </a:spcBef>
              <a:buFontTx/>
              <a:buNone/>
              <a:defRPr sz="900"/>
            </a:lvl1pPr>
          </a:lstStyle>
          <a:p>
            <a:r>
              <a:rPr lang="en-US"/>
              <a:t>Click icon to add picture</a:t>
            </a:r>
          </a:p>
        </p:txBody>
      </p:sp>
      <p:sp>
        <p:nvSpPr>
          <p:cNvPr id="2" name="Title 2">
            <a:extLst>
              <a:ext uri="{FF2B5EF4-FFF2-40B4-BE49-F238E27FC236}">
                <a16:creationId xmlns:a16="http://schemas.microsoft.com/office/drawing/2014/main" id="{ADC9E62E-3AF4-C24D-8B08-8A7FCB7EDCE0}"/>
              </a:ext>
            </a:extLst>
          </p:cNvPr>
          <p:cNvSpPr>
            <a:spLocks noGrp="1"/>
          </p:cNvSpPr>
          <p:nvPr>
            <p:ph type="title" hasCustomPrompt="1"/>
          </p:nvPr>
        </p:nvSpPr>
        <p:spPr/>
        <p:txBody>
          <a:bodyPr/>
          <a:lstStyle/>
          <a:p>
            <a:r>
              <a:rPr lang="en-US" dirty="0"/>
              <a:t>[Slide title]</a:t>
            </a:r>
          </a:p>
        </p:txBody>
      </p:sp>
      <p:sp>
        <p:nvSpPr>
          <p:cNvPr id="3" name="Slide Number Placeholder 3">
            <a:extLst>
              <a:ext uri="{FF2B5EF4-FFF2-40B4-BE49-F238E27FC236}">
                <a16:creationId xmlns:a16="http://schemas.microsoft.com/office/drawing/2014/main" id="{EE3D7CA1-C89E-E24C-B557-52A1F9AEBF30}"/>
              </a:ext>
            </a:extLst>
          </p:cNvPr>
          <p:cNvSpPr>
            <a:spLocks noGrp="1"/>
          </p:cNvSpPr>
          <p:nvPr>
            <p:ph type="sldNum" sz="quarter" idx="10"/>
          </p:nvPr>
        </p:nvSpPr>
        <p:spPr/>
        <p:txBody>
          <a:body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231607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23619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Header - Amber">
    <p:bg>
      <p:bgPr>
        <a:gradFill>
          <a:gsLst>
            <a:gs pos="0">
              <a:srgbClr val="FFFBF4"/>
            </a:gs>
            <a:gs pos="100000">
              <a:srgbClr val="FFECCD"/>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76174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407" y="150753"/>
            <a:ext cx="8255977" cy="994172"/>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solidFill>
                  <a:srgbClr val="7E7E7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p:spPr>
        <p:txBody>
          <a:bodyPr>
            <a:normAutofit/>
          </a:bodyPr>
          <a:lstStyle>
            <a:lvl1pPr>
              <a:defRPr sz="2100"/>
            </a:lvl1pPr>
            <a:lvl2pPr>
              <a:defRPr sz="1800"/>
            </a:lvl2pPr>
            <a:lvl3pPr>
              <a:defRPr sz="1500"/>
            </a:lvl3pPr>
            <a:lvl4pPr>
              <a:defRPr sz="1350"/>
            </a:lvl4pPr>
            <a:lvl5pPr>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solidFill>
                  <a:srgbClr val="7E7E7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1878806"/>
            <a:ext cx="3887391" cy="2763441"/>
          </a:xfrm>
        </p:spPr>
        <p:txBody>
          <a:bodyPr>
            <a:normAutofit/>
          </a:bodyPr>
          <a:lstStyle>
            <a:lvl1pPr>
              <a:defRPr sz="2100"/>
            </a:lvl1pPr>
            <a:lvl2pPr>
              <a:defRPr sz="1800"/>
            </a:lvl2pPr>
            <a:lvl3pPr>
              <a:defRPr sz="1500"/>
            </a:lvl3pPr>
            <a:lvl4pPr>
              <a:defRPr sz="1350"/>
            </a:lvl4pPr>
            <a:lvl5pPr>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0"/>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3102118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Header - Peach">
    <p:bg>
      <p:bgPr>
        <a:gradFill>
          <a:gsLst>
            <a:gs pos="0">
              <a:srgbClr val="FFF7F3"/>
            </a:gs>
            <a:gs pos="100000">
              <a:srgbClr val="FEDCCA"/>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29818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 Olive">
    <p:bg>
      <p:bgPr>
        <a:gradFill>
          <a:gsLst>
            <a:gs pos="0">
              <a:srgbClr val="FAF6F3"/>
            </a:gs>
            <a:gs pos="100000">
              <a:srgbClr val="EAD5C9"/>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1613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 Almond">
    <p:bg>
      <p:bgPr>
        <a:gradFill>
          <a:gsLst>
            <a:gs pos="0">
              <a:srgbClr val="F8F3F1"/>
            </a:gs>
            <a:gs pos="100000">
              <a:srgbClr val="DFCBC3"/>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34159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Header - Sienna">
    <p:bg>
      <p:bgPr>
        <a:gradFill>
          <a:gsLst>
            <a:gs pos="0">
              <a:srgbClr val="F5F0F0"/>
            </a:gs>
            <a:gs pos="100000">
              <a:srgbClr val="DAC5C5"/>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9036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Header - Chocolate">
    <p:bg>
      <p:bgPr>
        <a:gradFill>
          <a:gsLst>
            <a:gs pos="0">
              <a:srgbClr val="F6F4F3"/>
            </a:gs>
            <a:gs pos="100000">
              <a:srgbClr val="D2CAC8"/>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9720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Header - Mint">
    <p:bg>
      <p:bgPr>
        <a:gradFill>
          <a:gsLst>
            <a:gs pos="0">
              <a:srgbClr val="F2FFF9"/>
            </a:gs>
            <a:gs pos="100000">
              <a:srgbClr val="C5FFE6"/>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0784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Header - Aqua">
    <p:bg>
      <p:bgPr>
        <a:gradFill>
          <a:gsLst>
            <a:gs pos="0">
              <a:srgbClr val="EFFCFE"/>
            </a:gs>
            <a:gs pos="100000">
              <a:srgbClr val="C0F2FB"/>
            </a:gs>
          </a:gsLst>
          <a:lin ang="5400000" scaled="1"/>
        </a:gra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25578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Header - Light Gray">
    <p:bg>
      <p:bgPr>
        <a:solidFill>
          <a:srgbClr val="EEE7E7"/>
        </a:solidFill>
        <a:effectLst/>
      </p:bgPr>
    </p:bg>
    <p:spTree>
      <p:nvGrpSpPr>
        <p:cNvPr id="1" name=""/>
        <p:cNvGrpSpPr/>
        <p:nvPr/>
      </p:nvGrpSpPr>
      <p:grpSpPr>
        <a:xfrm>
          <a:off x="0" y="0"/>
          <a:ext cx="0" cy="0"/>
          <a:chOff x="0" y="0"/>
          <a:chExt cx="0" cy="0"/>
        </a:xfrm>
      </p:grpSpPr>
      <p:sp>
        <p:nvSpPr>
          <p:cNvPr id="5" name="Subtitle 1">
            <a:extLst>
              <a:ext uri="{FF2B5EF4-FFF2-40B4-BE49-F238E27FC236}">
                <a16:creationId xmlns:a16="http://schemas.microsoft.com/office/drawing/2014/main" id="{3036AABB-FB6C-2340-8AFB-DFFA0E13AE08}"/>
              </a:ext>
            </a:extLst>
          </p:cNvPr>
          <p:cNvSpPr>
            <a:spLocks noGrp="1"/>
          </p:cNvSpPr>
          <p:nvPr>
            <p:ph type="subTitle" idx="1" hasCustomPrompt="1"/>
          </p:nvPr>
        </p:nvSpPr>
        <p:spPr>
          <a:xfrm>
            <a:off x="274319" y="273844"/>
            <a:ext cx="5654994" cy="685800"/>
          </a:xfrm>
        </p:spPr>
        <p:txBody>
          <a:bodyPr>
            <a:noAutofit/>
          </a:bodyPr>
          <a:lstStyle>
            <a:lvl1pPr marL="0" indent="0" algn="l">
              <a:lnSpc>
                <a:spcPct val="90000"/>
              </a:lnSpc>
              <a:spcBef>
                <a:spcPts val="0"/>
              </a:spcBef>
              <a:buNone/>
              <a:defRPr sz="2400" b="1">
                <a:latin typeface="+mj-lt"/>
              </a:defRPr>
            </a:lvl1pPr>
            <a:lvl2pPr marL="0" indent="0" algn="l">
              <a:lnSpc>
                <a:spcPct val="90000"/>
              </a:lnSpc>
              <a:spcBef>
                <a:spcPts val="0"/>
              </a:spcBef>
              <a:buNone/>
              <a:defRPr sz="2400" b="1">
                <a:latin typeface="+mj-lt"/>
              </a:defRPr>
            </a:lvl2pPr>
            <a:lvl3pPr marL="0" indent="0" algn="l">
              <a:lnSpc>
                <a:spcPct val="90000"/>
              </a:lnSpc>
              <a:spcBef>
                <a:spcPts val="0"/>
              </a:spcBef>
              <a:buNone/>
              <a:defRPr sz="2400" b="1">
                <a:latin typeface="+mj-lt"/>
              </a:defRPr>
            </a:lvl3pPr>
            <a:lvl4pPr marL="0" indent="0" algn="l">
              <a:lnSpc>
                <a:spcPct val="90000"/>
              </a:lnSpc>
              <a:spcBef>
                <a:spcPts val="0"/>
              </a:spcBef>
              <a:buNone/>
              <a:defRPr sz="2400" b="1">
                <a:latin typeface="+mj-lt"/>
              </a:defRPr>
            </a:lvl4pPr>
            <a:lvl5pPr marL="0" indent="0" algn="l">
              <a:lnSpc>
                <a:spcPct val="90000"/>
              </a:lnSpc>
              <a:spcBef>
                <a:spcPts val="0"/>
              </a:spcBef>
              <a:buNone/>
              <a:defRPr sz="2400" b="1">
                <a:latin typeface="+mj-lt"/>
              </a:defRPr>
            </a:lvl5pPr>
            <a:lvl6pPr marL="0" indent="0" algn="l">
              <a:lnSpc>
                <a:spcPct val="90000"/>
              </a:lnSpc>
              <a:spcBef>
                <a:spcPts val="0"/>
              </a:spcBef>
              <a:buNone/>
              <a:defRPr sz="2400" b="1">
                <a:latin typeface="+mj-lt"/>
              </a:defRPr>
            </a:lvl6pPr>
            <a:lvl7pPr marL="0" indent="0" algn="l">
              <a:lnSpc>
                <a:spcPct val="90000"/>
              </a:lnSpc>
              <a:spcBef>
                <a:spcPts val="0"/>
              </a:spcBef>
              <a:buNone/>
              <a:defRPr sz="2400" b="1">
                <a:latin typeface="+mj-lt"/>
              </a:defRPr>
            </a:lvl7pPr>
            <a:lvl8pPr marL="0" indent="0" algn="l">
              <a:lnSpc>
                <a:spcPct val="90000"/>
              </a:lnSpc>
              <a:spcBef>
                <a:spcPts val="0"/>
              </a:spcBef>
              <a:buNone/>
              <a:defRPr sz="2400" b="1">
                <a:latin typeface="+mj-lt"/>
              </a:defRPr>
            </a:lvl8pPr>
            <a:lvl9pPr marL="0" indent="0" algn="l">
              <a:lnSpc>
                <a:spcPct val="90000"/>
              </a:lnSpc>
              <a:spcBef>
                <a:spcPts val="0"/>
              </a:spcBef>
              <a:buNone/>
              <a:defRPr sz="2400" b="1">
                <a:latin typeface="+mj-lt"/>
              </a:defRPr>
            </a:lvl9pPr>
          </a:lstStyle>
          <a:p>
            <a:r>
              <a:rPr lang="en-US" dirty="0"/>
              <a:t>[Optional section subtitle/lead-in]</a:t>
            </a:r>
          </a:p>
        </p:txBody>
      </p:sp>
      <p:sp>
        <p:nvSpPr>
          <p:cNvPr id="2" name="Title 2">
            <a:extLst>
              <a:ext uri="{FF2B5EF4-FFF2-40B4-BE49-F238E27FC236}">
                <a16:creationId xmlns:a16="http://schemas.microsoft.com/office/drawing/2014/main" id="{42A20B57-9C1D-4E8F-B2A3-A6062F929C2D}"/>
              </a:ext>
            </a:extLst>
          </p:cNvPr>
          <p:cNvSpPr>
            <a:spLocks noGrp="1"/>
          </p:cNvSpPr>
          <p:nvPr userDrawn="1">
            <p:ph type="title" hasCustomPrompt="1"/>
          </p:nvPr>
        </p:nvSpPr>
        <p:spPr>
          <a:xfrm>
            <a:off x="273844" y="1165860"/>
            <a:ext cx="5655278" cy="2057400"/>
          </a:xfrm>
        </p:spPr>
        <p:txBody>
          <a:bodyPr anchor="t" anchorCtr="0"/>
          <a:lstStyle>
            <a:lvl1pPr>
              <a:defRPr sz="4500" b="0" spc="0" baseline="0"/>
            </a:lvl1pPr>
          </a:lstStyle>
          <a:p>
            <a:r>
              <a:rPr lang="en-US" dirty="0"/>
              <a:t>[Section title]</a:t>
            </a:r>
          </a:p>
        </p:txBody>
      </p:sp>
      <p:sp>
        <p:nvSpPr>
          <p:cNvPr id="6" name="Slide Number Placeholder 3">
            <a:extLst>
              <a:ext uri="{FF2B5EF4-FFF2-40B4-BE49-F238E27FC236}">
                <a16:creationId xmlns:a16="http://schemas.microsoft.com/office/drawing/2014/main" id="{FDB1BE67-4AA2-4F98-8F15-39B4F53A1316}"/>
              </a:ext>
            </a:extLst>
          </p:cNvPr>
          <p:cNvSpPr>
            <a:spLocks noGrp="1"/>
          </p:cNvSpPr>
          <p:nvPr userDrawn="1">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215611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8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D8B1-1581-4488-A1A4-886D01EEFD4F}"/>
              </a:ext>
            </a:extLst>
          </p:cNvPr>
          <p:cNvSpPr>
            <a:spLocks noGrp="1"/>
          </p:cNvSpPr>
          <p:nvPr>
            <p:ph type="title" hasCustomPrompt="1"/>
          </p:nvPr>
        </p:nvSpPr>
        <p:spPr/>
        <p:txBody>
          <a:bodyPr/>
          <a:lstStyle>
            <a:lvl1pPr>
              <a:defRPr/>
            </a:lvl1pPr>
          </a:lstStyle>
          <a:p>
            <a:r>
              <a:rPr lang="en-US" dirty="0"/>
              <a:t>[Slide title]</a:t>
            </a:r>
          </a:p>
        </p:txBody>
      </p:sp>
      <p:sp>
        <p:nvSpPr>
          <p:cNvPr id="5" name="Slide Number Placeholder 2">
            <a:extLst>
              <a:ext uri="{FF2B5EF4-FFF2-40B4-BE49-F238E27FC236}">
                <a16:creationId xmlns:a16="http://schemas.microsoft.com/office/drawing/2014/main" id="{6CF9CDAC-EC28-4BA6-9827-D58133E18874}"/>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49614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45BF3E53-7A3D-40D5-AE68-3CE44909F1CF}"/>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9761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5992" y="150753"/>
            <a:ext cx="8229601" cy="994172"/>
          </a:xfrm>
        </p:spPr>
        <p:txBody>
          <a:bodyPr/>
          <a:lstStyle/>
          <a:p>
            <a:r>
              <a:rPr lang="en-US" dirty="0"/>
              <a:t>Click To Edit Master Title Style</a:t>
            </a:r>
          </a:p>
        </p:txBody>
      </p:sp>
      <p:sp>
        <p:nvSpPr>
          <p:cNvPr id="4"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16145505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pic>
        <p:nvPicPr>
          <p:cNvPr id="4" name="Bristol Myers Squibb" descr="Bristol Myers Squibb">
            <a:extLst>
              <a:ext uri="{FF2B5EF4-FFF2-40B4-BE49-F238E27FC236}">
                <a16:creationId xmlns:a16="http://schemas.microsoft.com/office/drawing/2014/main" id="{B50985CD-7333-F343-85B8-C4893E81FC91}"/>
              </a:ext>
            </a:extLst>
          </p:cNvPr>
          <p:cNvPicPr>
            <a:picLocks noChangeAspect="1"/>
          </p:cNvPicPr>
          <p:nvPr userDrawn="1"/>
        </p:nvPicPr>
        <p:blipFill>
          <a:blip r:embed="rId2"/>
          <a:stretch>
            <a:fillRect/>
          </a:stretch>
        </p:blipFill>
        <p:spPr bwMode="black">
          <a:xfrm>
            <a:off x="1234440" y="1645920"/>
            <a:ext cx="6792680" cy="1714500"/>
          </a:xfrm>
          <a:prstGeom prst="rect">
            <a:avLst/>
          </a:prstGeom>
          <a:noFill/>
        </p:spPr>
      </p:pic>
    </p:spTree>
    <p:extLst>
      <p:ext uri="{BB962C8B-B14F-4D97-AF65-F5344CB8AC3E}">
        <p14:creationId xmlns:p14="http://schemas.microsoft.com/office/powerpoint/2010/main" val="92049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13016" y="4434822"/>
            <a:ext cx="2445363" cy="617220"/>
          </a:xfrm>
          <a:prstGeom prst="rect">
            <a:avLst/>
          </a:prstGeom>
          <a:noFill/>
        </p:spPr>
      </p:pic>
      <p:sp>
        <p:nvSpPr>
          <p:cNvPr id="8" name="Thank You">
            <a:extLst>
              <a:ext uri="{FF2B5EF4-FFF2-40B4-BE49-F238E27FC236}">
                <a16:creationId xmlns:a16="http://schemas.microsoft.com/office/drawing/2014/main" id="{2DF7BC51-D766-5D44-8D23-2A1F0BF208B3}"/>
              </a:ext>
            </a:extLst>
          </p:cNvPr>
          <p:cNvSpPr txBox="1">
            <a:spLocks/>
          </p:cNvSpPr>
          <p:nvPr userDrawn="1"/>
        </p:nvSpPr>
        <p:spPr>
          <a:xfrm>
            <a:off x="274320" y="1165860"/>
            <a:ext cx="5657374" cy="13716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b="0" kern="1200" spc="0" baseline="0">
                <a:solidFill>
                  <a:schemeClr val="tx1"/>
                </a:solidFill>
                <a:latin typeface="+mj-lt"/>
                <a:ea typeface="+mj-ea"/>
                <a:cs typeface="+mj-cs"/>
              </a:defRPr>
            </a:lvl1pPr>
          </a:lstStyle>
          <a:p>
            <a:r>
              <a:rPr lang="en-US" sz="4500" dirty="0"/>
              <a:t>Thank you</a:t>
            </a:r>
          </a:p>
        </p:txBody>
      </p:sp>
      <p:sp>
        <p:nvSpPr>
          <p:cNvPr id="5" name="Text Placeholder 1">
            <a:extLst>
              <a:ext uri="{FF2B5EF4-FFF2-40B4-BE49-F238E27FC236}">
                <a16:creationId xmlns:a16="http://schemas.microsoft.com/office/drawing/2014/main" id="{03D75AF2-C99D-9247-B7AF-B859D95DB41A}"/>
              </a:ext>
            </a:extLst>
          </p:cNvPr>
          <p:cNvSpPr>
            <a:spLocks noGrp="1"/>
          </p:cNvSpPr>
          <p:nvPr>
            <p:ph type="body" sz="quarter" idx="10" hasCustomPrompt="1"/>
          </p:nvPr>
        </p:nvSpPr>
        <p:spPr>
          <a:xfrm>
            <a:off x="274320" y="3326130"/>
            <a:ext cx="5657374" cy="1028700"/>
          </a:xfrm>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[Optional contact information]</a:t>
            </a:r>
          </a:p>
        </p:txBody>
      </p:sp>
    </p:spTree>
    <p:extLst>
      <p:ext uri="{BB962C8B-B14F-4D97-AF65-F5344CB8AC3E}">
        <p14:creationId xmlns:p14="http://schemas.microsoft.com/office/powerpoint/2010/main" val="408556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0863"/>
          <a:stretch/>
        </p:blipFill>
        <p:spPr>
          <a:xfrm>
            <a:off x="0" y="0"/>
            <a:ext cx="9144000" cy="4591557"/>
          </a:xfrm>
          <a:prstGeom prst="rect">
            <a:avLst/>
          </a:prstGeom>
        </p:spPr>
      </p:pic>
      <p:sp>
        <p:nvSpPr>
          <p:cNvPr id="2" name="Title 1"/>
          <p:cNvSpPr>
            <a:spLocks noGrp="1"/>
          </p:cNvSpPr>
          <p:nvPr>
            <p:ph type="ctrTitle"/>
          </p:nvPr>
        </p:nvSpPr>
        <p:spPr>
          <a:xfrm>
            <a:off x="3182353" y="1145617"/>
            <a:ext cx="5884410" cy="477611"/>
          </a:xfrm>
        </p:spPr>
        <p:txBody>
          <a:bodyPr anchor="b" anchorCtr="0">
            <a:noAutofit/>
          </a:bodyPr>
          <a:lstStyle>
            <a:lvl1pPr algn="l">
              <a:defRPr sz="2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82353" y="1692723"/>
            <a:ext cx="5884410" cy="300447"/>
          </a:xfrm>
          <a:prstGeom prst="rect">
            <a:avLst/>
          </a:prstGeom>
        </p:spPr>
        <p:txBody>
          <a:bodyPr>
            <a:noAutofit/>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12" name="Text Placeholder 11"/>
          <p:cNvSpPr>
            <a:spLocks noGrp="1"/>
          </p:cNvSpPr>
          <p:nvPr>
            <p:ph type="body" sz="quarter" idx="13"/>
          </p:nvPr>
        </p:nvSpPr>
        <p:spPr>
          <a:xfrm>
            <a:off x="3182353" y="2262762"/>
            <a:ext cx="5884410" cy="348853"/>
          </a:xfrm>
          <a:prstGeom prst="rect">
            <a:avLst/>
          </a:prstGeom>
        </p:spPr>
        <p:txBody>
          <a:bodyPr>
            <a:normAutofit/>
          </a:bodyPr>
          <a:lstStyle>
            <a:lvl1pPr marL="0" indent="0">
              <a:buNone/>
              <a:defRPr sz="900"/>
            </a:lvl1pPr>
          </a:lstStyle>
          <a:p>
            <a:pPr lvl="0"/>
            <a:endParaRPr lang="en-US" dirty="0"/>
          </a:p>
        </p:txBody>
      </p:sp>
      <p:cxnSp>
        <p:nvCxnSpPr>
          <p:cNvPr id="10" name="Straight Connector 9"/>
          <p:cNvCxnSpPr/>
          <p:nvPr userDrawn="1"/>
        </p:nvCxnSpPr>
        <p:spPr>
          <a:xfrm>
            <a:off x="2961918" y="1147255"/>
            <a:ext cx="0" cy="153536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22" name="Oval 21">
              <a:hlinkClick r:id="rId3" action="ppaction://hlinksldjump"/>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hlinkClick r:id="rId3" action="ppaction://hlinksldjump"/>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4" name="Group 23"/>
          <p:cNvGrpSpPr/>
          <p:nvPr userDrawn="1"/>
        </p:nvGrpSpPr>
        <p:grpSpPr>
          <a:xfrm>
            <a:off x="8225401" y="172791"/>
            <a:ext cx="289949" cy="287036"/>
            <a:chOff x="9402941" y="189183"/>
            <a:chExt cx="386599" cy="382714"/>
          </a:xfrm>
          <a:effectLst/>
        </p:grpSpPr>
        <p:sp>
          <p:nvSpPr>
            <p:cNvPr id="25" name="Oval 24">
              <a:hlinkClick r:id="rId3" action="ppaction://hlinksldjump"/>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7" name="TextBox 26"/>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9" name="TextBox 18">
            <a:extLst>
              <a:ext uri="{FF2B5EF4-FFF2-40B4-BE49-F238E27FC236}">
                <a16:creationId xmlns:a16="http://schemas.microsoft.com/office/drawing/2014/main" id="{C767CC04-E4D0-4FBB-BADE-5503A64FC8F0}"/>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29" name="Footer Placeholder 4">
            <a:extLst>
              <a:ext uri="{FF2B5EF4-FFF2-40B4-BE49-F238E27FC236}">
                <a16:creationId xmlns:a16="http://schemas.microsoft.com/office/drawing/2014/main" id="{3F29B932-AE96-419A-91FC-86EF47439610}"/>
              </a:ext>
            </a:extLst>
          </p:cNvPr>
          <p:cNvSpPr txBox="1">
            <a:spLocks/>
          </p:cNvSpPr>
          <p:nvPr userDrawn="1"/>
        </p:nvSpPr>
        <p:spPr>
          <a:xfrm>
            <a:off x="5904968" y="3000792"/>
            <a:ext cx="3086100" cy="1287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a:t>Local approval may be required before external use. Refer to local guidelines. </a:t>
            </a:r>
          </a:p>
        </p:txBody>
      </p:sp>
      <p:sp>
        <p:nvSpPr>
          <p:cNvPr id="30" name="Oval 29">
            <a:hlinkClick r:id="" action="ppaction://noaction"/>
            <a:extLst>
              <a:ext uri="{FF2B5EF4-FFF2-40B4-BE49-F238E27FC236}">
                <a16:creationId xmlns:a16="http://schemas.microsoft.com/office/drawing/2014/main" id="{F4DC2FC4-E965-4499-86E2-E9F4A5D1612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5" action="ppaction://hlinksldjump"/>
            <a:extLst>
              <a:ext uri="{FF2B5EF4-FFF2-40B4-BE49-F238E27FC236}">
                <a16:creationId xmlns:a16="http://schemas.microsoft.com/office/drawing/2014/main" id="{FD4972CF-6D1E-4497-9432-48F58269339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Bristol Myers Squibb" descr="Bristol Myers Squibb">
            <a:extLst>
              <a:ext uri="{FF2B5EF4-FFF2-40B4-BE49-F238E27FC236}">
                <a16:creationId xmlns:a16="http://schemas.microsoft.com/office/drawing/2014/main" id="{DC8CFB6A-6B18-4B7E-9974-EE565A23018A}"/>
              </a:ext>
            </a:extLst>
          </p:cNvPr>
          <p:cNvPicPr>
            <a:picLocks noChangeAspect="1"/>
          </p:cNvPicPr>
          <p:nvPr userDrawn="1"/>
        </p:nvPicPr>
        <p:blipFill>
          <a:blip r:embed="rId6"/>
          <a:stretch>
            <a:fillRect/>
          </a:stretch>
        </p:blipFill>
        <p:spPr bwMode="black">
          <a:xfrm>
            <a:off x="628650" y="4669474"/>
            <a:ext cx="1508760" cy="380818"/>
          </a:xfrm>
          <a:prstGeom prst="rect">
            <a:avLst/>
          </a:prstGeom>
          <a:noFill/>
        </p:spPr>
      </p:pic>
    </p:spTree>
    <p:extLst>
      <p:ext uri="{BB962C8B-B14F-4D97-AF65-F5344CB8AC3E}">
        <p14:creationId xmlns:p14="http://schemas.microsoft.com/office/powerpoint/2010/main" val="32257958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ntent_NO NAV">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8" name="TextBox 17"/>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grpSp>
        <p:nvGrpSpPr>
          <p:cNvPr id="19" name="Group 18"/>
          <p:cNvGrpSpPr/>
          <p:nvPr userDrawn="1"/>
        </p:nvGrpSpPr>
        <p:grpSpPr>
          <a:xfrm>
            <a:off x="8651593" y="172791"/>
            <a:ext cx="287036" cy="287036"/>
            <a:chOff x="7890838" y="220104"/>
            <a:chExt cx="438150" cy="438150"/>
          </a:xfrm>
          <a:effectLst/>
        </p:grpSpPr>
        <p:sp>
          <p:nvSpPr>
            <p:cNvPr id="20" name="Oval 19">
              <a:hlinkClick r:id="rId3" action="ppaction://hlinksldjump"/>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a:hlinkClick r:id="rId3" action="ppaction://hlinksldjump"/>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2" name="Group 21"/>
          <p:cNvGrpSpPr/>
          <p:nvPr userDrawn="1"/>
        </p:nvGrpSpPr>
        <p:grpSpPr>
          <a:xfrm>
            <a:off x="8225401" y="172791"/>
            <a:ext cx="289949" cy="287036"/>
            <a:chOff x="9402941" y="189183"/>
            <a:chExt cx="386599" cy="382714"/>
          </a:xfrm>
          <a:effectLst/>
        </p:grpSpPr>
        <p:sp>
          <p:nvSpPr>
            <p:cNvPr id="23" name="Oval 22">
              <a:hlinkClick r:id="rId3" action="ppaction://hlinksldjump"/>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5" name="TextBox 2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7" name="Content Placeholder 2">
            <a:extLst>
              <a:ext uri="{FF2B5EF4-FFF2-40B4-BE49-F238E27FC236}">
                <a16:creationId xmlns:a16="http://schemas.microsoft.com/office/drawing/2014/main" id="{B2CF53A5-99BB-4A9B-AE9F-D9C1393BEE98}"/>
              </a:ext>
            </a:extLst>
          </p:cNvPr>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20">
            <a:extLst>
              <a:ext uri="{FF2B5EF4-FFF2-40B4-BE49-F238E27FC236}">
                <a16:creationId xmlns:a16="http://schemas.microsoft.com/office/drawing/2014/main" id="{A1844B4D-FDF5-4858-B8C4-37BDFDF700F9}"/>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29" name="Text Placeholder 7">
            <a:extLst>
              <a:ext uri="{FF2B5EF4-FFF2-40B4-BE49-F238E27FC236}">
                <a16:creationId xmlns:a16="http://schemas.microsoft.com/office/drawing/2014/main" id="{87631EAB-1703-4E15-9B86-0EE73B62A9ED}"/>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0" name="Oval 29">
            <a:hlinkClick r:id="" action="ppaction://noaction"/>
            <a:extLst>
              <a:ext uri="{FF2B5EF4-FFF2-40B4-BE49-F238E27FC236}">
                <a16:creationId xmlns:a16="http://schemas.microsoft.com/office/drawing/2014/main" id="{EE90D67E-2BDA-4303-8181-F25D05999324}"/>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5" action="ppaction://hlinksldjump"/>
            <a:extLst>
              <a:ext uri="{FF2B5EF4-FFF2-40B4-BE49-F238E27FC236}">
                <a16:creationId xmlns:a16="http://schemas.microsoft.com/office/drawing/2014/main" id="{657B2088-1991-4941-B819-A12B986BA1A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5F9851AD-0A5C-40D9-ABEC-B5952A39044B}"/>
              </a:ext>
            </a:extLst>
          </p:cNvPr>
          <p:cNvSpPr/>
          <p:nvPr userDrawn="1"/>
        </p:nvSpPr>
        <p:spPr>
          <a:xfrm>
            <a:off x="269753" y="158331"/>
            <a:ext cx="2057400" cy="40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Bristol Myers Squibb" descr="Bristol Myers Squibb">
            <a:extLst>
              <a:ext uri="{FF2B5EF4-FFF2-40B4-BE49-F238E27FC236}">
                <a16:creationId xmlns:a16="http://schemas.microsoft.com/office/drawing/2014/main" id="{212C5B11-AE13-4BA6-80C4-D738CC55B77E}"/>
              </a:ext>
            </a:extLst>
          </p:cNvPr>
          <p:cNvPicPr>
            <a:picLocks noChangeAspect="1"/>
          </p:cNvPicPr>
          <p:nvPr userDrawn="1"/>
        </p:nvPicPr>
        <p:blipFill>
          <a:blip r:embed="rId6"/>
          <a:stretch>
            <a:fillRect/>
          </a:stretch>
        </p:blipFill>
        <p:spPr bwMode="black">
          <a:xfrm>
            <a:off x="628650" y="131380"/>
            <a:ext cx="1508760" cy="380818"/>
          </a:xfrm>
          <a:prstGeom prst="rect">
            <a:avLst/>
          </a:prstGeom>
          <a:noFill/>
        </p:spPr>
      </p:pic>
    </p:spTree>
    <p:extLst>
      <p:ext uri="{BB962C8B-B14F-4D97-AF65-F5344CB8AC3E}">
        <p14:creationId xmlns:p14="http://schemas.microsoft.com/office/powerpoint/2010/main" val="10874461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8" name="Text Placeholder 7">
            <a:extLst>
              <a:ext uri="{FF2B5EF4-FFF2-40B4-BE49-F238E27FC236}">
                <a16:creationId xmlns:a16="http://schemas.microsoft.com/office/drawing/2014/main" id="{A24A1CC7-C6C2-4A71-B139-F89996A31FFE}"/>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7" name="Oval 6">
            <a:hlinkClick r:id="" action="ppaction://noaction"/>
            <a:extLst>
              <a:ext uri="{FF2B5EF4-FFF2-40B4-BE49-F238E27FC236}">
                <a16:creationId xmlns:a16="http://schemas.microsoft.com/office/drawing/2014/main" id="{D6DC7939-D273-45C3-8255-EA1B6AB57D9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3DB21F2-5EBB-41AE-A4EB-02A707238528}"/>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75688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10" name="Text Placeholder 7">
            <a:extLst>
              <a:ext uri="{FF2B5EF4-FFF2-40B4-BE49-F238E27FC236}">
                <a16:creationId xmlns:a16="http://schemas.microsoft.com/office/drawing/2014/main" id="{825ABBDC-75CE-463D-80F9-3E8F92897B5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11" name="Content Placeholder 2">
            <a:extLst>
              <a:ext uri="{FF2B5EF4-FFF2-40B4-BE49-F238E27FC236}">
                <a16:creationId xmlns:a16="http://schemas.microsoft.com/office/drawing/2014/main" id="{C7D74285-C1F0-40A0-8CC4-C308167D0B15}"/>
              </a:ext>
            </a:extLst>
          </p:cNvPr>
          <p:cNvSpPr>
            <a:spLocks noGrp="1"/>
          </p:cNvSpPr>
          <p:nvPr>
            <p:ph sz="half" idx="1"/>
          </p:nvPr>
        </p:nvSpPr>
        <p:spPr>
          <a:xfrm>
            <a:off x="628650" y="1369219"/>
            <a:ext cx="378822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6F4F7D9-C253-4D60-B743-0E702959DAC8}"/>
              </a:ext>
            </a:extLst>
          </p:cNvPr>
          <p:cNvSpPr>
            <a:spLocks noGrp="1"/>
          </p:cNvSpPr>
          <p:nvPr>
            <p:ph sz="half" idx="2"/>
          </p:nvPr>
        </p:nvSpPr>
        <p:spPr>
          <a:xfrm>
            <a:off x="4745491" y="1369219"/>
            <a:ext cx="376985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17AC09B-4A71-4E38-824D-2B051A17ACCE}"/>
              </a:ext>
            </a:extLst>
          </p:cNvPr>
          <p:cNvCxnSpPr>
            <a:cxnSpLocks/>
          </p:cNvCxnSpPr>
          <p:nvPr userDrawn="1"/>
        </p:nvCxnSpPr>
        <p:spPr>
          <a:xfrm>
            <a:off x="457586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DB801ACE-1CBC-45C7-BFC1-CC6104B9F93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24FA946-AACB-436C-A75C-730B90819980}"/>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502148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23C7A4C-6EC6-DB4C-B133-117FAB5DFCCF}" type="slidenum">
              <a:rPr lang="en-US" smtClean="0"/>
              <a:t>‹#›</a:t>
            </a:fld>
            <a:endParaRPr lang="en-US"/>
          </a:p>
        </p:txBody>
      </p:sp>
      <p:sp>
        <p:nvSpPr>
          <p:cNvPr id="7" name="Text Placeholder 7">
            <a:extLst>
              <a:ext uri="{FF2B5EF4-FFF2-40B4-BE49-F238E27FC236}">
                <a16:creationId xmlns:a16="http://schemas.microsoft.com/office/drawing/2014/main" id="{C242D757-6B72-4B54-AAD0-9ED148B7BC95}"/>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6" name="Oval 5">
            <a:hlinkClick r:id="" action="ppaction://noaction"/>
            <a:extLst>
              <a:ext uri="{FF2B5EF4-FFF2-40B4-BE49-F238E27FC236}">
                <a16:creationId xmlns:a16="http://schemas.microsoft.com/office/drawing/2014/main" id="{318022C4-F86C-4490-B905-6324339DEEAE}"/>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hlinkClick r:id="rId2" action="ppaction://hlinksldjump"/>
            <a:extLst>
              <a:ext uri="{FF2B5EF4-FFF2-40B4-BE49-F238E27FC236}">
                <a16:creationId xmlns:a16="http://schemas.microsoft.com/office/drawing/2014/main" id="{2DCD8AE1-3EDF-400F-BE18-05D819618FB5}"/>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295349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C7A4C-6EC6-DB4C-B133-117FAB5DFCCF}" type="slidenum">
              <a:rPr lang="en-US" smtClean="0"/>
              <a:t>‹#›</a:t>
            </a:fld>
            <a:endParaRPr lang="en-US"/>
          </a:p>
        </p:txBody>
      </p:sp>
      <p:sp>
        <p:nvSpPr>
          <p:cNvPr id="6" name="Text Placeholder 7">
            <a:extLst>
              <a:ext uri="{FF2B5EF4-FFF2-40B4-BE49-F238E27FC236}">
                <a16:creationId xmlns:a16="http://schemas.microsoft.com/office/drawing/2014/main" id="{2EDC6042-6108-4E99-9360-29A06FF4242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5" name="Oval 4">
            <a:hlinkClick r:id="" action="ppaction://noaction"/>
            <a:extLst>
              <a:ext uri="{FF2B5EF4-FFF2-40B4-BE49-F238E27FC236}">
                <a16:creationId xmlns:a16="http://schemas.microsoft.com/office/drawing/2014/main" id="{5A887D3B-06D2-499C-8126-5FB0FECD0E20}"/>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hlinkClick r:id="rId2" action="ppaction://hlinksldjump"/>
            <a:extLst>
              <a:ext uri="{FF2B5EF4-FFF2-40B4-BE49-F238E27FC236}">
                <a16:creationId xmlns:a16="http://schemas.microsoft.com/office/drawing/2014/main" id="{BA1E0992-2886-4777-9D75-3B854355951B}"/>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175224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629841" y="1369220"/>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5921148" y="1369220"/>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7D8755DB-A54D-4063-9CEA-0E8AFC41529D}"/>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2" name="Straight Connector 11">
            <a:extLst>
              <a:ext uri="{FF2B5EF4-FFF2-40B4-BE49-F238E27FC236}">
                <a16:creationId xmlns:a16="http://schemas.microsoft.com/office/drawing/2014/main" id="{C31C2F2A-76A8-4356-80EF-631A82610770}"/>
              </a:ext>
            </a:extLst>
          </p:cNvPr>
          <p:cNvCxnSpPr>
            <a:cxnSpLocks/>
          </p:cNvCxnSpPr>
          <p:nvPr userDrawn="1"/>
        </p:nvCxnSpPr>
        <p:spPr>
          <a:xfrm>
            <a:off x="574467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A60AA4EF-8BF9-4845-9773-239A92DA0527}"/>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9C9AAF1E-6AE2-4667-92BD-017A86E11ECC}"/>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499231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3604875" y="1369219"/>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629841" y="1369219"/>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C2F9067A-D7F0-4061-9403-E0A5D9FB493F}"/>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3" name="Straight Connector 12">
            <a:extLst>
              <a:ext uri="{FF2B5EF4-FFF2-40B4-BE49-F238E27FC236}">
                <a16:creationId xmlns:a16="http://schemas.microsoft.com/office/drawing/2014/main" id="{B6C583A7-A3A6-40E9-A75D-F0D82F042FB7}"/>
              </a:ext>
            </a:extLst>
          </p:cNvPr>
          <p:cNvCxnSpPr>
            <a:cxnSpLocks/>
          </p:cNvCxnSpPr>
          <p:nvPr userDrawn="1"/>
        </p:nvCxnSpPr>
        <p:spPr>
          <a:xfrm>
            <a:off x="3416270"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380A74C4-C4EA-4E0B-B3E9-FA5A8F896E36}"/>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ECF3A47-3CA3-4C48-9E01-FF5B0173ABB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53191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normAutofit/>
          </a:bodyPr>
          <a:lstStyle>
            <a:lvl1pPr algn="l">
              <a:defRPr sz="1500"/>
            </a:lvl1pPr>
          </a:lstStyle>
          <a:p>
            <a:r>
              <a:rPr lang="en-US" dirty="0"/>
              <a:t>Click To Edit Master Title Style</a:t>
            </a:r>
          </a:p>
        </p:txBody>
      </p:sp>
      <p:sp>
        <p:nvSpPr>
          <p:cNvPr id="3" name="Content Placeholder 2"/>
          <p:cNvSpPr>
            <a:spLocks noGrp="1"/>
          </p:cNvSpPr>
          <p:nvPr>
            <p:ph idx="1" hasCustomPrompt="1"/>
          </p:nvPr>
        </p:nvSpPr>
        <p:spPr>
          <a:xfrm>
            <a:off x="3887391" y="342900"/>
            <a:ext cx="4629150" cy="3655219"/>
          </a:xfrm>
        </p:spPr>
        <p:txBody>
          <a:bodyPr>
            <a:normAutofit/>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29841" y="1543050"/>
            <a:ext cx="2949178" cy="2858691"/>
          </a:xfrm>
        </p:spPr>
        <p:txBody>
          <a:bodyPr>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6"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30205513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normAutofit/>
          </a:bodyPr>
          <a:lstStyle>
            <a:lvl1pPr>
              <a:defRPr sz="1500"/>
            </a:lvl1pPr>
          </a:lstStyle>
          <a:p>
            <a:r>
              <a:rPr lang="en-US" dirty="0"/>
              <a:t>Click to edit Master title style</a:t>
            </a:r>
          </a:p>
        </p:txBody>
      </p:sp>
      <p:sp>
        <p:nvSpPr>
          <p:cNvPr id="3" name="Picture Placeholder 2"/>
          <p:cNvSpPr>
            <a:spLocks noGrp="1"/>
          </p:cNvSpPr>
          <p:nvPr>
            <p:ph type="pic" idx="1"/>
          </p:nvPr>
        </p:nvSpPr>
        <p:spPr>
          <a:xfrm>
            <a:off x="3887391" y="740570"/>
            <a:ext cx="4629150" cy="359127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0868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Text Placeholder 7">
            <a:extLst>
              <a:ext uri="{FF2B5EF4-FFF2-40B4-BE49-F238E27FC236}">
                <a16:creationId xmlns:a16="http://schemas.microsoft.com/office/drawing/2014/main" id="{191FB998-7C39-42DA-B8CD-C2AFE9A883F7}"/>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8" name="Oval 7">
            <a:hlinkClick r:id="" action="ppaction://noaction"/>
            <a:extLst>
              <a:ext uri="{FF2B5EF4-FFF2-40B4-BE49-F238E27FC236}">
                <a16:creationId xmlns:a16="http://schemas.microsoft.com/office/drawing/2014/main" id="{7AAA7E48-06B6-4F9B-B538-C0EFDCB8E149}"/>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hlinkClick r:id="rId2" action="ppaction://hlinksldjump"/>
            <a:extLst>
              <a:ext uri="{FF2B5EF4-FFF2-40B4-BE49-F238E27FC236}">
                <a16:creationId xmlns:a16="http://schemas.microsoft.com/office/drawing/2014/main" id="{BC43199B-15EF-4F79-A46E-FD9FB43A4871}"/>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188712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1506" y="1369219"/>
            <a:ext cx="379537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745492" y="1369219"/>
            <a:ext cx="377700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4041"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19" name="Oval 18">
              <a:hlinkClick r:id="rId3" action="ppaction://hlinksldjump"/>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a:hlinkClick r:id="rId3" action="ppaction://hlinksldjump"/>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1" name="Group 20"/>
          <p:cNvGrpSpPr/>
          <p:nvPr userDrawn="1"/>
        </p:nvGrpSpPr>
        <p:grpSpPr>
          <a:xfrm>
            <a:off x="8225401" y="172791"/>
            <a:ext cx="289949" cy="287036"/>
            <a:chOff x="9402941" y="189183"/>
            <a:chExt cx="386599" cy="382714"/>
          </a:xfrm>
          <a:effectLst/>
        </p:grpSpPr>
        <p:sp>
          <p:nvSpPr>
            <p:cNvPr id="22" name="Oval 21">
              <a:hlinkClick r:id="rId3" action="ppaction://hlinksldjump"/>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4" name="TextBox 2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30" name="Footer Placeholder 20">
            <a:extLst>
              <a:ext uri="{FF2B5EF4-FFF2-40B4-BE49-F238E27FC236}">
                <a16:creationId xmlns:a16="http://schemas.microsoft.com/office/drawing/2014/main" id="{5DA2A284-0A3D-4BF3-B191-03BFBDEE04FE}"/>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31" name="Text Placeholder 7">
            <a:extLst>
              <a:ext uri="{FF2B5EF4-FFF2-40B4-BE49-F238E27FC236}">
                <a16:creationId xmlns:a16="http://schemas.microsoft.com/office/drawing/2014/main" id="{73E6BB04-976C-4F0B-B621-C90E687A8E3C}"/>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3" name="TextBox 32">
            <a:extLst>
              <a:ext uri="{FF2B5EF4-FFF2-40B4-BE49-F238E27FC236}">
                <a16:creationId xmlns:a16="http://schemas.microsoft.com/office/drawing/2014/main" id="{D6D61B94-D25A-42EB-9B7E-F16DEBA8677B}"/>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4" name="Oval 33">
            <a:hlinkClick r:id="" action="ppaction://noaction"/>
            <a:extLst>
              <a:ext uri="{FF2B5EF4-FFF2-40B4-BE49-F238E27FC236}">
                <a16:creationId xmlns:a16="http://schemas.microsoft.com/office/drawing/2014/main" id="{A33F49F7-E489-4D2A-84F3-70BEB0634C4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hlinkClick r:id="rId5" action="ppaction://hlinksldjump"/>
            <a:extLst>
              <a:ext uri="{FF2B5EF4-FFF2-40B4-BE49-F238E27FC236}">
                <a16:creationId xmlns:a16="http://schemas.microsoft.com/office/drawing/2014/main" id="{D8FBD883-F65E-4888-A3F9-F3B4FFF20BF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CB2BA1FF-9C53-4338-A87C-A03EBB824818}"/>
              </a:ext>
            </a:extLst>
          </p:cNvPr>
          <p:cNvSpPr/>
          <p:nvPr userDrawn="1"/>
        </p:nvSpPr>
        <p:spPr>
          <a:xfrm>
            <a:off x="269753" y="158331"/>
            <a:ext cx="2057400" cy="40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Bristol Myers Squibb" descr="Bristol Myers Squibb">
            <a:extLst>
              <a:ext uri="{FF2B5EF4-FFF2-40B4-BE49-F238E27FC236}">
                <a16:creationId xmlns:a16="http://schemas.microsoft.com/office/drawing/2014/main" id="{F4FE12A3-0A1C-427E-956E-C02E4F7E12D4}"/>
              </a:ext>
            </a:extLst>
          </p:cNvPr>
          <p:cNvPicPr>
            <a:picLocks noChangeAspect="1"/>
          </p:cNvPicPr>
          <p:nvPr userDrawn="1"/>
        </p:nvPicPr>
        <p:blipFill>
          <a:blip r:embed="rId6"/>
          <a:stretch>
            <a:fillRect/>
          </a:stretch>
        </p:blipFill>
        <p:spPr bwMode="black">
          <a:xfrm>
            <a:off x="628650" y="131380"/>
            <a:ext cx="1508760" cy="380818"/>
          </a:xfrm>
          <a:prstGeom prst="rect">
            <a:avLst/>
          </a:prstGeom>
          <a:noFill/>
        </p:spPr>
      </p:pic>
    </p:spTree>
    <p:extLst>
      <p:ext uri="{BB962C8B-B14F-4D97-AF65-F5344CB8AC3E}">
        <p14:creationId xmlns:p14="http://schemas.microsoft.com/office/powerpoint/2010/main" val="38069424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TOC">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7" name="TextBox 6"/>
          <p:cNvSpPr txBox="1"/>
          <p:nvPr userDrawn="1"/>
        </p:nvSpPr>
        <p:spPr>
          <a:xfrm>
            <a:off x="628650" y="788394"/>
            <a:ext cx="4144835" cy="300082"/>
          </a:xfrm>
          <a:prstGeom prst="rect">
            <a:avLst/>
          </a:prstGeom>
          <a:noFill/>
        </p:spPr>
        <p:txBody>
          <a:bodyPr wrap="square" rtlCol="0" anchor="t" anchorCtr="0">
            <a:spAutoFit/>
          </a:bodyPr>
          <a:lstStyle/>
          <a:p>
            <a:r>
              <a:rPr lang="en-US" sz="1350" b="1">
                <a:solidFill>
                  <a:schemeClr val="accent1"/>
                </a:solidFill>
              </a:rPr>
              <a:t>Select a section to explore</a:t>
            </a:r>
          </a:p>
        </p:txBody>
      </p:sp>
      <p:grpSp>
        <p:nvGrpSpPr>
          <p:cNvPr id="45" name="Group 44"/>
          <p:cNvGrpSpPr/>
          <p:nvPr userDrawn="1"/>
        </p:nvGrpSpPr>
        <p:grpSpPr>
          <a:xfrm>
            <a:off x="8651593" y="172791"/>
            <a:ext cx="287036" cy="287036"/>
            <a:chOff x="7890838" y="220104"/>
            <a:chExt cx="438150" cy="438150"/>
          </a:xfrm>
          <a:effectLst/>
        </p:grpSpPr>
        <p:sp>
          <p:nvSpPr>
            <p:cNvPr id="46" name="Oval 45">
              <a:hlinkClick r:id="rId3" action="ppaction://hlinksldjump"/>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a:hlinkClick r:id="rId3" action="ppaction://hlinksldjump"/>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48" name="Group 47"/>
          <p:cNvGrpSpPr/>
          <p:nvPr userDrawn="1"/>
        </p:nvGrpSpPr>
        <p:grpSpPr>
          <a:xfrm>
            <a:off x="8225401" y="172791"/>
            <a:ext cx="289949" cy="287036"/>
            <a:chOff x="9402941" y="189183"/>
            <a:chExt cx="386599" cy="382714"/>
          </a:xfrm>
          <a:effectLst/>
        </p:grpSpPr>
        <p:sp>
          <p:nvSpPr>
            <p:cNvPr id="49" name="Oval 48">
              <a:hlinkClick r:id="rId3" action="ppaction://hlinksldjump"/>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4" name="Picture 8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85" name="TextBox 8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51" name="Footer Placeholder 20">
            <a:extLst>
              <a:ext uri="{FF2B5EF4-FFF2-40B4-BE49-F238E27FC236}">
                <a16:creationId xmlns:a16="http://schemas.microsoft.com/office/drawing/2014/main" id="{AC323749-00D7-4386-88A7-255B199BE90C}"/>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52" name="Text Placeholder 7">
            <a:extLst>
              <a:ext uri="{FF2B5EF4-FFF2-40B4-BE49-F238E27FC236}">
                <a16:creationId xmlns:a16="http://schemas.microsoft.com/office/drawing/2014/main" id="{CD21979A-D222-4A02-A8E0-12A4AC225B19}"/>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cxnSp>
        <p:nvCxnSpPr>
          <p:cNvPr id="53" name="Straight Connector 52">
            <a:extLst>
              <a:ext uri="{FF2B5EF4-FFF2-40B4-BE49-F238E27FC236}">
                <a16:creationId xmlns:a16="http://schemas.microsoft.com/office/drawing/2014/main" id="{1EEB440A-32BD-431E-932B-916EBE4E0F2B}"/>
              </a:ext>
            </a:extLst>
          </p:cNvPr>
          <p:cNvCxnSpPr/>
          <p:nvPr userDrawn="1"/>
        </p:nvCxnSpPr>
        <p:spPr>
          <a:xfrm>
            <a:off x="6746483"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2295124-0948-433B-AB5D-5D57BA025D3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62" name="Oval 61">
            <a:hlinkClick r:id="" action="ppaction://noaction"/>
            <a:extLst>
              <a:ext uri="{FF2B5EF4-FFF2-40B4-BE49-F238E27FC236}">
                <a16:creationId xmlns:a16="http://schemas.microsoft.com/office/drawing/2014/main" id="{004F986A-6784-4705-B69B-8355AF59F96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hlinkClick r:id="rId5" action="ppaction://hlinksldjump"/>
            <a:extLst>
              <a:ext uri="{FF2B5EF4-FFF2-40B4-BE49-F238E27FC236}">
                <a16:creationId xmlns:a16="http://schemas.microsoft.com/office/drawing/2014/main" id="{47E7D398-BFC5-4B01-832A-074D0EFAD30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hlinkClick r:id="" action="ppaction://noaction"/>
            <a:extLst>
              <a:ext uri="{FF2B5EF4-FFF2-40B4-BE49-F238E27FC236}">
                <a16:creationId xmlns:a16="http://schemas.microsoft.com/office/drawing/2014/main" id="{7F7F770A-5401-4D6F-8A55-B2ECBC932E59}"/>
              </a:ext>
            </a:extLst>
          </p:cNvPr>
          <p:cNvSpPr/>
          <p:nvPr userDrawn="1"/>
        </p:nvSpPr>
        <p:spPr>
          <a:xfrm>
            <a:off x="8310641" y="2578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FC276FF0-AD88-4689-87B0-A292645D801A}"/>
              </a:ext>
            </a:extLst>
          </p:cNvPr>
          <p:cNvSpPr/>
          <p:nvPr userDrawn="1"/>
        </p:nvSpPr>
        <p:spPr>
          <a:xfrm>
            <a:off x="269753" y="158331"/>
            <a:ext cx="2057400" cy="40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Bristol Myers Squibb" descr="Bristol Myers Squibb">
            <a:extLst>
              <a:ext uri="{FF2B5EF4-FFF2-40B4-BE49-F238E27FC236}">
                <a16:creationId xmlns:a16="http://schemas.microsoft.com/office/drawing/2014/main" id="{1A968CA7-D8AF-449C-AD00-8EEAFC058639}"/>
              </a:ext>
            </a:extLst>
          </p:cNvPr>
          <p:cNvPicPr>
            <a:picLocks noChangeAspect="1"/>
          </p:cNvPicPr>
          <p:nvPr userDrawn="1"/>
        </p:nvPicPr>
        <p:blipFill>
          <a:blip r:embed="rId6"/>
          <a:stretch>
            <a:fillRect/>
          </a:stretch>
        </p:blipFill>
        <p:spPr bwMode="black">
          <a:xfrm>
            <a:off x="628650" y="131380"/>
            <a:ext cx="1508760" cy="380818"/>
          </a:xfrm>
          <a:prstGeom prst="rect">
            <a:avLst/>
          </a:prstGeom>
          <a:noFill/>
        </p:spPr>
      </p:pic>
    </p:spTree>
    <p:extLst>
      <p:ext uri="{BB962C8B-B14F-4D97-AF65-F5344CB8AC3E}">
        <p14:creationId xmlns:p14="http://schemas.microsoft.com/office/powerpoint/2010/main" val="31057474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28600" y="971551"/>
            <a:ext cx="8686800" cy="3623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776A8D8-3128-264B-8452-D1E9298B57ED}" type="slidenum">
              <a:rPr lang="en-US"/>
              <a:pPr/>
              <a:t>‹#›</a:t>
            </a:fld>
            <a:endParaRPr lang="en-US"/>
          </a:p>
        </p:txBody>
      </p:sp>
      <p:sp>
        <p:nvSpPr>
          <p:cNvPr id="8" name="Oval 7">
            <a:hlinkClick r:id="" action="ppaction://noaction"/>
            <a:extLst>
              <a:ext uri="{FF2B5EF4-FFF2-40B4-BE49-F238E27FC236}">
                <a16:creationId xmlns:a16="http://schemas.microsoft.com/office/drawing/2014/main" id="{79A5D084-5B08-4221-9BB6-4378B5EFCF15}"/>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FF96CE4-912D-4B93-8B0F-AC5BE08A001D}"/>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43403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txBox="1">
            <a:spLocks/>
          </p:cNvSpPr>
          <p:nvPr userDrawn="1"/>
        </p:nvSpPr>
        <p:spPr>
          <a:xfrm>
            <a:off x="1792288" y="3600450"/>
            <a:ext cx="5486400" cy="42505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000" b="1" kern="1200">
                <a:solidFill>
                  <a:srgbClr val="E87722"/>
                </a:solidFill>
                <a:latin typeface="Arial" panose="020B0604020202020204" pitchFamily="34" charset="0"/>
                <a:ea typeface="+mj-ea"/>
                <a:cs typeface="Arial" panose="020B0604020202020204" pitchFamily="34" charset="0"/>
              </a:defRPr>
            </a:lvl1pPr>
          </a:lstStyle>
          <a:p>
            <a:r>
              <a:rPr lang="en-US" sz="1500" dirty="0">
                <a:solidFill>
                  <a:schemeClr val="tx2"/>
                </a:solidFill>
              </a:rPr>
              <a:t>Click to Edit Master Title Style</a:t>
            </a:r>
          </a:p>
        </p:txBody>
      </p:sp>
      <p:sp>
        <p:nvSpPr>
          <p:cNvPr id="9" name="Picture Placeholder 2"/>
          <p:cNvSpPr>
            <a:spLocks noGrp="1"/>
          </p:cNvSpPr>
          <p:nvPr>
            <p:ph type="pic" idx="13"/>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0" name="Text Placeholder 3"/>
          <p:cNvSpPr>
            <a:spLocks noGrp="1"/>
          </p:cNvSpPr>
          <p:nvPr>
            <p:ph type="body" sz="half" idx="14"/>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401554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prIME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a:lvl1pPr>
          </a:lstStyle>
          <a:p>
            <a:r>
              <a:rPr lang="en-US" dirty="0" err="1"/>
              <a:t>prIME</a:t>
            </a:r>
            <a:r>
              <a:rPr lang="en-US" dirty="0"/>
              <a:t> Points™</a:t>
            </a:r>
          </a:p>
        </p:txBody>
      </p:sp>
      <p:sp>
        <p:nvSpPr>
          <p:cNvPr id="3" name="Content Placeholder 2"/>
          <p:cNvSpPr>
            <a:spLocks noGrp="1"/>
          </p:cNvSpPr>
          <p:nvPr>
            <p:ph idx="1" hasCustomPrompt="1"/>
          </p:nvPr>
        </p:nvSpPr>
        <p:spPr>
          <a:xfrm>
            <a:off x="399930" y="1326032"/>
            <a:ext cx="8229600" cy="3263504"/>
          </a:xfrm>
        </p:spPr>
        <p:txBody>
          <a:bodyPr/>
          <a:lstStyle>
            <a:lvl1pPr marL="171450" marR="0" indent="-171450" algn="l" defTabSz="685800" rtl="0" eaLnBrk="1" fontAlgn="auto" latinLnBrk="0" hangingPunct="1">
              <a:lnSpc>
                <a:spcPct val="90000"/>
              </a:lnSpc>
              <a:spcBef>
                <a:spcPts val="750"/>
              </a:spcBef>
              <a:spcAft>
                <a:spcPts val="0"/>
              </a:spcAft>
              <a:buClrTx/>
              <a:buSzTx/>
              <a:buFontTx/>
              <a:buBlip>
                <a:blip r:embed="rId2"/>
              </a:buBlip>
              <a:tabLst/>
              <a:defRPr sz="2100">
                <a:solidFill>
                  <a:schemeClr val="bg2">
                    <a:lumMod val="10000"/>
                  </a:schemeClr>
                </a:solidFill>
              </a:defRPr>
            </a:lvl1pPr>
            <a:lvl2pPr marL="514350" marR="0" indent="-171450" algn="l" defTabSz="685800" rtl="0" eaLnBrk="1" fontAlgn="auto" latinLnBrk="0" hangingPunct="1">
              <a:lnSpc>
                <a:spcPct val="90000"/>
              </a:lnSpc>
              <a:spcBef>
                <a:spcPts val="375"/>
              </a:spcBef>
              <a:spcAft>
                <a:spcPts val="0"/>
              </a:spcAft>
              <a:buClrTx/>
              <a:buSzTx/>
              <a:buFontTx/>
              <a:buBlip>
                <a:blip r:embed="rId2"/>
              </a:buBlip>
              <a:tabLst/>
              <a:defRPr sz="1800">
                <a:solidFill>
                  <a:schemeClr val="bg2">
                    <a:lumMod val="10000"/>
                  </a:schemeClr>
                </a:solidFill>
              </a:defRPr>
            </a:lvl2pPr>
            <a:lvl3pPr marL="857250" marR="0" indent="-171450" algn="l" defTabSz="685800" rtl="0" eaLnBrk="1" fontAlgn="auto" latinLnBrk="0" hangingPunct="1">
              <a:lnSpc>
                <a:spcPct val="90000"/>
              </a:lnSpc>
              <a:spcBef>
                <a:spcPts val="375"/>
              </a:spcBef>
              <a:spcAft>
                <a:spcPts val="0"/>
              </a:spcAft>
              <a:buClrTx/>
              <a:buSzTx/>
              <a:buFontTx/>
              <a:buBlip>
                <a:blip r:embed="rId2"/>
              </a:buBlip>
              <a:tabLst/>
              <a:defRPr sz="1500">
                <a:solidFill>
                  <a:schemeClr val="bg2">
                    <a:lumMod val="10000"/>
                  </a:schemeClr>
                </a:solidFill>
              </a:defRPr>
            </a:lvl3pPr>
            <a:lvl4pPr marL="1200150" marR="0" indent="-171450" algn="l" defTabSz="685800" rtl="0" eaLnBrk="1" fontAlgn="auto" latinLnBrk="0" hangingPunct="1">
              <a:lnSpc>
                <a:spcPct val="90000"/>
              </a:lnSpc>
              <a:spcBef>
                <a:spcPts val="375"/>
              </a:spcBef>
              <a:spcAft>
                <a:spcPts val="0"/>
              </a:spcAft>
              <a:buClrTx/>
              <a:buSzTx/>
              <a:buFontTx/>
              <a:buBlip>
                <a:blip r:embed="rId2"/>
              </a:buBlip>
              <a:tabLst/>
              <a:defRPr sz="1350">
                <a:solidFill>
                  <a:schemeClr val="bg2">
                    <a:lumMod val="10000"/>
                  </a:schemeClr>
                </a:solidFill>
              </a:defRPr>
            </a:lvl4pPr>
            <a:lvl5pPr marL="1543050" marR="0" indent="-171450" algn="l" defTabSz="685800" rtl="0" eaLnBrk="1" fontAlgn="auto" latinLnBrk="0" hangingPunct="1">
              <a:lnSpc>
                <a:spcPct val="90000"/>
              </a:lnSpc>
              <a:spcBef>
                <a:spcPts val="375"/>
              </a:spcBef>
              <a:spcAft>
                <a:spcPts val="0"/>
              </a:spcAft>
              <a:buClrTx/>
              <a:buSzTx/>
              <a:buFontTx/>
              <a:buBlip>
                <a:blip r:embed="rId2"/>
              </a:buBlip>
              <a:tabLst/>
              <a:defRPr sz="1350">
                <a:solidFill>
                  <a:schemeClr val="bg2">
                    <a:lumMod val="10000"/>
                  </a:schemeClr>
                </a:solidFill>
              </a:defRPr>
            </a:lvl5pPr>
          </a:lstStyle>
          <a:p>
            <a:pPr marL="171450" marR="0" lvl="0" indent="-171450" algn="l" defTabSz="685800" rtl="0" eaLnBrk="1" fontAlgn="auto" latinLnBrk="0" hangingPunct="1">
              <a:lnSpc>
                <a:spcPct val="90000"/>
              </a:lnSpc>
              <a:spcBef>
                <a:spcPts val="750"/>
              </a:spcBef>
              <a:spcAft>
                <a:spcPts val="0"/>
              </a:spcAft>
              <a:buClrTx/>
              <a:buSzTx/>
              <a:buFontTx/>
              <a:buBlip>
                <a:blip r:embed="rId2"/>
              </a:buBlip>
              <a:tabLst/>
              <a:defRPr/>
            </a:pPr>
            <a:r>
              <a:rPr kumimoji="0" lang="en-US" sz="2400" b="1"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Edit master text styles</a:t>
            </a:r>
          </a:p>
          <a:p>
            <a:pPr marL="514350" marR="0" lvl="1" indent="-171450" algn="l" defTabSz="685800" rtl="0" eaLnBrk="1" fontAlgn="auto" latinLnBrk="0" hangingPunct="1">
              <a:lnSpc>
                <a:spcPct val="90000"/>
              </a:lnSpc>
              <a:spcBef>
                <a:spcPts val="375"/>
              </a:spcBef>
              <a:spcAft>
                <a:spcPts val="0"/>
              </a:spcAft>
              <a:buClrTx/>
              <a:buSzTx/>
              <a:buFontTx/>
              <a:buBlip>
                <a:blip r:embed="rId2"/>
              </a:buBlip>
              <a:tabLst/>
              <a:defRPr/>
            </a:pPr>
            <a:r>
              <a:rPr kumimoji="0" lang="en-US" sz="2100" b="1"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Second level</a:t>
            </a:r>
          </a:p>
          <a:p>
            <a:pPr marL="857250" marR="0" lvl="2" indent="-171450" algn="l" defTabSz="685800" rtl="0" eaLnBrk="1" fontAlgn="auto" latinLnBrk="0" hangingPunct="1">
              <a:lnSpc>
                <a:spcPct val="90000"/>
              </a:lnSpc>
              <a:spcBef>
                <a:spcPts val="375"/>
              </a:spcBef>
              <a:spcAft>
                <a:spcPts val="0"/>
              </a:spcAft>
              <a:buClrTx/>
              <a:buSzTx/>
              <a:buFontTx/>
              <a:buBlip>
                <a:blip r:embed="rId2"/>
              </a:buBlip>
              <a:tabLst/>
              <a:defRPr/>
            </a:pPr>
            <a:r>
              <a:rPr kumimoji="0" lang="en-US" sz="1800" b="1"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Third level</a:t>
            </a:r>
          </a:p>
          <a:p>
            <a:pPr marL="1200150" marR="0" lvl="3" indent="-171450" algn="l" defTabSz="685800" rtl="0" eaLnBrk="1" fontAlgn="auto" latinLnBrk="0" hangingPunct="1">
              <a:lnSpc>
                <a:spcPct val="90000"/>
              </a:lnSpc>
              <a:spcBef>
                <a:spcPts val="375"/>
              </a:spcBef>
              <a:spcAft>
                <a:spcPts val="0"/>
              </a:spcAft>
              <a:buClrTx/>
              <a:buSzTx/>
              <a:buFontTx/>
              <a:buBlip>
                <a:blip r:embed="rId2"/>
              </a:buBlip>
              <a:tabLst/>
              <a:defRPr/>
            </a:pPr>
            <a:r>
              <a:rPr kumimoji="0" lang="en-US" sz="1500" b="1"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Fourth level</a:t>
            </a:r>
          </a:p>
          <a:p>
            <a:pPr marL="1543050" marR="0" lvl="4" indent="-171450" algn="l" defTabSz="685800" rtl="0" eaLnBrk="1" fontAlgn="auto" latinLnBrk="0" hangingPunct="1">
              <a:lnSpc>
                <a:spcPct val="90000"/>
              </a:lnSpc>
              <a:spcBef>
                <a:spcPts val="375"/>
              </a:spcBef>
              <a:spcAft>
                <a:spcPts val="0"/>
              </a:spcAft>
              <a:buClrTx/>
              <a:buSzTx/>
              <a:buFontTx/>
              <a:buBlip>
                <a:blip r:embed="rId2"/>
              </a:buBlip>
              <a:tabLst/>
              <a:defRPr/>
            </a:pPr>
            <a:r>
              <a:rPr kumimoji="0" lang="en-US" sz="1500" b="1"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rPr>
              <a:t>Fifth level</a:t>
            </a:r>
          </a:p>
        </p:txBody>
      </p:sp>
      <p:pic>
        <p:nvPicPr>
          <p:cNvPr id="5" name="Picture 4">
            <a:extLst>
              <a:ext uri="{FF2B5EF4-FFF2-40B4-BE49-F238E27FC236}">
                <a16:creationId xmlns:a16="http://schemas.microsoft.com/office/drawing/2014/main" id="{BC1DA484-2040-784C-B53E-9563F3F02D99}"/>
              </a:ext>
            </a:extLst>
          </p:cNvPr>
          <p:cNvPicPr>
            <a:picLocks noChangeAspect="1"/>
          </p:cNvPicPr>
          <p:nvPr userDrawn="1"/>
        </p:nvPicPr>
        <p:blipFill>
          <a:blip r:embed="rId3"/>
          <a:stretch>
            <a:fillRect/>
          </a:stretch>
        </p:blipFill>
        <p:spPr>
          <a:xfrm>
            <a:off x="7921679" y="4274887"/>
            <a:ext cx="963613" cy="629298"/>
          </a:xfrm>
          <a:prstGeom prst="rect">
            <a:avLst/>
          </a:prstGeom>
        </p:spPr>
      </p:pic>
      <p:sp>
        <p:nvSpPr>
          <p:cNvPr id="7"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181100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1"/>
          <p:cNvSpPr/>
          <p:nvPr userDrawn="1"/>
        </p:nvSpPr>
        <p:spPr>
          <a:xfrm>
            <a:off x="-4666" y="27723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3" name="Rectangle 2"/>
          <p:cNvSpPr/>
          <p:nvPr userDrawn="1"/>
        </p:nvSpPr>
        <p:spPr>
          <a:xfrm>
            <a:off x="-7793" y="4904561"/>
            <a:ext cx="9151793" cy="246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4" name="Freeform 3"/>
          <p:cNvSpPr/>
          <p:nvPr userDrawn="1"/>
        </p:nvSpPr>
        <p:spPr>
          <a:xfrm>
            <a:off x="-7794" y="-7793"/>
            <a:ext cx="9151793" cy="1087564"/>
          </a:xfrm>
          <a:custGeom>
            <a:avLst/>
            <a:gdLst>
              <a:gd name="connsiteX0" fmla="*/ 0 w 9164782"/>
              <a:gd name="connsiteY0" fmla="*/ 0 h 1080655"/>
              <a:gd name="connsiteX1" fmla="*/ 9164782 w 9164782"/>
              <a:gd name="connsiteY1" fmla="*/ 0 h 1080655"/>
              <a:gd name="connsiteX2" fmla="*/ 9164782 w 9164782"/>
              <a:gd name="connsiteY2" fmla="*/ 1080655 h 1080655"/>
              <a:gd name="connsiteX3" fmla="*/ 0 w 9164782"/>
              <a:gd name="connsiteY3" fmla="*/ 342900 h 1080655"/>
              <a:gd name="connsiteX4" fmla="*/ 0 w 9164782"/>
              <a:gd name="connsiteY4" fmla="*/ 0 h 108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4782" h="1080655">
                <a:moveTo>
                  <a:pt x="0" y="0"/>
                </a:moveTo>
                <a:lnTo>
                  <a:pt x="9164782" y="0"/>
                </a:lnTo>
                <a:lnTo>
                  <a:pt x="9164782" y="1080655"/>
                </a:lnTo>
                <a:lnTo>
                  <a:pt x="0" y="3429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5" name="Freeform 4"/>
          <p:cNvSpPr/>
          <p:nvPr userDrawn="1"/>
        </p:nvSpPr>
        <p:spPr>
          <a:xfrm>
            <a:off x="-4666" y="442586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4795" y="-167776"/>
            <a:ext cx="1409435" cy="1409436"/>
          </a:xfrm>
          <a:prstGeom prst="rect">
            <a:avLst/>
          </a:prstGeom>
        </p:spPr>
      </p:pic>
      <p:sp>
        <p:nvSpPr>
          <p:cNvPr id="7" name="Title 1">
            <a:extLst>
              <a:ext uri="{FF2B5EF4-FFF2-40B4-BE49-F238E27FC236}">
                <a16:creationId xmlns:a16="http://schemas.microsoft.com/office/drawing/2014/main" id="{1BE74F11-91A2-F74F-81CA-88368297E24C}"/>
              </a:ext>
            </a:extLst>
          </p:cNvPr>
          <p:cNvSpPr>
            <a:spLocks noGrp="1"/>
          </p:cNvSpPr>
          <p:nvPr>
            <p:ph type="ctrTitle" hasCustomPrompt="1"/>
          </p:nvPr>
        </p:nvSpPr>
        <p:spPr>
          <a:xfrm>
            <a:off x="1143000" y="1630215"/>
            <a:ext cx="6858000" cy="993771"/>
          </a:xfrm>
        </p:spPr>
        <p:txBody>
          <a:bodyPr anchor="ctr">
            <a:normAutofit/>
          </a:bodyPr>
          <a:lstStyle>
            <a:lvl1pPr algn="ctr">
              <a:defRPr sz="3000">
                <a:solidFill>
                  <a:schemeClr val="bg2">
                    <a:lumMod val="10000"/>
                  </a:schemeClr>
                </a:solidFill>
              </a:defRPr>
            </a:lvl1pPr>
          </a:lstStyle>
          <a:p>
            <a:r>
              <a:rPr lang="en-US" dirty="0"/>
              <a:t>Thank you</a:t>
            </a:r>
          </a:p>
        </p:txBody>
      </p:sp>
      <p:sp>
        <p:nvSpPr>
          <p:cNvPr id="8" name="Text Placeholder 22">
            <a:extLst>
              <a:ext uri="{FF2B5EF4-FFF2-40B4-BE49-F238E27FC236}">
                <a16:creationId xmlns:a16="http://schemas.microsoft.com/office/drawing/2014/main" id="{1245AB5A-FBDD-EE4A-B2AE-20B4E5BF4131}"/>
              </a:ext>
            </a:extLst>
          </p:cNvPr>
          <p:cNvSpPr>
            <a:spLocks noGrp="1"/>
          </p:cNvSpPr>
          <p:nvPr>
            <p:ph type="body" sz="quarter" idx="10"/>
          </p:nvPr>
        </p:nvSpPr>
        <p:spPr>
          <a:xfrm>
            <a:off x="1143000" y="3019425"/>
            <a:ext cx="6858000" cy="1406129"/>
          </a:xfrm>
        </p:spPr>
        <p:txBody>
          <a:bodyPr/>
          <a:lstStyle>
            <a:lvl1pPr marL="0" indent="0" algn="ctr">
              <a:buNone/>
              <a:defRPr sz="2100"/>
            </a:lvl1pPr>
            <a:lvl2pPr marL="0" indent="0" algn="ctr">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39315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hank you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889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bg bwMode="gray">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16"/>
          </p:nvPr>
        </p:nvSpPr>
        <p:spPr>
          <a:xfrm>
            <a:off x="468001" y="4785749"/>
            <a:ext cx="486000" cy="162129"/>
          </a:xfrm>
          <a:prstGeom prst="rect">
            <a:avLst/>
          </a:prstGeom>
        </p:spPr>
        <p:txBody>
          <a:bodyPr/>
          <a:lstStyle>
            <a:lvl1pPr>
              <a:defRPr>
                <a:solidFill>
                  <a:schemeClr val="bg1"/>
                </a:solidFill>
              </a:defRPr>
            </a:lvl1pPr>
          </a:lstStyle>
          <a:p>
            <a:pPr defTabSz="684787"/>
            <a:fld id="{FD5E7EB4-4CDF-47BB-AF16-07782904B863}" type="slidenum">
              <a:rPr lang="en-US" smtClean="0">
                <a:solidFill>
                  <a:prstClr val="white"/>
                </a:solidFill>
              </a:rPr>
              <a:pPr defTabSz="684787"/>
              <a:t>‹#›</a:t>
            </a:fld>
            <a:endParaRPr lang="en-US" dirty="0">
              <a:solidFill>
                <a:prstClr val="white"/>
              </a:solidFill>
            </a:endParaRPr>
          </a:p>
        </p:txBody>
      </p:sp>
      <p:sp>
        <p:nvSpPr>
          <p:cNvPr id="12" name="Footer Placeholder 11"/>
          <p:cNvSpPr>
            <a:spLocks noGrp="1"/>
          </p:cNvSpPr>
          <p:nvPr>
            <p:ph type="ftr" sz="quarter" idx="15"/>
          </p:nvPr>
        </p:nvSpPr>
        <p:spPr>
          <a:xfrm>
            <a:off x="954002" y="4785749"/>
            <a:ext cx="6539229" cy="162129"/>
          </a:xfrm>
          <a:prstGeom prst="rect">
            <a:avLst/>
          </a:prstGeom>
        </p:spPr>
        <p:txBody>
          <a:bodyPr/>
          <a:lstStyle>
            <a:lvl1pPr>
              <a:defRPr>
                <a:solidFill>
                  <a:srgbClr val="004F9E"/>
                </a:solidFill>
              </a:defRPr>
            </a:lvl1pPr>
          </a:lstStyle>
          <a:p>
            <a:pPr defTabSz="684787"/>
            <a:r>
              <a:rPr lang="en-US"/>
              <a:t>Title of Presentation| DD.MM.YYYY</a:t>
            </a:r>
            <a:endParaRPr lang="en-US" dirty="0"/>
          </a:p>
        </p:txBody>
      </p:sp>
      <p:sp>
        <p:nvSpPr>
          <p:cNvPr id="11" name="Content Placeholder 10"/>
          <p:cNvSpPr>
            <a:spLocks noGrp="1"/>
          </p:cNvSpPr>
          <p:nvPr>
            <p:ph sz="quarter" idx="14" hasCustomPrompt="1"/>
          </p:nvPr>
        </p:nvSpPr>
        <p:spPr>
          <a:xfrm>
            <a:off x="467917" y="1059581"/>
            <a:ext cx="8208170" cy="3510037"/>
          </a:xfrm>
        </p:spPr>
        <p:txBody>
          <a:bodyPr/>
          <a:lstStyle>
            <a:lvl1pPr marL="0" marR="0"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lvl1pPr>
            <a:lvl5pPr>
              <a:defRPr/>
            </a:lvl5pPr>
          </a:lstStyle>
          <a:p>
            <a:pPr marL="0" marR="0" lvl="0" indent="0" algn="l" defTabSz="685800" rtl="0" eaLnBrk="1" fontAlgn="auto" latinLnBrk="0" hangingPunct="1">
              <a:lnSpc>
                <a:spcPct val="100000"/>
              </a:lnSpc>
              <a:spcBef>
                <a:spcPts val="450"/>
              </a:spcBef>
              <a:spcAft>
                <a:spcPts val="225"/>
              </a:spcAft>
              <a:buClrTx/>
              <a:buSzTx/>
              <a:buFont typeface="Arial" panose="020B0604020202020204" pitchFamily="34" charset="0"/>
              <a:buNone/>
              <a:tabLst/>
              <a:defRPr/>
            </a:pPr>
            <a:r>
              <a:rPr lang="en-US" dirty="0"/>
              <a:t>You can use this field to enter text, a table, a diagram or </a:t>
            </a:r>
            <a:r>
              <a:rPr lang="en-US" dirty="0" err="1"/>
              <a:t>SmartArts</a:t>
            </a:r>
            <a:r>
              <a:rPr lang="en-US" dirty="0"/>
              <a:t>. Use the buttons “Increase List Level” for </a:t>
            </a:r>
            <a:r>
              <a:rPr lang="en-US" dirty="0" err="1"/>
              <a:t>copytext</a:t>
            </a:r>
            <a:r>
              <a:rPr lang="en-US" dirty="0"/>
              <a:t> or bullet levels. Use the icons below to create visual content.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3" hasCustomPrompt="1"/>
          </p:nvPr>
        </p:nvSpPr>
        <p:spPr bwMode="gray">
          <a:xfrm>
            <a:off x="467954" y="304668"/>
            <a:ext cx="8208169" cy="237600"/>
          </a:xfrm>
          <a:prstGeom prst="rect">
            <a:avLst/>
          </a:prstGeom>
        </p:spPr>
        <p:txBody>
          <a:bodyPr tIns="18000" anchor="t">
            <a:noAutofit/>
          </a:bodyPr>
          <a:lstStyle>
            <a:lvl1pPr marL="0" indent="0">
              <a:spcBef>
                <a:spcPts val="0"/>
              </a:spcBef>
              <a:spcAft>
                <a:spcPts val="0"/>
              </a:spcAft>
              <a:buFont typeface="Arial" panose="020B0604020202020204" pitchFamily="34" charset="0"/>
              <a:buNone/>
              <a:defRPr sz="1500" b="0" baseline="0">
                <a:solidFill>
                  <a:srgbClr val="004F9E"/>
                </a:solidFill>
              </a:defRPr>
            </a:lvl1pPr>
            <a:lvl2pPr marL="0" indent="0">
              <a:spcBef>
                <a:spcPts val="0"/>
              </a:spcBef>
              <a:spcAft>
                <a:spcPts val="0"/>
              </a:spcAft>
              <a:buFont typeface="Arial" panose="020B0604020202020204" pitchFamily="34" charset="0"/>
              <a:buNone/>
              <a:defRPr sz="1500" b="0">
                <a:solidFill>
                  <a:schemeClr val="accent1"/>
                </a:solidFill>
              </a:defRPr>
            </a:lvl2pPr>
            <a:lvl3pPr marL="0" indent="0">
              <a:spcBef>
                <a:spcPts val="0"/>
              </a:spcBef>
              <a:spcAft>
                <a:spcPts val="0"/>
              </a:spcAft>
              <a:buNone/>
              <a:defRPr sz="1500" b="0">
                <a:solidFill>
                  <a:schemeClr val="accent1"/>
                </a:solidFill>
              </a:defRPr>
            </a:lvl3pPr>
            <a:lvl4pPr marL="0" indent="0">
              <a:spcBef>
                <a:spcPts val="0"/>
              </a:spcBef>
              <a:spcAft>
                <a:spcPts val="0"/>
              </a:spcAft>
              <a:buNone/>
              <a:defRPr sz="1500" b="0">
                <a:solidFill>
                  <a:schemeClr val="accent1"/>
                </a:solidFill>
              </a:defRPr>
            </a:lvl4pPr>
            <a:lvl5pPr marL="0" indent="0">
              <a:spcBef>
                <a:spcPts val="0"/>
              </a:spcBef>
              <a:spcAft>
                <a:spcPts val="0"/>
              </a:spcAft>
              <a:buNone/>
              <a:defRPr sz="1500" b="0">
                <a:solidFill>
                  <a:schemeClr val="accent1"/>
                </a:solidFill>
              </a:defRPr>
            </a:lvl5pPr>
            <a:lvl6pPr marL="0" indent="0">
              <a:spcBef>
                <a:spcPts val="0"/>
              </a:spcBef>
              <a:spcAft>
                <a:spcPts val="0"/>
              </a:spcAft>
              <a:buNone/>
              <a:defRPr sz="1500" b="0">
                <a:solidFill>
                  <a:schemeClr val="accent1"/>
                </a:solidFill>
              </a:defRPr>
            </a:lvl6pPr>
            <a:lvl7pPr marL="0" indent="0">
              <a:spcBef>
                <a:spcPts val="0"/>
              </a:spcBef>
              <a:spcAft>
                <a:spcPts val="0"/>
              </a:spcAft>
              <a:buNone/>
              <a:defRPr sz="1500" b="0">
                <a:solidFill>
                  <a:schemeClr val="accent1"/>
                </a:solidFill>
              </a:defRPr>
            </a:lvl7pPr>
            <a:lvl8pPr marL="0" indent="0">
              <a:spcBef>
                <a:spcPts val="0"/>
              </a:spcBef>
              <a:spcAft>
                <a:spcPts val="0"/>
              </a:spcAft>
              <a:buNone/>
              <a:defRPr sz="1500" b="0">
                <a:solidFill>
                  <a:schemeClr val="accent1"/>
                </a:solidFill>
              </a:defRPr>
            </a:lvl8pPr>
            <a:lvl9pPr marL="0" indent="0">
              <a:spcBef>
                <a:spcPts val="0"/>
              </a:spcBef>
              <a:spcAft>
                <a:spcPts val="0"/>
              </a:spcAft>
              <a:buNone/>
              <a:defRPr sz="1500" b="0">
                <a:solidFill>
                  <a:schemeClr val="accent1"/>
                </a:solidFill>
              </a:defRPr>
            </a:lvl9pPr>
          </a:lstStyle>
          <a:p>
            <a:pPr lvl="0"/>
            <a:r>
              <a:rPr lang="en-US" noProof="0" dirty="0"/>
              <a:t>Click to add action title</a:t>
            </a:r>
          </a:p>
        </p:txBody>
      </p:sp>
      <p:sp>
        <p:nvSpPr>
          <p:cNvPr id="4" name="Title 3"/>
          <p:cNvSpPr>
            <a:spLocks noGrp="1"/>
          </p:cNvSpPr>
          <p:nvPr>
            <p:ph type="title" hasCustomPrompt="1"/>
          </p:nvPr>
        </p:nvSpPr>
        <p:spPr/>
        <p:txBody>
          <a:bodyPr/>
          <a:lstStyle>
            <a:lvl1pPr>
              <a:defRPr>
                <a:solidFill>
                  <a:srgbClr val="004F9E"/>
                </a:solidFill>
              </a:defRPr>
            </a:lvl1pPr>
          </a:lstStyle>
          <a:p>
            <a:r>
              <a:rPr lang="en-US" dirty="0"/>
              <a:t>Insert slide title here (max. 2 lines | max. 1 line with Action Title)</a:t>
            </a:r>
          </a:p>
        </p:txBody>
      </p:sp>
    </p:spTree>
    <p:extLst>
      <p:ext uri="{BB962C8B-B14F-4D97-AF65-F5344CB8AC3E}">
        <p14:creationId xmlns:p14="http://schemas.microsoft.com/office/powerpoint/2010/main" val="1994903789"/>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 name="Imagen 1" descr="bms_logo_rgb_pos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1155" y="4763343"/>
            <a:ext cx="1619275" cy="224241"/>
          </a:xfrm>
          <a:prstGeom prst="rect">
            <a:avLst/>
          </a:prstGeom>
        </p:spPr>
      </p:pic>
      <p:cxnSp>
        <p:nvCxnSpPr>
          <p:cNvPr id="3" name="Conector recto 2"/>
          <p:cNvCxnSpPr/>
          <p:nvPr userDrawn="1"/>
        </p:nvCxnSpPr>
        <p:spPr>
          <a:xfrm flipH="1">
            <a:off x="314796" y="4851796"/>
            <a:ext cx="6740969" cy="0"/>
          </a:xfrm>
          <a:prstGeom prst="line">
            <a:avLst/>
          </a:prstGeom>
          <a:ln w="19050" cmpd="sng">
            <a:solidFill>
              <a:srgbClr val="BE2BB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52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954" y="548100"/>
            <a:ext cx="8208169" cy="244464"/>
          </a:xfrm>
        </p:spPr>
        <p:txBody>
          <a:bodyPr/>
          <a:lstStyle/>
          <a:p>
            <a:r>
              <a:rPr lang="en-US"/>
              <a:t>Click to edit Master title style</a:t>
            </a:r>
            <a:endParaRPr lang="en-GB"/>
          </a:p>
        </p:txBody>
      </p:sp>
      <p:sp>
        <p:nvSpPr>
          <p:cNvPr id="5" name="Footer Placeholder 4"/>
          <p:cNvSpPr>
            <a:spLocks noGrp="1" noChangeArrowheads="1"/>
          </p:cNvSpPr>
          <p:nvPr>
            <p:ph type="ftr" sz="quarter" idx="3"/>
          </p:nvPr>
        </p:nvSpPr>
        <p:spPr bwMode="auto">
          <a:xfrm>
            <a:off x="251520" y="4857750"/>
            <a:ext cx="2998092" cy="228600"/>
          </a:xfrm>
          <a:prstGeom prst="rect">
            <a:avLst/>
          </a:prstGeom>
          <a:ln>
            <a:miter lim="800000"/>
            <a:headEnd/>
            <a:tailEnd/>
          </a:ln>
        </p:spPr>
        <p:txBody>
          <a:bodyPr wrap="square" numCol="1" anchor="t" anchorCtr="0" compatLnSpc="1">
            <a:prstTxWarp prst="textNoShape">
              <a:avLst/>
            </a:prstTxWarp>
          </a:bodyPr>
          <a:lstStyle>
            <a:lvl1pPr algn="l" fontAlgn="base">
              <a:spcBef>
                <a:spcPct val="0"/>
              </a:spcBef>
              <a:spcAft>
                <a:spcPct val="0"/>
              </a:spcAft>
              <a:defRPr sz="900" b="1">
                <a:solidFill>
                  <a:srgbClr val="FFFFFF"/>
                </a:solidFill>
                <a:latin typeface="+mn-lt"/>
                <a:cs typeface="+mn-cs"/>
              </a:defRPr>
            </a:lvl1pPr>
          </a:lstStyle>
          <a:p>
            <a:pPr>
              <a:defRPr/>
            </a:pPr>
            <a:endParaRPr lang="en-GB" dirty="0"/>
          </a:p>
        </p:txBody>
      </p:sp>
      <p:sp>
        <p:nvSpPr>
          <p:cNvPr id="7" name="Text Placeholder 16"/>
          <p:cNvSpPr>
            <a:spLocks noGrp="1"/>
          </p:cNvSpPr>
          <p:nvPr>
            <p:ph type="body" sz="quarter" idx="11" hasCustomPrompt="1"/>
          </p:nvPr>
        </p:nvSpPr>
        <p:spPr>
          <a:xfrm>
            <a:off x="5076797" y="4857750"/>
            <a:ext cx="3815729" cy="216024"/>
          </a:xfrm>
        </p:spPr>
        <p:txBody>
          <a:bodyPr/>
          <a:lstStyle>
            <a:lvl1pPr marL="0" indent="0" algn="r">
              <a:buNone/>
              <a:defRPr sz="900" b="1"/>
            </a:lvl1pPr>
          </a:lstStyle>
          <a:p>
            <a:pPr lvl="0"/>
            <a:r>
              <a:rPr lang="en-GB" dirty="0"/>
              <a:t>Reference</a:t>
            </a:r>
          </a:p>
        </p:txBody>
      </p:sp>
    </p:spTree>
    <p:extLst>
      <p:ext uri="{BB962C8B-B14F-4D97-AF65-F5344CB8AC3E}">
        <p14:creationId xmlns:p14="http://schemas.microsoft.com/office/powerpoint/2010/main" val="116009344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prstClr val="black"/>
                </a:solidFill>
                <a:latin typeface="Arial"/>
              </a:rPr>
              <a:t>Reference citations should be Arial 12pt Bold.</a:t>
            </a:r>
          </a:p>
        </p:txBody>
      </p:sp>
    </p:spTree>
    <p:extLst>
      <p:ext uri="{BB962C8B-B14F-4D97-AF65-F5344CB8AC3E}">
        <p14:creationId xmlns:p14="http://schemas.microsoft.com/office/powerpoint/2010/main" val="648069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noChangeArrowheads="1"/>
          </p:cNvSpPr>
          <p:nvPr>
            <p:ph type="ftr" sz="quarter" idx="3"/>
          </p:nvPr>
        </p:nvSpPr>
        <p:spPr bwMode="auto">
          <a:xfrm>
            <a:off x="251520" y="4857750"/>
            <a:ext cx="2998092" cy="228600"/>
          </a:xfrm>
          <a:prstGeom prst="rect">
            <a:avLst/>
          </a:prstGeom>
          <a:ln>
            <a:miter lim="800000"/>
            <a:headEnd/>
            <a:tailEnd/>
          </a:ln>
        </p:spPr>
        <p:txBody>
          <a:bodyPr wrap="square" numCol="1" anchor="t" anchorCtr="0" compatLnSpc="1">
            <a:prstTxWarp prst="textNoShape">
              <a:avLst/>
            </a:prstTxWarp>
          </a:bodyPr>
          <a:lstStyle>
            <a:lvl1pPr algn="l" fontAlgn="base">
              <a:spcBef>
                <a:spcPct val="0"/>
              </a:spcBef>
              <a:spcAft>
                <a:spcPct val="0"/>
              </a:spcAft>
              <a:defRPr sz="675" b="1">
                <a:solidFill>
                  <a:srgbClr val="FFFFFF"/>
                </a:solidFill>
                <a:latin typeface="+mn-lt"/>
                <a:cs typeface="+mn-cs"/>
              </a:defRPr>
            </a:lvl1pPr>
          </a:lstStyle>
          <a:p>
            <a:pPr>
              <a:defRPr/>
            </a:pPr>
            <a:endParaRPr lang="en-GB" dirty="0"/>
          </a:p>
        </p:txBody>
      </p:sp>
      <p:sp>
        <p:nvSpPr>
          <p:cNvPr id="7" name="Text Placeholder 16"/>
          <p:cNvSpPr>
            <a:spLocks noGrp="1"/>
          </p:cNvSpPr>
          <p:nvPr>
            <p:ph type="body" sz="quarter" idx="11" hasCustomPrompt="1"/>
          </p:nvPr>
        </p:nvSpPr>
        <p:spPr>
          <a:xfrm>
            <a:off x="5076781" y="4857750"/>
            <a:ext cx="3815729" cy="216024"/>
          </a:xfrm>
        </p:spPr>
        <p:txBody>
          <a:bodyPr/>
          <a:lstStyle>
            <a:lvl1pPr marL="0" indent="0" algn="r">
              <a:buNone/>
              <a:defRPr sz="675" b="1"/>
            </a:lvl1pPr>
          </a:lstStyle>
          <a:p>
            <a:pPr lvl="0"/>
            <a:r>
              <a:rPr lang="en-GB" dirty="0"/>
              <a:t>Reference</a:t>
            </a:r>
          </a:p>
        </p:txBody>
      </p:sp>
    </p:spTree>
    <p:extLst>
      <p:ext uri="{BB962C8B-B14F-4D97-AF65-F5344CB8AC3E}">
        <p14:creationId xmlns:p14="http://schemas.microsoft.com/office/powerpoint/2010/main" val="209686584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6" name="Text Placeholder 9"/>
          <p:cNvSpPr>
            <a:spLocks noGrp="1"/>
          </p:cNvSpPr>
          <p:nvPr>
            <p:ph type="body" sz="quarter" idx="13"/>
          </p:nvPr>
        </p:nvSpPr>
        <p:spPr>
          <a:xfrm>
            <a:off x="74747" y="4778123"/>
            <a:ext cx="4569261" cy="332042"/>
          </a:xfrm>
        </p:spPr>
        <p:txBody>
          <a:bodyPr anchor="b">
            <a:noAutofit/>
          </a:bodyPr>
          <a:lstStyle>
            <a:lvl1pPr marL="0" indent="-342900">
              <a:spcBef>
                <a:spcPts val="0"/>
              </a:spcBef>
              <a:spcAft>
                <a:spcPts val="0"/>
              </a:spcAft>
              <a:buNone/>
              <a:defRPr sz="750" b="0">
                <a:solidFill>
                  <a:schemeClr val="tx1"/>
                </a:solidFill>
                <a:latin typeface="Arial" pitchFamily="34" charset="0"/>
                <a:cs typeface="Arial" pitchFamily="34" charset="0"/>
              </a:defRPr>
            </a:lvl1pPr>
            <a:lvl2pPr>
              <a:defRPr sz="750" b="0">
                <a:solidFill>
                  <a:srgbClr val="002060"/>
                </a:solidFill>
                <a:latin typeface="Arial" pitchFamily="34" charset="0"/>
                <a:cs typeface="Arial" pitchFamily="34" charset="0"/>
              </a:defRPr>
            </a:lvl2pPr>
            <a:lvl3pPr>
              <a:defRPr sz="750" b="0">
                <a:solidFill>
                  <a:srgbClr val="002060"/>
                </a:solidFill>
                <a:latin typeface="Arial" pitchFamily="34" charset="0"/>
                <a:cs typeface="Arial" pitchFamily="34" charset="0"/>
              </a:defRPr>
            </a:lvl3pPr>
            <a:lvl4pPr>
              <a:defRPr sz="750" b="0">
                <a:solidFill>
                  <a:srgbClr val="002060"/>
                </a:solidFill>
                <a:latin typeface="Arial" pitchFamily="34" charset="0"/>
                <a:cs typeface="Arial" pitchFamily="34" charset="0"/>
              </a:defRPr>
            </a:lvl4pPr>
            <a:lvl5pPr>
              <a:defRPr sz="750" b="0">
                <a:solidFill>
                  <a:srgbClr val="002060"/>
                </a:solidFill>
                <a:latin typeface="Arial" pitchFamily="34" charset="0"/>
                <a:cs typeface="Arial" pitchFamily="34" charset="0"/>
              </a:defRPr>
            </a:lvl5pPr>
          </a:lstStyle>
          <a:p>
            <a:pPr lvl="0"/>
            <a:r>
              <a:rPr lang="en-US" dirty="0"/>
              <a:t>Click to edit Master text styles</a:t>
            </a:r>
          </a:p>
        </p:txBody>
      </p:sp>
      <p:sp>
        <p:nvSpPr>
          <p:cNvPr id="7" name="Text Placeholder 9"/>
          <p:cNvSpPr>
            <a:spLocks noGrp="1"/>
          </p:cNvSpPr>
          <p:nvPr>
            <p:ph type="body" sz="quarter" idx="14"/>
          </p:nvPr>
        </p:nvSpPr>
        <p:spPr>
          <a:xfrm>
            <a:off x="4670596" y="4779003"/>
            <a:ext cx="4392000" cy="332756"/>
          </a:xfrm>
        </p:spPr>
        <p:txBody>
          <a:bodyPr anchor="b">
            <a:noAutofit/>
          </a:bodyPr>
          <a:lstStyle>
            <a:lvl1pPr marL="0" indent="0" algn="r">
              <a:spcBef>
                <a:spcPts val="0"/>
              </a:spcBef>
              <a:spcAft>
                <a:spcPts val="0"/>
              </a:spcAft>
              <a:buNone/>
              <a:defRPr sz="750" b="0">
                <a:solidFill>
                  <a:schemeClr val="tx1"/>
                </a:solidFill>
                <a:latin typeface="Arial" pitchFamily="34" charset="0"/>
                <a:cs typeface="Arial" pitchFamily="34" charset="0"/>
              </a:defRPr>
            </a:lvl1pPr>
            <a:lvl2pPr>
              <a:defRPr sz="750" b="0">
                <a:solidFill>
                  <a:srgbClr val="002060"/>
                </a:solidFill>
                <a:latin typeface="Arial" pitchFamily="34" charset="0"/>
                <a:cs typeface="Arial" pitchFamily="34" charset="0"/>
              </a:defRPr>
            </a:lvl2pPr>
            <a:lvl3pPr>
              <a:defRPr sz="750" b="0">
                <a:solidFill>
                  <a:srgbClr val="002060"/>
                </a:solidFill>
                <a:latin typeface="Arial" pitchFamily="34" charset="0"/>
                <a:cs typeface="Arial" pitchFamily="34" charset="0"/>
              </a:defRPr>
            </a:lvl3pPr>
            <a:lvl4pPr>
              <a:defRPr sz="750" b="0">
                <a:solidFill>
                  <a:srgbClr val="002060"/>
                </a:solidFill>
                <a:latin typeface="Arial" pitchFamily="34" charset="0"/>
                <a:cs typeface="Arial" pitchFamily="34" charset="0"/>
              </a:defRPr>
            </a:lvl4pPr>
            <a:lvl5pPr>
              <a:defRPr sz="750" b="0">
                <a:solidFill>
                  <a:srgbClr val="002060"/>
                </a:solidFill>
                <a:latin typeface="Arial" pitchFamily="34" charset="0"/>
                <a:cs typeface="Arial" pitchFamily="34" charset="0"/>
              </a:defRPr>
            </a:lvl5pPr>
          </a:lstStyle>
          <a:p>
            <a:pPr lvl="0"/>
            <a:r>
              <a:rPr lang="en-US" dirty="0"/>
              <a:t>Click to edit Master text styles</a:t>
            </a:r>
          </a:p>
        </p:txBody>
      </p:sp>
      <p:sp>
        <p:nvSpPr>
          <p:cNvPr id="8" name="Content Placeholder 2"/>
          <p:cNvSpPr>
            <a:spLocks noGrp="1"/>
          </p:cNvSpPr>
          <p:nvPr>
            <p:ph idx="1"/>
          </p:nvPr>
        </p:nvSpPr>
        <p:spPr>
          <a:xfrm>
            <a:off x="457200" y="1168004"/>
            <a:ext cx="8229600" cy="3563987"/>
          </a:xfrm>
        </p:spPr>
        <p:txBody>
          <a:bodyPr/>
          <a:lstStyle>
            <a:lvl1pPr>
              <a:spcAft>
                <a:spcPts val="450"/>
              </a:spcAft>
              <a:defRPr sz="1500">
                <a:solidFill>
                  <a:schemeClr val="tx1"/>
                </a:solidFill>
              </a:defRPr>
            </a:lvl1pPr>
            <a:lvl2pPr>
              <a:spcBef>
                <a:spcPts val="450"/>
              </a:spcBef>
              <a:spcAft>
                <a:spcPts val="0"/>
              </a:spcAft>
              <a:defRPr sz="1350">
                <a:solidFill>
                  <a:schemeClr val="tx1"/>
                </a:solidFill>
              </a:defRPr>
            </a:lvl2pPr>
            <a:lvl3pPr>
              <a:spcAft>
                <a:spcPts val="0"/>
              </a:spcAft>
              <a:defRPr sz="1200">
                <a:solidFill>
                  <a:schemeClr val="tx1"/>
                </a:solidFill>
              </a:defRPr>
            </a:lvl3pPr>
            <a:lvl4pPr>
              <a:spcAft>
                <a:spcPts val="0"/>
              </a:spcAft>
              <a:defRPr sz="1050">
                <a:solidFill>
                  <a:schemeClr val="tx1"/>
                </a:solidFill>
              </a:defRPr>
            </a:lvl4pPr>
            <a:lvl5pPr>
              <a:spcAft>
                <a:spcPts val="0"/>
              </a:spcAft>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655235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nly Title with Elements">
    <p:bg bwMode="gray">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solidFill>
                  <a:srgbClr val="004F9E"/>
                </a:solidFill>
              </a:defRPr>
            </a:lvl1pPr>
          </a:lstStyle>
          <a:p>
            <a:r>
              <a:rPr lang="en-US"/>
              <a:t>Title of Presentation| DD.MM.YYYY</a:t>
            </a:r>
            <a:endParaRPr lang="en-US" dirty="0"/>
          </a:p>
        </p:txBody>
      </p:sp>
      <p:sp>
        <p:nvSpPr>
          <p:cNvPr id="8" name="Slide Number Placeholder 7"/>
          <p:cNvSpPr>
            <a:spLocks noGrp="1"/>
          </p:cNvSpPr>
          <p:nvPr>
            <p:ph type="sldNum" sz="quarter" idx="11"/>
          </p:nvPr>
        </p:nvSpPr>
        <p:spPr>
          <a:xfrm>
            <a:off x="6553200" y="4767267"/>
            <a:ext cx="2133600" cy="273844"/>
          </a:xfrm>
          <a:prstGeom prst="rect">
            <a:avLst/>
          </a:prstGeom>
        </p:spPr>
        <p:txBody>
          <a:bodyPr/>
          <a:lstStyle>
            <a:lvl1pPr>
              <a:defRPr>
                <a:solidFill>
                  <a:schemeClr val="bg1"/>
                </a:solidFill>
              </a:defRPr>
            </a:lvl1pPr>
          </a:lstStyle>
          <a:p>
            <a:fld id="{FD5E7EB4-4CDF-47BB-AF16-07782904B863}" type="slidenum">
              <a:rPr lang="en-US" smtClean="0">
                <a:solidFill>
                  <a:srgbClr val="FFFFFF"/>
                </a:solidFill>
              </a:rPr>
              <a:pPr/>
              <a:t>‹#›</a:t>
            </a:fld>
            <a:endParaRPr lang="en-US" dirty="0">
              <a:solidFill>
                <a:srgbClr val="FFFFFF"/>
              </a:solidFill>
            </a:endParaRPr>
          </a:p>
        </p:txBody>
      </p:sp>
      <p:sp>
        <p:nvSpPr>
          <p:cNvPr id="12" name="Text Placeholder 7"/>
          <p:cNvSpPr>
            <a:spLocks noGrp="1"/>
          </p:cNvSpPr>
          <p:nvPr>
            <p:ph type="body" sz="quarter" idx="13" hasCustomPrompt="1"/>
          </p:nvPr>
        </p:nvSpPr>
        <p:spPr bwMode="gray">
          <a:xfrm>
            <a:off x="467938" y="304668"/>
            <a:ext cx="8208169" cy="237600"/>
          </a:xfrm>
          <a:prstGeom prst="rect">
            <a:avLst/>
          </a:prstGeom>
        </p:spPr>
        <p:txBody>
          <a:bodyPr tIns="18000" anchor="t">
            <a:noAutofit/>
          </a:bodyPr>
          <a:lstStyle>
            <a:lvl1pPr marL="0" marR="0" indent="0" algn="l" defTabSz="685732" rtl="0" eaLnBrk="1" fontAlgn="auto" latinLnBrk="0" hangingPunct="1">
              <a:lnSpc>
                <a:spcPct val="100000"/>
              </a:lnSpc>
              <a:spcBef>
                <a:spcPts val="0"/>
              </a:spcBef>
              <a:spcAft>
                <a:spcPts val="0"/>
              </a:spcAft>
              <a:buClrTx/>
              <a:buSzTx/>
              <a:buFont typeface="Arial" panose="020B0604020202020204" pitchFamily="34" charset="0"/>
              <a:buNone/>
              <a:tabLst/>
              <a:defRPr sz="1500" b="0" baseline="0">
                <a:solidFill>
                  <a:srgbClr val="004F9E"/>
                </a:solidFill>
              </a:defRPr>
            </a:lvl1pPr>
            <a:lvl2pPr marL="0" indent="0">
              <a:spcBef>
                <a:spcPts val="0"/>
              </a:spcBef>
              <a:spcAft>
                <a:spcPts val="0"/>
              </a:spcAft>
              <a:buFont typeface="Arial" panose="020B0604020202020204" pitchFamily="34" charset="0"/>
              <a:buNone/>
              <a:defRPr sz="1500" b="0">
                <a:solidFill>
                  <a:schemeClr val="accent1"/>
                </a:solidFill>
              </a:defRPr>
            </a:lvl2pPr>
            <a:lvl3pPr marL="0" indent="0">
              <a:spcBef>
                <a:spcPts val="0"/>
              </a:spcBef>
              <a:spcAft>
                <a:spcPts val="0"/>
              </a:spcAft>
              <a:buNone/>
              <a:defRPr sz="1500" b="0">
                <a:solidFill>
                  <a:schemeClr val="accent1"/>
                </a:solidFill>
              </a:defRPr>
            </a:lvl3pPr>
            <a:lvl4pPr marL="0" indent="0">
              <a:spcBef>
                <a:spcPts val="0"/>
              </a:spcBef>
              <a:spcAft>
                <a:spcPts val="0"/>
              </a:spcAft>
              <a:buNone/>
              <a:defRPr sz="1500" b="0">
                <a:solidFill>
                  <a:schemeClr val="accent1"/>
                </a:solidFill>
              </a:defRPr>
            </a:lvl4pPr>
            <a:lvl5pPr marL="0" indent="0">
              <a:spcBef>
                <a:spcPts val="0"/>
              </a:spcBef>
              <a:spcAft>
                <a:spcPts val="0"/>
              </a:spcAft>
              <a:buNone/>
              <a:defRPr sz="1500" b="0">
                <a:solidFill>
                  <a:schemeClr val="accent1"/>
                </a:solidFill>
              </a:defRPr>
            </a:lvl5pPr>
            <a:lvl6pPr marL="0" indent="0">
              <a:spcBef>
                <a:spcPts val="0"/>
              </a:spcBef>
              <a:spcAft>
                <a:spcPts val="0"/>
              </a:spcAft>
              <a:buNone/>
              <a:defRPr sz="1500" b="0">
                <a:solidFill>
                  <a:schemeClr val="accent1"/>
                </a:solidFill>
              </a:defRPr>
            </a:lvl6pPr>
            <a:lvl7pPr marL="0" indent="0">
              <a:spcBef>
                <a:spcPts val="0"/>
              </a:spcBef>
              <a:spcAft>
                <a:spcPts val="0"/>
              </a:spcAft>
              <a:buNone/>
              <a:defRPr sz="1500" b="0">
                <a:solidFill>
                  <a:schemeClr val="accent1"/>
                </a:solidFill>
              </a:defRPr>
            </a:lvl7pPr>
            <a:lvl8pPr marL="0" indent="0">
              <a:spcBef>
                <a:spcPts val="0"/>
              </a:spcBef>
              <a:spcAft>
                <a:spcPts val="0"/>
              </a:spcAft>
              <a:buNone/>
              <a:defRPr sz="1500" b="0">
                <a:solidFill>
                  <a:schemeClr val="accent1"/>
                </a:solidFill>
              </a:defRPr>
            </a:lvl8pPr>
            <a:lvl9pPr marL="0" indent="0">
              <a:spcBef>
                <a:spcPts val="0"/>
              </a:spcBef>
              <a:spcAft>
                <a:spcPts val="0"/>
              </a:spcAft>
              <a:buNone/>
              <a:defRPr sz="1500" b="0">
                <a:solidFill>
                  <a:schemeClr val="accent1"/>
                </a:solidFill>
              </a:defRPr>
            </a:lvl9pPr>
          </a:lstStyle>
          <a:p>
            <a:pPr marL="0" marR="0" lvl="0" indent="0" algn="l" defTabSz="68573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t>Click to add action title</a:t>
            </a:r>
          </a:p>
        </p:txBody>
      </p:sp>
      <p:sp>
        <p:nvSpPr>
          <p:cNvPr id="5" name="Title 4"/>
          <p:cNvSpPr>
            <a:spLocks noGrp="1"/>
          </p:cNvSpPr>
          <p:nvPr>
            <p:ph type="title" hasCustomPrompt="1"/>
          </p:nvPr>
        </p:nvSpPr>
        <p:spPr/>
        <p:txBody>
          <a:bodyPr/>
          <a:lstStyle>
            <a:lvl1pPr>
              <a:defRPr>
                <a:solidFill>
                  <a:srgbClr val="004F9E"/>
                </a:solidFill>
              </a:defRPr>
            </a:lvl1pPr>
          </a:lstStyle>
          <a:p>
            <a:r>
              <a:rPr lang="en-US" dirty="0"/>
              <a:t>Insert slide title here (max. 2 lines | max. 1 line with Action Title)</a:t>
            </a:r>
          </a:p>
        </p:txBody>
      </p:sp>
    </p:spTree>
    <p:extLst>
      <p:ext uri="{BB962C8B-B14F-4D97-AF65-F5344CB8AC3E}">
        <p14:creationId xmlns:p14="http://schemas.microsoft.com/office/powerpoint/2010/main" val="73784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solidFill>
                  <a:prstClr val="black"/>
                </a:solidFill>
                <a:latin typeface="Arial"/>
              </a:rPr>
              <a:t>Reference citations should be Arial 12pt Bold.</a:t>
            </a:r>
          </a:p>
        </p:txBody>
      </p:sp>
      <p:sp>
        <p:nvSpPr>
          <p:cNvPr id="2" name="Title 1"/>
          <p:cNvSpPr>
            <a:spLocks noGrp="1"/>
          </p:cNvSpPr>
          <p:nvPr>
            <p:ph type="ctrTitle" hasCustomPrompt="1"/>
          </p:nvPr>
        </p:nvSpPr>
        <p:spPr>
          <a:xfrm>
            <a:off x="685800" y="1597824"/>
            <a:ext cx="7772400" cy="1102519"/>
          </a:xfrm>
        </p:spPr>
        <p:txBody>
          <a:bodyPr/>
          <a:lstStyle>
            <a:lvl1pPr>
              <a:defRPr>
                <a:solidFill>
                  <a:srgbClr val="E8772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3461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4200"/>
              <a:t>Texto del título</a:t>
            </a:r>
          </a:p>
        </p:txBody>
      </p:sp>
    </p:spTree>
    <p:extLst>
      <p:ext uri="{BB962C8B-B14F-4D97-AF65-F5344CB8AC3E}">
        <p14:creationId xmlns:p14="http://schemas.microsoft.com/office/powerpoint/2010/main" val="3200768721"/>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ctrTitle"/>
          </p:nvPr>
        </p:nvSpPr>
        <p:spPr>
          <a:xfrm>
            <a:off x="3182353" y="1145617"/>
            <a:ext cx="5884410" cy="477611"/>
          </a:xfrm>
        </p:spPr>
        <p:txBody>
          <a:bodyPr anchor="b" anchorCtr="0">
            <a:noAutofit/>
          </a:bodyPr>
          <a:lstStyle>
            <a:lvl1pPr algn="l">
              <a:defRPr sz="2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82353" y="1692723"/>
            <a:ext cx="5884410" cy="300447"/>
          </a:xfrm>
          <a:prstGeom prst="rect">
            <a:avLst/>
          </a:prstGeom>
        </p:spPr>
        <p:txBody>
          <a:bodyPr>
            <a:noAutofit/>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12" name="Text Placeholder 11"/>
          <p:cNvSpPr>
            <a:spLocks noGrp="1"/>
          </p:cNvSpPr>
          <p:nvPr>
            <p:ph type="body" sz="quarter" idx="13"/>
          </p:nvPr>
        </p:nvSpPr>
        <p:spPr>
          <a:xfrm>
            <a:off x="3182353" y="2262762"/>
            <a:ext cx="5884410" cy="348853"/>
          </a:xfrm>
          <a:prstGeom prst="rect">
            <a:avLst/>
          </a:prstGeom>
        </p:spPr>
        <p:txBody>
          <a:bodyPr>
            <a:normAutofit/>
          </a:bodyPr>
          <a:lstStyle>
            <a:lvl1pPr marL="0" indent="0">
              <a:buNone/>
              <a:defRPr sz="900"/>
            </a:lvl1pPr>
          </a:lstStyle>
          <a:p>
            <a:pPr lvl="0"/>
            <a:endParaRPr lang="en-US" dirty="0"/>
          </a:p>
        </p:txBody>
      </p:sp>
      <p:cxnSp>
        <p:nvCxnSpPr>
          <p:cNvPr id="10" name="Straight Connector 9"/>
          <p:cNvCxnSpPr/>
          <p:nvPr userDrawn="1"/>
        </p:nvCxnSpPr>
        <p:spPr>
          <a:xfrm>
            <a:off x="2961918" y="1147255"/>
            <a:ext cx="0" cy="153536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22" name="Oval 21">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4" name="Group 23"/>
          <p:cNvGrpSpPr/>
          <p:nvPr userDrawn="1"/>
        </p:nvGrpSpPr>
        <p:grpSpPr>
          <a:xfrm>
            <a:off x="8225401" y="172791"/>
            <a:ext cx="289949" cy="287036"/>
            <a:chOff x="9402941" y="189183"/>
            <a:chExt cx="386599" cy="382714"/>
          </a:xfrm>
          <a:effectLst/>
        </p:grpSpPr>
        <p:sp>
          <p:nvSpPr>
            <p:cNvPr id="25" name="Oval 24">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7" name="TextBox 26"/>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9" name="TextBox 18">
            <a:extLst>
              <a:ext uri="{FF2B5EF4-FFF2-40B4-BE49-F238E27FC236}">
                <a16:creationId xmlns:a16="http://schemas.microsoft.com/office/drawing/2014/main" id="{C767CC04-E4D0-4FBB-BADE-5503A64FC8F0}"/>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29" name="Footer Placeholder 4">
            <a:extLst>
              <a:ext uri="{FF2B5EF4-FFF2-40B4-BE49-F238E27FC236}">
                <a16:creationId xmlns:a16="http://schemas.microsoft.com/office/drawing/2014/main" id="{3F29B932-AE96-419A-91FC-86EF47439610}"/>
              </a:ext>
            </a:extLst>
          </p:cNvPr>
          <p:cNvSpPr txBox="1">
            <a:spLocks/>
          </p:cNvSpPr>
          <p:nvPr userDrawn="1"/>
        </p:nvSpPr>
        <p:spPr>
          <a:xfrm>
            <a:off x="5904968" y="3000792"/>
            <a:ext cx="3086100" cy="1287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a:t>Local approval may be required before external use. Refer to local guidelines. </a:t>
            </a:r>
          </a:p>
        </p:txBody>
      </p:sp>
      <p:sp>
        <p:nvSpPr>
          <p:cNvPr id="30" name="Oval 29">
            <a:hlinkClick r:id="" action="ppaction://noaction"/>
            <a:extLst>
              <a:ext uri="{FF2B5EF4-FFF2-40B4-BE49-F238E27FC236}">
                <a16:creationId xmlns:a16="http://schemas.microsoft.com/office/drawing/2014/main" id="{F4DC2FC4-E965-4499-86E2-E9F4A5D1612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4" action="ppaction://hlinksldjump"/>
            <a:extLst>
              <a:ext uri="{FF2B5EF4-FFF2-40B4-BE49-F238E27FC236}">
                <a16:creationId xmlns:a16="http://schemas.microsoft.com/office/drawing/2014/main" id="{FD4972CF-6D1E-4497-9432-48F58269339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81467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_NO NAV">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8" name="TextBox 17"/>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grpSp>
        <p:nvGrpSpPr>
          <p:cNvPr id="19" name="Group 18"/>
          <p:cNvGrpSpPr/>
          <p:nvPr userDrawn="1"/>
        </p:nvGrpSpPr>
        <p:grpSpPr>
          <a:xfrm>
            <a:off x="8651593" y="172791"/>
            <a:ext cx="287036" cy="287036"/>
            <a:chOff x="7890838" y="220104"/>
            <a:chExt cx="438150" cy="438150"/>
          </a:xfrm>
          <a:effectLst/>
        </p:grpSpPr>
        <p:sp>
          <p:nvSpPr>
            <p:cNvPr id="20" name="Oval 19">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2" name="Group 21"/>
          <p:cNvGrpSpPr/>
          <p:nvPr userDrawn="1"/>
        </p:nvGrpSpPr>
        <p:grpSpPr>
          <a:xfrm>
            <a:off x="8225401" y="172791"/>
            <a:ext cx="289949" cy="287036"/>
            <a:chOff x="9402941" y="189183"/>
            <a:chExt cx="386599" cy="382714"/>
          </a:xfrm>
          <a:effectLst/>
        </p:grpSpPr>
        <p:sp>
          <p:nvSpPr>
            <p:cNvPr id="23" name="Oval 22">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5" name="TextBox 2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7" name="Content Placeholder 2">
            <a:extLst>
              <a:ext uri="{FF2B5EF4-FFF2-40B4-BE49-F238E27FC236}">
                <a16:creationId xmlns:a16="http://schemas.microsoft.com/office/drawing/2014/main" id="{B2CF53A5-99BB-4A9B-AE9F-D9C1393BEE98}"/>
              </a:ext>
            </a:extLst>
          </p:cNvPr>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20">
            <a:extLst>
              <a:ext uri="{FF2B5EF4-FFF2-40B4-BE49-F238E27FC236}">
                <a16:creationId xmlns:a16="http://schemas.microsoft.com/office/drawing/2014/main" id="{A1844B4D-FDF5-4858-B8C4-37BDFDF700F9}"/>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29" name="Text Placeholder 7">
            <a:extLst>
              <a:ext uri="{FF2B5EF4-FFF2-40B4-BE49-F238E27FC236}">
                <a16:creationId xmlns:a16="http://schemas.microsoft.com/office/drawing/2014/main" id="{87631EAB-1703-4E15-9B86-0EE73B62A9ED}"/>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0" name="Oval 29">
            <a:hlinkClick r:id="" action="ppaction://noaction"/>
            <a:extLst>
              <a:ext uri="{FF2B5EF4-FFF2-40B4-BE49-F238E27FC236}">
                <a16:creationId xmlns:a16="http://schemas.microsoft.com/office/drawing/2014/main" id="{EE90D67E-2BDA-4303-8181-F25D05999324}"/>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4" action="ppaction://hlinksldjump"/>
            <a:extLst>
              <a:ext uri="{FF2B5EF4-FFF2-40B4-BE49-F238E27FC236}">
                <a16:creationId xmlns:a16="http://schemas.microsoft.com/office/drawing/2014/main" id="{657B2088-1991-4941-B819-A12B986BA1A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09885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8" name="Text Placeholder 7">
            <a:extLst>
              <a:ext uri="{FF2B5EF4-FFF2-40B4-BE49-F238E27FC236}">
                <a16:creationId xmlns:a16="http://schemas.microsoft.com/office/drawing/2014/main" id="{A24A1CC7-C6C2-4A71-B139-F89996A31FFE}"/>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7" name="Oval 6">
            <a:hlinkClick r:id="" action="ppaction://noaction"/>
            <a:extLst>
              <a:ext uri="{FF2B5EF4-FFF2-40B4-BE49-F238E27FC236}">
                <a16:creationId xmlns:a16="http://schemas.microsoft.com/office/drawing/2014/main" id="{D6DC7939-D273-45C3-8255-EA1B6AB57D9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3DB21F2-5EBB-41AE-A4EB-02A707238528}"/>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4272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4EA493-C256-0548-895E-C0D911597074}"/>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3" name="Marcador de pie de página 2">
            <a:extLst>
              <a:ext uri="{FF2B5EF4-FFF2-40B4-BE49-F238E27FC236}">
                <a16:creationId xmlns:a16="http://schemas.microsoft.com/office/drawing/2014/main" id="{3D9455EA-0074-FE49-ADE9-D31CD02D655C}"/>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4" name="Marcador de número de diapositiva 3">
            <a:extLst>
              <a:ext uri="{FF2B5EF4-FFF2-40B4-BE49-F238E27FC236}">
                <a16:creationId xmlns:a16="http://schemas.microsoft.com/office/drawing/2014/main" id="{E2041994-C6C0-D040-9DB0-2E8BC98455B8}"/>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2937501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10" name="Text Placeholder 7">
            <a:extLst>
              <a:ext uri="{FF2B5EF4-FFF2-40B4-BE49-F238E27FC236}">
                <a16:creationId xmlns:a16="http://schemas.microsoft.com/office/drawing/2014/main" id="{825ABBDC-75CE-463D-80F9-3E8F92897B5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11" name="Content Placeholder 2">
            <a:extLst>
              <a:ext uri="{FF2B5EF4-FFF2-40B4-BE49-F238E27FC236}">
                <a16:creationId xmlns:a16="http://schemas.microsoft.com/office/drawing/2014/main" id="{C7D74285-C1F0-40A0-8CC4-C308167D0B15}"/>
              </a:ext>
            </a:extLst>
          </p:cNvPr>
          <p:cNvSpPr>
            <a:spLocks noGrp="1"/>
          </p:cNvSpPr>
          <p:nvPr>
            <p:ph sz="half" idx="1"/>
          </p:nvPr>
        </p:nvSpPr>
        <p:spPr>
          <a:xfrm>
            <a:off x="628650" y="1369219"/>
            <a:ext cx="378822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6F4F7D9-C253-4D60-B743-0E702959DAC8}"/>
              </a:ext>
            </a:extLst>
          </p:cNvPr>
          <p:cNvSpPr>
            <a:spLocks noGrp="1"/>
          </p:cNvSpPr>
          <p:nvPr>
            <p:ph sz="half" idx="2"/>
          </p:nvPr>
        </p:nvSpPr>
        <p:spPr>
          <a:xfrm>
            <a:off x="4745491" y="1369219"/>
            <a:ext cx="376985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17AC09B-4A71-4E38-824D-2B051A17ACCE}"/>
              </a:ext>
            </a:extLst>
          </p:cNvPr>
          <p:cNvCxnSpPr>
            <a:cxnSpLocks/>
          </p:cNvCxnSpPr>
          <p:nvPr userDrawn="1"/>
        </p:nvCxnSpPr>
        <p:spPr>
          <a:xfrm>
            <a:off x="457586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DB801ACE-1CBC-45C7-BFC1-CC6104B9F93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24FA946-AACB-436C-A75C-730B90819980}"/>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11101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23C7A4C-6EC6-DB4C-B133-117FAB5DFCCF}" type="slidenum">
              <a:rPr lang="en-US" smtClean="0"/>
              <a:t>‹#›</a:t>
            </a:fld>
            <a:endParaRPr lang="en-US"/>
          </a:p>
        </p:txBody>
      </p:sp>
      <p:sp>
        <p:nvSpPr>
          <p:cNvPr id="7" name="Text Placeholder 7">
            <a:extLst>
              <a:ext uri="{FF2B5EF4-FFF2-40B4-BE49-F238E27FC236}">
                <a16:creationId xmlns:a16="http://schemas.microsoft.com/office/drawing/2014/main" id="{C242D757-6B72-4B54-AAD0-9ED148B7BC95}"/>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6" name="Oval 5">
            <a:hlinkClick r:id="" action="ppaction://noaction"/>
            <a:extLst>
              <a:ext uri="{FF2B5EF4-FFF2-40B4-BE49-F238E27FC236}">
                <a16:creationId xmlns:a16="http://schemas.microsoft.com/office/drawing/2014/main" id="{318022C4-F86C-4490-B905-6324339DEEAE}"/>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hlinkClick r:id="rId2" action="ppaction://hlinksldjump"/>
            <a:extLst>
              <a:ext uri="{FF2B5EF4-FFF2-40B4-BE49-F238E27FC236}">
                <a16:creationId xmlns:a16="http://schemas.microsoft.com/office/drawing/2014/main" id="{2DCD8AE1-3EDF-400F-BE18-05D819618FB5}"/>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1735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C7A4C-6EC6-DB4C-B133-117FAB5DFCCF}" type="slidenum">
              <a:rPr lang="en-US" smtClean="0"/>
              <a:t>‹#›</a:t>
            </a:fld>
            <a:endParaRPr lang="en-US"/>
          </a:p>
        </p:txBody>
      </p:sp>
      <p:sp>
        <p:nvSpPr>
          <p:cNvPr id="6" name="Text Placeholder 7">
            <a:extLst>
              <a:ext uri="{FF2B5EF4-FFF2-40B4-BE49-F238E27FC236}">
                <a16:creationId xmlns:a16="http://schemas.microsoft.com/office/drawing/2014/main" id="{2EDC6042-6108-4E99-9360-29A06FF4242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5" name="Oval 4">
            <a:hlinkClick r:id="" action="ppaction://noaction"/>
            <a:extLst>
              <a:ext uri="{FF2B5EF4-FFF2-40B4-BE49-F238E27FC236}">
                <a16:creationId xmlns:a16="http://schemas.microsoft.com/office/drawing/2014/main" id="{5A887D3B-06D2-499C-8126-5FB0FECD0E20}"/>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hlinkClick r:id="rId2" action="ppaction://hlinksldjump"/>
            <a:extLst>
              <a:ext uri="{FF2B5EF4-FFF2-40B4-BE49-F238E27FC236}">
                <a16:creationId xmlns:a16="http://schemas.microsoft.com/office/drawing/2014/main" id="{BA1E0992-2886-4777-9D75-3B854355951B}"/>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47470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629841" y="1369220"/>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5921148" y="1369220"/>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7D8755DB-A54D-4063-9CEA-0E8AFC41529D}"/>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2" name="Straight Connector 11">
            <a:extLst>
              <a:ext uri="{FF2B5EF4-FFF2-40B4-BE49-F238E27FC236}">
                <a16:creationId xmlns:a16="http://schemas.microsoft.com/office/drawing/2014/main" id="{C31C2F2A-76A8-4356-80EF-631A82610770}"/>
              </a:ext>
            </a:extLst>
          </p:cNvPr>
          <p:cNvCxnSpPr>
            <a:cxnSpLocks/>
          </p:cNvCxnSpPr>
          <p:nvPr userDrawn="1"/>
        </p:nvCxnSpPr>
        <p:spPr>
          <a:xfrm>
            <a:off x="574467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A60AA4EF-8BF9-4845-9773-239A92DA0527}"/>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9C9AAF1E-6AE2-4667-92BD-017A86E11ECC}"/>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707115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3604875" y="1369219"/>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629841" y="1369219"/>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C2F9067A-D7F0-4061-9403-E0A5D9FB493F}"/>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3" name="Straight Connector 12">
            <a:extLst>
              <a:ext uri="{FF2B5EF4-FFF2-40B4-BE49-F238E27FC236}">
                <a16:creationId xmlns:a16="http://schemas.microsoft.com/office/drawing/2014/main" id="{B6C583A7-A3A6-40E9-A75D-F0D82F042FB7}"/>
              </a:ext>
            </a:extLst>
          </p:cNvPr>
          <p:cNvCxnSpPr>
            <a:cxnSpLocks/>
          </p:cNvCxnSpPr>
          <p:nvPr userDrawn="1"/>
        </p:nvCxnSpPr>
        <p:spPr>
          <a:xfrm>
            <a:off x="3416270"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380A74C4-C4EA-4E0B-B3E9-FA5A8F896E36}"/>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ECF3A47-3CA3-4C48-9E01-FF5B0173ABB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8185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normAutofit/>
          </a:bodyPr>
          <a:lstStyle>
            <a:lvl1pPr>
              <a:defRPr sz="1500"/>
            </a:lvl1pPr>
          </a:lstStyle>
          <a:p>
            <a:r>
              <a:rPr lang="en-US" dirty="0"/>
              <a:t>Click to edit Master title style</a:t>
            </a:r>
          </a:p>
        </p:txBody>
      </p:sp>
      <p:sp>
        <p:nvSpPr>
          <p:cNvPr id="3" name="Picture Placeholder 2"/>
          <p:cNvSpPr>
            <a:spLocks noGrp="1"/>
          </p:cNvSpPr>
          <p:nvPr>
            <p:ph type="pic" idx="1"/>
          </p:nvPr>
        </p:nvSpPr>
        <p:spPr>
          <a:xfrm>
            <a:off x="3887391" y="740570"/>
            <a:ext cx="4629150" cy="359127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0868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Text Placeholder 7">
            <a:extLst>
              <a:ext uri="{FF2B5EF4-FFF2-40B4-BE49-F238E27FC236}">
                <a16:creationId xmlns:a16="http://schemas.microsoft.com/office/drawing/2014/main" id="{191FB998-7C39-42DA-B8CD-C2AFE9A883F7}"/>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8" name="Oval 7">
            <a:hlinkClick r:id="" action="ppaction://noaction"/>
            <a:extLst>
              <a:ext uri="{FF2B5EF4-FFF2-40B4-BE49-F238E27FC236}">
                <a16:creationId xmlns:a16="http://schemas.microsoft.com/office/drawing/2014/main" id="{7AAA7E48-06B6-4F9B-B538-C0EFDCB8E149}"/>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hlinkClick r:id="rId2" action="ppaction://hlinksldjump"/>
            <a:extLst>
              <a:ext uri="{FF2B5EF4-FFF2-40B4-BE49-F238E27FC236}">
                <a16:creationId xmlns:a16="http://schemas.microsoft.com/office/drawing/2014/main" id="{BC43199B-15EF-4F79-A46E-FD9FB43A4871}"/>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50044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1506" y="1369219"/>
            <a:ext cx="379537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745492" y="1369219"/>
            <a:ext cx="377700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4041"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19" name="Oval 18">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1" name="Group 20"/>
          <p:cNvGrpSpPr/>
          <p:nvPr userDrawn="1"/>
        </p:nvGrpSpPr>
        <p:grpSpPr>
          <a:xfrm>
            <a:off x="8225401" y="172791"/>
            <a:ext cx="289949" cy="287036"/>
            <a:chOff x="9402941" y="189183"/>
            <a:chExt cx="386599" cy="382714"/>
          </a:xfrm>
          <a:effectLst/>
        </p:grpSpPr>
        <p:sp>
          <p:nvSpPr>
            <p:cNvPr id="22" name="Oval 21">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4" name="TextBox 2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30" name="Footer Placeholder 20">
            <a:extLst>
              <a:ext uri="{FF2B5EF4-FFF2-40B4-BE49-F238E27FC236}">
                <a16:creationId xmlns:a16="http://schemas.microsoft.com/office/drawing/2014/main" id="{5DA2A284-0A3D-4BF3-B191-03BFBDEE04FE}"/>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31" name="Text Placeholder 7">
            <a:extLst>
              <a:ext uri="{FF2B5EF4-FFF2-40B4-BE49-F238E27FC236}">
                <a16:creationId xmlns:a16="http://schemas.microsoft.com/office/drawing/2014/main" id="{73E6BB04-976C-4F0B-B621-C90E687A8E3C}"/>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3" name="TextBox 32">
            <a:extLst>
              <a:ext uri="{FF2B5EF4-FFF2-40B4-BE49-F238E27FC236}">
                <a16:creationId xmlns:a16="http://schemas.microsoft.com/office/drawing/2014/main" id="{D6D61B94-D25A-42EB-9B7E-F16DEBA8677B}"/>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4" name="Oval 33">
            <a:hlinkClick r:id="" action="ppaction://noaction"/>
            <a:extLst>
              <a:ext uri="{FF2B5EF4-FFF2-40B4-BE49-F238E27FC236}">
                <a16:creationId xmlns:a16="http://schemas.microsoft.com/office/drawing/2014/main" id="{A33F49F7-E489-4D2A-84F3-70BEB0634C4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hlinkClick r:id="rId4" action="ppaction://hlinksldjump"/>
            <a:extLst>
              <a:ext uri="{FF2B5EF4-FFF2-40B4-BE49-F238E27FC236}">
                <a16:creationId xmlns:a16="http://schemas.microsoft.com/office/drawing/2014/main" id="{D8FBD883-F65E-4888-A3F9-F3B4FFF20BF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9328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OC">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7" name="TextBox 6"/>
          <p:cNvSpPr txBox="1"/>
          <p:nvPr userDrawn="1"/>
        </p:nvSpPr>
        <p:spPr>
          <a:xfrm>
            <a:off x="628650" y="788394"/>
            <a:ext cx="4144835" cy="300082"/>
          </a:xfrm>
          <a:prstGeom prst="rect">
            <a:avLst/>
          </a:prstGeom>
          <a:noFill/>
        </p:spPr>
        <p:txBody>
          <a:bodyPr wrap="square" rtlCol="0" anchor="t" anchorCtr="0">
            <a:spAutoFit/>
          </a:bodyPr>
          <a:lstStyle/>
          <a:p>
            <a:r>
              <a:rPr lang="en-US" sz="1350" b="1">
                <a:solidFill>
                  <a:schemeClr val="accent1"/>
                </a:solidFill>
              </a:rPr>
              <a:t>Select a section to explore</a:t>
            </a:r>
          </a:p>
        </p:txBody>
      </p:sp>
      <p:grpSp>
        <p:nvGrpSpPr>
          <p:cNvPr id="45" name="Group 44"/>
          <p:cNvGrpSpPr/>
          <p:nvPr userDrawn="1"/>
        </p:nvGrpSpPr>
        <p:grpSpPr>
          <a:xfrm>
            <a:off x="8651593" y="172791"/>
            <a:ext cx="287036" cy="287036"/>
            <a:chOff x="7890838" y="220104"/>
            <a:chExt cx="438150" cy="438150"/>
          </a:xfrm>
          <a:effectLst/>
        </p:grpSpPr>
        <p:sp>
          <p:nvSpPr>
            <p:cNvPr id="46" name="Oval 45">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48" name="Group 47"/>
          <p:cNvGrpSpPr/>
          <p:nvPr userDrawn="1"/>
        </p:nvGrpSpPr>
        <p:grpSpPr>
          <a:xfrm>
            <a:off x="8225401" y="172791"/>
            <a:ext cx="289949" cy="287036"/>
            <a:chOff x="9402941" y="189183"/>
            <a:chExt cx="386599" cy="382714"/>
          </a:xfrm>
          <a:effectLst/>
        </p:grpSpPr>
        <p:sp>
          <p:nvSpPr>
            <p:cNvPr id="49" name="Oval 48">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4" name="Picture 8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85" name="TextBox 8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51" name="Footer Placeholder 20">
            <a:extLst>
              <a:ext uri="{FF2B5EF4-FFF2-40B4-BE49-F238E27FC236}">
                <a16:creationId xmlns:a16="http://schemas.microsoft.com/office/drawing/2014/main" id="{AC323749-00D7-4386-88A7-255B199BE90C}"/>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52" name="Text Placeholder 7">
            <a:extLst>
              <a:ext uri="{FF2B5EF4-FFF2-40B4-BE49-F238E27FC236}">
                <a16:creationId xmlns:a16="http://schemas.microsoft.com/office/drawing/2014/main" id="{CD21979A-D222-4A02-A8E0-12A4AC225B19}"/>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cxnSp>
        <p:nvCxnSpPr>
          <p:cNvPr id="53" name="Straight Connector 52">
            <a:extLst>
              <a:ext uri="{FF2B5EF4-FFF2-40B4-BE49-F238E27FC236}">
                <a16:creationId xmlns:a16="http://schemas.microsoft.com/office/drawing/2014/main" id="{1EEB440A-32BD-431E-932B-916EBE4E0F2B}"/>
              </a:ext>
            </a:extLst>
          </p:cNvPr>
          <p:cNvCxnSpPr/>
          <p:nvPr userDrawn="1"/>
        </p:nvCxnSpPr>
        <p:spPr>
          <a:xfrm>
            <a:off x="6746483"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2295124-0948-433B-AB5D-5D57BA025D3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62" name="Oval 61">
            <a:hlinkClick r:id="" action="ppaction://noaction"/>
            <a:extLst>
              <a:ext uri="{FF2B5EF4-FFF2-40B4-BE49-F238E27FC236}">
                <a16:creationId xmlns:a16="http://schemas.microsoft.com/office/drawing/2014/main" id="{004F986A-6784-4705-B69B-8355AF59F96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hlinkClick r:id="rId4" action="ppaction://hlinksldjump"/>
            <a:extLst>
              <a:ext uri="{FF2B5EF4-FFF2-40B4-BE49-F238E27FC236}">
                <a16:creationId xmlns:a16="http://schemas.microsoft.com/office/drawing/2014/main" id="{47E7D398-BFC5-4B01-832A-074D0EFAD30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hlinkClick r:id="" action="ppaction://noaction"/>
            <a:extLst>
              <a:ext uri="{FF2B5EF4-FFF2-40B4-BE49-F238E27FC236}">
                <a16:creationId xmlns:a16="http://schemas.microsoft.com/office/drawing/2014/main" id="{7F7F770A-5401-4D6F-8A55-B2ECBC932E59}"/>
              </a:ext>
            </a:extLst>
          </p:cNvPr>
          <p:cNvSpPr/>
          <p:nvPr userDrawn="1"/>
        </p:nvSpPr>
        <p:spPr>
          <a:xfrm>
            <a:off x="8310641" y="2578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56606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28600" y="971551"/>
            <a:ext cx="8686800" cy="3623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776A8D8-3128-264B-8452-D1E9298B57ED}" type="slidenum">
              <a:rPr lang="en-US"/>
              <a:pPr/>
              <a:t>‹#›</a:t>
            </a:fld>
            <a:endParaRPr lang="en-US"/>
          </a:p>
        </p:txBody>
      </p:sp>
      <p:sp>
        <p:nvSpPr>
          <p:cNvPr id="7" name="Date Placeholder 3">
            <a:extLst>
              <a:ext uri="{FF2B5EF4-FFF2-40B4-BE49-F238E27FC236}">
                <a16:creationId xmlns:a16="http://schemas.microsoft.com/office/drawing/2014/main" id="{11F58C65-26F9-4985-A916-8F50B5B60359}"/>
              </a:ext>
            </a:extLst>
          </p:cNvPr>
          <p:cNvSpPr>
            <a:spLocks noGrp="1"/>
          </p:cNvSpPr>
          <p:nvPr>
            <p:ph type="dt" sz="half" idx="2"/>
          </p:nvPr>
        </p:nvSpPr>
        <p:spPr>
          <a:xfrm>
            <a:off x="7543800" y="4781550"/>
            <a:ext cx="990600" cy="273844"/>
          </a:xfrm>
          <a:prstGeom prst="rect">
            <a:avLst/>
          </a:prstGeom>
        </p:spPr>
        <p:txBody>
          <a:bodyPr vert="horz" wrap="square" lIns="91440" tIns="45720" rIns="91440" bIns="45720" numCol="1" anchor="ctr" anchorCtr="0" compatLnSpc="1">
            <a:prstTxWarp prst="textNoShape">
              <a:avLst/>
            </a:prstTxWarp>
          </a:bodyPr>
          <a:lstStyle>
            <a:lvl1pPr algn="r">
              <a:defRPr sz="1050">
                <a:solidFill>
                  <a:schemeClr val="bg1"/>
                </a:solidFill>
              </a:defRPr>
            </a:lvl1pPr>
          </a:lstStyle>
          <a:p>
            <a:r>
              <a:rPr lang="en-US"/>
              <a:t>1/20/2018</a:t>
            </a:r>
          </a:p>
        </p:txBody>
      </p:sp>
      <p:sp>
        <p:nvSpPr>
          <p:cNvPr id="9" name="Footer Placeholder 4">
            <a:extLst>
              <a:ext uri="{FF2B5EF4-FFF2-40B4-BE49-F238E27FC236}">
                <a16:creationId xmlns:a16="http://schemas.microsoft.com/office/drawing/2014/main" id="{F9F68658-C70B-44CA-9E6B-4E00C368745F}"/>
              </a:ext>
            </a:extLst>
          </p:cNvPr>
          <p:cNvSpPr>
            <a:spLocks noGrp="1"/>
          </p:cNvSpPr>
          <p:nvPr>
            <p:ph type="ftr" sz="quarter" idx="3"/>
          </p:nvPr>
        </p:nvSpPr>
        <p:spPr>
          <a:xfrm>
            <a:off x="4648200" y="4781550"/>
            <a:ext cx="2286000" cy="273844"/>
          </a:xfrm>
          <a:prstGeom prst="rect">
            <a:avLst/>
          </a:prstGeom>
        </p:spPr>
        <p:txBody>
          <a:bodyPr vert="horz" lIns="91440" tIns="45720" rIns="91440" bIns="45720" rtlCol="0" anchor="ctr"/>
          <a:lstStyle>
            <a:lvl1pPr algn="l" fontAlgn="auto">
              <a:spcBef>
                <a:spcPts val="0"/>
              </a:spcBef>
              <a:spcAft>
                <a:spcPts val="0"/>
              </a:spcAft>
              <a:defRPr sz="1050">
                <a:solidFill>
                  <a:srgbClr val="FFFFFF"/>
                </a:solidFill>
                <a:latin typeface="+mn-lt"/>
                <a:ea typeface="+mn-ea"/>
                <a:cs typeface="+mn-cs"/>
              </a:defRPr>
            </a:lvl1pPr>
          </a:lstStyle>
          <a:p>
            <a:pPr>
              <a:defRPr/>
            </a:pPr>
            <a:r>
              <a:rPr lang="en-US"/>
              <a:t>Presented by:</a:t>
            </a:r>
          </a:p>
        </p:txBody>
      </p:sp>
      <p:sp>
        <p:nvSpPr>
          <p:cNvPr id="8" name="Oval 7">
            <a:hlinkClick r:id="" action="ppaction://noaction"/>
            <a:extLst>
              <a:ext uri="{FF2B5EF4-FFF2-40B4-BE49-F238E27FC236}">
                <a16:creationId xmlns:a16="http://schemas.microsoft.com/office/drawing/2014/main" id="{79A5D084-5B08-4221-9BB6-4378B5EFCF15}"/>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FF96CE4-912D-4B93-8B0F-AC5BE08A001D}"/>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4655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4FA5C-E78C-9846-98BF-D8C47ADD6CFE}"/>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00AAC6B-1806-A24C-A116-C5B1D2E9EA6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CBC8A703-1A04-784F-9D2A-32745AB1DD78}"/>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5" name="Marcador de pie de página 4">
            <a:extLst>
              <a:ext uri="{FF2B5EF4-FFF2-40B4-BE49-F238E27FC236}">
                <a16:creationId xmlns:a16="http://schemas.microsoft.com/office/drawing/2014/main" id="{54418E48-A871-BB42-8656-24DA3809F70E}"/>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6" name="Marcador de número de diapositiva 5">
            <a:extLst>
              <a:ext uri="{FF2B5EF4-FFF2-40B4-BE49-F238E27FC236}">
                <a16:creationId xmlns:a16="http://schemas.microsoft.com/office/drawing/2014/main" id="{415C127C-D109-9E46-A9B5-A13DC5624C0E}"/>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59807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C93832-A396-4EC2-B1DA-BB202201DDEA}" type="slidenum">
              <a:rPr lang="en-US" smtClean="0">
                <a:solidFill>
                  <a:prstClr val="black">
                    <a:tint val="75000"/>
                  </a:prstClr>
                </a:solidFill>
              </a:rPr>
              <a:pPr/>
              <a:t>‹#›</a:t>
            </a:fld>
            <a:endParaRPr lang="en-US">
              <a:solidFill>
                <a:prstClr val="black">
                  <a:tint val="75000"/>
                </a:prstClr>
              </a:solidFill>
            </a:endParaRPr>
          </a:p>
        </p:txBody>
      </p:sp>
      <p:sp>
        <p:nvSpPr>
          <p:cNvPr id="4" name="Title 3"/>
          <p:cNvSpPr>
            <a:spLocks noGrp="1"/>
          </p:cNvSpPr>
          <p:nvPr>
            <p:ph type="title"/>
          </p:nvPr>
        </p:nvSpPr>
        <p:spPr/>
        <p:txBody>
          <a:bodyPr/>
          <a:lstStyle>
            <a:lvl1pPr>
              <a:defRPr sz="2800"/>
            </a:lvl1pPr>
          </a:lstStyle>
          <a:p>
            <a:r>
              <a:rPr lang="en-US" dirty="0"/>
              <a:t>Click to edit Master title style</a:t>
            </a:r>
          </a:p>
        </p:txBody>
      </p:sp>
      <p:sp>
        <p:nvSpPr>
          <p:cNvPr id="5" name="Text Placeholder 4"/>
          <p:cNvSpPr>
            <a:spLocks noGrp="1"/>
          </p:cNvSpPr>
          <p:nvPr>
            <p:ph type="body" sz="quarter" idx="13"/>
          </p:nvPr>
        </p:nvSpPr>
        <p:spPr>
          <a:xfrm>
            <a:off x="469900" y="1055688"/>
            <a:ext cx="8224838" cy="357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79419308"/>
      </p:ext>
    </p:extLst>
  </p:cSld>
  <p:clrMapOvr>
    <a:masterClrMapping/>
  </p:clrMapOvr>
  <p:extLst>
    <p:ext uri="{DCECCB84-F9BA-43D5-87BE-67443E8EF086}">
      <p15:sldGuideLst xmlns:p15="http://schemas.microsoft.com/office/powerpoint/2012/main">
        <p15:guide id="1" orient="horz" pos="1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4E7FA-6750-BB4B-98A8-A8EEF3F21AF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E057E07-7C01-8E4F-B1C6-2CC9E45A59E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2665324-8389-3346-AEFE-2A33BD8016CE}"/>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5" name="Marcador de pie de página 4">
            <a:extLst>
              <a:ext uri="{FF2B5EF4-FFF2-40B4-BE49-F238E27FC236}">
                <a16:creationId xmlns:a16="http://schemas.microsoft.com/office/drawing/2014/main" id="{0DCA8B33-A260-7342-8F62-23053E65D90D}"/>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6" name="Marcador de número de diapositiva 5">
            <a:extLst>
              <a:ext uri="{FF2B5EF4-FFF2-40B4-BE49-F238E27FC236}">
                <a16:creationId xmlns:a16="http://schemas.microsoft.com/office/drawing/2014/main" id="{1D4C7E56-E413-F342-9B3F-BFAE381770CD}"/>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3321049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77F47-2F34-8541-896E-BDC9E1AB8845}"/>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4330379B-A1C0-9743-B819-4723C8BED93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3C04566-26FD-5E49-84ED-7DA0C7562974}"/>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5" name="Marcador de pie de página 4">
            <a:extLst>
              <a:ext uri="{FF2B5EF4-FFF2-40B4-BE49-F238E27FC236}">
                <a16:creationId xmlns:a16="http://schemas.microsoft.com/office/drawing/2014/main" id="{0597770C-E376-FE4D-837A-50C88698EBFE}"/>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6" name="Marcador de número de diapositiva 5">
            <a:extLst>
              <a:ext uri="{FF2B5EF4-FFF2-40B4-BE49-F238E27FC236}">
                <a16:creationId xmlns:a16="http://schemas.microsoft.com/office/drawing/2014/main" id="{1479B606-7E75-044C-A9C2-5B41C7EE1B7A}"/>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1239906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BE94CE-7519-1B40-AF1A-2072E782164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8D83AA5-9B25-8949-81F6-2B56901C5211}"/>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2C7E69D1-0EC2-1E45-9322-D191BBD7B8B8}"/>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0F90FEF4-D7DF-C14A-88C0-666423247918}"/>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6" name="Marcador de pie de página 5">
            <a:extLst>
              <a:ext uri="{FF2B5EF4-FFF2-40B4-BE49-F238E27FC236}">
                <a16:creationId xmlns:a16="http://schemas.microsoft.com/office/drawing/2014/main" id="{F72A2C12-A682-9C4F-826A-BAF1598A0A89}"/>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7" name="Marcador de número de diapositiva 6">
            <a:extLst>
              <a:ext uri="{FF2B5EF4-FFF2-40B4-BE49-F238E27FC236}">
                <a16:creationId xmlns:a16="http://schemas.microsoft.com/office/drawing/2014/main" id="{DCE2E4AE-171A-8343-80E1-E170EA4CE4DF}"/>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133673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78C52-C77F-CA42-8ADA-156F930E8EAE}"/>
              </a:ext>
            </a:extLst>
          </p:cNvPr>
          <p:cNvSpPr>
            <a:spLocks noGrp="1"/>
          </p:cNvSpPr>
          <p:nvPr>
            <p:ph type="title"/>
          </p:nvPr>
        </p:nvSpPr>
        <p:spPr>
          <a:xfrm>
            <a:off x="629841" y="273844"/>
            <a:ext cx="7886700" cy="994172"/>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EA690A6-CD3E-B348-9292-F3F23AB9230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3DFA708-6EC7-EC40-BAA7-689546B2289E}"/>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AE53744-14EB-B645-8CB4-470D69AD687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3B0401D-2E99-6B46-B0A5-3F0EED913353}"/>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6CBACDA1-A7CE-1046-8788-FAC63DDB8434}"/>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8" name="Marcador de pie de página 7">
            <a:extLst>
              <a:ext uri="{FF2B5EF4-FFF2-40B4-BE49-F238E27FC236}">
                <a16:creationId xmlns:a16="http://schemas.microsoft.com/office/drawing/2014/main" id="{175A27A1-4C40-3A46-8207-2A4B1BD87C7A}"/>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9" name="Marcador de número de diapositiva 8">
            <a:extLst>
              <a:ext uri="{FF2B5EF4-FFF2-40B4-BE49-F238E27FC236}">
                <a16:creationId xmlns:a16="http://schemas.microsoft.com/office/drawing/2014/main" id="{4B2081E4-4A4A-3343-9876-E69EDCF6F6B0}"/>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3535036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0C266-35B4-6844-AF5D-0847377CE65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1199C0B3-2462-DA49-8BC2-1C364933B310}"/>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4" name="Marcador de pie de página 3">
            <a:extLst>
              <a:ext uri="{FF2B5EF4-FFF2-40B4-BE49-F238E27FC236}">
                <a16:creationId xmlns:a16="http://schemas.microsoft.com/office/drawing/2014/main" id="{E8A9FCEA-93AA-CA4B-AC4C-2640605AB2D3}"/>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5" name="Marcador de número de diapositiva 4">
            <a:extLst>
              <a:ext uri="{FF2B5EF4-FFF2-40B4-BE49-F238E27FC236}">
                <a16:creationId xmlns:a16="http://schemas.microsoft.com/office/drawing/2014/main" id="{CD3085B5-F233-FC40-9B63-C19DE7E94934}"/>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1875644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C4EA493-C256-0548-895E-C0D911597074}"/>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3" name="Marcador de pie de página 2">
            <a:extLst>
              <a:ext uri="{FF2B5EF4-FFF2-40B4-BE49-F238E27FC236}">
                <a16:creationId xmlns:a16="http://schemas.microsoft.com/office/drawing/2014/main" id="{3D9455EA-0074-FE49-ADE9-D31CD02D655C}"/>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4" name="Marcador de número de diapositiva 3">
            <a:extLst>
              <a:ext uri="{FF2B5EF4-FFF2-40B4-BE49-F238E27FC236}">
                <a16:creationId xmlns:a16="http://schemas.microsoft.com/office/drawing/2014/main" id="{E2041994-C6C0-D040-9DB0-2E8BC98455B8}"/>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1778940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88ADA-30FC-A145-AEEC-63C7D83C66D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81EAB29-FA6F-484E-BA39-389AE48AC39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6210CECA-7514-6241-A62E-B07767DC565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D07A00-6C06-A84A-89AE-6EBAB136499D}"/>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6" name="Marcador de pie de página 5">
            <a:extLst>
              <a:ext uri="{FF2B5EF4-FFF2-40B4-BE49-F238E27FC236}">
                <a16:creationId xmlns:a16="http://schemas.microsoft.com/office/drawing/2014/main" id="{C668E3A0-D86C-6C4E-88A0-E4220AA5B6AC}"/>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7" name="Marcador de número de diapositiva 6">
            <a:extLst>
              <a:ext uri="{FF2B5EF4-FFF2-40B4-BE49-F238E27FC236}">
                <a16:creationId xmlns:a16="http://schemas.microsoft.com/office/drawing/2014/main" id="{D949A3CC-E6B6-984F-9061-6C6C15C14F9F}"/>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3561759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8113E-BAEC-D942-BB68-33BD2F66DEA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C14E0787-93AD-5444-8C97-3CE7EF4E231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a:extLst>
              <a:ext uri="{FF2B5EF4-FFF2-40B4-BE49-F238E27FC236}">
                <a16:creationId xmlns:a16="http://schemas.microsoft.com/office/drawing/2014/main" id="{600699FA-1210-1E41-9CB9-07793CB1427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EA5CFD-B3AE-DD4E-A3B4-EC69660C02DE}"/>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6" name="Marcador de pie de página 5">
            <a:extLst>
              <a:ext uri="{FF2B5EF4-FFF2-40B4-BE49-F238E27FC236}">
                <a16:creationId xmlns:a16="http://schemas.microsoft.com/office/drawing/2014/main" id="{2EFB13ED-6680-774A-B612-05649AC061D8}"/>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7" name="Marcador de número de diapositiva 6">
            <a:extLst>
              <a:ext uri="{FF2B5EF4-FFF2-40B4-BE49-F238E27FC236}">
                <a16:creationId xmlns:a16="http://schemas.microsoft.com/office/drawing/2014/main" id="{F7EB6A6C-E0D3-A94C-A65E-69C24CD561C0}"/>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3882224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5F2CC-6E6E-2E48-BB15-82C9C27715D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07043CD-C32F-FE4D-8299-9E32DAF377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774912E-4002-844C-B6EF-23EFEC7CFF1E}"/>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5" name="Marcador de pie de página 4">
            <a:extLst>
              <a:ext uri="{FF2B5EF4-FFF2-40B4-BE49-F238E27FC236}">
                <a16:creationId xmlns:a16="http://schemas.microsoft.com/office/drawing/2014/main" id="{47CA3F0B-70FE-8D46-A42F-877A0655C14F}"/>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6" name="Marcador de número de diapositiva 5">
            <a:extLst>
              <a:ext uri="{FF2B5EF4-FFF2-40B4-BE49-F238E27FC236}">
                <a16:creationId xmlns:a16="http://schemas.microsoft.com/office/drawing/2014/main" id="{BF72F356-5D6F-1E44-AEE8-9AC0B24A0636}"/>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1474814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7AD123-8D37-4041-A23B-1497A1B3D7EE}"/>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486245E-AA4E-CC46-A312-04F10760F266}"/>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40B2AE90-5C26-184F-B141-F197D390F8C4}"/>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5" name="Marcador de pie de página 4">
            <a:extLst>
              <a:ext uri="{FF2B5EF4-FFF2-40B4-BE49-F238E27FC236}">
                <a16:creationId xmlns:a16="http://schemas.microsoft.com/office/drawing/2014/main" id="{BD3DA3F4-419E-8E4C-9FA8-2ACCEB3FB009}"/>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6" name="Marcador de número de diapositiva 5">
            <a:extLst>
              <a:ext uri="{FF2B5EF4-FFF2-40B4-BE49-F238E27FC236}">
                <a16:creationId xmlns:a16="http://schemas.microsoft.com/office/drawing/2014/main" id="{A71A4003-5FAC-AB4F-988D-AF982D92E934}"/>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254487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0C266-35B4-6844-AF5D-0847377CE65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1199C0B3-2462-DA49-8BC2-1C364933B310}"/>
              </a:ext>
            </a:extLst>
          </p:cNvPr>
          <p:cNvSpPr>
            <a:spLocks noGrp="1"/>
          </p:cNvSpPr>
          <p:nvPr>
            <p:ph type="dt" sz="half" idx="10"/>
          </p:nvPr>
        </p:nvSpPr>
        <p:spPr/>
        <p:txBody>
          <a:bodyPr/>
          <a:lstStyle/>
          <a:p>
            <a:fld id="{27D4DD28-BCDE-5B4C-B430-772ED9B46295}" type="datetimeFigureOut">
              <a:rPr lang="es-AR" smtClean="0"/>
              <a:t>11/6/2020</a:t>
            </a:fld>
            <a:endParaRPr lang="es-AR"/>
          </a:p>
        </p:txBody>
      </p:sp>
      <p:sp>
        <p:nvSpPr>
          <p:cNvPr id="4" name="Marcador de pie de página 3">
            <a:extLst>
              <a:ext uri="{FF2B5EF4-FFF2-40B4-BE49-F238E27FC236}">
                <a16:creationId xmlns:a16="http://schemas.microsoft.com/office/drawing/2014/main" id="{E8A9FCEA-93AA-CA4B-AC4C-2640605AB2D3}"/>
              </a:ext>
            </a:extLst>
          </p:cNvPr>
          <p:cNvSpPr>
            <a:spLocks noGrp="1"/>
          </p:cNvSpPr>
          <p:nvPr>
            <p:ph type="ftr" sz="quarter" idx="11"/>
          </p:nvPr>
        </p:nvSpPr>
        <p:spPr/>
        <p:txBody>
          <a:bodyPr/>
          <a:lstStyle/>
          <a:p>
            <a:r>
              <a:rPr lang="en-US">
                <a:latin typeface="Arial"/>
              </a:rPr>
              <a:t>Edit master text styles</a:t>
            </a:r>
            <a:endParaRPr lang="en-US" dirty="0">
              <a:latin typeface="Arial"/>
            </a:endParaRPr>
          </a:p>
        </p:txBody>
      </p:sp>
      <p:sp>
        <p:nvSpPr>
          <p:cNvPr id="5" name="Marcador de número de diapositiva 4">
            <a:extLst>
              <a:ext uri="{FF2B5EF4-FFF2-40B4-BE49-F238E27FC236}">
                <a16:creationId xmlns:a16="http://schemas.microsoft.com/office/drawing/2014/main" id="{CD3085B5-F233-FC40-9B63-C19DE7E94934}"/>
              </a:ext>
            </a:extLst>
          </p:cNvPr>
          <p:cNvSpPr>
            <a:spLocks noGrp="1"/>
          </p:cNvSpPr>
          <p:nvPr>
            <p:ph type="sldNum" sz="quarter" idx="12"/>
          </p:nvPr>
        </p:nvSpPr>
        <p:spPr/>
        <p:txBody>
          <a:bodyPr/>
          <a:lstStyle/>
          <a:p>
            <a:fld id="{A5202D53-B58A-7D4A-B27A-DE19CD92007F}" type="slidenum">
              <a:rPr lang="es-AR" smtClean="0"/>
              <a:t>‹#›</a:t>
            </a:fld>
            <a:endParaRPr lang="es-AR"/>
          </a:p>
        </p:txBody>
      </p:sp>
    </p:spTree>
    <p:extLst>
      <p:ext uri="{BB962C8B-B14F-4D97-AF65-F5344CB8AC3E}">
        <p14:creationId xmlns:p14="http://schemas.microsoft.com/office/powerpoint/2010/main" val="4015695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Freeform 1"/>
          <p:cNvSpPr/>
          <p:nvPr userDrawn="1"/>
        </p:nvSpPr>
        <p:spPr>
          <a:xfrm>
            <a:off x="-4666" y="27723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3" name="Rectangle 2"/>
          <p:cNvSpPr/>
          <p:nvPr userDrawn="1"/>
        </p:nvSpPr>
        <p:spPr>
          <a:xfrm>
            <a:off x="-7793" y="4904561"/>
            <a:ext cx="9151793" cy="246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4" name="Freeform 3"/>
          <p:cNvSpPr/>
          <p:nvPr userDrawn="1"/>
        </p:nvSpPr>
        <p:spPr>
          <a:xfrm>
            <a:off x="-7794" y="-7793"/>
            <a:ext cx="9151793" cy="1087564"/>
          </a:xfrm>
          <a:custGeom>
            <a:avLst/>
            <a:gdLst>
              <a:gd name="connsiteX0" fmla="*/ 0 w 9164782"/>
              <a:gd name="connsiteY0" fmla="*/ 0 h 1080655"/>
              <a:gd name="connsiteX1" fmla="*/ 9164782 w 9164782"/>
              <a:gd name="connsiteY1" fmla="*/ 0 h 1080655"/>
              <a:gd name="connsiteX2" fmla="*/ 9164782 w 9164782"/>
              <a:gd name="connsiteY2" fmla="*/ 1080655 h 1080655"/>
              <a:gd name="connsiteX3" fmla="*/ 0 w 9164782"/>
              <a:gd name="connsiteY3" fmla="*/ 342900 h 1080655"/>
              <a:gd name="connsiteX4" fmla="*/ 0 w 9164782"/>
              <a:gd name="connsiteY4" fmla="*/ 0 h 108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4782" h="1080655">
                <a:moveTo>
                  <a:pt x="0" y="0"/>
                </a:moveTo>
                <a:lnTo>
                  <a:pt x="9164782" y="0"/>
                </a:lnTo>
                <a:lnTo>
                  <a:pt x="9164782" y="1080655"/>
                </a:lnTo>
                <a:lnTo>
                  <a:pt x="0" y="3429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5" name="Freeform 4"/>
          <p:cNvSpPr/>
          <p:nvPr userDrawn="1"/>
        </p:nvSpPr>
        <p:spPr>
          <a:xfrm>
            <a:off x="-4666" y="442586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4795" y="-167776"/>
            <a:ext cx="1409435" cy="1409436"/>
          </a:xfrm>
          <a:prstGeom prst="rect">
            <a:avLst/>
          </a:prstGeom>
        </p:spPr>
      </p:pic>
      <p:sp>
        <p:nvSpPr>
          <p:cNvPr id="8" name="Title 1">
            <a:extLst>
              <a:ext uri="{FF2B5EF4-FFF2-40B4-BE49-F238E27FC236}">
                <a16:creationId xmlns:a16="http://schemas.microsoft.com/office/drawing/2014/main" id="{37626C3E-C783-7A49-A92D-861B07588E41}"/>
              </a:ext>
            </a:extLst>
          </p:cNvPr>
          <p:cNvSpPr>
            <a:spLocks noGrp="1"/>
          </p:cNvSpPr>
          <p:nvPr>
            <p:ph type="ctrTitle" hasCustomPrompt="1"/>
          </p:nvPr>
        </p:nvSpPr>
        <p:spPr>
          <a:xfrm>
            <a:off x="1143000" y="1136771"/>
            <a:ext cx="6858000" cy="993771"/>
          </a:xfrm>
        </p:spPr>
        <p:txBody>
          <a:bodyPr anchor="ctr">
            <a:normAutofit/>
          </a:bodyPr>
          <a:lstStyle>
            <a:lvl1pPr algn="ctr">
              <a:defRPr sz="3000">
                <a:solidFill>
                  <a:schemeClr val="bg2">
                    <a:lumMod val="10000"/>
                  </a:schemeClr>
                </a:solidFill>
              </a:defRPr>
            </a:lvl1pPr>
          </a:lstStyle>
          <a:p>
            <a:r>
              <a:rPr lang="en-US" dirty="0"/>
              <a:t>Click To Edit Master Title Style</a:t>
            </a:r>
          </a:p>
        </p:txBody>
      </p:sp>
      <p:sp>
        <p:nvSpPr>
          <p:cNvPr id="23" name="Text Placeholder 22">
            <a:extLst>
              <a:ext uri="{FF2B5EF4-FFF2-40B4-BE49-F238E27FC236}">
                <a16:creationId xmlns:a16="http://schemas.microsoft.com/office/drawing/2014/main" id="{E01CF4F3-CD51-3E4E-9B99-ED3075E28299}"/>
              </a:ext>
            </a:extLst>
          </p:cNvPr>
          <p:cNvSpPr>
            <a:spLocks noGrp="1"/>
          </p:cNvSpPr>
          <p:nvPr>
            <p:ph type="body" sz="quarter" idx="10"/>
          </p:nvPr>
        </p:nvSpPr>
        <p:spPr>
          <a:xfrm>
            <a:off x="1143000" y="3019425"/>
            <a:ext cx="6858000" cy="1406129"/>
          </a:xfrm>
        </p:spPr>
        <p:txBody>
          <a:bodyPr/>
          <a:lstStyle>
            <a:lvl1pPr marL="0" indent="0" algn="ctr">
              <a:buNone/>
              <a:defRPr sz="2100">
                <a:solidFill>
                  <a:schemeClr val="bg2">
                    <a:lumMod val="10000"/>
                  </a:schemeClr>
                </a:solidFill>
              </a:defRPr>
            </a:lvl1pPr>
            <a:lvl2pPr marL="0" indent="0" algn="ctr">
              <a:buNone/>
              <a:defRPr sz="1500">
                <a:solidFill>
                  <a:schemeClr val="bg2">
                    <a:lumMod val="10000"/>
                  </a:schemeClr>
                </a:solidFill>
              </a:defRPr>
            </a:lvl2pPr>
            <a:lvl3pPr marL="685800" indent="0">
              <a:buNone/>
              <a:defRPr/>
            </a:lvl3pPr>
            <a:lvl4pPr marL="1028700" indent="0">
              <a:buNone/>
              <a:defRPr/>
            </a:lvl4pPr>
            <a:lvl5pPr marL="1371600" indent="0">
              <a:buNone/>
              <a:defRPr/>
            </a:lvl5pPr>
          </a:lstStyle>
          <a:p>
            <a:pPr lvl="0"/>
            <a:r>
              <a:rPr lang="en-US" dirty="0"/>
              <a:t>Edit Master text styles</a:t>
            </a:r>
          </a:p>
          <a:p>
            <a:pPr lvl="1"/>
            <a:r>
              <a:rPr lang="en-US" dirty="0"/>
              <a:t>Second level</a:t>
            </a:r>
          </a:p>
        </p:txBody>
      </p:sp>
      <p:sp>
        <p:nvSpPr>
          <p:cNvPr id="14" name="Text Placeholder 10">
            <a:extLst>
              <a:ext uri="{FF2B5EF4-FFF2-40B4-BE49-F238E27FC236}">
                <a16:creationId xmlns:a16="http://schemas.microsoft.com/office/drawing/2014/main" id="{62CCC152-E3D0-A54B-BF22-8F15FB4B1575}"/>
              </a:ext>
            </a:extLst>
          </p:cNvPr>
          <p:cNvSpPr>
            <a:spLocks noGrp="1"/>
          </p:cNvSpPr>
          <p:nvPr>
            <p:ph type="body" sz="quarter" idx="11" hasCustomPrompt="1"/>
          </p:nvPr>
        </p:nvSpPr>
        <p:spPr>
          <a:xfrm>
            <a:off x="1143000" y="2169180"/>
            <a:ext cx="6858000" cy="409876"/>
          </a:xfrm>
        </p:spPr>
        <p:txBody>
          <a:bodyPr>
            <a:normAutofit/>
          </a:bodyPr>
          <a:lstStyle>
            <a:lvl1pPr marL="0" indent="0" algn="ctr">
              <a:buNone/>
              <a:defRPr sz="180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110034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80730"/>
            <a:ext cx="6858000" cy="993771"/>
          </a:xfrm>
        </p:spPr>
        <p:txBody>
          <a:bodyPr anchor="ctr">
            <a:normAutofit/>
          </a:bodyPr>
          <a:lstStyle>
            <a:lvl1pPr algn="ctr">
              <a:defRPr sz="3000"/>
            </a:lvl1pPr>
          </a:lstStyle>
          <a:p>
            <a:r>
              <a:rPr lang="en-US" dirty="0"/>
              <a:t>Click To Edit Master Title Style</a:t>
            </a:r>
          </a:p>
        </p:txBody>
      </p:sp>
      <p:sp>
        <p:nvSpPr>
          <p:cNvPr id="3" name="Subtitle 2"/>
          <p:cNvSpPr>
            <a:spLocks noGrp="1"/>
          </p:cNvSpPr>
          <p:nvPr>
            <p:ph type="subTitle" idx="1" hasCustomPrompt="1"/>
          </p:nvPr>
        </p:nvSpPr>
        <p:spPr>
          <a:xfrm>
            <a:off x="1143000" y="2392535"/>
            <a:ext cx="6858000" cy="647352"/>
          </a:xfrm>
        </p:spPr>
        <p:txBody>
          <a:bodyPr>
            <a:normAutofit/>
          </a:bodyPr>
          <a:lstStyle>
            <a:lvl1pPr marL="0" indent="0" algn="ctr">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
        <p:nvSpPr>
          <p:cNvPr id="5" name="Text Placeholder 22">
            <a:extLst>
              <a:ext uri="{FF2B5EF4-FFF2-40B4-BE49-F238E27FC236}">
                <a16:creationId xmlns:a16="http://schemas.microsoft.com/office/drawing/2014/main" id="{9C320CC3-6211-5044-98E3-FAFBC9530133}"/>
              </a:ext>
            </a:extLst>
          </p:cNvPr>
          <p:cNvSpPr>
            <a:spLocks noGrp="1"/>
          </p:cNvSpPr>
          <p:nvPr>
            <p:ph type="body" sz="quarter" idx="10"/>
          </p:nvPr>
        </p:nvSpPr>
        <p:spPr>
          <a:xfrm>
            <a:off x="1143000" y="3019425"/>
            <a:ext cx="6858000" cy="1406129"/>
          </a:xfrm>
        </p:spPr>
        <p:txBody>
          <a:bodyPr/>
          <a:lstStyle>
            <a:lvl1pPr marL="0" indent="0" algn="ctr">
              <a:buNone/>
              <a:defRPr sz="2100">
                <a:solidFill>
                  <a:schemeClr val="bg2">
                    <a:lumMod val="10000"/>
                  </a:schemeClr>
                </a:solidFill>
              </a:defRPr>
            </a:lvl1pPr>
            <a:lvl2pPr marL="0" indent="0" algn="ctr">
              <a:buNone/>
              <a:defRPr sz="1500">
                <a:solidFill>
                  <a:schemeClr val="bg2">
                    <a:lumMod val="10000"/>
                  </a:schemeClr>
                </a:solidFill>
              </a:defRPr>
            </a:lvl2pPr>
            <a:lvl3pPr marL="685800" indent="0">
              <a:buNone/>
              <a:defRPr/>
            </a:lvl3pPr>
            <a:lvl4pPr marL="1028700" indent="0">
              <a:buNone/>
              <a:defRPr/>
            </a:lvl4pPr>
            <a:lvl5pPr marL="1371600" indent="0">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159770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05728"/>
            <a:ext cx="8229600" cy="496178"/>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a:extLst>
              <a:ext uri="{FF2B5EF4-FFF2-40B4-BE49-F238E27FC236}">
                <a16:creationId xmlns:a16="http://schemas.microsoft.com/office/drawing/2014/main" id="{5A627836-8071-4941-AE19-E25336B8BD09}"/>
              </a:ext>
            </a:extLst>
          </p:cNvPr>
          <p:cNvSpPr>
            <a:spLocks noGrp="1"/>
          </p:cNvSpPr>
          <p:nvPr>
            <p:ph type="subTitle" idx="10" hasCustomPrompt="1"/>
          </p:nvPr>
        </p:nvSpPr>
        <p:spPr>
          <a:xfrm>
            <a:off x="457200" y="865292"/>
            <a:ext cx="8229600" cy="443770"/>
          </a:xfrm>
        </p:spPr>
        <p:txBody>
          <a:bodyPr>
            <a:normAutofit/>
          </a:bodyPr>
          <a:lstStyle>
            <a:lvl1pPr marL="0" indent="0" algn="ctr">
              <a:buNone/>
              <a:defRPr sz="2100">
                <a:solidFill>
                  <a:srgbClr val="7E7E7E"/>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3729068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txBox="1">
            <a:spLocks/>
          </p:cNvSpPr>
          <p:nvPr userDrawn="1"/>
        </p:nvSpPr>
        <p:spPr>
          <a:xfrm>
            <a:off x="1792288" y="3600450"/>
            <a:ext cx="5486400" cy="42505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000" b="1" kern="1200">
                <a:solidFill>
                  <a:srgbClr val="E87722"/>
                </a:solidFill>
                <a:latin typeface="Arial" panose="020B0604020202020204" pitchFamily="34" charset="0"/>
                <a:ea typeface="+mj-ea"/>
                <a:cs typeface="Arial" panose="020B0604020202020204" pitchFamily="34" charset="0"/>
              </a:defRPr>
            </a:lvl1pPr>
          </a:lstStyle>
          <a:p>
            <a:r>
              <a:rPr lang="en-US" sz="1500" dirty="0">
                <a:solidFill>
                  <a:schemeClr val="tx2"/>
                </a:solidFill>
              </a:rPr>
              <a:t>Click to Edit Master Title Style</a:t>
            </a:r>
          </a:p>
        </p:txBody>
      </p:sp>
      <p:sp>
        <p:nvSpPr>
          <p:cNvPr id="9" name="Picture Placeholder 2"/>
          <p:cNvSpPr>
            <a:spLocks noGrp="1"/>
          </p:cNvSpPr>
          <p:nvPr>
            <p:ph type="pic" idx="13"/>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0" name="Text Placeholder 3"/>
          <p:cNvSpPr>
            <a:spLocks noGrp="1"/>
          </p:cNvSpPr>
          <p:nvPr>
            <p:ph type="body" sz="half" idx="14"/>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3011200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1"/>
          <p:cNvSpPr/>
          <p:nvPr userDrawn="1"/>
        </p:nvSpPr>
        <p:spPr>
          <a:xfrm>
            <a:off x="-4666" y="27723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3" name="Rectangle 2"/>
          <p:cNvSpPr/>
          <p:nvPr userDrawn="1"/>
        </p:nvSpPr>
        <p:spPr>
          <a:xfrm>
            <a:off x="-7793" y="4904561"/>
            <a:ext cx="9151793" cy="246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4" name="Freeform 3"/>
          <p:cNvSpPr/>
          <p:nvPr userDrawn="1"/>
        </p:nvSpPr>
        <p:spPr>
          <a:xfrm>
            <a:off x="-7794" y="-7793"/>
            <a:ext cx="9151793" cy="1087564"/>
          </a:xfrm>
          <a:custGeom>
            <a:avLst/>
            <a:gdLst>
              <a:gd name="connsiteX0" fmla="*/ 0 w 9164782"/>
              <a:gd name="connsiteY0" fmla="*/ 0 h 1080655"/>
              <a:gd name="connsiteX1" fmla="*/ 9164782 w 9164782"/>
              <a:gd name="connsiteY1" fmla="*/ 0 h 1080655"/>
              <a:gd name="connsiteX2" fmla="*/ 9164782 w 9164782"/>
              <a:gd name="connsiteY2" fmla="*/ 1080655 h 1080655"/>
              <a:gd name="connsiteX3" fmla="*/ 0 w 9164782"/>
              <a:gd name="connsiteY3" fmla="*/ 342900 h 1080655"/>
              <a:gd name="connsiteX4" fmla="*/ 0 w 9164782"/>
              <a:gd name="connsiteY4" fmla="*/ 0 h 108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4782" h="1080655">
                <a:moveTo>
                  <a:pt x="0" y="0"/>
                </a:moveTo>
                <a:lnTo>
                  <a:pt x="9164782" y="0"/>
                </a:lnTo>
                <a:lnTo>
                  <a:pt x="9164782" y="1080655"/>
                </a:lnTo>
                <a:lnTo>
                  <a:pt x="0" y="3429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5" name="Freeform 4"/>
          <p:cNvSpPr/>
          <p:nvPr userDrawn="1"/>
        </p:nvSpPr>
        <p:spPr>
          <a:xfrm>
            <a:off x="-4666" y="442586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4795" y="-167776"/>
            <a:ext cx="1409435" cy="1409436"/>
          </a:xfrm>
          <a:prstGeom prst="rect">
            <a:avLst/>
          </a:prstGeom>
        </p:spPr>
      </p:pic>
      <p:sp>
        <p:nvSpPr>
          <p:cNvPr id="7" name="Title 1">
            <a:extLst>
              <a:ext uri="{FF2B5EF4-FFF2-40B4-BE49-F238E27FC236}">
                <a16:creationId xmlns:a16="http://schemas.microsoft.com/office/drawing/2014/main" id="{1BE74F11-91A2-F74F-81CA-88368297E24C}"/>
              </a:ext>
            </a:extLst>
          </p:cNvPr>
          <p:cNvSpPr>
            <a:spLocks noGrp="1"/>
          </p:cNvSpPr>
          <p:nvPr>
            <p:ph type="ctrTitle" hasCustomPrompt="1"/>
          </p:nvPr>
        </p:nvSpPr>
        <p:spPr>
          <a:xfrm>
            <a:off x="1143000" y="1630215"/>
            <a:ext cx="6858000" cy="993771"/>
          </a:xfrm>
        </p:spPr>
        <p:txBody>
          <a:bodyPr anchor="ctr">
            <a:normAutofit/>
          </a:bodyPr>
          <a:lstStyle>
            <a:lvl1pPr algn="ctr">
              <a:defRPr sz="3000">
                <a:solidFill>
                  <a:schemeClr val="bg2">
                    <a:lumMod val="10000"/>
                  </a:schemeClr>
                </a:solidFill>
              </a:defRPr>
            </a:lvl1pPr>
          </a:lstStyle>
          <a:p>
            <a:r>
              <a:rPr lang="en-US" dirty="0"/>
              <a:t>Thank you</a:t>
            </a:r>
          </a:p>
        </p:txBody>
      </p:sp>
      <p:sp>
        <p:nvSpPr>
          <p:cNvPr id="8" name="Text Placeholder 22">
            <a:extLst>
              <a:ext uri="{FF2B5EF4-FFF2-40B4-BE49-F238E27FC236}">
                <a16:creationId xmlns:a16="http://schemas.microsoft.com/office/drawing/2014/main" id="{1245AB5A-FBDD-EE4A-B2AE-20B4E5BF4131}"/>
              </a:ext>
            </a:extLst>
          </p:cNvPr>
          <p:cNvSpPr>
            <a:spLocks noGrp="1"/>
          </p:cNvSpPr>
          <p:nvPr>
            <p:ph type="body" sz="quarter" idx="10"/>
          </p:nvPr>
        </p:nvSpPr>
        <p:spPr>
          <a:xfrm>
            <a:off x="1143000" y="3019425"/>
            <a:ext cx="6858000" cy="1406129"/>
          </a:xfrm>
        </p:spPr>
        <p:txBody>
          <a:bodyPr/>
          <a:lstStyle>
            <a:lvl1pPr marL="0" indent="0" algn="ctr">
              <a:buNone/>
              <a:defRPr sz="2100"/>
            </a:lvl1pPr>
            <a:lvl2pPr marL="0" indent="0" algn="ctr">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7895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hank you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2950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C93832-A396-4EC2-B1DA-BB202201DDEA}" type="slidenum">
              <a:rPr lang="en-US" smtClean="0">
                <a:solidFill>
                  <a:prstClr val="black">
                    <a:tint val="75000"/>
                  </a:prstClr>
                </a:solidFill>
              </a:rPr>
              <a:pPr/>
              <a:t>‹#›</a:t>
            </a:fld>
            <a:endParaRPr lang="en-US">
              <a:solidFill>
                <a:prstClr val="black">
                  <a:tint val="75000"/>
                </a:prstClr>
              </a:solidFill>
            </a:endParaRPr>
          </a:p>
        </p:txBody>
      </p:sp>
      <p:sp>
        <p:nvSpPr>
          <p:cNvPr id="4" name="Title 3"/>
          <p:cNvSpPr>
            <a:spLocks noGrp="1"/>
          </p:cNvSpPr>
          <p:nvPr>
            <p:ph type="title"/>
          </p:nvPr>
        </p:nvSpPr>
        <p:spPr/>
        <p:txBody>
          <a:bodyPr/>
          <a:lstStyle>
            <a:lvl1pPr>
              <a:defRPr sz="2800"/>
            </a:lvl1pPr>
          </a:lstStyle>
          <a:p>
            <a:r>
              <a:rPr lang="en-US" dirty="0"/>
              <a:t>Click to edit Master title style</a:t>
            </a:r>
          </a:p>
        </p:txBody>
      </p:sp>
      <p:sp>
        <p:nvSpPr>
          <p:cNvPr id="5" name="Text Placeholder 4"/>
          <p:cNvSpPr>
            <a:spLocks noGrp="1"/>
          </p:cNvSpPr>
          <p:nvPr>
            <p:ph type="body" sz="quarter" idx="13"/>
          </p:nvPr>
        </p:nvSpPr>
        <p:spPr>
          <a:xfrm>
            <a:off x="469900" y="1055688"/>
            <a:ext cx="8224838" cy="3575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873815210"/>
      </p:ext>
    </p:extLst>
  </p:cSld>
  <p:clrMapOvr>
    <a:masterClrMapping/>
  </p:clrMapOvr>
  <p:extLst>
    <p:ext uri="{DCECCB84-F9BA-43D5-87BE-67443E8EF086}">
      <p15:sldGuideLst xmlns:p15="http://schemas.microsoft.com/office/powerpoint/2012/main">
        <p15:guide id="1" orient="horz" pos="103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Imagen 1" descr="bms_logo_rgb_pos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1155" y="4763343"/>
            <a:ext cx="1619275" cy="224241"/>
          </a:xfrm>
          <a:prstGeom prst="rect">
            <a:avLst/>
          </a:prstGeom>
        </p:spPr>
      </p:pic>
      <p:cxnSp>
        <p:nvCxnSpPr>
          <p:cNvPr id="3" name="Conector recto 2"/>
          <p:cNvCxnSpPr/>
          <p:nvPr userDrawn="1"/>
        </p:nvCxnSpPr>
        <p:spPr>
          <a:xfrm flipH="1">
            <a:off x="314796" y="4851796"/>
            <a:ext cx="6740969" cy="0"/>
          </a:xfrm>
          <a:prstGeom prst="line">
            <a:avLst/>
          </a:prstGeom>
          <a:ln w="19050" cmpd="sng">
            <a:solidFill>
              <a:srgbClr val="BE2BB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89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ctrTitle"/>
          </p:nvPr>
        </p:nvSpPr>
        <p:spPr>
          <a:xfrm>
            <a:off x="3182353" y="1145617"/>
            <a:ext cx="5884410" cy="477611"/>
          </a:xfrm>
        </p:spPr>
        <p:txBody>
          <a:bodyPr anchor="b" anchorCtr="0">
            <a:noAutofit/>
          </a:bodyPr>
          <a:lstStyle>
            <a:lvl1pPr algn="l">
              <a:defRPr sz="2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82353" y="1692723"/>
            <a:ext cx="5884410" cy="300447"/>
          </a:xfrm>
          <a:prstGeom prst="rect">
            <a:avLst/>
          </a:prstGeom>
        </p:spPr>
        <p:txBody>
          <a:bodyPr>
            <a:noAutofit/>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12" name="Text Placeholder 11"/>
          <p:cNvSpPr>
            <a:spLocks noGrp="1"/>
          </p:cNvSpPr>
          <p:nvPr>
            <p:ph type="body" sz="quarter" idx="13"/>
          </p:nvPr>
        </p:nvSpPr>
        <p:spPr>
          <a:xfrm>
            <a:off x="3182353" y="2262762"/>
            <a:ext cx="5884410" cy="348853"/>
          </a:xfrm>
          <a:prstGeom prst="rect">
            <a:avLst/>
          </a:prstGeom>
        </p:spPr>
        <p:txBody>
          <a:bodyPr>
            <a:normAutofit/>
          </a:bodyPr>
          <a:lstStyle>
            <a:lvl1pPr marL="0" indent="0">
              <a:buNone/>
              <a:defRPr sz="900"/>
            </a:lvl1pPr>
          </a:lstStyle>
          <a:p>
            <a:pPr lvl="0"/>
            <a:endParaRPr lang="en-US" dirty="0"/>
          </a:p>
        </p:txBody>
      </p:sp>
      <p:cxnSp>
        <p:nvCxnSpPr>
          <p:cNvPr id="10" name="Straight Connector 9"/>
          <p:cNvCxnSpPr/>
          <p:nvPr userDrawn="1"/>
        </p:nvCxnSpPr>
        <p:spPr>
          <a:xfrm>
            <a:off x="2961918" y="1147255"/>
            <a:ext cx="0" cy="153536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22" name="Oval 21">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4" name="Group 23"/>
          <p:cNvGrpSpPr/>
          <p:nvPr userDrawn="1"/>
        </p:nvGrpSpPr>
        <p:grpSpPr>
          <a:xfrm>
            <a:off x="8225401" y="172791"/>
            <a:ext cx="289949" cy="287036"/>
            <a:chOff x="9402941" y="189183"/>
            <a:chExt cx="386599" cy="382714"/>
          </a:xfrm>
          <a:effectLst/>
        </p:grpSpPr>
        <p:sp>
          <p:nvSpPr>
            <p:cNvPr id="25" name="Oval 24">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7" name="TextBox 26"/>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9" name="TextBox 18">
            <a:extLst>
              <a:ext uri="{FF2B5EF4-FFF2-40B4-BE49-F238E27FC236}">
                <a16:creationId xmlns:a16="http://schemas.microsoft.com/office/drawing/2014/main" id="{C767CC04-E4D0-4FBB-BADE-5503A64FC8F0}"/>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29" name="Footer Placeholder 4">
            <a:extLst>
              <a:ext uri="{FF2B5EF4-FFF2-40B4-BE49-F238E27FC236}">
                <a16:creationId xmlns:a16="http://schemas.microsoft.com/office/drawing/2014/main" id="{3F29B932-AE96-419A-91FC-86EF47439610}"/>
              </a:ext>
            </a:extLst>
          </p:cNvPr>
          <p:cNvSpPr txBox="1">
            <a:spLocks/>
          </p:cNvSpPr>
          <p:nvPr userDrawn="1"/>
        </p:nvSpPr>
        <p:spPr>
          <a:xfrm>
            <a:off x="5904968" y="3000792"/>
            <a:ext cx="3086100" cy="1287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a:t>Local approval may be required before external use. Refer to local guidelines. </a:t>
            </a:r>
          </a:p>
        </p:txBody>
      </p:sp>
      <p:sp>
        <p:nvSpPr>
          <p:cNvPr id="30" name="Oval 29">
            <a:hlinkClick r:id="" action="ppaction://noaction"/>
            <a:extLst>
              <a:ext uri="{FF2B5EF4-FFF2-40B4-BE49-F238E27FC236}">
                <a16:creationId xmlns:a16="http://schemas.microsoft.com/office/drawing/2014/main" id="{F4DC2FC4-E965-4499-86E2-E9F4A5D1612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4" action="ppaction://hlinksldjump"/>
            <a:extLst>
              <a:ext uri="{FF2B5EF4-FFF2-40B4-BE49-F238E27FC236}">
                <a16:creationId xmlns:a16="http://schemas.microsoft.com/office/drawing/2014/main" id="{FD4972CF-6D1E-4497-9432-48F58269339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04865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_NO NAV">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8" name="TextBox 17"/>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grpSp>
        <p:nvGrpSpPr>
          <p:cNvPr id="19" name="Group 18"/>
          <p:cNvGrpSpPr/>
          <p:nvPr userDrawn="1"/>
        </p:nvGrpSpPr>
        <p:grpSpPr>
          <a:xfrm>
            <a:off x="8651593" y="172791"/>
            <a:ext cx="287036" cy="287036"/>
            <a:chOff x="7890838" y="220104"/>
            <a:chExt cx="438150" cy="438150"/>
          </a:xfrm>
          <a:effectLst/>
        </p:grpSpPr>
        <p:sp>
          <p:nvSpPr>
            <p:cNvPr id="20" name="Oval 19">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2" name="Group 21"/>
          <p:cNvGrpSpPr/>
          <p:nvPr userDrawn="1"/>
        </p:nvGrpSpPr>
        <p:grpSpPr>
          <a:xfrm>
            <a:off x="8225401" y="172791"/>
            <a:ext cx="289949" cy="287036"/>
            <a:chOff x="9402941" y="189183"/>
            <a:chExt cx="386599" cy="382714"/>
          </a:xfrm>
          <a:effectLst/>
        </p:grpSpPr>
        <p:sp>
          <p:nvSpPr>
            <p:cNvPr id="23" name="Oval 22">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5" name="TextBox 2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7" name="Content Placeholder 2">
            <a:extLst>
              <a:ext uri="{FF2B5EF4-FFF2-40B4-BE49-F238E27FC236}">
                <a16:creationId xmlns:a16="http://schemas.microsoft.com/office/drawing/2014/main" id="{B2CF53A5-99BB-4A9B-AE9F-D9C1393BEE98}"/>
              </a:ext>
            </a:extLst>
          </p:cNvPr>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20">
            <a:extLst>
              <a:ext uri="{FF2B5EF4-FFF2-40B4-BE49-F238E27FC236}">
                <a16:creationId xmlns:a16="http://schemas.microsoft.com/office/drawing/2014/main" id="{A1844B4D-FDF5-4858-B8C4-37BDFDF700F9}"/>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29" name="Text Placeholder 7">
            <a:extLst>
              <a:ext uri="{FF2B5EF4-FFF2-40B4-BE49-F238E27FC236}">
                <a16:creationId xmlns:a16="http://schemas.microsoft.com/office/drawing/2014/main" id="{87631EAB-1703-4E15-9B86-0EE73B62A9ED}"/>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0" name="Oval 29">
            <a:hlinkClick r:id="" action="ppaction://noaction"/>
            <a:extLst>
              <a:ext uri="{FF2B5EF4-FFF2-40B4-BE49-F238E27FC236}">
                <a16:creationId xmlns:a16="http://schemas.microsoft.com/office/drawing/2014/main" id="{EE90D67E-2BDA-4303-8181-F25D05999324}"/>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4" action="ppaction://hlinksldjump"/>
            <a:extLst>
              <a:ext uri="{FF2B5EF4-FFF2-40B4-BE49-F238E27FC236}">
                <a16:creationId xmlns:a16="http://schemas.microsoft.com/office/drawing/2014/main" id="{657B2088-1991-4941-B819-A12B986BA1A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0424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Freeform 1"/>
          <p:cNvSpPr/>
          <p:nvPr userDrawn="1"/>
        </p:nvSpPr>
        <p:spPr>
          <a:xfrm>
            <a:off x="-4666" y="27723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3" name="Rectangle 2"/>
          <p:cNvSpPr/>
          <p:nvPr userDrawn="1"/>
        </p:nvSpPr>
        <p:spPr>
          <a:xfrm>
            <a:off x="-7793" y="4904561"/>
            <a:ext cx="9151793" cy="2460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4" name="Freeform 3"/>
          <p:cNvSpPr/>
          <p:nvPr userDrawn="1"/>
        </p:nvSpPr>
        <p:spPr>
          <a:xfrm>
            <a:off x="-7794" y="-7793"/>
            <a:ext cx="9151793" cy="1087564"/>
          </a:xfrm>
          <a:custGeom>
            <a:avLst/>
            <a:gdLst>
              <a:gd name="connsiteX0" fmla="*/ 0 w 9164782"/>
              <a:gd name="connsiteY0" fmla="*/ 0 h 1080655"/>
              <a:gd name="connsiteX1" fmla="*/ 9164782 w 9164782"/>
              <a:gd name="connsiteY1" fmla="*/ 0 h 1080655"/>
              <a:gd name="connsiteX2" fmla="*/ 9164782 w 9164782"/>
              <a:gd name="connsiteY2" fmla="*/ 1080655 h 1080655"/>
              <a:gd name="connsiteX3" fmla="*/ 0 w 9164782"/>
              <a:gd name="connsiteY3" fmla="*/ 342900 h 1080655"/>
              <a:gd name="connsiteX4" fmla="*/ 0 w 9164782"/>
              <a:gd name="connsiteY4" fmla="*/ 0 h 108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4782" h="1080655">
                <a:moveTo>
                  <a:pt x="0" y="0"/>
                </a:moveTo>
                <a:lnTo>
                  <a:pt x="9164782" y="0"/>
                </a:lnTo>
                <a:lnTo>
                  <a:pt x="9164782" y="1080655"/>
                </a:lnTo>
                <a:lnTo>
                  <a:pt x="0" y="3429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5" name="Freeform 4"/>
          <p:cNvSpPr/>
          <p:nvPr userDrawn="1"/>
        </p:nvSpPr>
        <p:spPr>
          <a:xfrm>
            <a:off x="-4666" y="4425869"/>
            <a:ext cx="5122900" cy="478692"/>
          </a:xfrm>
          <a:custGeom>
            <a:avLst/>
            <a:gdLst>
              <a:gd name="connsiteX0" fmla="*/ 0 w 5226627"/>
              <a:gd name="connsiteY0" fmla="*/ 426028 h 426028"/>
              <a:gd name="connsiteX1" fmla="*/ 5226627 w 5226627"/>
              <a:gd name="connsiteY1" fmla="*/ 426028 h 426028"/>
              <a:gd name="connsiteX2" fmla="*/ 20782 w 5226627"/>
              <a:gd name="connsiteY2" fmla="*/ 0 h 426028"/>
              <a:gd name="connsiteX3" fmla="*/ 0 w 5226627"/>
              <a:gd name="connsiteY3" fmla="*/ 426028 h 426028"/>
              <a:gd name="connsiteX0" fmla="*/ 0 w 5226627"/>
              <a:gd name="connsiteY0" fmla="*/ 441579 h 441579"/>
              <a:gd name="connsiteX1" fmla="*/ 5226627 w 5226627"/>
              <a:gd name="connsiteY1" fmla="*/ 441579 h 441579"/>
              <a:gd name="connsiteX2" fmla="*/ 14561 w 5226627"/>
              <a:gd name="connsiteY2" fmla="*/ 0 h 441579"/>
              <a:gd name="connsiteX3" fmla="*/ 0 w 5226627"/>
              <a:gd name="connsiteY3" fmla="*/ 441579 h 441579"/>
              <a:gd name="connsiteX0" fmla="*/ 990 w 5212066"/>
              <a:gd name="connsiteY0" fmla="*/ 438469 h 441579"/>
              <a:gd name="connsiteX1" fmla="*/ 5212066 w 5212066"/>
              <a:gd name="connsiteY1" fmla="*/ 441579 h 441579"/>
              <a:gd name="connsiteX2" fmla="*/ 0 w 5212066"/>
              <a:gd name="connsiteY2" fmla="*/ 0 h 441579"/>
              <a:gd name="connsiteX3" fmla="*/ 990 w 5212066"/>
              <a:gd name="connsiteY3" fmla="*/ 438469 h 441579"/>
            </a:gdLst>
            <a:ahLst/>
            <a:cxnLst>
              <a:cxn ang="0">
                <a:pos x="connsiteX0" y="connsiteY0"/>
              </a:cxn>
              <a:cxn ang="0">
                <a:pos x="connsiteX1" y="connsiteY1"/>
              </a:cxn>
              <a:cxn ang="0">
                <a:pos x="connsiteX2" y="connsiteY2"/>
              </a:cxn>
              <a:cxn ang="0">
                <a:pos x="connsiteX3" y="connsiteY3"/>
              </a:cxn>
            </a:cxnLst>
            <a:rect l="l" t="t" r="r" b="b"/>
            <a:pathLst>
              <a:path w="5212066" h="441579">
                <a:moveTo>
                  <a:pt x="990" y="438469"/>
                </a:moveTo>
                <a:lnTo>
                  <a:pt x="5212066" y="441579"/>
                </a:lnTo>
                <a:lnTo>
                  <a:pt x="0" y="0"/>
                </a:lnTo>
                <a:lnTo>
                  <a:pt x="990" y="438469"/>
                </a:lnTo>
                <a:close/>
              </a:path>
            </a:pathLst>
          </a:custGeom>
          <a:solidFill>
            <a:srgbClr val="CCCD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4795" y="-167776"/>
            <a:ext cx="1409435" cy="1409436"/>
          </a:xfrm>
          <a:prstGeom prst="rect">
            <a:avLst/>
          </a:prstGeom>
        </p:spPr>
      </p:pic>
      <p:sp>
        <p:nvSpPr>
          <p:cNvPr id="8" name="Title 1">
            <a:extLst>
              <a:ext uri="{FF2B5EF4-FFF2-40B4-BE49-F238E27FC236}">
                <a16:creationId xmlns:a16="http://schemas.microsoft.com/office/drawing/2014/main" id="{37626C3E-C783-7A49-A92D-861B07588E41}"/>
              </a:ext>
            </a:extLst>
          </p:cNvPr>
          <p:cNvSpPr>
            <a:spLocks noGrp="1"/>
          </p:cNvSpPr>
          <p:nvPr>
            <p:ph type="ctrTitle" hasCustomPrompt="1"/>
          </p:nvPr>
        </p:nvSpPr>
        <p:spPr>
          <a:xfrm>
            <a:off x="1143000" y="1136771"/>
            <a:ext cx="6858000" cy="993771"/>
          </a:xfrm>
        </p:spPr>
        <p:txBody>
          <a:bodyPr anchor="ctr">
            <a:normAutofit/>
          </a:bodyPr>
          <a:lstStyle>
            <a:lvl1pPr algn="ctr">
              <a:defRPr sz="3000">
                <a:solidFill>
                  <a:schemeClr val="bg2">
                    <a:lumMod val="10000"/>
                  </a:schemeClr>
                </a:solidFill>
              </a:defRPr>
            </a:lvl1pPr>
          </a:lstStyle>
          <a:p>
            <a:r>
              <a:rPr lang="en-US" dirty="0"/>
              <a:t>Click To Edit Master Title Style</a:t>
            </a:r>
          </a:p>
        </p:txBody>
      </p:sp>
      <p:sp>
        <p:nvSpPr>
          <p:cNvPr id="23" name="Text Placeholder 22">
            <a:extLst>
              <a:ext uri="{FF2B5EF4-FFF2-40B4-BE49-F238E27FC236}">
                <a16:creationId xmlns:a16="http://schemas.microsoft.com/office/drawing/2014/main" id="{E01CF4F3-CD51-3E4E-9B99-ED3075E28299}"/>
              </a:ext>
            </a:extLst>
          </p:cNvPr>
          <p:cNvSpPr>
            <a:spLocks noGrp="1"/>
          </p:cNvSpPr>
          <p:nvPr>
            <p:ph type="body" sz="quarter" idx="10"/>
          </p:nvPr>
        </p:nvSpPr>
        <p:spPr>
          <a:xfrm>
            <a:off x="1143000" y="3019425"/>
            <a:ext cx="6858000" cy="1406129"/>
          </a:xfrm>
        </p:spPr>
        <p:txBody>
          <a:bodyPr/>
          <a:lstStyle>
            <a:lvl1pPr marL="0" indent="0" algn="ctr">
              <a:buNone/>
              <a:defRPr sz="2100">
                <a:solidFill>
                  <a:schemeClr val="bg2">
                    <a:lumMod val="10000"/>
                  </a:schemeClr>
                </a:solidFill>
              </a:defRPr>
            </a:lvl1pPr>
            <a:lvl2pPr marL="0" indent="0" algn="ctr">
              <a:buNone/>
              <a:defRPr sz="1500">
                <a:solidFill>
                  <a:schemeClr val="bg2">
                    <a:lumMod val="10000"/>
                  </a:schemeClr>
                </a:solidFill>
              </a:defRPr>
            </a:lvl2pPr>
            <a:lvl3pPr marL="685800" indent="0">
              <a:buNone/>
              <a:defRPr/>
            </a:lvl3pPr>
            <a:lvl4pPr marL="1028700" indent="0">
              <a:buNone/>
              <a:defRPr/>
            </a:lvl4pPr>
            <a:lvl5pPr marL="1371600" indent="0">
              <a:buNone/>
              <a:defRPr/>
            </a:lvl5pPr>
          </a:lstStyle>
          <a:p>
            <a:pPr lvl="0"/>
            <a:r>
              <a:rPr lang="en-US" dirty="0"/>
              <a:t>Edit Master text styles</a:t>
            </a:r>
          </a:p>
          <a:p>
            <a:pPr lvl="1"/>
            <a:r>
              <a:rPr lang="en-US" dirty="0"/>
              <a:t>Second level</a:t>
            </a:r>
          </a:p>
        </p:txBody>
      </p:sp>
      <p:sp>
        <p:nvSpPr>
          <p:cNvPr id="14" name="Text Placeholder 10">
            <a:extLst>
              <a:ext uri="{FF2B5EF4-FFF2-40B4-BE49-F238E27FC236}">
                <a16:creationId xmlns:a16="http://schemas.microsoft.com/office/drawing/2014/main" id="{62CCC152-E3D0-A54B-BF22-8F15FB4B1575}"/>
              </a:ext>
            </a:extLst>
          </p:cNvPr>
          <p:cNvSpPr>
            <a:spLocks noGrp="1"/>
          </p:cNvSpPr>
          <p:nvPr>
            <p:ph type="body" sz="quarter" idx="11" hasCustomPrompt="1"/>
          </p:nvPr>
        </p:nvSpPr>
        <p:spPr>
          <a:xfrm>
            <a:off x="1143000" y="2169180"/>
            <a:ext cx="6858000" cy="409876"/>
          </a:xfrm>
        </p:spPr>
        <p:txBody>
          <a:bodyPr>
            <a:normAutofit/>
          </a:bodyPr>
          <a:lstStyle>
            <a:lvl1pPr marL="0" indent="0" algn="ctr">
              <a:buNone/>
              <a:defRPr sz="180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3911376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8" name="Text Placeholder 7">
            <a:extLst>
              <a:ext uri="{FF2B5EF4-FFF2-40B4-BE49-F238E27FC236}">
                <a16:creationId xmlns:a16="http://schemas.microsoft.com/office/drawing/2014/main" id="{A24A1CC7-C6C2-4A71-B139-F89996A31FFE}"/>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7" name="Oval 6">
            <a:hlinkClick r:id="" action="ppaction://noaction"/>
            <a:extLst>
              <a:ext uri="{FF2B5EF4-FFF2-40B4-BE49-F238E27FC236}">
                <a16:creationId xmlns:a16="http://schemas.microsoft.com/office/drawing/2014/main" id="{D6DC7939-D273-45C3-8255-EA1B6AB57D9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3DB21F2-5EBB-41AE-A4EB-02A707238528}"/>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87992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10" name="Text Placeholder 7">
            <a:extLst>
              <a:ext uri="{FF2B5EF4-FFF2-40B4-BE49-F238E27FC236}">
                <a16:creationId xmlns:a16="http://schemas.microsoft.com/office/drawing/2014/main" id="{825ABBDC-75CE-463D-80F9-3E8F92897B5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11" name="Content Placeholder 2">
            <a:extLst>
              <a:ext uri="{FF2B5EF4-FFF2-40B4-BE49-F238E27FC236}">
                <a16:creationId xmlns:a16="http://schemas.microsoft.com/office/drawing/2014/main" id="{C7D74285-C1F0-40A0-8CC4-C308167D0B15}"/>
              </a:ext>
            </a:extLst>
          </p:cNvPr>
          <p:cNvSpPr>
            <a:spLocks noGrp="1"/>
          </p:cNvSpPr>
          <p:nvPr>
            <p:ph sz="half" idx="1"/>
          </p:nvPr>
        </p:nvSpPr>
        <p:spPr>
          <a:xfrm>
            <a:off x="628650" y="1369219"/>
            <a:ext cx="378822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6F4F7D9-C253-4D60-B743-0E702959DAC8}"/>
              </a:ext>
            </a:extLst>
          </p:cNvPr>
          <p:cNvSpPr>
            <a:spLocks noGrp="1"/>
          </p:cNvSpPr>
          <p:nvPr>
            <p:ph sz="half" idx="2"/>
          </p:nvPr>
        </p:nvSpPr>
        <p:spPr>
          <a:xfrm>
            <a:off x="4745491" y="1369219"/>
            <a:ext cx="376985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17AC09B-4A71-4E38-824D-2B051A17ACCE}"/>
              </a:ext>
            </a:extLst>
          </p:cNvPr>
          <p:cNvCxnSpPr>
            <a:cxnSpLocks/>
          </p:cNvCxnSpPr>
          <p:nvPr userDrawn="1"/>
        </p:nvCxnSpPr>
        <p:spPr>
          <a:xfrm>
            <a:off x="457586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DB801ACE-1CBC-45C7-BFC1-CC6104B9F93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24FA946-AACB-436C-A75C-730B90819980}"/>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95568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23C7A4C-6EC6-DB4C-B133-117FAB5DFCCF}" type="slidenum">
              <a:rPr lang="en-US" smtClean="0"/>
              <a:t>‹#›</a:t>
            </a:fld>
            <a:endParaRPr lang="en-US"/>
          </a:p>
        </p:txBody>
      </p:sp>
      <p:sp>
        <p:nvSpPr>
          <p:cNvPr id="7" name="Text Placeholder 7">
            <a:extLst>
              <a:ext uri="{FF2B5EF4-FFF2-40B4-BE49-F238E27FC236}">
                <a16:creationId xmlns:a16="http://schemas.microsoft.com/office/drawing/2014/main" id="{C242D757-6B72-4B54-AAD0-9ED148B7BC95}"/>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6" name="Oval 5">
            <a:hlinkClick r:id="" action="ppaction://noaction"/>
            <a:extLst>
              <a:ext uri="{FF2B5EF4-FFF2-40B4-BE49-F238E27FC236}">
                <a16:creationId xmlns:a16="http://schemas.microsoft.com/office/drawing/2014/main" id="{318022C4-F86C-4490-B905-6324339DEEAE}"/>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hlinkClick r:id="rId2" action="ppaction://hlinksldjump"/>
            <a:extLst>
              <a:ext uri="{FF2B5EF4-FFF2-40B4-BE49-F238E27FC236}">
                <a16:creationId xmlns:a16="http://schemas.microsoft.com/office/drawing/2014/main" id="{2DCD8AE1-3EDF-400F-BE18-05D819618FB5}"/>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92887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C7A4C-6EC6-DB4C-B133-117FAB5DFCCF}" type="slidenum">
              <a:rPr lang="en-US" smtClean="0"/>
              <a:t>‹#›</a:t>
            </a:fld>
            <a:endParaRPr lang="en-US"/>
          </a:p>
        </p:txBody>
      </p:sp>
      <p:sp>
        <p:nvSpPr>
          <p:cNvPr id="6" name="Text Placeholder 7">
            <a:extLst>
              <a:ext uri="{FF2B5EF4-FFF2-40B4-BE49-F238E27FC236}">
                <a16:creationId xmlns:a16="http://schemas.microsoft.com/office/drawing/2014/main" id="{2EDC6042-6108-4E99-9360-29A06FF4242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5" name="Oval 4">
            <a:hlinkClick r:id="" action="ppaction://noaction"/>
            <a:extLst>
              <a:ext uri="{FF2B5EF4-FFF2-40B4-BE49-F238E27FC236}">
                <a16:creationId xmlns:a16="http://schemas.microsoft.com/office/drawing/2014/main" id="{5A887D3B-06D2-499C-8126-5FB0FECD0E20}"/>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hlinkClick r:id="rId2" action="ppaction://hlinksldjump"/>
            <a:extLst>
              <a:ext uri="{FF2B5EF4-FFF2-40B4-BE49-F238E27FC236}">
                <a16:creationId xmlns:a16="http://schemas.microsoft.com/office/drawing/2014/main" id="{BA1E0992-2886-4777-9D75-3B854355951B}"/>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19993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629841" y="1369220"/>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5921148" y="1369220"/>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7D8755DB-A54D-4063-9CEA-0E8AFC41529D}"/>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2" name="Straight Connector 11">
            <a:extLst>
              <a:ext uri="{FF2B5EF4-FFF2-40B4-BE49-F238E27FC236}">
                <a16:creationId xmlns:a16="http://schemas.microsoft.com/office/drawing/2014/main" id="{C31C2F2A-76A8-4356-80EF-631A82610770}"/>
              </a:ext>
            </a:extLst>
          </p:cNvPr>
          <p:cNvCxnSpPr>
            <a:cxnSpLocks/>
          </p:cNvCxnSpPr>
          <p:nvPr userDrawn="1"/>
        </p:nvCxnSpPr>
        <p:spPr>
          <a:xfrm>
            <a:off x="574467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A60AA4EF-8BF9-4845-9773-239A92DA0527}"/>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9C9AAF1E-6AE2-4667-92BD-017A86E11ECC}"/>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938027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3604875" y="1369219"/>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629841" y="1369219"/>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C2F9067A-D7F0-4061-9403-E0A5D9FB493F}"/>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3" name="Straight Connector 12">
            <a:extLst>
              <a:ext uri="{FF2B5EF4-FFF2-40B4-BE49-F238E27FC236}">
                <a16:creationId xmlns:a16="http://schemas.microsoft.com/office/drawing/2014/main" id="{B6C583A7-A3A6-40E9-A75D-F0D82F042FB7}"/>
              </a:ext>
            </a:extLst>
          </p:cNvPr>
          <p:cNvCxnSpPr>
            <a:cxnSpLocks/>
          </p:cNvCxnSpPr>
          <p:nvPr userDrawn="1"/>
        </p:nvCxnSpPr>
        <p:spPr>
          <a:xfrm>
            <a:off x="3416270"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380A74C4-C4EA-4E0B-B3E9-FA5A8F896E36}"/>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ECF3A47-3CA3-4C48-9E01-FF5B0173ABB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38390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normAutofit/>
          </a:bodyPr>
          <a:lstStyle>
            <a:lvl1pPr>
              <a:defRPr sz="1500"/>
            </a:lvl1pPr>
          </a:lstStyle>
          <a:p>
            <a:r>
              <a:rPr lang="en-US" dirty="0"/>
              <a:t>Click to edit Master title style</a:t>
            </a:r>
          </a:p>
        </p:txBody>
      </p:sp>
      <p:sp>
        <p:nvSpPr>
          <p:cNvPr id="3" name="Picture Placeholder 2"/>
          <p:cNvSpPr>
            <a:spLocks noGrp="1"/>
          </p:cNvSpPr>
          <p:nvPr>
            <p:ph type="pic" idx="1"/>
          </p:nvPr>
        </p:nvSpPr>
        <p:spPr>
          <a:xfrm>
            <a:off x="3887391" y="740570"/>
            <a:ext cx="4629150" cy="359127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0868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Text Placeholder 7">
            <a:extLst>
              <a:ext uri="{FF2B5EF4-FFF2-40B4-BE49-F238E27FC236}">
                <a16:creationId xmlns:a16="http://schemas.microsoft.com/office/drawing/2014/main" id="{191FB998-7C39-42DA-B8CD-C2AFE9A883F7}"/>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8" name="Oval 7">
            <a:hlinkClick r:id="" action="ppaction://noaction"/>
            <a:extLst>
              <a:ext uri="{FF2B5EF4-FFF2-40B4-BE49-F238E27FC236}">
                <a16:creationId xmlns:a16="http://schemas.microsoft.com/office/drawing/2014/main" id="{7AAA7E48-06B6-4F9B-B538-C0EFDCB8E149}"/>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hlinkClick r:id="rId2" action="ppaction://hlinksldjump"/>
            <a:extLst>
              <a:ext uri="{FF2B5EF4-FFF2-40B4-BE49-F238E27FC236}">
                <a16:creationId xmlns:a16="http://schemas.microsoft.com/office/drawing/2014/main" id="{BC43199B-15EF-4F79-A46E-FD9FB43A4871}"/>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6549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1506" y="1369219"/>
            <a:ext cx="379537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745492" y="1369219"/>
            <a:ext cx="377700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4041"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19" name="Oval 18">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1" name="Group 20"/>
          <p:cNvGrpSpPr/>
          <p:nvPr userDrawn="1"/>
        </p:nvGrpSpPr>
        <p:grpSpPr>
          <a:xfrm>
            <a:off x="8225401" y="172791"/>
            <a:ext cx="289949" cy="287036"/>
            <a:chOff x="9402941" y="189183"/>
            <a:chExt cx="386599" cy="382714"/>
          </a:xfrm>
          <a:effectLst/>
        </p:grpSpPr>
        <p:sp>
          <p:nvSpPr>
            <p:cNvPr id="22" name="Oval 21">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4" name="TextBox 2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30" name="Footer Placeholder 20">
            <a:extLst>
              <a:ext uri="{FF2B5EF4-FFF2-40B4-BE49-F238E27FC236}">
                <a16:creationId xmlns:a16="http://schemas.microsoft.com/office/drawing/2014/main" id="{5DA2A284-0A3D-4BF3-B191-03BFBDEE04FE}"/>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31" name="Text Placeholder 7">
            <a:extLst>
              <a:ext uri="{FF2B5EF4-FFF2-40B4-BE49-F238E27FC236}">
                <a16:creationId xmlns:a16="http://schemas.microsoft.com/office/drawing/2014/main" id="{73E6BB04-976C-4F0B-B621-C90E687A8E3C}"/>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3" name="TextBox 32">
            <a:extLst>
              <a:ext uri="{FF2B5EF4-FFF2-40B4-BE49-F238E27FC236}">
                <a16:creationId xmlns:a16="http://schemas.microsoft.com/office/drawing/2014/main" id="{D6D61B94-D25A-42EB-9B7E-F16DEBA8677B}"/>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4" name="Oval 33">
            <a:hlinkClick r:id="" action="ppaction://noaction"/>
            <a:extLst>
              <a:ext uri="{FF2B5EF4-FFF2-40B4-BE49-F238E27FC236}">
                <a16:creationId xmlns:a16="http://schemas.microsoft.com/office/drawing/2014/main" id="{A33F49F7-E489-4D2A-84F3-70BEB0634C4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hlinkClick r:id="rId4" action="ppaction://hlinksldjump"/>
            <a:extLst>
              <a:ext uri="{FF2B5EF4-FFF2-40B4-BE49-F238E27FC236}">
                <a16:creationId xmlns:a16="http://schemas.microsoft.com/office/drawing/2014/main" id="{D8FBD883-F65E-4888-A3F9-F3B4FFF20BF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2218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TOC">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7" name="TextBox 6"/>
          <p:cNvSpPr txBox="1"/>
          <p:nvPr userDrawn="1"/>
        </p:nvSpPr>
        <p:spPr>
          <a:xfrm>
            <a:off x="628650" y="788394"/>
            <a:ext cx="4144835" cy="300082"/>
          </a:xfrm>
          <a:prstGeom prst="rect">
            <a:avLst/>
          </a:prstGeom>
          <a:noFill/>
        </p:spPr>
        <p:txBody>
          <a:bodyPr wrap="square" rtlCol="0" anchor="t" anchorCtr="0">
            <a:spAutoFit/>
          </a:bodyPr>
          <a:lstStyle/>
          <a:p>
            <a:r>
              <a:rPr lang="en-US" sz="1350" b="1">
                <a:solidFill>
                  <a:schemeClr val="accent1"/>
                </a:solidFill>
              </a:rPr>
              <a:t>Select a section to explore</a:t>
            </a:r>
          </a:p>
        </p:txBody>
      </p:sp>
      <p:grpSp>
        <p:nvGrpSpPr>
          <p:cNvPr id="45" name="Group 44"/>
          <p:cNvGrpSpPr/>
          <p:nvPr userDrawn="1"/>
        </p:nvGrpSpPr>
        <p:grpSpPr>
          <a:xfrm>
            <a:off x="8651593" y="172791"/>
            <a:ext cx="287036" cy="287036"/>
            <a:chOff x="7890838" y="220104"/>
            <a:chExt cx="438150" cy="438150"/>
          </a:xfrm>
          <a:effectLst/>
        </p:grpSpPr>
        <p:sp>
          <p:nvSpPr>
            <p:cNvPr id="46" name="Oval 45">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48" name="Group 47"/>
          <p:cNvGrpSpPr/>
          <p:nvPr userDrawn="1"/>
        </p:nvGrpSpPr>
        <p:grpSpPr>
          <a:xfrm>
            <a:off x="8225401" y="172791"/>
            <a:ext cx="289949" cy="287036"/>
            <a:chOff x="9402941" y="189183"/>
            <a:chExt cx="386599" cy="382714"/>
          </a:xfrm>
          <a:effectLst/>
        </p:grpSpPr>
        <p:sp>
          <p:nvSpPr>
            <p:cNvPr id="49" name="Oval 48">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4" name="Picture 8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85" name="TextBox 8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51" name="Footer Placeholder 20">
            <a:extLst>
              <a:ext uri="{FF2B5EF4-FFF2-40B4-BE49-F238E27FC236}">
                <a16:creationId xmlns:a16="http://schemas.microsoft.com/office/drawing/2014/main" id="{AC323749-00D7-4386-88A7-255B199BE90C}"/>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52" name="Text Placeholder 7">
            <a:extLst>
              <a:ext uri="{FF2B5EF4-FFF2-40B4-BE49-F238E27FC236}">
                <a16:creationId xmlns:a16="http://schemas.microsoft.com/office/drawing/2014/main" id="{CD21979A-D222-4A02-A8E0-12A4AC225B19}"/>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cxnSp>
        <p:nvCxnSpPr>
          <p:cNvPr id="53" name="Straight Connector 52">
            <a:extLst>
              <a:ext uri="{FF2B5EF4-FFF2-40B4-BE49-F238E27FC236}">
                <a16:creationId xmlns:a16="http://schemas.microsoft.com/office/drawing/2014/main" id="{1EEB440A-32BD-431E-932B-916EBE4E0F2B}"/>
              </a:ext>
            </a:extLst>
          </p:cNvPr>
          <p:cNvCxnSpPr/>
          <p:nvPr userDrawn="1"/>
        </p:nvCxnSpPr>
        <p:spPr>
          <a:xfrm>
            <a:off x="6746483"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2295124-0948-433B-AB5D-5D57BA025D3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62" name="Oval 61">
            <a:hlinkClick r:id="" action="ppaction://noaction"/>
            <a:extLst>
              <a:ext uri="{FF2B5EF4-FFF2-40B4-BE49-F238E27FC236}">
                <a16:creationId xmlns:a16="http://schemas.microsoft.com/office/drawing/2014/main" id="{004F986A-6784-4705-B69B-8355AF59F96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hlinkClick r:id="rId4" action="ppaction://hlinksldjump"/>
            <a:extLst>
              <a:ext uri="{FF2B5EF4-FFF2-40B4-BE49-F238E27FC236}">
                <a16:creationId xmlns:a16="http://schemas.microsoft.com/office/drawing/2014/main" id="{47E7D398-BFC5-4B01-832A-074D0EFAD30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hlinkClick r:id="" action="ppaction://noaction"/>
            <a:extLst>
              <a:ext uri="{FF2B5EF4-FFF2-40B4-BE49-F238E27FC236}">
                <a16:creationId xmlns:a16="http://schemas.microsoft.com/office/drawing/2014/main" id="{7F7F770A-5401-4D6F-8A55-B2ECBC932E59}"/>
              </a:ext>
            </a:extLst>
          </p:cNvPr>
          <p:cNvSpPr/>
          <p:nvPr userDrawn="1"/>
        </p:nvSpPr>
        <p:spPr>
          <a:xfrm>
            <a:off x="8310641" y="2578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900574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28600" y="971551"/>
            <a:ext cx="8686800" cy="3623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776A8D8-3128-264B-8452-D1E9298B57ED}" type="slidenum">
              <a:rPr lang="en-US"/>
              <a:pPr/>
              <a:t>‹#›</a:t>
            </a:fld>
            <a:endParaRPr lang="en-US"/>
          </a:p>
        </p:txBody>
      </p:sp>
      <p:sp>
        <p:nvSpPr>
          <p:cNvPr id="7" name="Date Placeholder 3">
            <a:extLst>
              <a:ext uri="{FF2B5EF4-FFF2-40B4-BE49-F238E27FC236}">
                <a16:creationId xmlns:a16="http://schemas.microsoft.com/office/drawing/2014/main" id="{11F58C65-26F9-4985-A916-8F50B5B60359}"/>
              </a:ext>
            </a:extLst>
          </p:cNvPr>
          <p:cNvSpPr>
            <a:spLocks noGrp="1"/>
          </p:cNvSpPr>
          <p:nvPr>
            <p:ph type="dt" sz="half" idx="2"/>
          </p:nvPr>
        </p:nvSpPr>
        <p:spPr>
          <a:xfrm>
            <a:off x="7543800" y="4781550"/>
            <a:ext cx="990600" cy="273844"/>
          </a:xfrm>
          <a:prstGeom prst="rect">
            <a:avLst/>
          </a:prstGeom>
        </p:spPr>
        <p:txBody>
          <a:bodyPr vert="horz" wrap="square" lIns="91440" tIns="45720" rIns="91440" bIns="45720" numCol="1" anchor="ctr" anchorCtr="0" compatLnSpc="1">
            <a:prstTxWarp prst="textNoShape">
              <a:avLst/>
            </a:prstTxWarp>
          </a:bodyPr>
          <a:lstStyle>
            <a:lvl1pPr algn="r">
              <a:defRPr sz="1050">
                <a:solidFill>
                  <a:schemeClr val="bg1"/>
                </a:solidFill>
              </a:defRPr>
            </a:lvl1pPr>
          </a:lstStyle>
          <a:p>
            <a:r>
              <a:rPr lang="en-US"/>
              <a:t>1/20/2018</a:t>
            </a:r>
          </a:p>
        </p:txBody>
      </p:sp>
      <p:sp>
        <p:nvSpPr>
          <p:cNvPr id="9" name="Footer Placeholder 4">
            <a:extLst>
              <a:ext uri="{FF2B5EF4-FFF2-40B4-BE49-F238E27FC236}">
                <a16:creationId xmlns:a16="http://schemas.microsoft.com/office/drawing/2014/main" id="{F9F68658-C70B-44CA-9E6B-4E00C368745F}"/>
              </a:ext>
            </a:extLst>
          </p:cNvPr>
          <p:cNvSpPr>
            <a:spLocks noGrp="1"/>
          </p:cNvSpPr>
          <p:nvPr>
            <p:ph type="ftr" sz="quarter" idx="3"/>
          </p:nvPr>
        </p:nvSpPr>
        <p:spPr>
          <a:xfrm>
            <a:off x="4648200" y="4781550"/>
            <a:ext cx="2286000" cy="273844"/>
          </a:xfrm>
          <a:prstGeom prst="rect">
            <a:avLst/>
          </a:prstGeom>
        </p:spPr>
        <p:txBody>
          <a:bodyPr vert="horz" lIns="91440" tIns="45720" rIns="91440" bIns="45720" rtlCol="0" anchor="ctr"/>
          <a:lstStyle>
            <a:lvl1pPr algn="l" fontAlgn="auto">
              <a:spcBef>
                <a:spcPts val="0"/>
              </a:spcBef>
              <a:spcAft>
                <a:spcPts val="0"/>
              </a:spcAft>
              <a:defRPr sz="1050">
                <a:solidFill>
                  <a:srgbClr val="FFFFFF"/>
                </a:solidFill>
                <a:latin typeface="+mn-lt"/>
                <a:ea typeface="+mn-ea"/>
                <a:cs typeface="+mn-cs"/>
              </a:defRPr>
            </a:lvl1pPr>
          </a:lstStyle>
          <a:p>
            <a:pPr>
              <a:defRPr/>
            </a:pPr>
            <a:r>
              <a:rPr lang="en-US"/>
              <a:t>Presented by:</a:t>
            </a:r>
          </a:p>
        </p:txBody>
      </p:sp>
      <p:sp>
        <p:nvSpPr>
          <p:cNvPr id="8" name="Oval 7">
            <a:hlinkClick r:id="" action="ppaction://noaction"/>
            <a:extLst>
              <a:ext uri="{FF2B5EF4-FFF2-40B4-BE49-F238E27FC236}">
                <a16:creationId xmlns:a16="http://schemas.microsoft.com/office/drawing/2014/main" id="{79A5D084-5B08-4221-9BB6-4378B5EFCF15}"/>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FF96CE4-912D-4B93-8B0F-AC5BE08A001D}"/>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0224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380730"/>
            <a:ext cx="6858000" cy="993771"/>
          </a:xfrm>
        </p:spPr>
        <p:txBody>
          <a:bodyPr anchor="ctr">
            <a:normAutofit/>
          </a:bodyPr>
          <a:lstStyle>
            <a:lvl1pPr algn="ctr">
              <a:defRPr sz="3000"/>
            </a:lvl1pPr>
          </a:lstStyle>
          <a:p>
            <a:r>
              <a:rPr lang="en-US" dirty="0"/>
              <a:t>Click To Edit Master Title Style</a:t>
            </a:r>
          </a:p>
        </p:txBody>
      </p:sp>
      <p:sp>
        <p:nvSpPr>
          <p:cNvPr id="3" name="Subtitle 2"/>
          <p:cNvSpPr>
            <a:spLocks noGrp="1"/>
          </p:cNvSpPr>
          <p:nvPr>
            <p:ph type="subTitle" idx="1" hasCustomPrompt="1"/>
          </p:nvPr>
        </p:nvSpPr>
        <p:spPr>
          <a:xfrm>
            <a:off x="1143000" y="2392535"/>
            <a:ext cx="6858000" cy="647352"/>
          </a:xfrm>
        </p:spPr>
        <p:txBody>
          <a:bodyPr>
            <a:normAutofit/>
          </a:bodyPr>
          <a:lstStyle>
            <a:lvl1pPr marL="0" indent="0" algn="ctr">
              <a:buNone/>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
        <p:nvSpPr>
          <p:cNvPr id="5" name="Text Placeholder 22">
            <a:extLst>
              <a:ext uri="{FF2B5EF4-FFF2-40B4-BE49-F238E27FC236}">
                <a16:creationId xmlns:a16="http://schemas.microsoft.com/office/drawing/2014/main" id="{9C320CC3-6211-5044-98E3-FAFBC9530133}"/>
              </a:ext>
            </a:extLst>
          </p:cNvPr>
          <p:cNvSpPr>
            <a:spLocks noGrp="1"/>
          </p:cNvSpPr>
          <p:nvPr>
            <p:ph type="body" sz="quarter" idx="10"/>
          </p:nvPr>
        </p:nvSpPr>
        <p:spPr>
          <a:xfrm>
            <a:off x="1143000" y="3019425"/>
            <a:ext cx="6858000" cy="1406129"/>
          </a:xfrm>
        </p:spPr>
        <p:txBody>
          <a:bodyPr/>
          <a:lstStyle>
            <a:lvl1pPr marL="0" indent="0" algn="ctr">
              <a:buNone/>
              <a:defRPr sz="2100">
                <a:solidFill>
                  <a:schemeClr val="bg2">
                    <a:lumMod val="10000"/>
                  </a:schemeClr>
                </a:solidFill>
              </a:defRPr>
            </a:lvl1pPr>
            <a:lvl2pPr marL="0" indent="0" algn="ctr">
              <a:buNone/>
              <a:defRPr sz="1500">
                <a:solidFill>
                  <a:schemeClr val="bg2">
                    <a:lumMod val="10000"/>
                  </a:schemeClr>
                </a:solidFill>
              </a:defRPr>
            </a:lvl2pPr>
            <a:lvl3pPr marL="685800" indent="0">
              <a:buNone/>
              <a:defRPr/>
            </a:lvl3pPr>
            <a:lvl4pPr marL="1028700" indent="0">
              <a:buNone/>
              <a:defRPr/>
            </a:lvl4pPr>
            <a:lvl5pPr marL="1371600" indent="0">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5820644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ctrTitle"/>
          </p:nvPr>
        </p:nvSpPr>
        <p:spPr>
          <a:xfrm>
            <a:off x="3182353" y="1145617"/>
            <a:ext cx="5884410" cy="477611"/>
          </a:xfrm>
        </p:spPr>
        <p:txBody>
          <a:bodyPr anchor="b" anchorCtr="0">
            <a:noAutofit/>
          </a:bodyPr>
          <a:lstStyle>
            <a:lvl1pPr algn="l">
              <a:defRPr sz="2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182353" y="1692723"/>
            <a:ext cx="5884410" cy="300447"/>
          </a:xfrm>
          <a:prstGeom prst="rect">
            <a:avLst/>
          </a:prstGeom>
        </p:spPr>
        <p:txBody>
          <a:bodyPr>
            <a:noAutofit/>
          </a:bodyPr>
          <a:lstStyle>
            <a:lvl1pPr marL="0" indent="0" algn="l">
              <a:buNone/>
              <a:defRPr sz="135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12" name="Text Placeholder 11"/>
          <p:cNvSpPr>
            <a:spLocks noGrp="1"/>
          </p:cNvSpPr>
          <p:nvPr>
            <p:ph type="body" sz="quarter" idx="13"/>
          </p:nvPr>
        </p:nvSpPr>
        <p:spPr>
          <a:xfrm>
            <a:off x="3182353" y="2262762"/>
            <a:ext cx="5884410" cy="348853"/>
          </a:xfrm>
          <a:prstGeom prst="rect">
            <a:avLst/>
          </a:prstGeom>
        </p:spPr>
        <p:txBody>
          <a:bodyPr>
            <a:normAutofit/>
          </a:bodyPr>
          <a:lstStyle>
            <a:lvl1pPr marL="0" indent="0">
              <a:buNone/>
              <a:defRPr sz="900"/>
            </a:lvl1pPr>
          </a:lstStyle>
          <a:p>
            <a:pPr lvl="0"/>
            <a:endParaRPr lang="en-US" dirty="0"/>
          </a:p>
        </p:txBody>
      </p:sp>
      <p:cxnSp>
        <p:nvCxnSpPr>
          <p:cNvPr id="10" name="Straight Connector 9"/>
          <p:cNvCxnSpPr/>
          <p:nvPr userDrawn="1"/>
        </p:nvCxnSpPr>
        <p:spPr>
          <a:xfrm>
            <a:off x="2961918" y="1147255"/>
            <a:ext cx="0" cy="1535366"/>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22" name="Oval 21">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4" name="Group 23"/>
          <p:cNvGrpSpPr/>
          <p:nvPr userDrawn="1"/>
        </p:nvGrpSpPr>
        <p:grpSpPr>
          <a:xfrm>
            <a:off x="8225401" y="172791"/>
            <a:ext cx="289949" cy="287036"/>
            <a:chOff x="9402941" y="189183"/>
            <a:chExt cx="386599" cy="382714"/>
          </a:xfrm>
          <a:effectLst/>
        </p:grpSpPr>
        <p:sp>
          <p:nvSpPr>
            <p:cNvPr id="25" name="Oval 24">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7" name="TextBox 26"/>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9" name="TextBox 18">
            <a:extLst>
              <a:ext uri="{FF2B5EF4-FFF2-40B4-BE49-F238E27FC236}">
                <a16:creationId xmlns:a16="http://schemas.microsoft.com/office/drawing/2014/main" id="{C767CC04-E4D0-4FBB-BADE-5503A64FC8F0}"/>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29" name="Footer Placeholder 4">
            <a:extLst>
              <a:ext uri="{FF2B5EF4-FFF2-40B4-BE49-F238E27FC236}">
                <a16:creationId xmlns:a16="http://schemas.microsoft.com/office/drawing/2014/main" id="{3F29B932-AE96-419A-91FC-86EF47439610}"/>
              </a:ext>
            </a:extLst>
          </p:cNvPr>
          <p:cNvSpPr txBox="1">
            <a:spLocks/>
          </p:cNvSpPr>
          <p:nvPr userDrawn="1"/>
        </p:nvSpPr>
        <p:spPr>
          <a:xfrm>
            <a:off x="5904968" y="3000792"/>
            <a:ext cx="3086100" cy="128700"/>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a:t>Local approval may be required before external use. Refer to local guidelines. </a:t>
            </a:r>
          </a:p>
        </p:txBody>
      </p:sp>
      <p:sp>
        <p:nvSpPr>
          <p:cNvPr id="30" name="Oval 29">
            <a:hlinkClick r:id="" action="ppaction://noaction"/>
            <a:extLst>
              <a:ext uri="{FF2B5EF4-FFF2-40B4-BE49-F238E27FC236}">
                <a16:creationId xmlns:a16="http://schemas.microsoft.com/office/drawing/2014/main" id="{F4DC2FC4-E965-4499-86E2-E9F4A5D1612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4" action="ppaction://hlinksldjump"/>
            <a:extLst>
              <a:ext uri="{FF2B5EF4-FFF2-40B4-BE49-F238E27FC236}">
                <a16:creationId xmlns:a16="http://schemas.microsoft.com/office/drawing/2014/main" id="{FD4972CF-6D1E-4497-9432-48F58269339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456372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ent_NO NAV">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8" name="TextBox 17"/>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grpSp>
        <p:nvGrpSpPr>
          <p:cNvPr id="19" name="Group 18"/>
          <p:cNvGrpSpPr/>
          <p:nvPr userDrawn="1"/>
        </p:nvGrpSpPr>
        <p:grpSpPr>
          <a:xfrm>
            <a:off x="8651593" y="172791"/>
            <a:ext cx="287036" cy="287036"/>
            <a:chOff x="7890838" y="220104"/>
            <a:chExt cx="438150" cy="438150"/>
          </a:xfrm>
          <a:effectLst/>
        </p:grpSpPr>
        <p:sp>
          <p:nvSpPr>
            <p:cNvPr id="20" name="Oval 19">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2" name="Group 21"/>
          <p:cNvGrpSpPr/>
          <p:nvPr userDrawn="1"/>
        </p:nvGrpSpPr>
        <p:grpSpPr>
          <a:xfrm>
            <a:off x="8225401" y="172791"/>
            <a:ext cx="289949" cy="287036"/>
            <a:chOff x="9402941" y="189183"/>
            <a:chExt cx="386599" cy="382714"/>
          </a:xfrm>
          <a:effectLst/>
        </p:grpSpPr>
        <p:sp>
          <p:nvSpPr>
            <p:cNvPr id="23" name="Oval 22">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5" name="TextBox 2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17" name="Content Placeholder 2">
            <a:extLst>
              <a:ext uri="{FF2B5EF4-FFF2-40B4-BE49-F238E27FC236}">
                <a16:creationId xmlns:a16="http://schemas.microsoft.com/office/drawing/2014/main" id="{B2CF53A5-99BB-4A9B-AE9F-D9C1393BEE98}"/>
              </a:ext>
            </a:extLst>
          </p:cNvPr>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Footer Placeholder 20">
            <a:extLst>
              <a:ext uri="{FF2B5EF4-FFF2-40B4-BE49-F238E27FC236}">
                <a16:creationId xmlns:a16="http://schemas.microsoft.com/office/drawing/2014/main" id="{A1844B4D-FDF5-4858-B8C4-37BDFDF700F9}"/>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29" name="Text Placeholder 7">
            <a:extLst>
              <a:ext uri="{FF2B5EF4-FFF2-40B4-BE49-F238E27FC236}">
                <a16:creationId xmlns:a16="http://schemas.microsoft.com/office/drawing/2014/main" id="{87631EAB-1703-4E15-9B86-0EE73B62A9ED}"/>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0" name="Oval 29">
            <a:hlinkClick r:id="" action="ppaction://noaction"/>
            <a:extLst>
              <a:ext uri="{FF2B5EF4-FFF2-40B4-BE49-F238E27FC236}">
                <a16:creationId xmlns:a16="http://schemas.microsoft.com/office/drawing/2014/main" id="{EE90D67E-2BDA-4303-8181-F25D05999324}"/>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hlinkClick r:id="rId4" action="ppaction://hlinksldjump"/>
            <a:extLst>
              <a:ext uri="{FF2B5EF4-FFF2-40B4-BE49-F238E27FC236}">
                <a16:creationId xmlns:a16="http://schemas.microsoft.com/office/drawing/2014/main" id="{657B2088-1991-4941-B819-A12B986BA1A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851586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369219"/>
            <a:ext cx="7886700" cy="298251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3C7A4C-6EC6-DB4C-B133-117FAB5DFCCF}" type="slidenum">
              <a:rPr lang="en-US" smtClean="0"/>
              <a:t>‹#›</a:t>
            </a:fld>
            <a:endParaRPr lang="en-US"/>
          </a:p>
        </p:txBody>
      </p:sp>
      <p:sp>
        <p:nvSpPr>
          <p:cNvPr id="8" name="Text Placeholder 7">
            <a:extLst>
              <a:ext uri="{FF2B5EF4-FFF2-40B4-BE49-F238E27FC236}">
                <a16:creationId xmlns:a16="http://schemas.microsoft.com/office/drawing/2014/main" id="{A24A1CC7-C6C2-4A71-B139-F89996A31FFE}"/>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7" name="Oval 6">
            <a:hlinkClick r:id="" action="ppaction://noaction"/>
            <a:extLst>
              <a:ext uri="{FF2B5EF4-FFF2-40B4-BE49-F238E27FC236}">
                <a16:creationId xmlns:a16="http://schemas.microsoft.com/office/drawing/2014/main" id="{D6DC7939-D273-45C3-8255-EA1B6AB57D9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3DB21F2-5EBB-41AE-A4EB-02A707238528}"/>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84957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10" name="Text Placeholder 7">
            <a:extLst>
              <a:ext uri="{FF2B5EF4-FFF2-40B4-BE49-F238E27FC236}">
                <a16:creationId xmlns:a16="http://schemas.microsoft.com/office/drawing/2014/main" id="{825ABBDC-75CE-463D-80F9-3E8F92897B5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11" name="Content Placeholder 2">
            <a:extLst>
              <a:ext uri="{FF2B5EF4-FFF2-40B4-BE49-F238E27FC236}">
                <a16:creationId xmlns:a16="http://schemas.microsoft.com/office/drawing/2014/main" id="{C7D74285-C1F0-40A0-8CC4-C308167D0B15}"/>
              </a:ext>
            </a:extLst>
          </p:cNvPr>
          <p:cNvSpPr>
            <a:spLocks noGrp="1"/>
          </p:cNvSpPr>
          <p:nvPr>
            <p:ph sz="half" idx="1"/>
          </p:nvPr>
        </p:nvSpPr>
        <p:spPr>
          <a:xfrm>
            <a:off x="628650" y="1369219"/>
            <a:ext cx="378822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96F4F7D9-C253-4D60-B743-0E702959DAC8}"/>
              </a:ext>
            </a:extLst>
          </p:cNvPr>
          <p:cNvSpPr>
            <a:spLocks noGrp="1"/>
          </p:cNvSpPr>
          <p:nvPr>
            <p:ph sz="half" idx="2"/>
          </p:nvPr>
        </p:nvSpPr>
        <p:spPr>
          <a:xfrm>
            <a:off x="4745491" y="1369219"/>
            <a:ext cx="3769859" cy="3079475"/>
          </a:xfrm>
          <a:prstGeom prst="rect">
            <a:avLst/>
          </a:prstGeom>
        </p:spPr>
        <p:txBody>
          <a:bodyPr anchor="ctr"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D17AC09B-4A71-4E38-824D-2B051A17ACCE}"/>
              </a:ext>
            </a:extLst>
          </p:cNvPr>
          <p:cNvCxnSpPr>
            <a:cxnSpLocks/>
          </p:cNvCxnSpPr>
          <p:nvPr userDrawn="1"/>
        </p:nvCxnSpPr>
        <p:spPr>
          <a:xfrm>
            <a:off x="457586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DB801ACE-1CBC-45C7-BFC1-CC6104B9F93B}"/>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hlinkClick r:id="rId2" action="ppaction://hlinksldjump"/>
            <a:extLst>
              <a:ext uri="{FF2B5EF4-FFF2-40B4-BE49-F238E27FC236}">
                <a16:creationId xmlns:a16="http://schemas.microsoft.com/office/drawing/2014/main" id="{424FA946-AACB-436C-A75C-730B90819980}"/>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68294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23C7A4C-6EC6-DB4C-B133-117FAB5DFCCF}" type="slidenum">
              <a:rPr lang="en-US" smtClean="0"/>
              <a:t>‹#›</a:t>
            </a:fld>
            <a:endParaRPr lang="en-US"/>
          </a:p>
        </p:txBody>
      </p:sp>
      <p:sp>
        <p:nvSpPr>
          <p:cNvPr id="7" name="Text Placeholder 7">
            <a:extLst>
              <a:ext uri="{FF2B5EF4-FFF2-40B4-BE49-F238E27FC236}">
                <a16:creationId xmlns:a16="http://schemas.microsoft.com/office/drawing/2014/main" id="{C242D757-6B72-4B54-AAD0-9ED148B7BC95}"/>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6" name="Oval 5">
            <a:hlinkClick r:id="" action="ppaction://noaction"/>
            <a:extLst>
              <a:ext uri="{FF2B5EF4-FFF2-40B4-BE49-F238E27FC236}">
                <a16:creationId xmlns:a16="http://schemas.microsoft.com/office/drawing/2014/main" id="{318022C4-F86C-4490-B905-6324339DEEAE}"/>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hlinkClick r:id="rId2" action="ppaction://hlinksldjump"/>
            <a:extLst>
              <a:ext uri="{FF2B5EF4-FFF2-40B4-BE49-F238E27FC236}">
                <a16:creationId xmlns:a16="http://schemas.microsoft.com/office/drawing/2014/main" id="{2DCD8AE1-3EDF-400F-BE18-05D819618FB5}"/>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122931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3C7A4C-6EC6-DB4C-B133-117FAB5DFCCF}" type="slidenum">
              <a:rPr lang="en-US" smtClean="0"/>
              <a:t>‹#›</a:t>
            </a:fld>
            <a:endParaRPr lang="en-US"/>
          </a:p>
        </p:txBody>
      </p:sp>
      <p:sp>
        <p:nvSpPr>
          <p:cNvPr id="6" name="Text Placeholder 7">
            <a:extLst>
              <a:ext uri="{FF2B5EF4-FFF2-40B4-BE49-F238E27FC236}">
                <a16:creationId xmlns:a16="http://schemas.microsoft.com/office/drawing/2014/main" id="{2EDC6042-6108-4E99-9360-29A06FF4242B}"/>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5" name="Oval 4">
            <a:hlinkClick r:id="" action="ppaction://noaction"/>
            <a:extLst>
              <a:ext uri="{FF2B5EF4-FFF2-40B4-BE49-F238E27FC236}">
                <a16:creationId xmlns:a16="http://schemas.microsoft.com/office/drawing/2014/main" id="{5A887D3B-06D2-499C-8126-5FB0FECD0E20}"/>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hlinkClick r:id="rId2" action="ppaction://hlinksldjump"/>
            <a:extLst>
              <a:ext uri="{FF2B5EF4-FFF2-40B4-BE49-F238E27FC236}">
                <a16:creationId xmlns:a16="http://schemas.microsoft.com/office/drawing/2014/main" id="{BA1E0992-2886-4777-9D75-3B854355951B}"/>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917250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629841" y="1369220"/>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5921148" y="1369220"/>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7D8755DB-A54D-4063-9CEA-0E8AFC41529D}"/>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2" name="Straight Connector 11">
            <a:extLst>
              <a:ext uri="{FF2B5EF4-FFF2-40B4-BE49-F238E27FC236}">
                <a16:creationId xmlns:a16="http://schemas.microsoft.com/office/drawing/2014/main" id="{C31C2F2A-76A8-4356-80EF-631A82610770}"/>
              </a:ext>
            </a:extLst>
          </p:cNvPr>
          <p:cNvCxnSpPr>
            <a:cxnSpLocks/>
          </p:cNvCxnSpPr>
          <p:nvPr userDrawn="1"/>
        </p:nvCxnSpPr>
        <p:spPr>
          <a:xfrm>
            <a:off x="5744672"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A60AA4EF-8BF9-4845-9773-239A92DA0527}"/>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9C9AAF1E-6AE2-4667-92BD-017A86E11ECC}"/>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3948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61238"/>
            <a:ext cx="6528197" cy="471488"/>
          </a:xfrm>
        </p:spPr>
        <p:txBody>
          <a:bodyPr anchor="t" anchorCtr="0">
            <a:normAutofit/>
          </a:bodyPr>
          <a:lstStyle>
            <a:lvl1pPr>
              <a:defRPr sz="1350"/>
            </a:lvl1pPr>
          </a:lstStyle>
          <a:p>
            <a:r>
              <a:rPr lang="en-US" dirty="0"/>
              <a:t>Click to edit Master title style</a:t>
            </a:r>
          </a:p>
        </p:txBody>
      </p:sp>
      <p:sp>
        <p:nvSpPr>
          <p:cNvPr id="3" name="Content Placeholder 2"/>
          <p:cNvSpPr>
            <a:spLocks noGrp="1"/>
          </p:cNvSpPr>
          <p:nvPr>
            <p:ph idx="1"/>
          </p:nvPr>
        </p:nvSpPr>
        <p:spPr>
          <a:xfrm>
            <a:off x="3604875" y="1369219"/>
            <a:ext cx="4911667"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Content Placeholder 2"/>
          <p:cNvSpPr>
            <a:spLocks noGrp="1"/>
          </p:cNvSpPr>
          <p:nvPr>
            <p:ph idx="13"/>
          </p:nvPr>
        </p:nvSpPr>
        <p:spPr>
          <a:xfrm>
            <a:off x="629841" y="1369219"/>
            <a:ext cx="2595393" cy="2982516"/>
          </a:xfrm>
          <a:prstGeom prst="rect">
            <a:avLst/>
          </a:prstGeom>
        </p:spPr>
        <p:txBody>
          <a:bodyPr>
            <a:normAutofit/>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C2F9067A-D7F0-4061-9403-E0A5D9FB493F}"/>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cxnSp>
        <p:nvCxnSpPr>
          <p:cNvPr id="13" name="Straight Connector 12">
            <a:extLst>
              <a:ext uri="{FF2B5EF4-FFF2-40B4-BE49-F238E27FC236}">
                <a16:creationId xmlns:a16="http://schemas.microsoft.com/office/drawing/2014/main" id="{B6C583A7-A3A6-40E9-A75D-F0D82F042FB7}"/>
              </a:ext>
            </a:extLst>
          </p:cNvPr>
          <p:cNvCxnSpPr>
            <a:cxnSpLocks/>
          </p:cNvCxnSpPr>
          <p:nvPr userDrawn="1"/>
        </p:nvCxnSpPr>
        <p:spPr>
          <a:xfrm>
            <a:off x="3416270" y="1369219"/>
            <a:ext cx="0" cy="269027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Oval 7">
            <a:hlinkClick r:id="" action="ppaction://noaction"/>
            <a:extLst>
              <a:ext uri="{FF2B5EF4-FFF2-40B4-BE49-F238E27FC236}">
                <a16:creationId xmlns:a16="http://schemas.microsoft.com/office/drawing/2014/main" id="{380A74C4-C4EA-4E0B-B3E9-FA5A8F896E36}"/>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ECF3A47-3CA3-4C48-9E01-FF5B0173ABB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99498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normAutofit/>
          </a:bodyPr>
          <a:lstStyle>
            <a:lvl1pPr>
              <a:defRPr sz="1500"/>
            </a:lvl1pPr>
          </a:lstStyle>
          <a:p>
            <a:r>
              <a:rPr lang="en-US" dirty="0"/>
              <a:t>Click to edit Master title style</a:t>
            </a:r>
          </a:p>
        </p:txBody>
      </p:sp>
      <p:sp>
        <p:nvSpPr>
          <p:cNvPr id="3" name="Picture Placeholder 2"/>
          <p:cNvSpPr>
            <a:spLocks noGrp="1"/>
          </p:cNvSpPr>
          <p:nvPr>
            <p:ph type="pic" idx="1"/>
          </p:nvPr>
        </p:nvSpPr>
        <p:spPr>
          <a:xfrm>
            <a:off x="3887391" y="740570"/>
            <a:ext cx="4629150" cy="359127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08685"/>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23C7A4C-6EC6-DB4C-B133-117FAB5DFCCF}" type="slidenum">
              <a:rPr lang="en-US" smtClean="0"/>
              <a:t>‹#›</a:t>
            </a:fld>
            <a:endParaRPr lang="en-US"/>
          </a:p>
        </p:txBody>
      </p:sp>
      <p:sp>
        <p:nvSpPr>
          <p:cNvPr id="9" name="Text Placeholder 7">
            <a:extLst>
              <a:ext uri="{FF2B5EF4-FFF2-40B4-BE49-F238E27FC236}">
                <a16:creationId xmlns:a16="http://schemas.microsoft.com/office/drawing/2014/main" id="{191FB998-7C39-42DA-B8CD-C2AFE9A883F7}"/>
              </a:ext>
            </a:extLst>
          </p:cNvPr>
          <p:cNvSpPr>
            <a:spLocks noGrp="1"/>
          </p:cNvSpPr>
          <p:nvPr>
            <p:ph type="body" sz="quarter" idx="14"/>
          </p:nvPr>
        </p:nvSpPr>
        <p:spPr>
          <a:xfrm>
            <a:off x="628650" y="4503069"/>
            <a:ext cx="7886700" cy="126035"/>
          </a:xfrm>
          <a:prstGeom prst="rect">
            <a:avLst/>
          </a:prstGeom>
        </p:spPr>
        <p:txBody>
          <a:bodyPr vert="horz" lIns="91440" tIns="45720" rIns="91440" bIns="45720" rtlCol="0" anchor="b" anchorCtr="0">
            <a:noAutofit/>
          </a:bodyPr>
          <a:lstStyle>
            <a:lvl1pPr marL="0" indent="0">
              <a:buNone/>
              <a:defRPr lang="en-US" sz="675" dirty="0">
                <a:solidFill>
                  <a:schemeClr val="bg2">
                    <a:lumMod val="50000"/>
                  </a:schemeClr>
                </a:solidFill>
              </a:defRPr>
            </a:lvl1pPr>
          </a:lstStyle>
          <a:p>
            <a:pPr marL="171450" lvl="0" indent="-171450">
              <a:lnSpc>
                <a:spcPct val="100000"/>
              </a:lnSpc>
              <a:spcBef>
                <a:spcPts val="0"/>
              </a:spcBef>
            </a:pPr>
            <a:endParaRPr lang="en-US" dirty="0"/>
          </a:p>
        </p:txBody>
      </p:sp>
      <p:sp>
        <p:nvSpPr>
          <p:cNvPr id="8" name="Oval 7">
            <a:hlinkClick r:id="" action="ppaction://noaction"/>
            <a:extLst>
              <a:ext uri="{FF2B5EF4-FFF2-40B4-BE49-F238E27FC236}">
                <a16:creationId xmlns:a16="http://schemas.microsoft.com/office/drawing/2014/main" id="{7AAA7E48-06B6-4F9B-B538-C0EFDCB8E149}"/>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hlinkClick r:id="rId2" action="ppaction://hlinksldjump"/>
            <a:extLst>
              <a:ext uri="{FF2B5EF4-FFF2-40B4-BE49-F238E27FC236}">
                <a16:creationId xmlns:a16="http://schemas.microsoft.com/office/drawing/2014/main" id="{BC43199B-15EF-4F79-A46E-FD9FB43A4871}"/>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69877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1506" y="1369219"/>
            <a:ext cx="379537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levelz</a:t>
            </a:r>
            <a:endParaRPr lang="en-US" dirty="0"/>
          </a:p>
        </p:txBody>
      </p:sp>
      <p:sp>
        <p:nvSpPr>
          <p:cNvPr id="4" name="Content Placeholder 3"/>
          <p:cNvSpPr>
            <a:spLocks noGrp="1"/>
          </p:cNvSpPr>
          <p:nvPr>
            <p:ph sz="half" idx="2"/>
          </p:nvPr>
        </p:nvSpPr>
        <p:spPr>
          <a:xfrm>
            <a:off x="4745492" y="1369219"/>
            <a:ext cx="3777003" cy="3120629"/>
          </a:xfrm>
          <a:prstGeom prst="rect">
            <a:avLst/>
          </a:prstGeo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4041"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userDrawn="1"/>
        </p:nvGrpSpPr>
        <p:grpSpPr>
          <a:xfrm>
            <a:off x="8651593" y="172791"/>
            <a:ext cx="287036" cy="287036"/>
            <a:chOff x="7890838" y="220104"/>
            <a:chExt cx="438150" cy="438150"/>
          </a:xfrm>
          <a:effectLst/>
        </p:grpSpPr>
        <p:sp>
          <p:nvSpPr>
            <p:cNvPr id="19" name="Oval 18">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Freeform 19">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21" name="Group 20"/>
          <p:cNvGrpSpPr/>
          <p:nvPr userDrawn="1"/>
        </p:nvGrpSpPr>
        <p:grpSpPr>
          <a:xfrm>
            <a:off x="8225401" y="172791"/>
            <a:ext cx="289949" cy="287036"/>
            <a:chOff x="9402941" y="189183"/>
            <a:chExt cx="386599" cy="382714"/>
          </a:xfrm>
          <a:effectLst/>
        </p:grpSpPr>
        <p:sp>
          <p:nvSpPr>
            <p:cNvPr id="22" name="Oval 21">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24" name="TextBox 2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30" name="Footer Placeholder 20">
            <a:extLst>
              <a:ext uri="{FF2B5EF4-FFF2-40B4-BE49-F238E27FC236}">
                <a16:creationId xmlns:a16="http://schemas.microsoft.com/office/drawing/2014/main" id="{5DA2A284-0A3D-4BF3-B191-03BFBDEE04FE}"/>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31" name="Text Placeholder 7">
            <a:extLst>
              <a:ext uri="{FF2B5EF4-FFF2-40B4-BE49-F238E27FC236}">
                <a16:creationId xmlns:a16="http://schemas.microsoft.com/office/drawing/2014/main" id="{73E6BB04-976C-4F0B-B621-C90E687A8E3C}"/>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sp>
        <p:nvSpPr>
          <p:cNvPr id="33" name="TextBox 32">
            <a:extLst>
              <a:ext uri="{FF2B5EF4-FFF2-40B4-BE49-F238E27FC236}">
                <a16:creationId xmlns:a16="http://schemas.microsoft.com/office/drawing/2014/main" id="{D6D61B94-D25A-42EB-9B7E-F16DEBA8677B}"/>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4" name="Oval 33">
            <a:hlinkClick r:id="" action="ppaction://noaction"/>
            <a:extLst>
              <a:ext uri="{FF2B5EF4-FFF2-40B4-BE49-F238E27FC236}">
                <a16:creationId xmlns:a16="http://schemas.microsoft.com/office/drawing/2014/main" id="{A33F49F7-E489-4D2A-84F3-70BEB0634C4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hlinkClick r:id="rId4" action="ppaction://hlinksldjump"/>
            <a:extLst>
              <a:ext uri="{FF2B5EF4-FFF2-40B4-BE49-F238E27FC236}">
                <a16:creationId xmlns:a16="http://schemas.microsoft.com/office/drawing/2014/main" id="{D8FBD883-F65E-4888-A3F9-F3B4FFF20BF3}"/>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7903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0753"/>
            <a:ext cx="822960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sz="2100"/>
            </a:lvl1pPr>
            <a:lvl2pPr>
              <a:defRPr sz="1800"/>
            </a:lvl2pPr>
            <a:lvl3pPr>
              <a:defRPr sz="1500"/>
            </a:lvl3pPr>
            <a:lvl4pPr>
              <a:defRPr sz="1350"/>
            </a:lvl4pPr>
            <a:lvl5pPr>
              <a:defRPr sz="135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40035222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TOC">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20"/>
            <a:ext cx="9144000" cy="5151120"/>
          </a:xfrm>
          <a:prstGeom prst="rect">
            <a:avLst/>
          </a:prstGeom>
        </p:spPr>
      </p:pic>
      <p:sp>
        <p:nvSpPr>
          <p:cNvPr id="7" name="TextBox 6"/>
          <p:cNvSpPr txBox="1"/>
          <p:nvPr userDrawn="1"/>
        </p:nvSpPr>
        <p:spPr>
          <a:xfrm>
            <a:off x="628650" y="788394"/>
            <a:ext cx="4144835" cy="300082"/>
          </a:xfrm>
          <a:prstGeom prst="rect">
            <a:avLst/>
          </a:prstGeom>
          <a:noFill/>
        </p:spPr>
        <p:txBody>
          <a:bodyPr wrap="square" rtlCol="0" anchor="t" anchorCtr="0">
            <a:spAutoFit/>
          </a:bodyPr>
          <a:lstStyle/>
          <a:p>
            <a:r>
              <a:rPr lang="en-US" sz="1350" b="1">
                <a:solidFill>
                  <a:schemeClr val="accent1"/>
                </a:solidFill>
              </a:rPr>
              <a:t>Select a section to explore</a:t>
            </a:r>
          </a:p>
        </p:txBody>
      </p:sp>
      <p:grpSp>
        <p:nvGrpSpPr>
          <p:cNvPr id="45" name="Group 44"/>
          <p:cNvGrpSpPr/>
          <p:nvPr userDrawn="1"/>
        </p:nvGrpSpPr>
        <p:grpSpPr>
          <a:xfrm>
            <a:off x="8651593" y="172791"/>
            <a:ext cx="287036" cy="287036"/>
            <a:chOff x="7890838" y="220104"/>
            <a:chExt cx="438150" cy="438150"/>
          </a:xfrm>
          <a:effectLst/>
        </p:grpSpPr>
        <p:sp>
          <p:nvSpPr>
            <p:cNvPr id="46" name="Oval 45">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48" name="Group 47"/>
          <p:cNvGrpSpPr/>
          <p:nvPr userDrawn="1"/>
        </p:nvGrpSpPr>
        <p:grpSpPr>
          <a:xfrm>
            <a:off x="8225401" y="172791"/>
            <a:ext cx="289949" cy="287036"/>
            <a:chOff x="9402941" y="189183"/>
            <a:chExt cx="386599" cy="382714"/>
          </a:xfrm>
          <a:effectLst/>
        </p:grpSpPr>
        <p:sp>
          <p:nvSpPr>
            <p:cNvPr id="49" name="Oval 48">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4" name="Picture 8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85" name="TextBox 84"/>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sp>
        <p:nvSpPr>
          <p:cNvPr id="51" name="Footer Placeholder 20">
            <a:extLst>
              <a:ext uri="{FF2B5EF4-FFF2-40B4-BE49-F238E27FC236}">
                <a16:creationId xmlns:a16="http://schemas.microsoft.com/office/drawing/2014/main" id="{AC323749-00D7-4386-88A7-255B199BE90C}"/>
              </a:ext>
            </a:extLst>
          </p:cNvPr>
          <p:cNvSpPr txBox="1">
            <a:spLocks/>
          </p:cNvSpPr>
          <p:nvPr userDrawn="1"/>
        </p:nvSpPr>
        <p:spPr>
          <a:xfrm>
            <a:off x="628650" y="4879264"/>
            <a:ext cx="7886700" cy="135423"/>
          </a:xfrm>
          <a:prstGeom prst="rect">
            <a:avLst/>
          </a:prstGeom>
        </p:spPr>
        <p:txBody>
          <a:bodyPr anchor="b"/>
          <a:lstStyle>
            <a:defPPr>
              <a:defRPr lang="en-US"/>
            </a:defPPr>
            <a:lvl1pPr marL="0" algn="ct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E7E6E6">
                    <a:lumMod val="50000"/>
                  </a:srgbClr>
                </a:solidFill>
                <a:effectLst/>
                <a:uLnTx/>
                <a:uFillTx/>
                <a:latin typeface="Arial" panose="020B0604020202020204"/>
                <a:ea typeface=""/>
                <a:cs typeface=""/>
              </a:rPr>
              <a:t>Local approval may be required before external use. Refer to local guidelines. </a:t>
            </a:r>
          </a:p>
        </p:txBody>
      </p:sp>
      <p:sp>
        <p:nvSpPr>
          <p:cNvPr id="52" name="Text Placeholder 7">
            <a:extLst>
              <a:ext uri="{FF2B5EF4-FFF2-40B4-BE49-F238E27FC236}">
                <a16:creationId xmlns:a16="http://schemas.microsoft.com/office/drawing/2014/main" id="{CD21979A-D222-4A02-A8E0-12A4AC225B19}"/>
              </a:ext>
            </a:extLst>
          </p:cNvPr>
          <p:cNvSpPr>
            <a:spLocks noGrp="1"/>
          </p:cNvSpPr>
          <p:nvPr>
            <p:ph type="body" sz="quarter" idx="14"/>
          </p:nvPr>
        </p:nvSpPr>
        <p:spPr>
          <a:xfrm>
            <a:off x="628650" y="4730677"/>
            <a:ext cx="7886700" cy="126035"/>
          </a:xfrm>
          <a:prstGeom prst="rect">
            <a:avLst/>
          </a:prstGeom>
        </p:spPr>
        <p:txBody>
          <a:bodyPr anchor="b" anchorCtr="0">
            <a:noAutofit/>
          </a:bodyPr>
          <a:lstStyle>
            <a:lvl1pPr marL="0" indent="0" algn="l">
              <a:lnSpc>
                <a:spcPct val="100000"/>
              </a:lnSpc>
              <a:spcBef>
                <a:spcPts val="0"/>
              </a:spcBef>
              <a:buNone/>
              <a:defRPr sz="675">
                <a:solidFill>
                  <a:schemeClr val="bg2">
                    <a:lumMod val="50000"/>
                  </a:schemeClr>
                </a:solidFill>
              </a:defRPr>
            </a:lvl1pPr>
            <a:lvl2pPr marL="205740" indent="0">
              <a:buNone/>
              <a:defRPr/>
            </a:lvl2pPr>
            <a:lvl3pPr marL="411480" indent="0">
              <a:buNone/>
              <a:defRPr/>
            </a:lvl3pPr>
            <a:lvl4pPr marL="617220" indent="0">
              <a:buNone/>
              <a:defRPr/>
            </a:lvl4pPr>
            <a:lvl5pPr marL="822960" indent="0">
              <a:buNone/>
              <a:defRPr/>
            </a:lvl5pPr>
          </a:lstStyle>
          <a:p>
            <a:pPr lvl="0"/>
            <a:endParaRPr lang="en-US" dirty="0"/>
          </a:p>
        </p:txBody>
      </p:sp>
      <p:cxnSp>
        <p:nvCxnSpPr>
          <p:cNvPr id="53" name="Straight Connector 52">
            <a:extLst>
              <a:ext uri="{FF2B5EF4-FFF2-40B4-BE49-F238E27FC236}">
                <a16:creationId xmlns:a16="http://schemas.microsoft.com/office/drawing/2014/main" id="{1EEB440A-32BD-431E-932B-916EBE4E0F2B}"/>
              </a:ext>
            </a:extLst>
          </p:cNvPr>
          <p:cNvCxnSpPr/>
          <p:nvPr userDrawn="1"/>
        </p:nvCxnSpPr>
        <p:spPr>
          <a:xfrm>
            <a:off x="6746483" y="1369219"/>
            <a:ext cx="0" cy="3120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2295124-0948-433B-AB5D-5D57BA025D3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62" name="Oval 61">
            <a:hlinkClick r:id="" action="ppaction://noaction"/>
            <a:extLst>
              <a:ext uri="{FF2B5EF4-FFF2-40B4-BE49-F238E27FC236}">
                <a16:creationId xmlns:a16="http://schemas.microsoft.com/office/drawing/2014/main" id="{004F986A-6784-4705-B69B-8355AF59F961}"/>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hlinkClick r:id="rId4" action="ppaction://hlinksldjump"/>
            <a:extLst>
              <a:ext uri="{FF2B5EF4-FFF2-40B4-BE49-F238E27FC236}">
                <a16:creationId xmlns:a16="http://schemas.microsoft.com/office/drawing/2014/main" id="{47E7D398-BFC5-4B01-832A-074D0EFAD30E}"/>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hlinkClick r:id="" action="ppaction://noaction"/>
            <a:extLst>
              <a:ext uri="{FF2B5EF4-FFF2-40B4-BE49-F238E27FC236}">
                <a16:creationId xmlns:a16="http://schemas.microsoft.com/office/drawing/2014/main" id="{7F7F770A-5401-4D6F-8A55-B2ECBC932E59}"/>
              </a:ext>
            </a:extLst>
          </p:cNvPr>
          <p:cNvSpPr/>
          <p:nvPr userDrawn="1"/>
        </p:nvSpPr>
        <p:spPr>
          <a:xfrm>
            <a:off x="8310641" y="2578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9525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28600" y="971551"/>
            <a:ext cx="8686800" cy="3623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5776A8D8-3128-264B-8452-D1E9298B57ED}" type="slidenum">
              <a:rPr lang="en-US"/>
              <a:pPr/>
              <a:t>‹#›</a:t>
            </a:fld>
            <a:endParaRPr lang="en-US"/>
          </a:p>
        </p:txBody>
      </p:sp>
      <p:sp>
        <p:nvSpPr>
          <p:cNvPr id="7" name="Date Placeholder 3">
            <a:extLst>
              <a:ext uri="{FF2B5EF4-FFF2-40B4-BE49-F238E27FC236}">
                <a16:creationId xmlns:a16="http://schemas.microsoft.com/office/drawing/2014/main" id="{11F58C65-26F9-4985-A916-8F50B5B60359}"/>
              </a:ext>
            </a:extLst>
          </p:cNvPr>
          <p:cNvSpPr>
            <a:spLocks noGrp="1"/>
          </p:cNvSpPr>
          <p:nvPr>
            <p:ph type="dt" sz="half" idx="2"/>
          </p:nvPr>
        </p:nvSpPr>
        <p:spPr>
          <a:xfrm>
            <a:off x="7543800" y="4781550"/>
            <a:ext cx="990600" cy="273844"/>
          </a:xfrm>
          <a:prstGeom prst="rect">
            <a:avLst/>
          </a:prstGeom>
        </p:spPr>
        <p:txBody>
          <a:bodyPr vert="horz" wrap="square" lIns="91440" tIns="45720" rIns="91440" bIns="45720" numCol="1" anchor="ctr" anchorCtr="0" compatLnSpc="1">
            <a:prstTxWarp prst="textNoShape">
              <a:avLst/>
            </a:prstTxWarp>
          </a:bodyPr>
          <a:lstStyle>
            <a:lvl1pPr algn="r">
              <a:defRPr sz="1050">
                <a:solidFill>
                  <a:schemeClr val="bg1"/>
                </a:solidFill>
              </a:defRPr>
            </a:lvl1pPr>
          </a:lstStyle>
          <a:p>
            <a:r>
              <a:rPr lang="en-US"/>
              <a:t>1/20/2018</a:t>
            </a:r>
          </a:p>
        </p:txBody>
      </p:sp>
      <p:sp>
        <p:nvSpPr>
          <p:cNvPr id="9" name="Footer Placeholder 4">
            <a:extLst>
              <a:ext uri="{FF2B5EF4-FFF2-40B4-BE49-F238E27FC236}">
                <a16:creationId xmlns:a16="http://schemas.microsoft.com/office/drawing/2014/main" id="{F9F68658-C70B-44CA-9E6B-4E00C368745F}"/>
              </a:ext>
            </a:extLst>
          </p:cNvPr>
          <p:cNvSpPr>
            <a:spLocks noGrp="1"/>
          </p:cNvSpPr>
          <p:nvPr>
            <p:ph type="ftr" sz="quarter" idx="3"/>
          </p:nvPr>
        </p:nvSpPr>
        <p:spPr>
          <a:xfrm>
            <a:off x="4648200" y="4781550"/>
            <a:ext cx="2286000" cy="273844"/>
          </a:xfrm>
          <a:prstGeom prst="rect">
            <a:avLst/>
          </a:prstGeom>
        </p:spPr>
        <p:txBody>
          <a:bodyPr vert="horz" lIns="91440" tIns="45720" rIns="91440" bIns="45720" rtlCol="0" anchor="ctr"/>
          <a:lstStyle>
            <a:lvl1pPr algn="l" fontAlgn="auto">
              <a:spcBef>
                <a:spcPts val="0"/>
              </a:spcBef>
              <a:spcAft>
                <a:spcPts val="0"/>
              </a:spcAft>
              <a:defRPr sz="1050">
                <a:solidFill>
                  <a:srgbClr val="FFFFFF"/>
                </a:solidFill>
                <a:latin typeface="+mn-lt"/>
                <a:ea typeface="+mn-ea"/>
                <a:cs typeface="+mn-cs"/>
              </a:defRPr>
            </a:lvl1pPr>
          </a:lstStyle>
          <a:p>
            <a:pPr>
              <a:defRPr/>
            </a:pPr>
            <a:r>
              <a:rPr lang="en-US"/>
              <a:t>Presented by:</a:t>
            </a:r>
          </a:p>
        </p:txBody>
      </p:sp>
      <p:sp>
        <p:nvSpPr>
          <p:cNvPr id="8" name="Oval 7">
            <a:hlinkClick r:id="" action="ppaction://noaction"/>
            <a:extLst>
              <a:ext uri="{FF2B5EF4-FFF2-40B4-BE49-F238E27FC236}">
                <a16:creationId xmlns:a16="http://schemas.microsoft.com/office/drawing/2014/main" id="{79A5D084-5B08-4221-9BB6-4378B5EFCF15}"/>
              </a:ext>
            </a:extLst>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hlinkClick r:id="rId2" action="ppaction://hlinksldjump"/>
            <a:extLst>
              <a:ext uri="{FF2B5EF4-FFF2-40B4-BE49-F238E27FC236}">
                <a16:creationId xmlns:a16="http://schemas.microsoft.com/office/drawing/2014/main" id="{7FF96CE4-912D-4B93-8B0F-AC5BE08A001D}"/>
              </a:ext>
            </a:extLst>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32460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571500"/>
            <a:ext cx="6856214" cy="4000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571500"/>
            <a:ext cx="2193989" cy="40005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973836"/>
            <a:ext cx="5486400" cy="2441448"/>
          </a:xfrm>
        </p:spPr>
        <p:txBody>
          <a:bodyPr anchor="b">
            <a:normAutofit/>
          </a:bodyPr>
          <a:lstStyle>
            <a:lvl1pPr algn="l">
              <a:defRPr sz="4425" spc="-75"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11" y="3502685"/>
            <a:ext cx="5486400" cy="6858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C48F5B-882F-DE47-9B0B-D7D348B266CF}" type="datetime4">
              <a:rPr lang="es-AR" smtClean="0"/>
              <a:t>11 de junio de 2020</a:t>
            </a:fld>
            <a:endParaRPr lang="en-US" dirty="0"/>
          </a:p>
        </p:txBody>
      </p:sp>
      <p:sp>
        <p:nvSpPr>
          <p:cNvPr id="5" name="Footer Placeholder 4"/>
          <p:cNvSpPr>
            <a:spLocks noGrp="1"/>
          </p:cNvSpPr>
          <p:nvPr>
            <p:ph type="ftr" sz="quarter" idx="11"/>
          </p:nvPr>
        </p:nvSpPr>
        <p:spPr/>
        <p:txBody>
          <a:bodyPr/>
          <a:lstStyle/>
          <a:p>
            <a:r>
              <a:rPr lang="en-US"/>
              <a:t>Dra Julia Ismael. BORRADOR-CONFIDENCIAL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6167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0A4A2E0-20A8-1B49-8230-994DD4F2FE31}" type="datetime4">
              <a:rPr lang="es-AR" smtClean="0"/>
              <a:t>11 de junio de 2020</a:t>
            </a:fld>
            <a:endParaRPr lang="en-US" dirty="0"/>
          </a:p>
        </p:txBody>
      </p:sp>
      <p:sp>
        <p:nvSpPr>
          <p:cNvPr id="5" name="Footer Placeholder 4"/>
          <p:cNvSpPr>
            <a:spLocks noGrp="1"/>
          </p:cNvSpPr>
          <p:nvPr>
            <p:ph type="ftr" sz="quarter" idx="11"/>
          </p:nvPr>
        </p:nvSpPr>
        <p:spPr/>
        <p:txBody>
          <a:bodyPr/>
          <a:lstStyle/>
          <a:p>
            <a:r>
              <a:rPr lang="en-US"/>
              <a:t>Dra Julia Ismael. BORRADOR-CONFIDENCIAL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37491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973836"/>
            <a:ext cx="5486400" cy="2441448"/>
          </a:xfrm>
        </p:spPr>
        <p:txBody>
          <a:bodyPr anchor="b">
            <a:normAutofit/>
          </a:bodyPr>
          <a:lstStyle>
            <a:lvl1pPr>
              <a:defRPr sz="4425" b="0" spc="-75"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914650" y="3504438"/>
            <a:ext cx="5486400" cy="6858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FE6E00-A29D-8A44-B476-FBB03B6A3CBD}" type="datetime4">
              <a:rPr lang="es-AR" smtClean="0"/>
              <a:t>11 de junio de 2020</a:t>
            </a:fld>
            <a:endParaRPr lang="en-US" dirty="0"/>
          </a:p>
        </p:txBody>
      </p:sp>
      <p:sp>
        <p:nvSpPr>
          <p:cNvPr id="5" name="Footer Placeholder 4"/>
          <p:cNvSpPr>
            <a:spLocks noGrp="1"/>
          </p:cNvSpPr>
          <p:nvPr>
            <p:ph type="ftr" sz="quarter" idx="11"/>
          </p:nvPr>
        </p:nvSpPr>
        <p:spPr/>
        <p:txBody>
          <a:bodyPr/>
          <a:lstStyle/>
          <a:p>
            <a:r>
              <a:rPr lang="en-US"/>
              <a:t>Dra Julia Ismael. BORRADOR-CONFIDENCIAL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11724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00934"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63590" y="651510"/>
            <a:ext cx="260604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499CFCB1-1B28-6643-ABD8-0486697F183E}" type="datetime4">
              <a:rPr lang="es-AR" smtClean="0"/>
              <a:t>11 de junio de 2020</a:t>
            </a:fld>
            <a:endParaRPr lang="en-US" dirty="0"/>
          </a:p>
        </p:txBody>
      </p:sp>
      <p:sp>
        <p:nvSpPr>
          <p:cNvPr id="9" name="Footer Placeholder 8"/>
          <p:cNvSpPr>
            <a:spLocks noGrp="1"/>
          </p:cNvSpPr>
          <p:nvPr>
            <p:ph type="ftr" sz="quarter" idx="11"/>
          </p:nvPr>
        </p:nvSpPr>
        <p:spPr/>
        <p:txBody>
          <a:bodyPr/>
          <a:lstStyle/>
          <a:p>
            <a:r>
              <a:rPr lang="en-US"/>
              <a:t>Dra Julia Ismael. BORRADOR-CONFIDENCIAL</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41699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00934" y="767690"/>
            <a:ext cx="2606040" cy="60579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2900934"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63847" y="767690"/>
            <a:ext cx="2606040" cy="609878"/>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5863847" y="1448202"/>
            <a:ext cx="2606040" cy="301752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C193B6D7-96A8-2241-B301-9532A17FAE64}" type="datetime4">
              <a:rPr lang="es-AR" smtClean="0"/>
              <a:t>11 de junio de 2020</a:t>
            </a:fld>
            <a:endParaRPr lang="en-US" dirty="0"/>
          </a:p>
        </p:txBody>
      </p:sp>
      <p:sp>
        <p:nvSpPr>
          <p:cNvPr id="11" name="Footer Placeholder 10"/>
          <p:cNvSpPr>
            <a:spLocks noGrp="1"/>
          </p:cNvSpPr>
          <p:nvPr>
            <p:ph type="ftr" sz="quarter" idx="11"/>
          </p:nvPr>
        </p:nvSpPr>
        <p:spPr/>
        <p:txBody>
          <a:bodyPr/>
          <a:lstStyle/>
          <a:p>
            <a:r>
              <a:rPr lang="en-US"/>
              <a:t>Dra Julia Ismael. BORRADOR-CONFIDENCIAL</a:t>
            </a:r>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2810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2A8168E8-CF92-7843-A3BA-E0980C6E2619}" type="datetime4">
              <a:rPr lang="es-AR" smtClean="0"/>
              <a:t>11 de junio de 2020</a:t>
            </a:fld>
            <a:endParaRPr lang="en-US" dirty="0"/>
          </a:p>
        </p:txBody>
      </p:sp>
      <p:sp>
        <p:nvSpPr>
          <p:cNvPr id="7" name="Footer Placeholder 6"/>
          <p:cNvSpPr>
            <a:spLocks noGrp="1"/>
          </p:cNvSpPr>
          <p:nvPr>
            <p:ph type="ftr" sz="quarter" idx="11"/>
          </p:nvPr>
        </p:nvSpPr>
        <p:spPr/>
        <p:txBody>
          <a:bodyPr/>
          <a:lstStyle/>
          <a:p>
            <a:r>
              <a:rPr lang="en-US"/>
              <a:t>Dra Julia Ismael. BORRADOR-CONFIDENCIAL</a:t>
            </a:r>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5045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FF2FD8-EC5F-6545-837A-B9755FC6A94C}" type="datetime4">
              <a:rPr lang="es-AR" smtClean="0"/>
              <a:t>11 de junio de 2020</a:t>
            </a:fld>
            <a:endParaRPr lang="en-US" dirty="0"/>
          </a:p>
        </p:txBody>
      </p:sp>
      <p:sp>
        <p:nvSpPr>
          <p:cNvPr id="6" name="Footer Placeholder 5"/>
          <p:cNvSpPr>
            <a:spLocks noGrp="1"/>
          </p:cNvSpPr>
          <p:nvPr>
            <p:ph type="ftr" sz="quarter" idx="11"/>
          </p:nvPr>
        </p:nvSpPr>
        <p:spPr/>
        <p:txBody>
          <a:bodyPr/>
          <a:lstStyle/>
          <a:p>
            <a:r>
              <a:rPr lang="en-US"/>
              <a:t>Dra Julia Ismael. BORRADOR-CONFIDENCIAL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16951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00934" y="651510"/>
            <a:ext cx="5486400" cy="384048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2024" y="2620632"/>
            <a:ext cx="2125980" cy="1741493"/>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D08CC54F-1DA1-D542-9BA5-977ED7BFE9CB}" type="datetime4">
              <a:rPr lang="es-AR" smtClean="0"/>
              <a:t>11 de junio de 2020</a:t>
            </a:fld>
            <a:endParaRPr lang="en-US" dirty="0"/>
          </a:p>
        </p:txBody>
      </p:sp>
      <p:sp>
        <p:nvSpPr>
          <p:cNvPr id="9" name="Footer Placeholder 8"/>
          <p:cNvSpPr>
            <a:spLocks noGrp="1"/>
          </p:cNvSpPr>
          <p:nvPr>
            <p:ph type="ftr" sz="quarter" idx="11"/>
          </p:nvPr>
        </p:nvSpPr>
        <p:spPr/>
        <p:txBody>
          <a:bodyPr/>
          <a:lstStyle/>
          <a:p>
            <a:r>
              <a:rPr lang="en-US"/>
              <a:t>Dra Julia Ismael. BORRADOR-CONFIDENCIAL</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09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bg2">
                    <a:lumMod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FB023052-3874-2C4F-97D7-0C2D84C3092E}"/>
              </a:ext>
            </a:extLst>
          </p:cNvPr>
          <p:cNvSpPr>
            <a:spLocks noGrp="1"/>
          </p:cNvSpPr>
          <p:nvPr>
            <p:ph type="ftr" sz="quarter" idx="3"/>
          </p:nvPr>
        </p:nvSpPr>
        <p:spPr>
          <a:xfrm>
            <a:off x="395654" y="4797693"/>
            <a:ext cx="8229600" cy="273844"/>
          </a:xfrm>
          <a:prstGeom prst="rect">
            <a:avLst/>
          </a:prstGeom>
        </p:spPr>
        <p:txBody>
          <a:bodyPr vert="horz" lIns="91440" tIns="45720" rIns="91440" bIns="45720" rtlCol="0" anchor="ctr"/>
          <a:lstStyle>
            <a:lvl1pPr algn="l">
              <a:defRPr sz="900" b="1">
                <a:solidFill>
                  <a:schemeClr val="bg2">
                    <a:lumMod val="10000"/>
                  </a:schemeClr>
                </a:solidFill>
                <a:latin typeface="Arial" panose="020B0604020202020204" pitchFamily="34" charset="0"/>
                <a:cs typeface="Arial" panose="020B0604020202020204" pitchFamily="34" charset="0"/>
              </a:defRPr>
            </a:lvl1pPr>
          </a:lstStyle>
          <a:p>
            <a:r>
              <a:rPr lang="en-US"/>
              <a:t>Edit master text styles</a:t>
            </a:r>
            <a:endParaRPr lang="en-US" dirty="0"/>
          </a:p>
        </p:txBody>
      </p:sp>
    </p:spTree>
    <p:extLst>
      <p:ext uri="{BB962C8B-B14F-4D97-AF65-F5344CB8AC3E}">
        <p14:creationId xmlns:p14="http://schemas.microsoft.com/office/powerpoint/2010/main" val="34950537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857250"/>
            <a:ext cx="2125980" cy="1783080"/>
          </a:xfrm>
        </p:spPr>
        <p:txBody>
          <a:bodyPr anchor="b">
            <a:normAutofit/>
          </a:bodyPr>
          <a:lstStyle>
            <a:lvl1pP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677983" y="575564"/>
            <a:ext cx="6086423" cy="3998214"/>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2024" y="2619756"/>
            <a:ext cx="2125980" cy="174193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75E92047-89BA-9C47-A6B4-E7E2BFA7E4AF}" type="datetime4">
              <a:rPr lang="es-AR" smtClean="0"/>
              <a:t>11 de junio de 2020</a:t>
            </a:fld>
            <a:endParaRPr lang="en-US" dirty="0"/>
          </a:p>
        </p:txBody>
      </p:sp>
      <p:sp>
        <p:nvSpPr>
          <p:cNvPr id="9" name="Footer Placeholder 8"/>
          <p:cNvSpPr>
            <a:spLocks noGrp="1"/>
          </p:cNvSpPr>
          <p:nvPr>
            <p:ph type="ftr" sz="quarter" idx="11"/>
          </p:nvPr>
        </p:nvSpPr>
        <p:spPr>
          <a:xfrm>
            <a:off x="2624326" y="4767263"/>
            <a:ext cx="4433638" cy="273844"/>
          </a:xfrm>
        </p:spPr>
        <p:txBody>
          <a:bodyPr/>
          <a:lstStyle/>
          <a:p>
            <a:r>
              <a:rPr lang="en-US"/>
              <a:t>Dra Julia Ismael. BORRADOR-CONFIDENCIAL</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48632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ED053E-B61A-B34C-9569-3B26C4DCD31A}" type="datetime4">
              <a:rPr lang="es-AR" smtClean="0"/>
              <a:t>11 de junio de 2020</a:t>
            </a:fld>
            <a:endParaRPr lang="en-US" dirty="0"/>
          </a:p>
        </p:txBody>
      </p:sp>
      <p:sp>
        <p:nvSpPr>
          <p:cNvPr id="8" name="Footer Placeholder 7"/>
          <p:cNvSpPr>
            <a:spLocks noGrp="1"/>
          </p:cNvSpPr>
          <p:nvPr>
            <p:ph type="ftr" sz="quarter" idx="11"/>
          </p:nvPr>
        </p:nvSpPr>
        <p:spPr/>
        <p:txBody>
          <a:bodyPr/>
          <a:lstStyle/>
          <a:p>
            <a:r>
              <a:rPr lang="en-US"/>
              <a:t>Dra Julia Ismael. BORRADOR-CONFIDENCIAL</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25874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742950"/>
            <a:ext cx="2114550" cy="37147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00934" y="651510"/>
            <a:ext cx="5486400" cy="384048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287920-523B-304E-8B8B-4887F1DBDB45}" type="datetime4">
              <a:rPr lang="es-AR" smtClean="0"/>
              <a:t>11 de junio de 2020</a:t>
            </a:fld>
            <a:endParaRPr lang="en-US" dirty="0"/>
          </a:p>
        </p:txBody>
      </p:sp>
      <p:sp>
        <p:nvSpPr>
          <p:cNvPr id="8" name="Footer Placeholder 7"/>
          <p:cNvSpPr>
            <a:spLocks noGrp="1"/>
          </p:cNvSpPr>
          <p:nvPr>
            <p:ph type="ftr" sz="quarter" idx="11"/>
          </p:nvPr>
        </p:nvSpPr>
        <p:spPr/>
        <p:txBody>
          <a:bodyPr/>
          <a:lstStyle/>
          <a:p>
            <a:r>
              <a:rPr lang="en-US"/>
              <a:t>Dra Julia Ismael. BORRADOR-CONFIDENCIAL</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1473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274320" y="274320"/>
            <a:ext cx="5657374" cy="342900"/>
          </a:xfrm>
        </p:spPr>
        <p:txBody>
          <a:bodyPr/>
          <a:lstStyle>
            <a:lvl1pPr marL="0" marR="0" indent="0" algn="l" defTabSz="6858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dirty="0"/>
              <a:t>Division/Therapeutic Area [Edit here]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274320" y="1165860"/>
            <a:ext cx="5657374" cy="1920240"/>
          </a:xfrm>
        </p:spPr>
        <p:txBody>
          <a:bodyPr anchor="t" anchorCtr="0"/>
          <a:lstStyle>
            <a:lvl1pPr algn="l">
              <a:defRPr sz="4500" b="0" spc="0" baseline="0"/>
            </a:lvl1pPr>
          </a:lstStyle>
          <a:p>
            <a:r>
              <a:rPr lang="en-US" dirty="0"/>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274319" y="3257550"/>
            <a:ext cx="5657850" cy="342900"/>
          </a:xfrm>
        </p:spPr>
        <p:txBody>
          <a:bodyPr>
            <a:noAutofit/>
          </a:bodyPr>
          <a:lstStyle>
            <a:lvl1pPr marL="0" indent="0" algn="l">
              <a:spcBef>
                <a:spcPts val="0"/>
              </a:spcBef>
              <a:buNone/>
              <a:defRPr sz="1500" b="1"/>
            </a:lvl1pPr>
            <a:lvl2pPr marL="0" indent="0" algn="l">
              <a:spcBef>
                <a:spcPts val="0"/>
              </a:spcBef>
              <a:buNone/>
              <a:defRPr sz="1500"/>
            </a:lvl2pPr>
            <a:lvl3pPr marL="0" indent="0" algn="l">
              <a:spcBef>
                <a:spcPts val="0"/>
              </a:spcBef>
              <a:buNone/>
              <a:defRPr sz="1500"/>
            </a:lvl3pPr>
            <a:lvl4pPr marL="0" indent="0" algn="l">
              <a:spcBef>
                <a:spcPts val="0"/>
              </a:spcBef>
              <a:buNone/>
              <a:defRPr sz="1500"/>
            </a:lvl4pPr>
            <a:lvl5pPr marL="0" indent="0" algn="l">
              <a:spcBef>
                <a:spcPts val="0"/>
              </a:spcBef>
              <a:buNone/>
              <a:defRPr sz="1500"/>
            </a:lvl5pPr>
            <a:lvl6pPr marL="0" indent="0" algn="l">
              <a:spcBef>
                <a:spcPts val="0"/>
              </a:spcBef>
              <a:buNone/>
              <a:defRPr sz="1500"/>
            </a:lvl6pPr>
            <a:lvl7pPr marL="0" indent="0" algn="l">
              <a:spcBef>
                <a:spcPts val="0"/>
              </a:spcBef>
              <a:buNone/>
              <a:defRPr sz="1500"/>
            </a:lvl7pPr>
            <a:lvl8pPr marL="0" indent="0" algn="l">
              <a:spcBef>
                <a:spcPts val="0"/>
              </a:spcBef>
              <a:buNone/>
              <a:defRPr sz="1500"/>
            </a:lvl8pPr>
            <a:lvl9pPr marL="0" indent="0" algn="l">
              <a:spcBef>
                <a:spcPts val="0"/>
              </a:spcBef>
              <a:buNone/>
              <a:defRPr sz="1500"/>
            </a:lvl9pPr>
          </a:lstStyle>
          <a:p>
            <a:r>
              <a:rPr lang="en-US" dirty="0"/>
              <a:t>[Month 00, 0000]</a:t>
            </a:r>
          </a:p>
        </p:txBody>
      </p:sp>
      <p:sp>
        <p:nvSpPr>
          <p:cNvPr id="5" name="Text Placeholder 4">
            <a:extLst>
              <a:ext uri="{FF2B5EF4-FFF2-40B4-BE49-F238E27FC236}">
                <a16:creationId xmlns:a16="http://schemas.microsoft.com/office/drawing/2014/main" id="{C7CE39BE-06F7-7349-BF12-45D065ED872B}"/>
              </a:ext>
            </a:extLst>
          </p:cNvPr>
          <p:cNvSpPr>
            <a:spLocks noGrp="1"/>
          </p:cNvSpPr>
          <p:nvPr>
            <p:ph type="body" sz="quarter" idx="11" hasCustomPrompt="1"/>
          </p:nvPr>
        </p:nvSpPr>
        <p:spPr>
          <a:xfrm>
            <a:off x="274318" y="3703320"/>
            <a:ext cx="5657375" cy="51435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dirty="0"/>
              <a:t>[Presenter Name]</a:t>
            </a:r>
            <a:br>
              <a:rPr lang="en-US" dirty="0"/>
            </a:br>
            <a:r>
              <a:rPr lang="en-US" dirty="0"/>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13016" y="4434822"/>
            <a:ext cx="2445365" cy="617220"/>
          </a:xfrm>
          <a:prstGeom prst="rect">
            <a:avLst/>
          </a:prstGeom>
          <a:noFill/>
        </p:spPr>
      </p:pic>
      <p:sp>
        <p:nvSpPr>
          <p:cNvPr id="10" name="Disclaimer">
            <a:extLst>
              <a:ext uri="{FF2B5EF4-FFF2-40B4-BE49-F238E27FC236}">
                <a16:creationId xmlns:a16="http://schemas.microsoft.com/office/drawing/2014/main" id="{0411BC70-4820-DF40-90C3-6ACD451ADD60}"/>
              </a:ext>
            </a:extLst>
          </p:cNvPr>
          <p:cNvSpPr txBox="1"/>
          <p:nvPr userDrawn="1"/>
        </p:nvSpPr>
        <p:spPr>
          <a:xfrm>
            <a:off x="6153912" y="4692968"/>
            <a:ext cx="2716244" cy="17145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600" b="0" dirty="0"/>
              <a:t>Highly Confidential</a:t>
            </a:r>
          </a:p>
        </p:txBody>
      </p:sp>
    </p:spTree>
    <p:extLst>
      <p:ext uri="{BB962C8B-B14F-4D97-AF65-F5344CB8AC3E}">
        <p14:creationId xmlns:p14="http://schemas.microsoft.com/office/powerpoint/2010/main" val="233142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bg>
      <p:bgPr>
        <a:solidFill>
          <a:srgbClr val="EEE7E7"/>
        </a:solidFill>
        <a:effectLst/>
      </p:bgPr>
    </p:bg>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2E5CDC-3F8F-AF4C-BDBB-F6335CB85FE8}"/>
              </a:ext>
            </a:extLst>
          </p:cNvPr>
          <p:cNvSpPr>
            <a:spLocks noGrp="1"/>
          </p:cNvSpPr>
          <p:nvPr>
            <p:ph type="body" sz="quarter" idx="10" hasCustomPrompt="1"/>
          </p:nvPr>
        </p:nvSpPr>
        <p:spPr>
          <a:xfrm>
            <a:off x="274320" y="274320"/>
            <a:ext cx="5657374" cy="342900"/>
          </a:xfrm>
        </p:spPr>
        <p:txBody>
          <a:bodyPr/>
          <a:lstStyle>
            <a:lvl1pPr marL="0" marR="0" indent="0" algn="l" defTabSz="685800" rtl="0" eaLnBrk="1" fontAlgn="auto" latinLnBrk="0" hangingPunct="1">
              <a:lnSpc>
                <a:spcPct val="100000"/>
              </a:lnSpc>
              <a:spcBef>
                <a:spcPts val="0"/>
              </a:spcBef>
              <a:spcAft>
                <a:spcPts val="0"/>
              </a:spcAft>
              <a:buClrTx/>
              <a:buSzTx/>
              <a:buFont typeface="Trebuchet MS" panose="020B0603020202020204" pitchFamily="34" charset="0"/>
              <a:buNone/>
              <a:tabLst/>
              <a:defRPr b="1"/>
            </a:lvl1pPr>
            <a:lvl2pPr marL="0" indent="0">
              <a:spcBef>
                <a:spcPts val="0"/>
              </a:spcBef>
              <a:buNone/>
              <a:defRPr b="1"/>
            </a:lvl2pPr>
            <a:lvl3pPr marL="0" indent="0">
              <a:spcBef>
                <a:spcPts val="0"/>
              </a:spcBef>
              <a:buNone/>
              <a:defRPr b="1"/>
            </a:lvl3pPr>
            <a:lvl4pPr marL="0" indent="0">
              <a:spcBef>
                <a:spcPts val="0"/>
              </a:spcBef>
              <a:buNone/>
              <a:defRPr b="1"/>
            </a:lvl4pPr>
            <a:lvl5pPr marL="0" indent="0">
              <a:spcBef>
                <a:spcPts val="0"/>
              </a:spcBef>
              <a:buNone/>
              <a:defRPr b="1"/>
            </a:lvl5pPr>
            <a:lvl6pPr marL="0" indent="0">
              <a:spcBef>
                <a:spcPts val="0"/>
              </a:spcBef>
              <a:buNone/>
              <a:defRPr b="1"/>
            </a:lvl6pPr>
            <a:lvl7pPr marL="0" indent="0">
              <a:spcBef>
                <a:spcPts val="0"/>
              </a:spcBef>
              <a:buNone/>
              <a:defRPr b="1"/>
            </a:lvl7pPr>
            <a:lvl8pPr marL="0" indent="0">
              <a:spcBef>
                <a:spcPts val="0"/>
              </a:spcBef>
              <a:buNone/>
              <a:defRPr b="1"/>
            </a:lvl8pPr>
            <a:lvl9pPr marL="0" indent="0">
              <a:spcBef>
                <a:spcPts val="0"/>
              </a:spcBef>
              <a:buNone/>
              <a:defRPr b="1"/>
            </a:lvl9pPr>
          </a:lstStyle>
          <a:p>
            <a:pPr lvl="0"/>
            <a:r>
              <a:rPr lang="en-US" dirty="0"/>
              <a:t>Division/Therapeutic Area [Edit here]</a:t>
            </a:r>
          </a:p>
        </p:txBody>
      </p:sp>
      <p:sp>
        <p:nvSpPr>
          <p:cNvPr id="2" name="Title 2">
            <a:extLst>
              <a:ext uri="{FF2B5EF4-FFF2-40B4-BE49-F238E27FC236}">
                <a16:creationId xmlns:a16="http://schemas.microsoft.com/office/drawing/2014/main" id="{DD93F370-0603-42F8-A7D8-E3390EE70687}"/>
              </a:ext>
            </a:extLst>
          </p:cNvPr>
          <p:cNvSpPr>
            <a:spLocks noGrp="1"/>
          </p:cNvSpPr>
          <p:nvPr userDrawn="1">
            <p:ph type="ctrTitle" hasCustomPrompt="1"/>
          </p:nvPr>
        </p:nvSpPr>
        <p:spPr>
          <a:xfrm>
            <a:off x="274320" y="1165860"/>
            <a:ext cx="5657374" cy="1920240"/>
          </a:xfrm>
        </p:spPr>
        <p:txBody>
          <a:bodyPr anchor="t" anchorCtr="0"/>
          <a:lstStyle>
            <a:lvl1pPr algn="l">
              <a:defRPr sz="4500" b="0" spc="0" baseline="0"/>
            </a:lvl1pPr>
          </a:lstStyle>
          <a:p>
            <a:r>
              <a:rPr lang="en-US" dirty="0"/>
              <a:t>[Presentation title]</a:t>
            </a:r>
          </a:p>
        </p:txBody>
      </p:sp>
      <p:sp>
        <p:nvSpPr>
          <p:cNvPr id="3" name="Subtitle 3">
            <a:extLst>
              <a:ext uri="{FF2B5EF4-FFF2-40B4-BE49-F238E27FC236}">
                <a16:creationId xmlns:a16="http://schemas.microsoft.com/office/drawing/2014/main" id="{4077195B-8D8D-4BD5-8ADD-A390F24676CD}"/>
              </a:ext>
            </a:extLst>
          </p:cNvPr>
          <p:cNvSpPr>
            <a:spLocks noGrp="1"/>
          </p:cNvSpPr>
          <p:nvPr userDrawn="1">
            <p:ph type="subTitle" idx="1" hasCustomPrompt="1"/>
          </p:nvPr>
        </p:nvSpPr>
        <p:spPr>
          <a:xfrm>
            <a:off x="274319" y="3257550"/>
            <a:ext cx="5657850" cy="342900"/>
          </a:xfrm>
        </p:spPr>
        <p:txBody>
          <a:bodyPr>
            <a:noAutofit/>
          </a:bodyPr>
          <a:lstStyle>
            <a:lvl1pPr marL="0" indent="0" algn="l">
              <a:spcBef>
                <a:spcPts val="0"/>
              </a:spcBef>
              <a:buNone/>
              <a:defRPr sz="1500" b="1"/>
            </a:lvl1pPr>
            <a:lvl2pPr marL="0" indent="0" algn="l">
              <a:spcBef>
                <a:spcPts val="0"/>
              </a:spcBef>
              <a:buNone/>
              <a:defRPr sz="1500"/>
            </a:lvl2pPr>
            <a:lvl3pPr marL="0" indent="0" algn="l">
              <a:spcBef>
                <a:spcPts val="0"/>
              </a:spcBef>
              <a:buNone/>
              <a:defRPr sz="1500"/>
            </a:lvl3pPr>
            <a:lvl4pPr marL="0" indent="0" algn="l">
              <a:spcBef>
                <a:spcPts val="0"/>
              </a:spcBef>
              <a:buNone/>
              <a:defRPr sz="1500"/>
            </a:lvl4pPr>
            <a:lvl5pPr marL="0" indent="0" algn="l">
              <a:spcBef>
                <a:spcPts val="0"/>
              </a:spcBef>
              <a:buNone/>
              <a:defRPr sz="1500"/>
            </a:lvl5pPr>
            <a:lvl6pPr marL="0" indent="0" algn="l">
              <a:spcBef>
                <a:spcPts val="0"/>
              </a:spcBef>
              <a:buNone/>
              <a:defRPr sz="1500"/>
            </a:lvl6pPr>
            <a:lvl7pPr marL="0" indent="0" algn="l">
              <a:spcBef>
                <a:spcPts val="0"/>
              </a:spcBef>
              <a:buNone/>
              <a:defRPr sz="1500"/>
            </a:lvl7pPr>
            <a:lvl8pPr marL="0" indent="0" algn="l">
              <a:spcBef>
                <a:spcPts val="0"/>
              </a:spcBef>
              <a:buNone/>
              <a:defRPr sz="1500"/>
            </a:lvl8pPr>
            <a:lvl9pPr marL="0" indent="0" algn="l">
              <a:spcBef>
                <a:spcPts val="0"/>
              </a:spcBef>
              <a:buNone/>
              <a:defRPr sz="1500"/>
            </a:lvl9pPr>
          </a:lstStyle>
          <a:p>
            <a:r>
              <a:rPr lang="en-US" dirty="0"/>
              <a:t>[Month 00, 0000]</a:t>
            </a:r>
          </a:p>
        </p:txBody>
      </p:sp>
      <p:sp>
        <p:nvSpPr>
          <p:cNvPr id="6" name="Text Placeholder 4">
            <a:extLst>
              <a:ext uri="{FF2B5EF4-FFF2-40B4-BE49-F238E27FC236}">
                <a16:creationId xmlns:a16="http://schemas.microsoft.com/office/drawing/2014/main" id="{F1E892DE-B840-A64B-91A1-1B18F6037C3F}"/>
              </a:ext>
            </a:extLst>
          </p:cNvPr>
          <p:cNvSpPr>
            <a:spLocks noGrp="1"/>
          </p:cNvSpPr>
          <p:nvPr>
            <p:ph type="body" sz="quarter" idx="11" hasCustomPrompt="1"/>
          </p:nvPr>
        </p:nvSpPr>
        <p:spPr>
          <a:xfrm>
            <a:off x="274318" y="3703320"/>
            <a:ext cx="5657375" cy="514350"/>
          </a:xfrm>
        </p:spPr>
        <p:txBody>
          <a:bodyPr/>
          <a:lstStyle>
            <a:lvl1pPr marL="0" indent="0">
              <a:spcBef>
                <a:spcPts val="0"/>
              </a:spcBef>
              <a:buNone/>
              <a:defRPr b="0"/>
            </a:lvl1pPr>
            <a:lvl2pPr marL="0" indent="0">
              <a:spcBef>
                <a:spcPts val="0"/>
              </a:spcBef>
              <a:buNone/>
              <a:defRPr b="0"/>
            </a:lvl2pPr>
            <a:lvl3pPr marL="0" indent="0">
              <a:spcBef>
                <a:spcPts val="0"/>
              </a:spcBef>
              <a:buNone/>
              <a:defRPr b="0"/>
            </a:lvl3pPr>
            <a:lvl4pPr marL="0" indent="0">
              <a:spcBef>
                <a:spcPts val="0"/>
              </a:spcBef>
              <a:buNone/>
              <a:defRPr b="0"/>
            </a:lvl4pPr>
            <a:lvl5pPr marL="0" indent="0">
              <a:spcBef>
                <a:spcPts val="0"/>
              </a:spcBef>
              <a:buNone/>
              <a:defRPr b="0"/>
            </a:lvl5pPr>
            <a:lvl6pPr marL="0" indent="0">
              <a:spcBef>
                <a:spcPts val="0"/>
              </a:spcBef>
              <a:buNone/>
              <a:defRPr b="0"/>
            </a:lvl6pPr>
            <a:lvl7pPr marL="0" indent="0">
              <a:spcBef>
                <a:spcPts val="0"/>
              </a:spcBef>
              <a:buNone/>
              <a:defRPr b="0"/>
            </a:lvl7pPr>
            <a:lvl8pPr marL="0" indent="0">
              <a:spcBef>
                <a:spcPts val="0"/>
              </a:spcBef>
              <a:buNone/>
              <a:defRPr b="0"/>
            </a:lvl8pPr>
            <a:lvl9pPr marL="0" indent="0">
              <a:spcBef>
                <a:spcPts val="0"/>
              </a:spcBef>
              <a:buNone/>
              <a:defRPr b="0"/>
            </a:lvl9pPr>
          </a:lstStyle>
          <a:p>
            <a:pPr lvl="0"/>
            <a:r>
              <a:rPr lang="en-US" dirty="0"/>
              <a:t>[Presenter Name]</a:t>
            </a:r>
            <a:br>
              <a:rPr lang="en-US" dirty="0"/>
            </a:br>
            <a:r>
              <a:rPr lang="en-US" dirty="0"/>
              <a:t>[Title]</a:t>
            </a:r>
          </a:p>
        </p:txBody>
      </p:sp>
      <p:pic>
        <p:nvPicPr>
          <p:cNvPr id="7" name="Bristol Myers Squibb" descr="Bristol Myers Squibb">
            <a:extLst>
              <a:ext uri="{FF2B5EF4-FFF2-40B4-BE49-F238E27FC236}">
                <a16:creationId xmlns:a16="http://schemas.microsoft.com/office/drawing/2014/main" id="{91000A19-9025-2C4A-9321-625720905BF5}"/>
              </a:ext>
            </a:extLst>
          </p:cNvPr>
          <p:cNvPicPr>
            <a:picLocks noChangeAspect="1"/>
          </p:cNvPicPr>
          <p:nvPr userDrawn="1"/>
        </p:nvPicPr>
        <p:blipFill>
          <a:blip r:embed="rId2"/>
          <a:stretch>
            <a:fillRect/>
          </a:stretch>
        </p:blipFill>
        <p:spPr bwMode="black">
          <a:xfrm>
            <a:off x="113016" y="4434822"/>
            <a:ext cx="2445365" cy="617220"/>
          </a:xfrm>
          <a:prstGeom prst="rect">
            <a:avLst/>
          </a:prstGeom>
          <a:noFill/>
        </p:spPr>
      </p:pic>
      <p:sp>
        <p:nvSpPr>
          <p:cNvPr id="8" name="Disclaimer">
            <a:extLst>
              <a:ext uri="{FF2B5EF4-FFF2-40B4-BE49-F238E27FC236}">
                <a16:creationId xmlns:a16="http://schemas.microsoft.com/office/drawing/2014/main" id="{F95EDC5C-ABEE-824D-9A00-482457322324}"/>
              </a:ext>
            </a:extLst>
          </p:cNvPr>
          <p:cNvSpPr txBox="1"/>
          <p:nvPr userDrawn="1"/>
        </p:nvSpPr>
        <p:spPr>
          <a:xfrm>
            <a:off x="6153912" y="4692968"/>
            <a:ext cx="2716244" cy="171450"/>
          </a:xfrm>
          <a:prstGeom prst="rect">
            <a:avLst/>
          </a:prstGeom>
          <a:noFill/>
        </p:spPr>
        <p:txBody>
          <a:bodyPr wrap="square" lIns="0" tIns="0" rIns="0" bIns="0" rtlCol="0" anchor="b" anchorCtr="0">
            <a:noAutofit/>
          </a:bodyPr>
          <a:lstStyle/>
          <a:p>
            <a:pPr marL="0" indent="0" algn="r">
              <a:lnSpc>
                <a:spcPct val="100000"/>
              </a:lnSpc>
              <a:spcBef>
                <a:spcPts val="0"/>
              </a:spcBef>
              <a:buSzPct val="100000"/>
              <a:buFontTx/>
              <a:buNone/>
            </a:pPr>
            <a:r>
              <a:rPr lang="en-US" sz="600" b="0" dirty="0"/>
              <a:t>Highly Confidential</a:t>
            </a:r>
          </a:p>
        </p:txBody>
      </p:sp>
    </p:spTree>
    <p:extLst>
      <p:ext uri="{BB962C8B-B14F-4D97-AF65-F5344CB8AC3E}">
        <p14:creationId xmlns:p14="http://schemas.microsoft.com/office/powerpoint/2010/main" val="355355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8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hasCustomPrompt="1"/>
          </p:nvPr>
        </p:nvSpPr>
        <p:spPr/>
        <p:txBody>
          <a:bodyPr rIns="0" numCol="2" spcCol="301752"/>
          <a:lstStyle>
            <a:lvl1pPr marL="308610" indent="-308610">
              <a:buFont typeface="+mj-lt"/>
              <a:buAutoNum type="arabicPeriod"/>
              <a:tabLst/>
              <a:defRPr/>
            </a:lvl1pPr>
            <a:lvl2pPr marL="480060" indent="-171450">
              <a:tabLst/>
              <a:defRPr/>
            </a:lvl2pPr>
            <a:lvl3pPr marL="651510" indent="-171450">
              <a:tabLst/>
              <a:defRPr/>
            </a:lvl3pPr>
            <a:lvl4pPr marL="822960" indent="-171450">
              <a:tabLst/>
              <a:defRPr/>
            </a:lvl4pPr>
            <a:lvl5pPr marL="994410" indent="-171450">
              <a:tabLst/>
              <a:defRPr/>
            </a:lvl5pPr>
            <a:lvl6pPr marL="1165860" indent="-171450">
              <a:tabLst/>
              <a:defRPr/>
            </a:lvl6pPr>
            <a:lvl7pPr marL="1337310" indent="-171450">
              <a:tabLst/>
              <a:defRPr/>
            </a:lvl7pPr>
            <a:lvl8pPr marL="1508760" indent="-171450">
              <a:tabLst/>
              <a:defRPr/>
            </a:lvl8pPr>
            <a:lvl9pPr marL="1680210" indent="-171450">
              <a:tabLst/>
              <a:defRPr/>
            </a:lvl9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33936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D43C-8061-4F4B-A58C-537B44EA7F0E}"/>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145816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6F4C8E8-7E9A-224F-8714-AB4216A9C1A5}"/>
              </a:ext>
            </a:extLst>
          </p:cNvPr>
          <p:cNvSpPr>
            <a:spLocks noGrp="1"/>
          </p:cNvSpPr>
          <p:nvPr>
            <p:ph type="title" hasCustomPrompt="1"/>
          </p:nvPr>
        </p:nvSpPr>
        <p:spPr>
          <a:xfrm>
            <a:off x="274320" y="274320"/>
            <a:ext cx="8595360" cy="6858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274319" y="1165860"/>
            <a:ext cx="4183380"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4686300" y="1165860"/>
            <a:ext cx="4183380"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428943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A65C3A-C556-7B4E-9098-E1FD19D432C7}"/>
              </a:ext>
            </a:extLst>
          </p:cNvPr>
          <p:cNvSpPr>
            <a:spLocks noGrp="1"/>
          </p:cNvSpPr>
          <p:nvPr>
            <p:ph type="title" hasCustomPrompt="1"/>
          </p:nvPr>
        </p:nvSpPr>
        <p:spPr>
          <a:xfrm>
            <a:off x="274320" y="274320"/>
            <a:ext cx="8595360" cy="6858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274320" y="1165860"/>
            <a:ext cx="2715768"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3214116" y="1165860"/>
            <a:ext cx="2715768" cy="3429000"/>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6153912" y="1165860"/>
            <a:ext cx="2715768" cy="3429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6936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98">
          <p15:clr>
            <a:srgbClr val="FBAE40"/>
          </p15:clr>
        </p15:guide>
        <p15:guide id="2" pos="2512">
          <p15:clr>
            <a:srgbClr val="FBAE40"/>
          </p15:clr>
        </p15:guide>
        <p15:guide id="3" pos="4982">
          <p15:clr>
            <a:srgbClr val="FBAE40"/>
          </p15:clr>
        </p15:guide>
        <p15:guide id="4" pos="516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861D7D-0CE3-D447-AB46-E7F0601A9C1D}"/>
              </a:ext>
            </a:extLst>
          </p:cNvPr>
          <p:cNvSpPr>
            <a:spLocks noGrp="1"/>
          </p:cNvSpPr>
          <p:nvPr>
            <p:ph type="title" hasCustomPrompt="1"/>
          </p:nvPr>
        </p:nvSpPr>
        <p:spPr>
          <a:xfrm>
            <a:off x="274320" y="274320"/>
            <a:ext cx="8595360" cy="685800"/>
          </a:xfrm>
        </p:spPr>
        <p:txBody>
          <a:bodyPr/>
          <a:lstStyle/>
          <a:p>
            <a:r>
              <a:rPr lang="en-US" dirty="0"/>
              <a:t>[Slide title]</a:t>
            </a:r>
          </a:p>
        </p:txBody>
      </p:sp>
      <p:sp>
        <p:nvSpPr>
          <p:cNvPr id="3" name="Content Placeholder 2">
            <a:extLst>
              <a:ext uri="{FF2B5EF4-FFF2-40B4-BE49-F238E27FC236}">
                <a16:creationId xmlns:a16="http://schemas.microsoft.com/office/drawing/2014/main" id="{A8D83941-3469-4946-BCE6-FA84F7323A00}"/>
              </a:ext>
            </a:extLst>
          </p:cNvPr>
          <p:cNvSpPr>
            <a:spLocks noGrp="1"/>
          </p:cNvSpPr>
          <p:nvPr>
            <p:ph sz="half" idx="1"/>
          </p:nvPr>
        </p:nvSpPr>
        <p:spPr>
          <a:xfrm>
            <a:off x="274320" y="1165860"/>
            <a:ext cx="1981962" cy="3429000"/>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38A127C-C71C-410F-8BEA-B1AA4E4DB590}"/>
              </a:ext>
            </a:extLst>
          </p:cNvPr>
          <p:cNvSpPr>
            <a:spLocks noGrp="1"/>
          </p:cNvSpPr>
          <p:nvPr>
            <p:ph sz="half" idx="2"/>
          </p:nvPr>
        </p:nvSpPr>
        <p:spPr>
          <a:xfrm>
            <a:off x="2476501" y="1165860"/>
            <a:ext cx="1981199" cy="3429000"/>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48592F68-1A92-1442-9565-3EF907A57B35}"/>
              </a:ext>
            </a:extLst>
          </p:cNvPr>
          <p:cNvSpPr>
            <a:spLocks noGrp="1"/>
          </p:cNvSpPr>
          <p:nvPr>
            <p:ph sz="quarter" idx="13"/>
          </p:nvPr>
        </p:nvSpPr>
        <p:spPr>
          <a:xfrm>
            <a:off x="4686300" y="1165860"/>
            <a:ext cx="1981200" cy="3429000"/>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a:extLst>
              <a:ext uri="{FF2B5EF4-FFF2-40B4-BE49-F238E27FC236}">
                <a16:creationId xmlns:a16="http://schemas.microsoft.com/office/drawing/2014/main" id="{04198CF4-E51B-2147-88D7-1228A1479BFA}"/>
              </a:ext>
            </a:extLst>
          </p:cNvPr>
          <p:cNvSpPr>
            <a:spLocks noGrp="1"/>
          </p:cNvSpPr>
          <p:nvPr>
            <p:ph sz="quarter" idx="14"/>
          </p:nvPr>
        </p:nvSpPr>
        <p:spPr>
          <a:xfrm>
            <a:off x="6887718" y="1165860"/>
            <a:ext cx="1981962" cy="3429000"/>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41E30D8-4EF8-495A-8824-D819A46BF988}"/>
              </a:ext>
            </a:extLst>
          </p:cNvPr>
          <p:cNvSpPr>
            <a:spLocks noGrp="1"/>
          </p:cNvSpPr>
          <p:nvPr>
            <p:ph type="sldNum" sz="quarter" idx="12"/>
          </p:nvPr>
        </p:nvSpPr>
        <p:spPr/>
        <p:txBody>
          <a:bodyPr/>
          <a:lstStyle/>
          <a:p>
            <a:fld id="{B58DE5F1-E0F9-4CCA-92B7-7A6FC4DFEE14}" type="slidenum">
              <a:rPr lang="en-US" smtClean="0"/>
              <a:t>‹#›</a:t>
            </a:fld>
            <a:endParaRPr lang="en-US"/>
          </a:p>
        </p:txBody>
      </p:sp>
    </p:spTree>
    <p:extLst>
      <p:ext uri="{BB962C8B-B14F-4D97-AF65-F5344CB8AC3E}">
        <p14:creationId xmlns:p14="http://schemas.microsoft.com/office/powerpoint/2010/main" val="374038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080">
          <p15:clr>
            <a:srgbClr val="FBAE40"/>
          </p15:clr>
        </p15:guide>
        <p15:guide id="2" pos="1896">
          <p15:clr>
            <a:srgbClr val="FBAE40"/>
          </p15:clr>
        </p15:guide>
        <p15:guide id="3" pos="5600">
          <p15:clr>
            <a:srgbClr val="FBAE40"/>
          </p15:clr>
        </p15:guide>
        <p15:guide id="4" pos="5784">
          <p15:clr>
            <a:srgbClr val="FBAE40"/>
          </p15:clr>
        </p15:guide>
        <p15:guide id="5" pos="3744">
          <p15:clr>
            <a:srgbClr val="FBAE40"/>
          </p15:clr>
        </p15:guide>
        <p15:guide id="6"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1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 Target="../slides/slide16.xml"/><Relationship Id="rId2" Type="http://schemas.openxmlformats.org/officeDocument/2006/relationships/slideLayout" Target="../slideLayouts/slideLayout28.xml"/><Relationship Id="rId16" Type="http://schemas.openxmlformats.org/officeDocument/2006/relationships/slide" Target="../slides/slide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 Target="../slides/slide6.xml"/><Relationship Id="rId10" Type="http://schemas.openxmlformats.org/officeDocument/2006/relationships/slideLayout" Target="../slideLayouts/slideLayout36.xml"/><Relationship Id="rId19" Type="http://schemas.openxmlformats.org/officeDocument/2006/relationships/slide" Target="../slides/slide1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5.xml"/><Relationship Id="rId18"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 Target="../slides/slide13.xml"/><Relationship Id="rId2" Type="http://schemas.openxmlformats.org/officeDocument/2006/relationships/slideLayout" Target="../slideLayouts/slideLayout59.xml"/><Relationship Id="rId16" Type="http://schemas.openxmlformats.org/officeDocument/2006/relationships/slide" Target="../slides/slide8.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 Target="../slides/slide6.xml"/><Relationship Id="rId10" Type="http://schemas.openxmlformats.org/officeDocument/2006/relationships/slideLayout" Target="../slideLayouts/slideLayout67.xml"/><Relationship Id="rId19" Type="http://schemas.openxmlformats.org/officeDocument/2006/relationships/slide" Target="../slides/slide19.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6.xml"/><Relationship Id="rId18" Type="http://schemas.openxmlformats.org/officeDocument/2006/relationships/image" Target="../media/image6.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 Target="../slides/slide13.xml"/><Relationship Id="rId2" Type="http://schemas.openxmlformats.org/officeDocument/2006/relationships/slideLayout" Target="../slideLayouts/slideLayout71.xml"/><Relationship Id="rId16" Type="http://schemas.openxmlformats.org/officeDocument/2006/relationships/slide" Target="../slides/slide8.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 Target="../slides/slide6.xml"/><Relationship Id="rId10" Type="http://schemas.openxmlformats.org/officeDocument/2006/relationships/slideLayout" Target="../slideLayouts/slideLayout79.xml"/><Relationship Id="rId19" Type="http://schemas.openxmlformats.org/officeDocument/2006/relationships/slide" Target="../slides/slide1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9.jp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41" Type="http://schemas.openxmlformats.org/officeDocument/2006/relationships/image" Target="../media/image10.emf"/><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theme" Target="../theme/theme8.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9.xml"/><Relationship Id="rId18" Type="http://schemas.openxmlformats.org/officeDocument/2006/relationships/image" Target="../media/image6.png"/><Relationship Id="rId3" Type="http://schemas.openxmlformats.org/officeDocument/2006/relationships/slideLayout" Target="../slideLayouts/slideLayout134.xml"/><Relationship Id="rId21" Type="http://schemas.openxmlformats.org/officeDocument/2006/relationships/image" Target="../media/image5.png"/><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 Target="../slides/slide1.xml"/><Relationship Id="rId2" Type="http://schemas.openxmlformats.org/officeDocument/2006/relationships/slideLayout" Target="../slideLayouts/slideLayout133.xml"/><Relationship Id="rId16" Type="http://schemas.openxmlformats.org/officeDocument/2006/relationships/slide" Target="../slides/slide10.xml"/><Relationship Id="rId20" Type="http://schemas.openxmlformats.org/officeDocument/2006/relationships/slide" Target="../slides/slide1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 Target="../slides/slide6.xml"/><Relationship Id="rId10" Type="http://schemas.openxmlformats.org/officeDocument/2006/relationships/slideLayout" Target="../slideLayouts/slideLayout141.xml"/><Relationship Id="rId19" Type="http://schemas.openxmlformats.org/officeDocument/2006/relationships/slide" Target="../slides/slide4.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 Target="../slides/slide5.xml"/><Relationship Id="rId22"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9066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0753"/>
            <a:ext cx="8229601"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69219"/>
            <a:ext cx="82296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1"/>
            <a:ext cx="9144000" cy="202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5" name="Footer Placeholder 4"/>
          <p:cNvSpPr>
            <a:spLocks noGrp="1"/>
          </p:cNvSpPr>
          <p:nvPr>
            <p:ph type="ftr" sz="quarter" idx="3"/>
          </p:nvPr>
        </p:nvSpPr>
        <p:spPr>
          <a:xfrm>
            <a:off x="399931" y="4784848"/>
            <a:ext cx="2769818" cy="273844"/>
          </a:xfrm>
          <a:prstGeom prst="rect">
            <a:avLst/>
          </a:prstGeom>
        </p:spPr>
        <p:txBody>
          <a:bodyPr vert="horz" lIns="91440" tIns="45720" rIns="91440" bIns="45720" rtlCol="0" anchor="ctr"/>
          <a:lstStyle>
            <a:lvl1pPr algn="l">
              <a:defRPr sz="900" b="1">
                <a:solidFill>
                  <a:schemeClr val="bg2">
                    <a:lumMod val="10000"/>
                  </a:schemeClr>
                </a:solidFill>
              </a:defRPr>
            </a:lvl1pPr>
          </a:lstStyle>
          <a:p>
            <a:r>
              <a:rPr lang="en-US">
                <a:latin typeface="Arial"/>
              </a:rPr>
              <a:t>Edit master text styles</a:t>
            </a:r>
            <a:endParaRPr lang="en-US" dirty="0">
              <a:latin typeface="Arial"/>
            </a:endParaRPr>
          </a:p>
        </p:txBody>
      </p:sp>
    </p:spTree>
    <p:extLst>
      <p:ext uri="{BB962C8B-B14F-4D97-AF65-F5344CB8AC3E}">
        <p14:creationId xmlns:p14="http://schemas.microsoft.com/office/powerpoint/2010/main" val="33204087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Lst>
  <p:txStyles>
    <p:titleStyle>
      <a:lvl1pPr algn="ctr" defTabSz="685800" rtl="0" eaLnBrk="1" latinLnBrk="0" hangingPunct="1">
        <a:lnSpc>
          <a:spcPct val="85000"/>
        </a:lnSpc>
        <a:spcBef>
          <a:spcPct val="0"/>
        </a:spcBef>
        <a:buNone/>
        <a:defRPr sz="3000" b="1" kern="1200">
          <a:solidFill>
            <a:schemeClr val="tx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1" kern="1200">
          <a:solidFill>
            <a:schemeClr val="bg2">
              <a:lumMod val="1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b="1" kern="1200">
          <a:solidFill>
            <a:schemeClr val="bg2">
              <a:lumMod val="1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Courier New" panose="02070309020205020404" pitchFamily="49" charset="0"/>
        <a:buChar char="o"/>
        <a:defRPr sz="1800" b="1" kern="1200">
          <a:solidFill>
            <a:schemeClr val="bg2">
              <a:lumMod val="1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500" b="1" kern="1200">
          <a:solidFill>
            <a:schemeClr val="bg2">
              <a:lumMod val="1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500" b="1" kern="1200">
          <a:solidFill>
            <a:schemeClr val="bg2">
              <a:lumMod val="1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4176">
          <p15:clr>
            <a:srgbClr val="F26B43"/>
          </p15:clr>
        </p15:guide>
        <p15:guide id="5" orient="horz" pos="624">
          <p15:clr>
            <a:srgbClr val="F26B43"/>
          </p15:clr>
        </p15:guide>
        <p15:guide id="6" orient="horz" pos="52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Placeholder 1"/>
          <p:cNvSpPr>
            <a:spLocks noGrp="1"/>
          </p:cNvSpPr>
          <p:nvPr>
            <p:ph type="title"/>
          </p:nvPr>
        </p:nvSpPr>
        <p:spPr>
          <a:xfrm>
            <a:off x="628650" y="761568"/>
            <a:ext cx="7886700" cy="395868"/>
          </a:xfrm>
          <a:prstGeom prst="rect">
            <a:avLst/>
          </a:prstGeom>
        </p:spPr>
        <p:txBody>
          <a:bodyPr vert="horz" lIns="91440" tIns="45720" rIns="91440" bIns="45720" rtlCol="0" anchor="t" anchorCtr="0">
            <a:normAutofit/>
          </a:bodyPr>
          <a:lstStyle/>
          <a:p>
            <a:r>
              <a:rPr lang="en-US" dirty="0"/>
              <a:t>Click to edit Master title style</a:t>
            </a:r>
          </a:p>
        </p:txBody>
      </p:sp>
      <p:sp>
        <p:nvSpPr>
          <p:cNvPr id="6" name="Slide Number Placeholder 5"/>
          <p:cNvSpPr>
            <a:spLocks noGrp="1"/>
          </p:cNvSpPr>
          <p:nvPr>
            <p:ph type="sldNum" sz="quarter" idx="4"/>
          </p:nvPr>
        </p:nvSpPr>
        <p:spPr>
          <a:xfrm>
            <a:off x="8784771" y="4975453"/>
            <a:ext cx="265339" cy="149678"/>
          </a:xfrm>
          <a:prstGeom prst="rect">
            <a:avLst/>
          </a:prstGeom>
        </p:spPr>
        <p:txBody>
          <a:bodyPr vert="horz" lIns="91440" tIns="45720" rIns="91440" bIns="45720" rtlCol="0" anchor="t" anchorCtr="0"/>
          <a:lstStyle>
            <a:lvl1pPr algn="r">
              <a:defRPr sz="600">
                <a:solidFill>
                  <a:schemeClr val="tx1">
                    <a:tint val="75000"/>
                  </a:schemeClr>
                </a:solidFill>
              </a:defRPr>
            </a:lvl1pPr>
          </a:lstStyle>
          <a:p>
            <a:fld id="{523C7A4C-6EC6-DB4C-B133-117FAB5DFCCF}" type="slidenum">
              <a:rPr lang="en-US" smtClean="0"/>
              <a:pPr/>
              <a:t>‹#›</a:t>
            </a:fld>
            <a:endParaRPr lang="en-US"/>
          </a:p>
        </p:txBody>
      </p:sp>
      <p:sp>
        <p:nvSpPr>
          <p:cNvPr id="4" name="Rectangle 3">
            <a:hlinkClick r:id="rId15" action="ppaction://hlinksldjump"/>
          </p:cNvPr>
          <p:cNvSpPr/>
          <p:nvPr userDrawn="1"/>
        </p:nvSpPr>
        <p:spPr>
          <a:xfrm>
            <a:off x="244195" y="4734192"/>
            <a:ext cx="156438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Rationale for Immunotherapy in</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MSI-H Tumors</a:t>
            </a:r>
          </a:p>
        </p:txBody>
      </p:sp>
      <p:sp>
        <p:nvSpPr>
          <p:cNvPr id="12" name="Rectangle 11">
            <a:hlinkClick r:id="rId16" action="ppaction://hlinksldjump"/>
          </p:cNvPr>
          <p:cNvSpPr/>
          <p:nvPr userDrawn="1"/>
        </p:nvSpPr>
        <p:spPr>
          <a:xfrm>
            <a:off x="1914166" y="4734192"/>
            <a:ext cx="142466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a:t>
            </a:r>
            <a:r>
              <a:rPr lang="en-US" sz="788" b="1" kern="1200" baseline="0">
                <a:solidFill>
                  <a:schemeClr val="tx2"/>
                </a:solidFill>
                <a:effectLst/>
                <a:latin typeface="+mn-lt"/>
                <a:ea typeface="+mn-ea"/>
                <a:cs typeface="+mn-cs"/>
              </a:rPr>
              <a:t> </a:t>
            </a: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Trials:</a:t>
            </a:r>
          </a:p>
          <a:p>
            <a:pPr marL="0" marR="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mCRC</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and Pan-Tumor</a:t>
            </a:r>
          </a:p>
        </p:txBody>
      </p:sp>
      <p:sp>
        <p:nvSpPr>
          <p:cNvPr id="13" name="Rectangle 12">
            <a:hlinkClick r:id="rId17" action="ppaction://hlinksldjump"/>
          </p:cNvPr>
          <p:cNvSpPr/>
          <p:nvPr userDrawn="1"/>
        </p:nvSpPr>
        <p:spPr>
          <a:xfrm>
            <a:off x="3457408" y="4794818"/>
            <a:ext cx="1458722" cy="33483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Monotherapy for MSI-H mCRC</a:t>
            </a:r>
          </a:p>
        </p:txBody>
      </p:sp>
      <p:sp>
        <p:nvSpPr>
          <p:cNvPr id="14" name="Rectangle 13">
            <a:hlinkClick r:id="" action="ppaction://noaction"/>
          </p:cNvPr>
          <p:cNvSpPr/>
          <p:nvPr userDrawn="1"/>
        </p:nvSpPr>
        <p:spPr>
          <a:xfrm>
            <a:off x="7313059" y="4794818"/>
            <a:ext cx="1144694" cy="334835"/>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 I-O </a:t>
            </a:r>
            <a:br>
              <a:rPr lang="en-US" sz="788" b="1" kern="1200">
                <a:solidFill>
                  <a:schemeClr val="tx2"/>
                </a:solidFill>
                <a:effectLst/>
                <a:latin typeface="+mn-lt"/>
                <a:ea typeface="+mn-ea"/>
                <a:cs typeface="+mn-cs"/>
              </a:rPr>
            </a:br>
            <a:r>
              <a:rPr lang="en-US" sz="788" b="1" kern="1200">
                <a:solidFill>
                  <a:schemeClr val="tx2"/>
                </a:solidFill>
                <a:effectLst/>
                <a:latin typeface="+mn-lt"/>
                <a:ea typeface="+mn-ea"/>
                <a:cs typeface="+mn-cs"/>
              </a:rPr>
              <a:t>Competitor Trials</a:t>
            </a:r>
          </a:p>
        </p:txBody>
      </p:sp>
      <p:grpSp>
        <p:nvGrpSpPr>
          <p:cNvPr id="28" name="Group 27"/>
          <p:cNvGrpSpPr/>
          <p:nvPr userDrawn="1"/>
        </p:nvGrpSpPr>
        <p:grpSpPr>
          <a:xfrm>
            <a:off x="8651593" y="172791"/>
            <a:ext cx="287036" cy="287036"/>
            <a:chOff x="7890838" y="220104"/>
            <a:chExt cx="438150" cy="438150"/>
          </a:xfrm>
          <a:effectLst/>
        </p:grpSpPr>
        <p:sp>
          <p:nvSpPr>
            <p:cNvPr id="29" name="Oval 28">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31" name="Group 30"/>
          <p:cNvGrpSpPr/>
          <p:nvPr userDrawn="1"/>
        </p:nvGrpSpPr>
        <p:grpSpPr>
          <a:xfrm>
            <a:off x="8225401" y="172791"/>
            <a:ext cx="289949" cy="287036"/>
            <a:chOff x="9402941" y="189183"/>
            <a:chExt cx="386599" cy="382714"/>
          </a:xfrm>
          <a:effectLst/>
        </p:grpSpPr>
        <p:sp>
          <p:nvSpPr>
            <p:cNvPr id="32" name="Oval 31">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34" name="TextBox 3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cxnSp>
        <p:nvCxnSpPr>
          <p:cNvPr id="49" name="Straight Connector 48"/>
          <p:cNvCxnSpPr/>
          <p:nvPr userDrawn="1"/>
        </p:nvCxnSpPr>
        <p:spPr>
          <a:xfrm>
            <a:off x="3422296"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7257771"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976967"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1861372"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noaction"/>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hlinkClick r:id="rId15" action="ppaction://hlinksldjump"/>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ooter Placeholder 4">
            <a:extLst>
              <a:ext uri="{FF2B5EF4-FFF2-40B4-BE49-F238E27FC236}">
                <a16:creationId xmlns:a16="http://schemas.microsoft.com/office/drawing/2014/main" id="{14FCE5D2-A728-4FB4-90A4-3661E1971D7D}"/>
              </a:ext>
            </a:extLst>
          </p:cNvPr>
          <p:cNvSpPr txBox="1">
            <a:spLocks/>
          </p:cNvSpPr>
          <p:nvPr userDrawn="1"/>
        </p:nvSpPr>
        <p:spPr>
          <a:xfrm>
            <a:off x="628651" y="4634708"/>
            <a:ext cx="7887800" cy="135423"/>
          </a:xfrm>
          <a:prstGeom prst="rect">
            <a:avLst/>
          </a:prstGeom>
        </p:spPr>
        <p:txBody>
          <a:bodyPr anchor="b"/>
          <a:lstStyle>
            <a:defPPr>
              <a:defRPr lang="en-US"/>
            </a:defPPr>
            <a:lvl1pPr marL="0" algn="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t>Local approval may be required before external use. Refer to local guidelines. </a:t>
            </a:r>
          </a:p>
        </p:txBody>
      </p:sp>
      <p:sp>
        <p:nvSpPr>
          <p:cNvPr id="36" name="Text Placeholder 2">
            <a:extLst>
              <a:ext uri="{FF2B5EF4-FFF2-40B4-BE49-F238E27FC236}">
                <a16:creationId xmlns:a16="http://schemas.microsoft.com/office/drawing/2014/main" id="{285BD5F7-00E0-4C7D-B977-8D5B06D543C1}"/>
              </a:ext>
            </a:extLst>
          </p:cNvPr>
          <p:cNvSpPr>
            <a:spLocks noGrp="1"/>
          </p:cNvSpPr>
          <p:nvPr>
            <p:ph type="body" idx="1"/>
          </p:nvPr>
        </p:nvSpPr>
        <p:spPr>
          <a:xfrm>
            <a:off x="628650" y="1369219"/>
            <a:ext cx="7886700" cy="26057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Box 37">
            <a:extLst>
              <a:ext uri="{FF2B5EF4-FFF2-40B4-BE49-F238E27FC236}">
                <a16:creationId xmlns:a16="http://schemas.microsoft.com/office/drawing/2014/main" id="{73926FC5-E7CD-4E4A-AA36-23D8A0D8D1C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9" name="Rectangle 38">
            <a:hlinkClick r:id="rId19" action="ppaction://hlinksldjump"/>
            <a:extLst>
              <a:ext uri="{FF2B5EF4-FFF2-40B4-BE49-F238E27FC236}">
                <a16:creationId xmlns:a16="http://schemas.microsoft.com/office/drawing/2014/main" id="{687FD953-9C75-483D-96EF-63AFB91578CF}"/>
              </a:ext>
            </a:extLst>
          </p:cNvPr>
          <p:cNvSpPr/>
          <p:nvPr userDrawn="1"/>
        </p:nvSpPr>
        <p:spPr>
          <a:xfrm>
            <a:off x="5140461" y="4734192"/>
            <a:ext cx="1982292" cy="456087"/>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a:solidFill>
                  <a:schemeClr val="tx2"/>
                </a:solidFill>
                <a:effectLst/>
                <a:latin typeface="+mn-lt"/>
                <a:ea typeface="+mn-ea"/>
                <a:cs typeface="+mn-cs"/>
              </a:rPr>
              <a:t>Nivolumab + Ipilimumab Combination Therapy for MSI-H mCRC</a:t>
            </a:r>
          </a:p>
        </p:txBody>
      </p:sp>
    </p:spTree>
    <p:extLst>
      <p:ext uri="{BB962C8B-B14F-4D97-AF65-F5344CB8AC3E}">
        <p14:creationId xmlns:p14="http://schemas.microsoft.com/office/powerpoint/2010/main" val="30523644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l" defTabSz="685800" rtl="0" eaLnBrk="1" latinLnBrk="0" hangingPunct="1">
        <a:lnSpc>
          <a:spcPct val="90000"/>
        </a:lnSpc>
        <a:spcBef>
          <a:spcPct val="0"/>
        </a:spcBef>
        <a:buNone/>
        <a:defRPr sz="135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1200" kern="1200">
          <a:solidFill>
            <a:schemeClr val="tx1"/>
          </a:solidFill>
          <a:latin typeface="+mn-lt"/>
          <a:ea typeface="+mn-ea"/>
          <a:cs typeface="+mn-cs"/>
        </a:defRPr>
      </a:lvl1pPr>
      <a:lvl2pPr marL="377190" indent="-171450" algn="l" defTabSz="685800" rtl="0" eaLnBrk="1" latinLnBrk="0" hangingPunct="1">
        <a:lnSpc>
          <a:spcPct val="90000"/>
        </a:lnSpc>
        <a:spcBef>
          <a:spcPts val="375"/>
        </a:spcBef>
        <a:buFont typeface=".AppleSystemUIFont" charset="-120"/>
        <a:buChar char="-"/>
        <a:defRPr sz="1200" kern="1200">
          <a:solidFill>
            <a:schemeClr val="tx1"/>
          </a:solidFill>
          <a:latin typeface="+mn-lt"/>
          <a:ea typeface="+mn-ea"/>
          <a:cs typeface="+mn-cs"/>
        </a:defRPr>
      </a:lvl2pPr>
      <a:lvl3pPr marL="582930" indent="-171450" algn="l" defTabSz="685800" rtl="0" eaLnBrk="1" latinLnBrk="0" hangingPunct="1">
        <a:lnSpc>
          <a:spcPct val="90000"/>
        </a:lnSpc>
        <a:spcBef>
          <a:spcPts val="375"/>
        </a:spcBef>
        <a:buFont typeface="LucidaGrande" charset="0"/>
        <a:buChar char="■"/>
        <a:defRPr sz="1200" kern="1200">
          <a:solidFill>
            <a:schemeClr val="tx1"/>
          </a:solidFill>
          <a:latin typeface="+mn-lt"/>
          <a:ea typeface="+mn-ea"/>
          <a:cs typeface="+mn-cs"/>
        </a:defRPr>
      </a:lvl3pPr>
      <a:lvl4pPr marL="788670" indent="-171450" algn="l" defTabSz="685800" rtl="0" eaLnBrk="1" latinLnBrk="0" hangingPunct="1">
        <a:lnSpc>
          <a:spcPct val="90000"/>
        </a:lnSpc>
        <a:spcBef>
          <a:spcPts val="375"/>
        </a:spcBef>
        <a:buFont typeface="Courier New" charset="0"/>
        <a:buChar char="o"/>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3655">
          <p15:clr>
            <a:srgbClr val="F26B43"/>
          </p15:clr>
        </p15:guide>
        <p15:guide id="6" orient="horz" pos="11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B19E3BB-8236-FD41-8D38-B1F29817A5F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86310F7-40D4-C747-8070-D694B71F532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02DC8F3-79F0-C14A-ACB1-1D23F44745B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7D4DD28-BCDE-5B4C-B430-772ED9B46295}" type="datetimeFigureOut">
              <a:rPr lang="es-AR" smtClean="0"/>
              <a:t>11/6/2020</a:t>
            </a:fld>
            <a:endParaRPr lang="es-AR"/>
          </a:p>
        </p:txBody>
      </p:sp>
      <p:sp>
        <p:nvSpPr>
          <p:cNvPr id="5" name="Marcador de pie de página 4">
            <a:extLst>
              <a:ext uri="{FF2B5EF4-FFF2-40B4-BE49-F238E27FC236}">
                <a16:creationId xmlns:a16="http://schemas.microsoft.com/office/drawing/2014/main" id="{981E1D70-BCF8-E840-9C4F-E2208859C00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atin typeface="Arial"/>
              </a:rPr>
              <a:t>Edit master text styles</a:t>
            </a:r>
            <a:endParaRPr lang="en-US" dirty="0">
              <a:latin typeface="Arial"/>
            </a:endParaRPr>
          </a:p>
        </p:txBody>
      </p:sp>
      <p:sp>
        <p:nvSpPr>
          <p:cNvPr id="6" name="Marcador de número de diapositiva 5">
            <a:extLst>
              <a:ext uri="{FF2B5EF4-FFF2-40B4-BE49-F238E27FC236}">
                <a16:creationId xmlns:a16="http://schemas.microsoft.com/office/drawing/2014/main" id="{823A3601-6122-1C49-85EC-5142C08E998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5202D53-B58A-7D4A-B27A-DE19CD92007F}" type="slidenum">
              <a:rPr lang="es-AR" smtClean="0"/>
              <a:t>‹#›</a:t>
            </a:fld>
            <a:endParaRPr lang="es-AR"/>
          </a:p>
        </p:txBody>
      </p:sp>
      <p:sp>
        <p:nvSpPr>
          <p:cNvPr id="7" name="Rectangle 6">
            <a:extLst>
              <a:ext uri="{FF2B5EF4-FFF2-40B4-BE49-F238E27FC236}">
                <a16:creationId xmlns:a16="http://schemas.microsoft.com/office/drawing/2014/main" id="{F30B3EB1-BAA1-934F-BBAE-439C0B4B843D}"/>
              </a:ext>
            </a:extLst>
          </p:cNvPr>
          <p:cNvSpPr/>
          <p:nvPr userDrawn="1"/>
        </p:nvSpPr>
        <p:spPr>
          <a:xfrm>
            <a:off x="0" y="1"/>
            <a:ext cx="9144000" cy="202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Tree>
    <p:extLst>
      <p:ext uri="{BB962C8B-B14F-4D97-AF65-F5344CB8AC3E}">
        <p14:creationId xmlns:p14="http://schemas.microsoft.com/office/powerpoint/2010/main" val="5211685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68" r:id="rId1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orient="horz" pos="4176">
          <p15:clr>
            <a:srgbClr val="F26B43"/>
          </p15:clr>
        </p15:guide>
        <p15:guide id="5" orient="horz" pos="624">
          <p15:clr>
            <a:srgbClr val="F26B43"/>
          </p15:clr>
        </p15:guide>
        <p15:guide id="6" orient="horz" pos="52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Placeholder 1"/>
          <p:cNvSpPr>
            <a:spLocks noGrp="1"/>
          </p:cNvSpPr>
          <p:nvPr>
            <p:ph type="title"/>
          </p:nvPr>
        </p:nvSpPr>
        <p:spPr>
          <a:xfrm>
            <a:off x="628650" y="761568"/>
            <a:ext cx="7886700" cy="395868"/>
          </a:xfrm>
          <a:prstGeom prst="rect">
            <a:avLst/>
          </a:prstGeom>
        </p:spPr>
        <p:txBody>
          <a:bodyPr vert="horz" lIns="91440" tIns="45720" rIns="91440" bIns="45720" rtlCol="0" anchor="t" anchorCtr="0">
            <a:normAutofit/>
          </a:bodyPr>
          <a:lstStyle/>
          <a:p>
            <a:r>
              <a:rPr lang="en-US" dirty="0"/>
              <a:t>Click to edit Master title style</a:t>
            </a:r>
          </a:p>
        </p:txBody>
      </p:sp>
      <p:sp>
        <p:nvSpPr>
          <p:cNvPr id="6" name="Slide Number Placeholder 5"/>
          <p:cNvSpPr>
            <a:spLocks noGrp="1"/>
          </p:cNvSpPr>
          <p:nvPr>
            <p:ph type="sldNum" sz="quarter" idx="4"/>
          </p:nvPr>
        </p:nvSpPr>
        <p:spPr>
          <a:xfrm>
            <a:off x="8784771" y="4975453"/>
            <a:ext cx="265339" cy="149678"/>
          </a:xfrm>
          <a:prstGeom prst="rect">
            <a:avLst/>
          </a:prstGeom>
        </p:spPr>
        <p:txBody>
          <a:bodyPr vert="horz" lIns="91440" tIns="45720" rIns="91440" bIns="45720" rtlCol="0" anchor="t" anchorCtr="0"/>
          <a:lstStyle>
            <a:lvl1pPr algn="r">
              <a:defRPr sz="600">
                <a:solidFill>
                  <a:schemeClr val="tx1">
                    <a:tint val="75000"/>
                  </a:schemeClr>
                </a:solidFill>
              </a:defRPr>
            </a:lvl1pPr>
          </a:lstStyle>
          <a:p>
            <a:fld id="{523C7A4C-6EC6-DB4C-B133-117FAB5DFCCF}" type="slidenum">
              <a:rPr lang="en-US" smtClean="0"/>
              <a:pPr/>
              <a:t>‹#›</a:t>
            </a:fld>
            <a:endParaRPr lang="en-US"/>
          </a:p>
        </p:txBody>
      </p:sp>
      <p:sp>
        <p:nvSpPr>
          <p:cNvPr id="4" name="Rectangle 3">
            <a:hlinkClick r:id="rId15" action="ppaction://hlinksldjump"/>
          </p:cNvPr>
          <p:cNvSpPr/>
          <p:nvPr userDrawn="1"/>
        </p:nvSpPr>
        <p:spPr>
          <a:xfrm>
            <a:off x="244195" y="4734192"/>
            <a:ext cx="156438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Rationale for Immunotherapy in</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MSI-H Tumors</a:t>
            </a:r>
          </a:p>
        </p:txBody>
      </p:sp>
      <p:sp>
        <p:nvSpPr>
          <p:cNvPr id="12" name="Rectangle 11">
            <a:hlinkClick r:id="rId16" action="ppaction://hlinksldjump"/>
          </p:cNvPr>
          <p:cNvSpPr/>
          <p:nvPr userDrawn="1"/>
        </p:nvSpPr>
        <p:spPr>
          <a:xfrm>
            <a:off x="1914166" y="4734192"/>
            <a:ext cx="142466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a:t>
            </a:r>
            <a:r>
              <a:rPr lang="en-US" sz="788" b="1" kern="1200" baseline="0">
                <a:solidFill>
                  <a:schemeClr val="tx2"/>
                </a:solidFill>
                <a:effectLst/>
                <a:latin typeface="+mn-lt"/>
                <a:ea typeface="+mn-ea"/>
                <a:cs typeface="+mn-cs"/>
              </a:rPr>
              <a:t> </a:t>
            </a: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Trials:</a:t>
            </a:r>
          </a:p>
          <a:p>
            <a:pPr marL="0" marR="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mCRC</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and Pan-Tumor</a:t>
            </a:r>
          </a:p>
        </p:txBody>
      </p:sp>
      <p:sp>
        <p:nvSpPr>
          <p:cNvPr id="13" name="Rectangle 12">
            <a:hlinkClick r:id="rId17" action="ppaction://hlinksldjump"/>
          </p:cNvPr>
          <p:cNvSpPr/>
          <p:nvPr userDrawn="1"/>
        </p:nvSpPr>
        <p:spPr>
          <a:xfrm>
            <a:off x="3457408" y="4794818"/>
            <a:ext cx="1458722" cy="33483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Monotherapy for MSI-H mCRC</a:t>
            </a:r>
          </a:p>
        </p:txBody>
      </p:sp>
      <p:sp>
        <p:nvSpPr>
          <p:cNvPr id="14" name="Rectangle 13">
            <a:hlinkClick r:id="" action="ppaction://noaction"/>
          </p:cNvPr>
          <p:cNvSpPr/>
          <p:nvPr userDrawn="1"/>
        </p:nvSpPr>
        <p:spPr>
          <a:xfrm>
            <a:off x="7313059" y="4794818"/>
            <a:ext cx="1144694" cy="334835"/>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 I-O </a:t>
            </a:r>
            <a:br>
              <a:rPr lang="en-US" sz="788" b="1" kern="1200">
                <a:solidFill>
                  <a:schemeClr val="tx2"/>
                </a:solidFill>
                <a:effectLst/>
                <a:latin typeface="+mn-lt"/>
                <a:ea typeface="+mn-ea"/>
                <a:cs typeface="+mn-cs"/>
              </a:rPr>
            </a:br>
            <a:r>
              <a:rPr lang="en-US" sz="788" b="1" kern="1200">
                <a:solidFill>
                  <a:schemeClr val="tx2"/>
                </a:solidFill>
                <a:effectLst/>
                <a:latin typeface="+mn-lt"/>
                <a:ea typeface="+mn-ea"/>
                <a:cs typeface="+mn-cs"/>
              </a:rPr>
              <a:t>Competitor Trials</a:t>
            </a:r>
          </a:p>
        </p:txBody>
      </p:sp>
      <p:grpSp>
        <p:nvGrpSpPr>
          <p:cNvPr id="28" name="Group 27"/>
          <p:cNvGrpSpPr/>
          <p:nvPr userDrawn="1"/>
        </p:nvGrpSpPr>
        <p:grpSpPr>
          <a:xfrm>
            <a:off x="8651593" y="172791"/>
            <a:ext cx="287036" cy="287036"/>
            <a:chOff x="7890838" y="220104"/>
            <a:chExt cx="438150" cy="438150"/>
          </a:xfrm>
          <a:effectLst/>
        </p:grpSpPr>
        <p:sp>
          <p:nvSpPr>
            <p:cNvPr id="29" name="Oval 28">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31" name="Group 30"/>
          <p:cNvGrpSpPr/>
          <p:nvPr userDrawn="1"/>
        </p:nvGrpSpPr>
        <p:grpSpPr>
          <a:xfrm>
            <a:off x="8225401" y="172791"/>
            <a:ext cx="289949" cy="287036"/>
            <a:chOff x="9402941" y="189183"/>
            <a:chExt cx="386599" cy="382714"/>
          </a:xfrm>
          <a:effectLst/>
        </p:grpSpPr>
        <p:sp>
          <p:nvSpPr>
            <p:cNvPr id="32" name="Oval 31">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34" name="TextBox 3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cxnSp>
        <p:nvCxnSpPr>
          <p:cNvPr id="49" name="Straight Connector 48"/>
          <p:cNvCxnSpPr/>
          <p:nvPr userDrawn="1"/>
        </p:nvCxnSpPr>
        <p:spPr>
          <a:xfrm>
            <a:off x="3422296"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7257771"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976967"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1861372"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noaction"/>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hlinkClick r:id="rId15" action="ppaction://hlinksldjump"/>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ooter Placeholder 4">
            <a:extLst>
              <a:ext uri="{FF2B5EF4-FFF2-40B4-BE49-F238E27FC236}">
                <a16:creationId xmlns:a16="http://schemas.microsoft.com/office/drawing/2014/main" id="{14FCE5D2-A728-4FB4-90A4-3661E1971D7D}"/>
              </a:ext>
            </a:extLst>
          </p:cNvPr>
          <p:cNvSpPr txBox="1">
            <a:spLocks/>
          </p:cNvSpPr>
          <p:nvPr userDrawn="1"/>
        </p:nvSpPr>
        <p:spPr>
          <a:xfrm>
            <a:off x="628651" y="4634708"/>
            <a:ext cx="7887800" cy="135423"/>
          </a:xfrm>
          <a:prstGeom prst="rect">
            <a:avLst/>
          </a:prstGeom>
        </p:spPr>
        <p:txBody>
          <a:bodyPr anchor="b"/>
          <a:lstStyle>
            <a:defPPr>
              <a:defRPr lang="en-US"/>
            </a:defPPr>
            <a:lvl1pPr marL="0" algn="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t>Local approval may be required before external use. Refer to local guidelines. </a:t>
            </a:r>
          </a:p>
        </p:txBody>
      </p:sp>
      <p:sp>
        <p:nvSpPr>
          <p:cNvPr id="36" name="Text Placeholder 2">
            <a:extLst>
              <a:ext uri="{FF2B5EF4-FFF2-40B4-BE49-F238E27FC236}">
                <a16:creationId xmlns:a16="http://schemas.microsoft.com/office/drawing/2014/main" id="{285BD5F7-00E0-4C7D-B977-8D5B06D543C1}"/>
              </a:ext>
            </a:extLst>
          </p:cNvPr>
          <p:cNvSpPr>
            <a:spLocks noGrp="1"/>
          </p:cNvSpPr>
          <p:nvPr>
            <p:ph type="body" idx="1"/>
          </p:nvPr>
        </p:nvSpPr>
        <p:spPr>
          <a:xfrm>
            <a:off x="628650" y="1369219"/>
            <a:ext cx="7886700" cy="26057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Box 37">
            <a:extLst>
              <a:ext uri="{FF2B5EF4-FFF2-40B4-BE49-F238E27FC236}">
                <a16:creationId xmlns:a16="http://schemas.microsoft.com/office/drawing/2014/main" id="{73926FC5-E7CD-4E4A-AA36-23D8A0D8D1C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9" name="Rectangle 38">
            <a:hlinkClick r:id="rId19" action="ppaction://hlinksldjump"/>
            <a:extLst>
              <a:ext uri="{FF2B5EF4-FFF2-40B4-BE49-F238E27FC236}">
                <a16:creationId xmlns:a16="http://schemas.microsoft.com/office/drawing/2014/main" id="{687FD953-9C75-483D-96EF-63AFB91578CF}"/>
              </a:ext>
            </a:extLst>
          </p:cNvPr>
          <p:cNvSpPr/>
          <p:nvPr userDrawn="1"/>
        </p:nvSpPr>
        <p:spPr>
          <a:xfrm>
            <a:off x="5140461" y="4734192"/>
            <a:ext cx="1982292" cy="456087"/>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a:solidFill>
                  <a:schemeClr val="tx2"/>
                </a:solidFill>
                <a:effectLst/>
                <a:latin typeface="+mn-lt"/>
                <a:ea typeface="+mn-ea"/>
                <a:cs typeface="+mn-cs"/>
              </a:rPr>
              <a:t>Nivolumab + Ipilimumab Combination Therapy for MSI-H mCRC</a:t>
            </a:r>
          </a:p>
        </p:txBody>
      </p:sp>
    </p:spTree>
    <p:extLst>
      <p:ext uri="{BB962C8B-B14F-4D97-AF65-F5344CB8AC3E}">
        <p14:creationId xmlns:p14="http://schemas.microsoft.com/office/powerpoint/2010/main" val="414227981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defTabSz="685800" rtl="0" eaLnBrk="1" latinLnBrk="0" hangingPunct="1">
        <a:lnSpc>
          <a:spcPct val="90000"/>
        </a:lnSpc>
        <a:spcBef>
          <a:spcPct val="0"/>
        </a:spcBef>
        <a:buNone/>
        <a:defRPr sz="135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1200" kern="1200">
          <a:solidFill>
            <a:schemeClr val="tx1"/>
          </a:solidFill>
          <a:latin typeface="+mn-lt"/>
          <a:ea typeface="+mn-ea"/>
          <a:cs typeface="+mn-cs"/>
        </a:defRPr>
      </a:lvl1pPr>
      <a:lvl2pPr marL="377190" indent="-171450" algn="l" defTabSz="685800" rtl="0" eaLnBrk="1" latinLnBrk="0" hangingPunct="1">
        <a:lnSpc>
          <a:spcPct val="90000"/>
        </a:lnSpc>
        <a:spcBef>
          <a:spcPts val="375"/>
        </a:spcBef>
        <a:buFont typeface=".AppleSystemUIFont" charset="-120"/>
        <a:buChar char="-"/>
        <a:defRPr sz="1200" kern="1200">
          <a:solidFill>
            <a:schemeClr val="tx1"/>
          </a:solidFill>
          <a:latin typeface="+mn-lt"/>
          <a:ea typeface="+mn-ea"/>
          <a:cs typeface="+mn-cs"/>
        </a:defRPr>
      </a:lvl2pPr>
      <a:lvl3pPr marL="582930" indent="-171450" algn="l" defTabSz="685800" rtl="0" eaLnBrk="1" latinLnBrk="0" hangingPunct="1">
        <a:lnSpc>
          <a:spcPct val="90000"/>
        </a:lnSpc>
        <a:spcBef>
          <a:spcPts val="375"/>
        </a:spcBef>
        <a:buFont typeface="LucidaGrande" charset="0"/>
        <a:buChar char="■"/>
        <a:defRPr sz="1200" kern="1200">
          <a:solidFill>
            <a:schemeClr val="tx1"/>
          </a:solidFill>
          <a:latin typeface="+mn-lt"/>
          <a:ea typeface="+mn-ea"/>
          <a:cs typeface="+mn-cs"/>
        </a:defRPr>
      </a:lvl3pPr>
      <a:lvl4pPr marL="788670" indent="-171450" algn="l" defTabSz="685800" rtl="0" eaLnBrk="1" latinLnBrk="0" hangingPunct="1">
        <a:lnSpc>
          <a:spcPct val="90000"/>
        </a:lnSpc>
        <a:spcBef>
          <a:spcPts val="375"/>
        </a:spcBef>
        <a:buFont typeface="Courier New" charset="0"/>
        <a:buChar char="o"/>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3655">
          <p15:clr>
            <a:srgbClr val="F26B43"/>
          </p15:clr>
        </p15:guide>
        <p15:guide id="6" orient="horz" pos="115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Placeholder 1"/>
          <p:cNvSpPr>
            <a:spLocks noGrp="1"/>
          </p:cNvSpPr>
          <p:nvPr>
            <p:ph type="title"/>
          </p:nvPr>
        </p:nvSpPr>
        <p:spPr>
          <a:xfrm>
            <a:off x="628650" y="761568"/>
            <a:ext cx="7886700" cy="395868"/>
          </a:xfrm>
          <a:prstGeom prst="rect">
            <a:avLst/>
          </a:prstGeom>
        </p:spPr>
        <p:txBody>
          <a:bodyPr vert="horz" lIns="91440" tIns="45720" rIns="91440" bIns="45720" rtlCol="0" anchor="t" anchorCtr="0">
            <a:normAutofit/>
          </a:bodyPr>
          <a:lstStyle/>
          <a:p>
            <a:r>
              <a:rPr lang="en-US" dirty="0"/>
              <a:t>Click to edit Master title style</a:t>
            </a:r>
          </a:p>
        </p:txBody>
      </p:sp>
      <p:sp>
        <p:nvSpPr>
          <p:cNvPr id="6" name="Slide Number Placeholder 5"/>
          <p:cNvSpPr>
            <a:spLocks noGrp="1"/>
          </p:cNvSpPr>
          <p:nvPr>
            <p:ph type="sldNum" sz="quarter" idx="4"/>
          </p:nvPr>
        </p:nvSpPr>
        <p:spPr>
          <a:xfrm>
            <a:off x="8784771" y="4975453"/>
            <a:ext cx="265339" cy="149678"/>
          </a:xfrm>
          <a:prstGeom prst="rect">
            <a:avLst/>
          </a:prstGeom>
        </p:spPr>
        <p:txBody>
          <a:bodyPr vert="horz" lIns="91440" tIns="45720" rIns="91440" bIns="45720" rtlCol="0" anchor="t" anchorCtr="0"/>
          <a:lstStyle>
            <a:lvl1pPr algn="r">
              <a:defRPr sz="600">
                <a:solidFill>
                  <a:schemeClr val="tx1">
                    <a:tint val="75000"/>
                  </a:schemeClr>
                </a:solidFill>
              </a:defRPr>
            </a:lvl1pPr>
          </a:lstStyle>
          <a:p>
            <a:fld id="{523C7A4C-6EC6-DB4C-B133-117FAB5DFCCF}" type="slidenum">
              <a:rPr lang="en-US" smtClean="0"/>
              <a:pPr/>
              <a:t>‹#›</a:t>
            </a:fld>
            <a:endParaRPr lang="en-US"/>
          </a:p>
        </p:txBody>
      </p:sp>
      <p:sp>
        <p:nvSpPr>
          <p:cNvPr id="4" name="Rectangle 3">
            <a:hlinkClick r:id="rId15" action="ppaction://hlinksldjump"/>
          </p:cNvPr>
          <p:cNvSpPr/>
          <p:nvPr userDrawn="1"/>
        </p:nvSpPr>
        <p:spPr>
          <a:xfrm>
            <a:off x="244195" y="4734192"/>
            <a:ext cx="156438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Rationale for Immunotherapy in</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MSI-H Tumors</a:t>
            </a:r>
          </a:p>
        </p:txBody>
      </p:sp>
      <p:sp>
        <p:nvSpPr>
          <p:cNvPr id="12" name="Rectangle 11">
            <a:hlinkClick r:id="rId16" action="ppaction://hlinksldjump"/>
          </p:cNvPr>
          <p:cNvSpPr/>
          <p:nvPr userDrawn="1"/>
        </p:nvSpPr>
        <p:spPr>
          <a:xfrm>
            <a:off x="1914166" y="4734192"/>
            <a:ext cx="142466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a:t>
            </a:r>
            <a:r>
              <a:rPr lang="en-US" sz="788" b="1" kern="1200" baseline="0">
                <a:solidFill>
                  <a:schemeClr val="tx2"/>
                </a:solidFill>
                <a:effectLst/>
                <a:latin typeface="+mn-lt"/>
                <a:ea typeface="+mn-ea"/>
                <a:cs typeface="+mn-cs"/>
              </a:rPr>
              <a:t> </a:t>
            </a: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Trials:</a:t>
            </a:r>
          </a:p>
          <a:p>
            <a:pPr marL="0" marR="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mCRC</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and Pan-Tumor</a:t>
            </a:r>
          </a:p>
        </p:txBody>
      </p:sp>
      <p:sp>
        <p:nvSpPr>
          <p:cNvPr id="13" name="Rectangle 12">
            <a:hlinkClick r:id="rId17" action="ppaction://hlinksldjump"/>
          </p:cNvPr>
          <p:cNvSpPr/>
          <p:nvPr userDrawn="1"/>
        </p:nvSpPr>
        <p:spPr>
          <a:xfrm>
            <a:off x="3457408" y="4794818"/>
            <a:ext cx="1458722" cy="33483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Monotherapy for MSI-H mCRC</a:t>
            </a:r>
          </a:p>
        </p:txBody>
      </p:sp>
      <p:sp>
        <p:nvSpPr>
          <p:cNvPr id="14" name="Rectangle 13">
            <a:hlinkClick r:id="" action="ppaction://noaction"/>
          </p:cNvPr>
          <p:cNvSpPr/>
          <p:nvPr userDrawn="1"/>
        </p:nvSpPr>
        <p:spPr>
          <a:xfrm>
            <a:off x="7313059" y="4794818"/>
            <a:ext cx="1144694" cy="334835"/>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 I-O </a:t>
            </a:r>
            <a:br>
              <a:rPr lang="en-US" sz="788" b="1" kern="1200">
                <a:solidFill>
                  <a:schemeClr val="tx2"/>
                </a:solidFill>
                <a:effectLst/>
                <a:latin typeface="+mn-lt"/>
                <a:ea typeface="+mn-ea"/>
                <a:cs typeface="+mn-cs"/>
              </a:rPr>
            </a:br>
            <a:r>
              <a:rPr lang="en-US" sz="788" b="1" kern="1200">
                <a:solidFill>
                  <a:schemeClr val="tx2"/>
                </a:solidFill>
                <a:effectLst/>
                <a:latin typeface="+mn-lt"/>
                <a:ea typeface="+mn-ea"/>
                <a:cs typeface="+mn-cs"/>
              </a:rPr>
              <a:t>Competitor Trials</a:t>
            </a:r>
          </a:p>
        </p:txBody>
      </p:sp>
      <p:grpSp>
        <p:nvGrpSpPr>
          <p:cNvPr id="28" name="Group 27"/>
          <p:cNvGrpSpPr/>
          <p:nvPr userDrawn="1"/>
        </p:nvGrpSpPr>
        <p:grpSpPr>
          <a:xfrm>
            <a:off x="8651593" y="172791"/>
            <a:ext cx="287036" cy="287036"/>
            <a:chOff x="7890838" y="220104"/>
            <a:chExt cx="438150" cy="438150"/>
          </a:xfrm>
          <a:effectLst/>
        </p:grpSpPr>
        <p:sp>
          <p:nvSpPr>
            <p:cNvPr id="29" name="Oval 28">
              <a:hlinkClick r:id="" action="ppaction://noaction"/>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a:hlinkClick r:id="" action="ppaction://noaction"/>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31" name="Group 30"/>
          <p:cNvGrpSpPr/>
          <p:nvPr userDrawn="1"/>
        </p:nvGrpSpPr>
        <p:grpSpPr>
          <a:xfrm>
            <a:off x="8225401" y="172791"/>
            <a:ext cx="289949" cy="287036"/>
            <a:chOff x="9402941" y="189183"/>
            <a:chExt cx="386599" cy="382714"/>
          </a:xfrm>
          <a:effectLst/>
        </p:grpSpPr>
        <p:sp>
          <p:nvSpPr>
            <p:cNvPr id="32" name="Oval 31">
              <a:hlinkClick r:id="" action="ppaction://noaction"/>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34" name="TextBox 3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cxnSp>
        <p:nvCxnSpPr>
          <p:cNvPr id="49" name="Straight Connector 48"/>
          <p:cNvCxnSpPr/>
          <p:nvPr userDrawn="1"/>
        </p:nvCxnSpPr>
        <p:spPr>
          <a:xfrm>
            <a:off x="3422296"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7257771"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976967"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1861372"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noaction"/>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hlinkClick r:id="rId15" action="ppaction://hlinksldjump"/>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ooter Placeholder 4">
            <a:extLst>
              <a:ext uri="{FF2B5EF4-FFF2-40B4-BE49-F238E27FC236}">
                <a16:creationId xmlns:a16="http://schemas.microsoft.com/office/drawing/2014/main" id="{14FCE5D2-A728-4FB4-90A4-3661E1971D7D}"/>
              </a:ext>
            </a:extLst>
          </p:cNvPr>
          <p:cNvSpPr txBox="1">
            <a:spLocks/>
          </p:cNvSpPr>
          <p:nvPr userDrawn="1"/>
        </p:nvSpPr>
        <p:spPr>
          <a:xfrm>
            <a:off x="628651" y="4634708"/>
            <a:ext cx="7887800" cy="135423"/>
          </a:xfrm>
          <a:prstGeom prst="rect">
            <a:avLst/>
          </a:prstGeom>
        </p:spPr>
        <p:txBody>
          <a:bodyPr anchor="b"/>
          <a:lstStyle>
            <a:defPPr>
              <a:defRPr lang="en-US"/>
            </a:defPPr>
            <a:lvl1pPr marL="0" algn="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t>Local approval may be required before external use. Refer to local guidelines. </a:t>
            </a:r>
          </a:p>
        </p:txBody>
      </p:sp>
      <p:sp>
        <p:nvSpPr>
          <p:cNvPr id="36" name="Text Placeholder 2">
            <a:extLst>
              <a:ext uri="{FF2B5EF4-FFF2-40B4-BE49-F238E27FC236}">
                <a16:creationId xmlns:a16="http://schemas.microsoft.com/office/drawing/2014/main" id="{285BD5F7-00E0-4C7D-B977-8D5B06D543C1}"/>
              </a:ext>
            </a:extLst>
          </p:cNvPr>
          <p:cNvSpPr>
            <a:spLocks noGrp="1"/>
          </p:cNvSpPr>
          <p:nvPr>
            <p:ph type="body" idx="1"/>
          </p:nvPr>
        </p:nvSpPr>
        <p:spPr>
          <a:xfrm>
            <a:off x="628650" y="1369219"/>
            <a:ext cx="7886700" cy="26057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Box 37">
            <a:extLst>
              <a:ext uri="{FF2B5EF4-FFF2-40B4-BE49-F238E27FC236}">
                <a16:creationId xmlns:a16="http://schemas.microsoft.com/office/drawing/2014/main" id="{73926FC5-E7CD-4E4A-AA36-23D8A0D8D1C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9" name="Rectangle 38">
            <a:hlinkClick r:id="rId19" action="ppaction://hlinksldjump"/>
            <a:extLst>
              <a:ext uri="{FF2B5EF4-FFF2-40B4-BE49-F238E27FC236}">
                <a16:creationId xmlns:a16="http://schemas.microsoft.com/office/drawing/2014/main" id="{687FD953-9C75-483D-96EF-63AFB91578CF}"/>
              </a:ext>
            </a:extLst>
          </p:cNvPr>
          <p:cNvSpPr/>
          <p:nvPr userDrawn="1"/>
        </p:nvSpPr>
        <p:spPr>
          <a:xfrm>
            <a:off x="5140461" y="4734192"/>
            <a:ext cx="1982292" cy="456087"/>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a:solidFill>
                  <a:schemeClr val="tx2"/>
                </a:solidFill>
                <a:effectLst/>
                <a:latin typeface="+mn-lt"/>
                <a:ea typeface="+mn-ea"/>
                <a:cs typeface="+mn-cs"/>
              </a:rPr>
              <a:t>Nivolumab + Ipilimumab Combination Therapy for MSI-H mCRC</a:t>
            </a:r>
          </a:p>
        </p:txBody>
      </p:sp>
    </p:spTree>
    <p:extLst>
      <p:ext uri="{BB962C8B-B14F-4D97-AF65-F5344CB8AC3E}">
        <p14:creationId xmlns:p14="http://schemas.microsoft.com/office/powerpoint/2010/main" val="146785843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ftr="0" dt="0"/>
  <p:txStyles>
    <p:titleStyle>
      <a:lvl1pPr algn="l" defTabSz="685800" rtl="0" eaLnBrk="1" latinLnBrk="0" hangingPunct="1">
        <a:lnSpc>
          <a:spcPct val="90000"/>
        </a:lnSpc>
        <a:spcBef>
          <a:spcPct val="0"/>
        </a:spcBef>
        <a:buNone/>
        <a:defRPr sz="135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1200" kern="1200">
          <a:solidFill>
            <a:schemeClr val="tx1"/>
          </a:solidFill>
          <a:latin typeface="+mn-lt"/>
          <a:ea typeface="+mn-ea"/>
          <a:cs typeface="+mn-cs"/>
        </a:defRPr>
      </a:lvl1pPr>
      <a:lvl2pPr marL="377190" indent="-171450" algn="l" defTabSz="685800" rtl="0" eaLnBrk="1" latinLnBrk="0" hangingPunct="1">
        <a:lnSpc>
          <a:spcPct val="90000"/>
        </a:lnSpc>
        <a:spcBef>
          <a:spcPts val="375"/>
        </a:spcBef>
        <a:buFont typeface=".AppleSystemUIFont" charset="-120"/>
        <a:buChar char="-"/>
        <a:defRPr sz="1200" kern="1200">
          <a:solidFill>
            <a:schemeClr val="tx1"/>
          </a:solidFill>
          <a:latin typeface="+mn-lt"/>
          <a:ea typeface="+mn-ea"/>
          <a:cs typeface="+mn-cs"/>
        </a:defRPr>
      </a:lvl2pPr>
      <a:lvl3pPr marL="582930" indent="-171450" algn="l" defTabSz="685800" rtl="0" eaLnBrk="1" latinLnBrk="0" hangingPunct="1">
        <a:lnSpc>
          <a:spcPct val="90000"/>
        </a:lnSpc>
        <a:spcBef>
          <a:spcPts val="375"/>
        </a:spcBef>
        <a:buFont typeface="LucidaGrande" charset="0"/>
        <a:buChar char="■"/>
        <a:defRPr sz="1200" kern="1200">
          <a:solidFill>
            <a:schemeClr val="tx1"/>
          </a:solidFill>
          <a:latin typeface="+mn-lt"/>
          <a:ea typeface="+mn-ea"/>
          <a:cs typeface="+mn-cs"/>
        </a:defRPr>
      </a:lvl3pPr>
      <a:lvl4pPr marL="788670" indent="-171450" algn="l" defTabSz="685800" rtl="0" eaLnBrk="1" latinLnBrk="0" hangingPunct="1">
        <a:lnSpc>
          <a:spcPct val="90000"/>
        </a:lnSpc>
        <a:spcBef>
          <a:spcPts val="375"/>
        </a:spcBef>
        <a:buFont typeface="Courier New" charset="0"/>
        <a:buChar char="o"/>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3655">
          <p15:clr>
            <a:srgbClr val="F26B43"/>
          </p15:clr>
        </p15:guide>
        <p15:guide id="6" orient="horz" pos="115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 y="569214"/>
            <a:ext cx="2582693" cy="3998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842878"/>
            <a:ext cx="2210612" cy="345088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8861898" y="569214"/>
            <a:ext cx="288036" cy="399821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648081"/>
            <a:ext cx="5486400" cy="384048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6849" y="4767263"/>
            <a:ext cx="2057400"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31A4F0A8-B7DD-794F-895B-878BAB1D41B2}" type="datetime4">
              <a:rPr lang="es-AR" smtClean="0"/>
              <a:t>11 de junio de 2020</a:t>
            </a:fld>
            <a:endParaRPr lang="en-US" dirty="0"/>
          </a:p>
        </p:txBody>
      </p:sp>
      <p:sp>
        <p:nvSpPr>
          <p:cNvPr id="5" name="Footer Placeholder 4"/>
          <p:cNvSpPr>
            <a:spLocks noGrp="1"/>
          </p:cNvSpPr>
          <p:nvPr>
            <p:ph type="ftr" sz="quarter" idx="3"/>
          </p:nvPr>
        </p:nvSpPr>
        <p:spPr>
          <a:xfrm>
            <a:off x="2901951" y="4767263"/>
            <a:ext cx="4433638" cy="273844"/>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r>
              <a:rPr lang="en-US"/>
              <a:t>Dra Julia Ismael. BORRADOR-CONFIDENCIAL</a:t>
            </a:r>
            <a:endParaRPr lang="en-US" dirty="0"/>
          </a:p>
        </p:txBody>
      </p:sp>
      <p:sp>
        <p:nvSpPr>
          <p:cNvPr id="6" name="Slide Number Placeholder 5"/>
          <p:cNvSpPr>
            <a:spLocks noGrp="1"/>
          </p:cNvSpPr>
          <p:nvPr>
            <p:ph type="sldNum" sz="quarter" idx="4"/>
          </p:nvPr>
        </p:nvSpPr>
        <p:spPr>
          <a:xfrm>
            <a:off x="7975602" y="4767263"/>
            <a:ext cx="1148195" cy="273844"/>
          </a:xfrm>
          <a:prstGeom prst="rect">
            <a:avLst/>
          </a:prstGeom>
        </p:spPr>
        <p:txBody>
          <a:bodyPr vert="horz" lIns="91440" tIns="45720" rIns="91440" bIns="45720" rtlCol="0" anchor="ctr"/>
          <a:lstStyle>
            <a:lvl1pPr algn="r">
              <a:defRPr sz="9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107945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0C88FF-867A-4400-B205-E69EFB354EF3}"/>
              </a:ext>
            </a:extLst>
          </p:cNvPr>
          <p:cNvSpPr>
            <a:spLocks noGrp="1"/>
          </p:cNvSpPr>
          <p:nvPr>
            <p:ph type="title"/>
          </p:nvPr>
        </p:nvSpPr>
        <p:spPr>
          <a:xfrm>
            <a:off x="274320" y="274320"/>
            <a:ext cx="8595360" cy="685800"/>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CFDE4FC5-C208-4061-8E32-8B795BC19E6E}"/>
              </a:ext>
            </a:extLst>
          </p:cNvPr>
          <p:cNvSpPr>
            <a:spLocks noGrp="1"/>
          </p:cNvSpPr>
          <p:nvPr>
            <p:ph type="body" idx="1"/>
          </p:nvPr>
        </p:nvSpPr>
        <p:spPr>
          <a:xfrm>
            <a:off x="274320" y="1165860"/>
            <a:ext cx="8595360" cy="3429000"/>
          </a:xfrm>
          <a:prstGeom prst="rect">
            <a:avLst/>
          </a:prstGeom>
        </p:spPr>
        <p:txBody>
          <a:bodyPr vert="horz" lIns="0" tIns="0" rIns="0" bIns="0" spcCol="301752"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Line">
            <a:extLst>
              <a:ext uri="{FF2B5EF4-FFF2-40B4-BE49-F238E27FC236}">
                <a16:creationId xmlns:a16="http://schemas.microsoft.com/office/drawing/2014/main" id="{B202EDA2-849C-5746-B520-4E5047A70604}"/>
              </a:ext>
              <a:ext uri="{C183D7F6-B498-43B3-948B-1728B52AA6E4}">
                <adec:decorative xmlns:adec="http://schemas.microsoft.com/office/drawing/2017/decorative" xmlns="" val="1"/>
              </a:ext>
            </a:extLst>
          </p:cNvPr>
          <p:cNvCxnSpPr>
            <a:cxnSpLocks/>
          </p:cNvCxnSpPr>
          <p:nvPr userDrawn="1"/>
        </p:nvCxnSpPr>
        <p:spPr bwMode="black">
          <a:xfrm>
            <a:off x="274320" y="4766310"/>
            <a:ext cx="8595360" cy="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pic>
        <p:nvPicPr>
          <p:cNvPr id="5" name="Bristol Myers Squibb" descr="Bristol Myers Squibb">
            <a:extLst>
              <a:ext uri="{FF2B5EF4-FFF2-40B4-BE49-F238E27FC236}">
                <a16:creationId xmlns:a16="http://schemas.microsoft.com/office/drawing/2014/main" id="{B7697988-37C6-7C4A-AA57-C36971D11EEC}"/>
              </a:ext>
            </a:extLst>
          </p:cNvPr>
          <p:cNvPicPr>
            <a:picLocks noChangeAspect="1"/>
          </p:cNvPicPr>
          <p:nvPr userDrawn="1"/>
        </p:nvPicPr>
        <p:blipFill>
          <a:blip r:embed="rId41"/>
          <a:stretch>
            <a:fillRect/>
          </a:stretch>
        </p:blipFill>
        <p:spPr bwMode="black">
          <a:xfrm>
            <a:off x="193739" y="4766310"/>
            <a:ext cx="1220724" cy="308116"/>
          </a:xfrm>
          <a:prstGeom prst="rect">
            <a:avLst/>
          </a:prstGeom>
          <a:noFill/>
        </p:spPr>
      </p:pic>
      <p:grpSp>
        <p:nvGrpSpPr>
          <p:cNvPr id="4" name="Group">
            <a:extLst>
              <a:ext uri="{FF2B5EF4-FFF2-40B4-BE49-F238E27FC236}">
                <a16:creationId xmlns:a16="http://schemas.microsoft.com/office/drawing/2014/main" id="{D7F0AB66-B862-4C4F-8DBC-7443BBC9E0C7}"/>
              </a:ext>
            </a:extLst>
          </p:cNvPr>
          <p:cNvGrpSpPr/>
          <p:nvPr userDrawn="1"/>
        </p:nvGrpSpPr>
        <p:grpSpPr>
          <a:xfrm>
            <a:off x="1405890" y="4844168"/>
            <a:ext cx="2939797" cy="173801"/>
            <a:chOff x="1874520" y="6458891"/>
            <a:chExt cx="3919729" cy="231734"/>
          </a:xfrm>
        </p:grpSpPr>
        <p:cxnSp>
          <p:nvCxnSpPr>
            <p:cNvPr id="25" name="Line">
              <a:extLst>
                <a:ext uri="{FF2B5EF4-FFF2-40B4-BE49-F238E27FC236}">
                  <a16:creationId xmlns:a16="http://schemas.microsoft.com/office/drawing/2014/main" id="{DA9532AD-0553-FF47-B676-11BE658B2BBD}"/>
                </a:ext>
                <a:ext uri="{C183D7F6-B498-43B3-948B-1728B52AA6E4}">
                  <adec:decorative xmlns:adec="http://schemas.microsoft.com/office/drawing/2017/decorative" xmlns="" val="1"/>
                </a:ext>
              </a:extLst>
            </p:cNvPr>
            <p:cNvCxnSpPr/>
            <p:nvPr userDrawn="1"/>
          </p:nvCxnSpPr>
          <p:spPr bwMode="black">
            <a:xfrm>
              <a:off x="1874520" y="6458891"/>
              <a:ext cx="0" cy="228600"/>
            </a:xfrm>
            <a:prstGeom prst="line">
              <a:avLst/>
            </a:prstGeom>
            <a:ln w="6350" cap="rnd">
              <a:solidFill>
                <a:schemeClr val="tx1"/>
              </a:solidFill>
            </a:ln>
          </p:spPr>
          <p:style>
            <a:lnRef idx="1">
              <a:schemeClr val="accent1"/>
            </a:lnRef>
            <a:fillRef idx="0">
              <a:schemeClr val="accent1"/>
            </a:fillRef>
            <a:effectRef idx="0">
              <a:srgbClr val="000000"/>
            </a:effectRef>
            <a:fontRef idx="minor">
              <a:schemeClr val="lt1"/>
            </a:fontRef>
          </p:style>
        </p:cxnSp>
        <p:sp>
          <p:nvSpPr>
            <p:cNvPr id="24" name="Division/Therapeutic Area">
              <a:extLst>
                <a:ext uri="{FF2B5EF4-FFF2-40B4-BE49-F238E27FC236}">
                  <a16:creationId xmlns:a16="http://schemas.microsoft.com/office/drawing/2014/main" id="{7F2981F2-EF0F-2349-8B4D-9E148ABFE89B}"/>
                </a:ext>
              </a:extLst>
            </p:cNvPr>
            <p:cNvSpPr txBox="1"/>
            <p:nvPr userDrawn="1"/>
          </p:nvSpPr>
          <p:spPr>
            <a:xfrm>
              <a:off x="2011680" y="6462065"/>
              <a:ext cx="3782569" cy="228560"/>
            </a:xfrm>
            <a:prstGeom prst="rect">
              <a:avLst/>
            </a:prstGeom>
            <a:noFill/>
          </p:spPr>
          <p:txBody>
            <a:bodyPr wrap="none" lIns="0" tIns="0" rIns="0" bIns="0" rtlCol="0" anchor="ctr" anchorCtr="0">
              <a:noAutofit/>
            </a:bodyPr>
            <a:lstStyle/>
            <a:p>
              <a:pPr marL="0" indent="0" algn="l">
                <a:lnSpc>
                  <a:spcPct val="100000"/>
                </a:lnSpc>
                <a:spcBef>
                  <a:spcPts val="0"/>
                </a:spcBef>
                <a:buSzPct val="100000"/>
                <a:buFontTx/>
                <a:buNone/>
              </a:pPr>
              <a:r>
                <a:rPr lang="en-US" sz="825" b="0" dirty="0">
                  <a:solidFill>
                    <a:schemeClr val="tx1"/>
                  </a:solidFill>
                </a:rPr>
                <a:t>WW Medical/Oncology</a:t>
              </a:r>
            </a:p>
          </p:txBody>
        </p:sp>
      </p:grpSp>
      <p:sp>
        <p:nvSpPr>
          <p:cNvPr id="16" name="Disclaimer">
            <a:extLst>
              <a:ext uri="{FF2B5EF4-FFF2-40B4-BE49-F238E27FC236}">
                <a16:creationId xmlns:a16="http://schemas.microsoft.com/office/drawing/2014/main" id="{A785335B-16F9-6F4B-9AC7-614641E447A6}"/>
              </a:ext>
            </a:extLst>
          </p:cNvPr>
          <p:cNvSpPr txBox="1"/>
          <p:nvPr userDrawn="1"/>
        </p:nvSpPr>
        <p:spPr>
          <a:xfrm>
            <a:off x="6153912" y="4822031"/>
            <a:ext cx="2407158" cy="171450"/>
          </a:xfrm>
          <a:prstGeom prst="rect">
            <a:avLst/>
          </a:prstGeom>
          <a:noFill/>
        </p:spPr>
        <p:txBody>
          <a:bodyPr wrap="square" lIns="0" tIns="0" rIns="0" bIns="6858" rtlCol="0" anchor="b" anchorCtr="0">
            <a:noAutofit/>
          </a:bodyPr>
          <a:lstStyle/>
          <a:p>
            <a:pPr marL="0" indent="0" algn="r">
              <a:lnSpc>
                <a:spcPct val="100000"/>
              </a:lnSpc>
              <a:spcBef>
                <a:spcPts val="0"/>
              </a:spcBef>
              <a:buSzPct val="100000"/>
              <a:buFontTx/>
              <a:buNone/>
            </a:pPr>
            <a:r>
              <a:rPr lang="en-US" sz="600" b="0" dirty="0"/>
              <a:t>Highly Confidential</a:t>
            </a:r>
          </a:p>
        </p:txBody>
      </p:sp>
      <p:sp>
        <p:nvSpPr>
          <p:cNvPr id="6" name="Slide Number Placeholder 3">
            <a:extLst>
              <a:ext uri="{FF2B5EF4-FFF2-40B4-BE49-F238E27FC236}">
                <a16:creationId xmlns:a16="http://schemas.microsoft.com/office/drawing/2014/main" id="{79012A93-F35D-41B8-A960-2FAFDF3C47A5}"/>
              </a:ext>
            </a:extLst>
          </p:cNvPr>
          <p:cNvSpPr>
            <a:spLocks noGrp="1"/>
          </p:cNvSpPr>
          <p:nvPr userDrawn="1">
            <p:ph type="sldNum" sz="quarter" idx="4"/>
          </p:nvPr>
        </p:nvSpPr>
        <p:spPr>
          <a:xfrm>
            <a:off x="8629650" y="4822031"/>
            <a:ext cx="240030" cy="171450"/>
          </a:xfrm>
          <a:prstGeom prst="rect">
            <a:avLst/>
          </a:prstGeom>
        </p:spPr>
        <p:txBody>
          <a:bodyPr vert="horz" wrap="none" lIns="0" tIns="0" rIns="0" bIns="0" rtlCol="0" anchor="b" anchorCtr="0"/>
          <a:lstStyle>
            <a:lvl1pPr algn="r">
              <a:defRPr sz="750" b="1">
                <a:solidFill>
                  <a:schemeClr val="tx1"/>
                </a:solidFill>
              </a:defRPr>
            </a:lvl1pPr>
          </a:lstStyle>
          <a:p>
            <a:fld id="{B58DE5F1-E0F9-4CCA-92B7-7A6FC4DFEE14}" type="slidenum">
              <a:rPr lang="en-US" smtClean="0"/>
              <a:pPr/>
              <a:t>‹#›</a:t>
            </a:fld>
            <a:endParaRPr lang="en-US" dirty="0"/>
          </a:p>
        </p:txBody>
      </p:sp>
    </p:spTree>
    <p:extLst>
      <p:ext uri="{BB962C8B-B14F-4D97-AF65-F5344CB8AC3E}">
        <p14:creationId xmlns:p14="http://schemas.microsoft.com/office/powerpoint/2010/main" val="139501570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900"/>
        </a:spcBef>
        <a:buFont typeface="Trebuchet MS" panose="020B0603020202020204" pitchFamily="34" charset="0"/>
        <a:buChar char="•"/>
        <a:defRPr sz="1500" kern="1200">
          <a:solidFill>
            <a:schemeClr val="tx1"/>
          </a:solidFill>
          <a:latin typeface="+mn-lt"/>
          <a:ea typeface="+mn-ea"/>
          <a:cs typeface="+mn-cs"/>
        </a:defRPr>
      </a:lvl1pPr>
      <a:lvl2pPr marL="34290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2pPr>
      <a:lvl3pPr marL="51435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3pPr>
      <a:lvl4pPr marL="68580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4pPr>
      <a:lvl5pPr marL="85725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5pPr>
      <a:lvl6pPr marL="102870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6pPr>
      <a:lvl7pPr marL="120015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7pPr>
      <a:lvl8pPr marL="137160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8pPr>
      <a:lvl9pPr marL="1543050" indent="-171450" algn="l" defTabSz="685800" rtl="0" eaLnBrk="1" latinLnBrk="0" hangingPunct="1">
        <a:lnSpc>
          <a:spcPct val="100000"/>
        </a:lnSpc>
        <a:spcBef>
          <a:spcPts val="300"/>
        </a:spcBef>
        <a:buFont typeface="Trebuchet MS" panose="020B0603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500" kern="1200">
          <a:solidFill>
            <a:schemeClr val="tx1"/>
          </a:solidFill>
          <a:latin typeface="+mn-lt"/>
          <a:ea typeface="+mn-ea"/>
          <a:cs typeface="+mn-cs"/>
        </a:defRPr>
      </a:lvl1pPr>
      <a:lvl2pPr marL="342900" algn="l" defTabSz="685800" rtl="0" eaLnBrk="1" latinLnBrk="0" hangingPunct="1">
        <a:defRPr sz="1500" kern="1200">
          <a:solidFill>
            <a:schemeClr val="tx1"/>
          </a:solidFill>
          <a:latin typeface="+mn-lt"/>
          <a:ea typeface="+mn-ea"/>
          <a:cs typeface="+mn-cs"/>
        </a:defRPr>
      </a:lvl2pPr>
      <a:lvl3pPr marL="685800" algn="l" defTabSz="685800" rtl="0" eaLnBrk="1" latinLnBrk="0" hangingPunct="1">
        <a:defRPr sz="1500" kern="1200">
          <a:solidFill>
            <a:schemeClr val="tx1"/>
          </a:solidFill>
          <a:latin typeface="+mn-lt"/>
          <a:ea typeface="+mn-ea"/>
          <a:cs typeface="+mn-cs"/>
        </a:defRPr>
      </a:lvl3pPr>
      <a:lvl4pPr marL="1028700" algn="l" defTabSz="685800" rtl="0" eaLnBrk="1" latinLnBrk="0" hangingPunct="1">
        <a:defRPr sz="1500" kern="1200">
          <a:solidFill>
            <a:schemeClr val="tx1"/>
          </a:solidFill>
          <a:latin typeface="+mn-lt"/>
          <a:ea typeface="+mn-ea"/>
          <a:cs typeface="+mn-cs"/>
        </a:defRPr>
      </a:lvl4pPr>
      <a:lvl5pPr marL="1371600" algn="l" defTabSz="685800" rtl="0" eaLnBrk="1" latinLnBrk="0" hangingPunct="1">
        <a:defRPr sz="1500" kern="1200">
          <a:solidFill>
            <a:schemeClr val="tx1"/>
          </a:solidFill>
          <a:latin typeface="+mn-lt"/>
          <a:ea typeface="+mn-ea"/>
          <a:cs typeface="+mn-cs"/>
        </a:defRPr>
      </a:lvl5pPr>
      <a:lvl6pPr marL="1714500" algn="l" defTabSz="685800" rtl="0" eaLnBrk="1" latinLnBrk="0" hangingPunct="1">
        <a:defRPr sz="1500" kern="1200">
          <a:solidFill>
            <a:schemeClr val="tx1"/>
          </a:solidFill>
          <a:latin typeface="+mn-lt"/>
          <a:ea typeface="+mn-ea"/>
          <a:cs typeface="+mn-cs"/>
        </a:defRPr>
      </a:lvl6pPr>
      <a:lvl7pPr marL="2057400" algn="l" defTabSz="685800" rtl="0" eaLnBrk="1" latinLnBrk="0" hangingPunct="1">
        <a:defRPr sz="1500" kern="1200">
          <a:solidFill>
            <a:schemeClr val="tx1"/>
          </a:solidFill>
          <a:latin typeface="+mn-lt"/>
          <a:ea typeface="+mn-ea"/>
          <a:cs typeface="+mn-cs"/>
        </a:defRPr>
      </a:lvl7pPr>
      <a:lvl8pPr marL="2400300" algn="l" defTabSz="685800" rtl="0" eaLnBrk="1" latinLnBrk="0" hangingPunct="1">
        <a:defRPr sz="1500" kern="1200">
          <a:solidFill>
            <a:schemeClr val="tx1"/>
          </a:solidFill>
          <a:latin typeface="+mn-lt"/>
          <a:ea typeface="+mn-ea"/>
          <a:cs typeface="+mn-cs"/>
        </a:defRPr>
      </a:lvl8pPr>
      <a:lvl9pPr marL="2743200" algn="l" defTabSz="68580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3" pos="7450">
          <p15:clr>
            <a:srgbClr val="F26B43"/>
          </p15:clr>
        </p15:guide>
        <p15:guide id="5" orient="horz" pos="978">
          <p15:clr>
            <a:srgbClr val="F26B43"/>
          </p15:clr>
        </p15:guide>
        <p15:guide id="6" orient="horz" pos="38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61568"/>
            <a:ext cx="7886700" cy="395868"/>
          </a:xfrm>
          <a:prstGeom prst="rect">
            <a:avLst/>
          </a:prstGeom>
        </p:spPr>
        <p:txBody>
          <a:bodyPr vert="horz" lIns="91440" tIns="45720" rIns="91440" bIns="45720" rtlCol="0" anchor="t" anchorCtr="0">
            <a:normAutofit/>
          </a:bodyPr>
          <a:lstStyle/>
          <a:p>
            <a:r>
              <a:rPr lang="en-US" dirty="0"/>
              <a:t>Click to edit Master title style</a:t>
            </a:r>
          </a:p>
        </p:txBody>
      </p:sp>
      <p:sp>
        <p:nvSpPr>
          <p:cNvPr id="6" name="Slide Number Placeholder 5"/>
          <p:cNvSpPr>
            <a:spLocks noGrp="1"/>
          </p:cNvSpPr>
          <p:nvPr>
            <p:ph type="sldNum" sz="quarter" idx="4"/>
          </p:nvPr>
        </p:nvSpPr>
        <p:spPr>
          <a:xfrm>
            <a:off x="8784771" y="4975453"/>
            <a:ext cx="265339" cy="149678"/>
          </a:xfrm>
          <a:prstGeom prst="rect">
            <a:avLst/>
          </a:prstGeom>
        </p:spPr>
        <p:txBody>
          <a:bodyPr vert="horz" lIns="91440" tIns="45720" rIns="91440" bIns="45720" rtlCol="0" anchor="t" anchorCtr="0"/>
          <a:lstStyle>
            <a:lvl1pPr algn="r">
              <a:defRPr sz="600">
                <a:solidFill>
                  <a:schemeClr val="tx1">
                    <a:tint val="75000"/>
                  </a:schemeClr>
                </a:solidFill>
              </a:defRPr>
            </a:lvl1pPr>
          </a:lstStyle>
          <a:p>
            <a:fld id="{523C7A4C-6EC6-DB4C-B133-117FAB5DFCCF}" type="slidenum">
              <a:rPr lang="en-US" smtClean="0"/>
              <a:pPr/>
              <a:t>‹#›</a:t>
            </a:fld>
            <a:endParaRPr lang="en-US"/>
          </a:p>
        </p:txBody>
      </p:sp>
      <p:sp>
        <p:nvSpPr>
          <p:cNvPr id="4" name="Rectangle 3">
            <a:hlinkClick r:id="rId14" action="ppaction://hlinksldjump"/>
          </p:cNvPr>
          <p:cNvSpPr/>
          <p:nvPr userDrawn="1"/>
        </p:nvSpPr>
        <p:spPr>
          <a:xfrm>
            <a:off x="244195" y="4734192"/>
            <a:ext cx="156438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Rationale for Immunotherapy in</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MSI-H Tumors</a:t>
            </a:r>
          </a:p>
        </p:txBody>
      </p:sp>
      <p:sp>
        <p:nvSpPr>
          <p:cNvPr id="12" name="Rectangle 11">
            <a:hlinkClick r:id="rId15" action="ppaction://hlinksldjump"/>
          </p:cNvPr>
          <p:cNvSpPr/>
          <p:nvPr userDrawn="1"/>
        </p:nvSpPr>
        <p:spPr>
          <a:xfrm>
            <a:off x="1914166" y="4734192"/>
            <a:ext cx="1424663" cy="456087"/>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a:t>
            </a:r>
            <a:r>
              <a:rPr lang="en-US" sz="788" b="1" kern="1200" baseline="0">
                <a:solidFill>
                  <a:schemeClr val="tx2"/>
                </a:solidFill>
                <a:effectLst/>
                <a:latin typeface="+mn-lt"/>
                <a:ea typeface="+mn-ea"/>
                <a:cs typeface="+mn-cs"/>
              </a:rPr>
              <a:t> </a:t>
            </a: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Trials:</a:t>
            </a:r>
          </a:p>
          <a:p>
            <a:pPr marL="0" marR="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mCRC</a:t>
            </a:r>
            <a:r>
              <a:rPr lang="en-US" sz="788" b="1" kern="1200" baseline="0">
                <a:solidFill>
                  <a:schemeClr val="tx2"/>
                </a:solidFill>
                <a:effectLst/>
                <a:latin typeface="+mn-lt"/>
                <a:ea typeface="+mn-ea"/>
                <a:cs typeface="+mn-cs"/>
              </a:rPr>
              <a:t> </a:t>
            </a:r>
            <a:r>
              <a:rPr lang="en-US" sz="788" b="1" kern="1200">
                <a:solidFill>
                  <a:schemeClr val="tx2"/>
                </a:solidFill>
                <a:effectLst/>
                <a:latin typeface="+mn-lt"/>
                <a:ea typeface="+mn-ea"/>
                <a:cs typeface="+mn-cs"/>
              </a:rPr>
              <a:t>and Pan-Tumor</a:t>
            </a:r>
          </a:p>
        </p:txBody>
      </p:sp>
      <p:sp>
        <p:nvSpPr>
          <p:cNvPr id="13" name="Rectangle 12">
            <a:hlinkClick r:id="rId16" action="ppaction://hlinksldjump"/>
          </p:cNvPr>
          <p:cNvSpPr/>
          <p:nvPr userDrawn="1"/>
        </p:nvSpPr>
        <p:spPr>
          <a:xfrm>
            <a:off x="3457408" y="4794818"/>
            <a:ext cx="1458722" cy="334835"/>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err="1">
                <a:solidFill>
                  <a:schemeClr val="tx2"/>
                </a:solidFill>
                <a:effectLst/>
                <a:latin typeface="+mn-lt"/>
                <a:ea typeface="+mn-ea"/>
                <a:cs typeface="+mn-cs"/>
              </a:rPr>
              <a:t>Nivolumab</a:t>
            </a:r>
            <a:r>
              <a:rPr lang="en-US" sz="788" b="1" kern="1200">
                <a:solidFill>
                  <a:schemeClr val="tx2"/>
                </a:solidFill>
                <a:effectLst/>
                <a:latin typeface="+mn-lt"/>
                <a:ea typeface="+mn-ea"/>
                <a:cs typeface="+mn-cs"/>
              </a:rPr>
              <a:t> Monotherapy for MSI-H mCRC</a:t>
            </a:r>
          </a:p>
        </p:txBody>
      </p:sp>
      <p:sp>
        <p:nvSpPr>
          <p:cNvPr id="14" name="Rectangle 13">
            <a:hlinkClick r:id="" action="ppaction://noaction"/>
          </p:cNvPr>
          <p:cNvSpPr/>
          <p:nvPr userDrawn="1"/>
        </p:nvSpPr>
        <p:spPr>
          <a:xfrm>
            <a:off x="7313059" y="4794818"/>
            <a:ext cx="1144694" cy="334835"/>
          </a:xfrm>
          <a:prstGeom prst="rect">
            <a:avLst/>
          </a:prstGeom>
        </p:spPr>
        <p:txBody>
          <a:bodyPr wrap="square" anchor="ctr">
            <a:spAutoFit/>
          </a:bodyPr>
          <a:lstStyle/>
          <a:p>
            <a:pPr algn="ctr"/>
            <a:r>
              <a:rPr lang="en-US" sz="788" b="1" kern="1200">
                <a:solidFill>
                  <a:schemeClr val="tx2"/>
                </a:solidFill>
                <a:effectLst/>
                <a:latin typeface="+mn-lt"/>
                <a:ea typeface="+mn-ea"/>
                <a:cs typeface="+mn-cs"/>
              </a:rPr>
              <a:t>Ongoing I-O </a:t>
            </a:r>
            <a:br>
              <a:rPr lang="en-US" sz="788" b="1" kern="1200">
                <a:solidFill>
                  <a:schemeClr val="tx2"/>
                </a:solidFill>
                <a:effectLst/>
                <a:latin typeface="+mn-lt"/>
                <a:ea typeface="+mn-ea"/>
                <a:cs typeface="+mn-cs"/>
              </a:rPr>
            </a:br>
            <a:r>
              <a:rPr lang="en-US" sz="788" b="1" kern="1200">
                <a:solidFill>
                  <a:schemeClr val="tx2"/>
                </a:solidFill>
                <a:effectLst/>
                <a:latin typeface="+mn-lt"/>
                <a:ea typeface="+mn-ea"/>
                <a:cs typeface="+mn-cs"/>
              </a:rPr>
              <a:t>Competitor Trials</a:t>
            </a:r>
          </a:p>
        </p:txBody>
      </p:sp>
      <p:grpSp>
        <p:nvGrpSpPr>
          <p:cNvPr id="28" name="Group 27"/>
          <p:cNvGrpSpPr/>
          <p:nvPr userDrawn="1"/>
        </p:nvGrpSpPr>
        <p:grpSpPr>
          <a:xfrm>
            <a:off x="8651593" y="172791"/>
            <a:ext cx="287036" cy="287036"/>
            <a:chOff x="7890838" y="220104"/>
            <a:chExt cx="438150" cy="438150"/>
          </a:xfrm>
          <a:effectLst/>
        </p:grpSpPr>
        <p:sp>
          <p:nvSpPr>
            <p:cNvPr id="29" name="Oval 28">
              <a:hlinkClick r:id="rId17" action="ppaction://hlinksldjump"/>
            </p:cNvPr>
            <p:cNvSpPr/>
            <p:nvPr userDrawn="1"/>
          </p:nvSpPr>
          <p:spPr>
            <a:xfrm>
              <a:off x="7890838" y="220104"/>
              <a:ext cx="438150" cy="438150"/>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29">
              <a:hlinkClick r:id="rId17" action="ppaction://hlinksldjump"/>
            </p:cNvPr>
            <p:cNvSpPr/>
            <p:nvPr userDrawn="1"/>
          </p:nvSpPr>
          <p:spPr>
            <a:xfrm>
              <a:off x="7971320" y="319910"/>
              <a:ext cx="278295" cy="238540"/>
            </a:xfrm>
            <a:custGeom>
              <a:avLst/>
              <a:gdLst>
                <a:gd name="connsiteX0" fmla="*/ 139148 w 278295"/>
                <a:gd name="connsiteY0" fmla="*/ 0 h 238540"/>
                <a:gd name="connsiteX1" fmla="*/ 278295 w 278295"/>
                <a:gd name="connsiteY1" fmla="*/ 127221 h 238540"/>
                <a:gd name="connsiteX2" fmla="*/ 226613 w 278295"/>
                <a:gd name="connsiteY2" fmla="*/ 127221 h 238540"/>
                <a:gd name="connsiteX3" fmla="*/ 226613 w 278295"/>
                <a:gd name="connsiteY3" fmla="*/ 238540 h 238540"/>
                <a:gd name="connsiteX4" fmla="*/ 51684 w 278295"/>
                <a:gd name="connsiteY4" fmla="*/ 238540 h 238540"/>
                <a:gd name="connsiteX5" fmla="*/ 51684 w 278295"/>
                <a:gd name="connsiteY5" fmla="*/ 127221 h 238540"/>
                <a:gd name="connsiteX6" fmla="*/ 0 w 278295"/>
                <a:gd name="connsiteY6" fmla="*/ 127221 h 238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295" h="238540">
                  <a:moveTo>
                    <a:pt x="139148" y="0"/>
                  </a:moveTo>
                  <a:lnTo>
                    <a:pt x="278295" y="127221"/>
                  </a:lnTo>
                  <a:lnTo>
                    <a:pt x="226613" y="127221"/>
                  </a:lnTo>
                  <a:lnTo>
                    <a:pt x="226613" y="238540"/>
                  </a:lnTo>
                  <a:lnTo>
                    <a:pt x="51684" y="238540"/>
                  </a:lnTo>
                  <a:lnTo>
                    <a:pt x="51684" y="127221"/>
                  </a:lnTo>
                  <a:lnTo>
                    <a:pt x="0" y="1272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grpSp>
      <p:grpSp>
        <p:nvGrpSpPr>
          <p:cNvPr id="31" name="Group 30"/>
          <p:cNvGrpSpPr/>
          <p:nvPr userDrawn="1"/>
        </p:nvGrpSpPr>
        <p:grpSpPr>
          <a:xfrm>
            <a:off x="8225401" y="172791"/>
            <a:ext cx="289949" cy="287036"/>
            <a:chOff x="9402941" y="189183"/>
            <a:chExt cx="386599" cy="382714"/>
          </a:xfrm>
          <a:effectLst/>
        </p:grpSpPr>
        <p:sp>
          <p:nvSpPr>
            <p:cNvPr id="32" name="Oval 31">
              <a:hlinkClick r:id="rId17" action="ppaction://hlinksldjump"/>
            </p:cNvPr>
            <p:cNvSpPr/>
            <p:nvPr userDrawn="1"/>
          </p:nvSpPr>
          <p:spPr>
            <a:xfrm>
              <a:off x="9406826" y="189183"/>
              <a:ext cx="382714" cy="38271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496678" y="253016"/>
              <a:ext cx="195241" cy="255315"/>
            </a:xfrm>
            <a:prstGeom prst="rect">
              <a:avLst/>
            </a:prstGeom>
          </p:spPr>
        </p:pic>
        <p:sp>
          <p:nvSpPr>
            <p:cNvPr id="34" name="TextBox 33"/>
            <p:cNvSpPr txBox="1"/>
            <p:nvPr userDrawn="1"/>
          </p:nvSpPr>
          <p:spPr>
            <a:xfrm>
              <a:off x="9402941" y="337184"/>
              <a:ext cx="382716" cy="107721"/>
            </a:xfrm>
            <a:prstGeom prst="rect">
              <a:avLst/>
            </a:prstGeom>
            <a:noFill/>
          </p:spPr>
          <p:txBody>
            <a:bodyPr wrap="square" lIns="0" tIns="0" rIns="0" bIns="0" rtlCol="0" anchor="ctr" anchorCtr="0">
              <a:spAutoFit/>
            </a:bodyPr>
            <a:lstStyle/>
            <a:p>
              <a:pPr algn="ctr"/>
              <a:r>
                <a:rPr lang="en-US" sz="525" b="1">
                  <a:solidFill>
                    <a:schemeClr val="bg1"/>
                  </a:solidFill>
                </a:rPr>
                <a:t>A-Z</a:t>
              </a:r>
            </a:p>
          </p:txBody>
        </p:sp>
      </p:grpSp>
      <p:cxnSp>
        <p:nvCxnSpPr>
          <p:cNvPr id="49" name="Straight Connector 48"/>
          <p:cNvCxnSpPr/>
          <p:nvPr userDrawn="1"/>
        </p:nvCxnSpPr>
        <p:spPr>
          <a:xfrm>
            <a:off x="3422296"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7257771"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976967"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1861372" y="4885240"/>
            <a:ext cx="0" cy="16194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hlinkClick r:id="" action="ppaction://noaction"/>
          </p:cNvPr>
          <p:cNvSpPr/>
          <p:nvPr userDrawn="1"/>
        </p:nvSpPr>
        <p:spPr>
          <a:xfrm>
            <a:off x="819634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hlinkClick r:id="rId19" action="ppaction://hlinksldjump"/>
          </p:cNvPr>
          <p:cNvSpPr/>
          <p:nvPr userDrawn="1"/>
        </p:nvSpPr>
        <p:spPr>
          <a:xfrm>
            <a:off x="8614721" y="143582"/>
            <a:ext cx="342900" cy="342900"/>
          </a:xfrm>
          <a:prstGeom prst="ellipse">
            <a:avLst/>
          </a:prstGeom>
          <a:solidFill>
            <a:schemeClr val="accent4">
              <a:lumMod val="75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Footer Placeholder 4">
            <a:extLst>
              <a:ext uri="{FF2B5EF4-FFF2-40B4-BE49-F238E27FC236}">
                <a16:creationId xmlns:a16="http://schemas.microsoft.com/office/drawing/2014/main" id="{14FCE5D2-A728-4FB4-90A4-3661E1971D7D}"/>
              </a:ext>
            </a:extLst>
          </p:cNvPr>
          <p:cNvSpPr txBox="1">
            <a:spLocks/>
          </p:cNvSpPr>
          <p:nvPr userDrawn="1"/>
        </p:nvSpPr>
        <p:spPr>
          <a:xfrm>
            <a:off x="628651" y="4634708"/>
            <a:ext cx="7887800" cy="135423"/>
          </a:xfrm>
          <a:prstGeom prst="rect">
            <a:avLst/>
          </a:prstGeom>
        </p:spPr>
        <p:txBody>
          <a:bodyPr anchor="b"/>
          <a:lstStyle>
            <a:defPPr>
              <a:defRPr lang="en-US"/>
            </a:defPPr>
            <a:lvl1pPr marL="0" algn="r" defTabSz="914400" rtl="0" eaLnBrk="1" latinLnBrk="0" hangingPunct="1">
              <a:defRPr sz="800" kern="1200">
                <a:solidFill>
                  <a:schemeClr val="bg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
              <a:t>Local approval may be required before external use. Refer to local guidelines. </a:t>
            </a:r>
          </a:p>
        </p:txBody>
      </p:sp>
      <p:sp>
        <p:nvSpPr>
          <p:cNvPr id="36" name="Text Placeholder 2">
            <a:extLst>
              <a:ext uri="{FF2B5EF4-FFF2-40B4-BE49-F238E27FC236}">
                <a16:creationId xmlns:a16="http://schemas.microsoft.com/office/drawing/2014/main" id="{285BD5F7-00E0-4C7D-B977-8D5B06D543C1}"/>
              </a:ext>
            </a:extLst>
          </p:cNvPr>
          <p:cNvSpPr>
            <a:spLocks noGrp="1"/>
          </p:cNvSpPr>
          <p:nvPr>
            <p:ph type="body" idx="1"/>
          </p:nvPr>
        </p:nvSpPr>
        <p:spPr>
          <a:xfrm>
            <a:off x="628650" y="1369219"/>
            <a:ext cx="7886700" cy="26057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Box 37">
            <a:extLst>
              <a:ext uri="{FF2B5EF4-FFF2-40B4-BE49-F238E27FC236}">
                <a16:creationId xmlns:a16="http://schemas.microsoft.com/office/drawing/2014/main" id="{73926FC5-E7CD-4E4A-AA36-23D8A0D8D1C5}"/>
              </a:ext>
            </a:extLst>
          </p:cNvPr>
          <p:cNvSpPr txBox="1"/>
          <p:nvPr userDrawn="1"/>
        </p:nvSpPr>
        <p:spPr>
          <a:xfrm>
            <a:off x="4715640" y="551943"/>
            <a:ext cx="4329113" cy="196208"/>
          </a:xfrm>
          <a:prstGeom prst="rect">
            <a:avLst/>
          </a:prstGeom>
          <a:noFill/>
        </p:spPr>
        <p:txBody>
          <a:bodyPr wrap="square" rtlCol="0">
            <a:spAutoFit/>
          </a:bodyPr>
          <a:lstStyle/>
          <a:p>
            <a:pPr algn="r"/>
            <a:r>
              <a:rPr lang="en-US" sz="675" dirty="0">
                <a:solidFill>
                  <a:schemeClr val="bg2">
                    <a:lumMod val="50000"/>
                  </a:schemeClr>
                </a:solidFill>
              </a:rPr>
              <a:t>Immuno-Oncology in MSI-H/dMMR Cancers</a:t>
            </a:r>
          </a:p>
        </p:txBody>
      </p:sp>
      <p:sp>
        <p:nvSpPr>
          <p:cNvPr id="39" name="Rectangle 38">
            <a:hlinkClick r:id="rId20" action="ppaction://hlinksldjump"/>
            <a:extLst>
              <a:ext uri="{FF2B5EF4-FFF2-40B4-BE49-F238E27FC236}">
                <a16:creationId xmlns:a16="http://schemas.microsoft.com/office/drawing/2014/main" id="{687FD953-9C75-483D-96EF-63AFB91578CF}"/>
              </a:ext>
            </a:extLst>
          </p:cNvPr>
          <p:cNvSpPr/>
          <p:nvPr userDrawn="1"/>
        </p:nvSpPr>
        <p:spPr>
          <a:xfrm>
            <a:off x="5140461" y="4734192"/>
            <a:ext cx="1982292" cy="456087"/>
          </a:xfrm>
          <a:prstGeom prst="rect">
            <a:avLst/>
          </a:prstGeom>
        </p:spPr>
        <p:txBody>
          <a:bodyPr wrap="square"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788" b="1" kern="1200">
                <a:solidFill>
                  <a:schemeClr val="tx2"/>
                </a:solidFill>
                <a:effectLst/>
                <a:latin typeface="+mn-lt"/>
                <a:ea typeface="+mn-ea"/>
                <a:cs typeface="+mn-cs"/>
              </a:rPr>
              <a:t>Nivolumab + Ipilimumab Combination Therapy for MSI-H mCRC</a:t>
            </a:r>
          </a:p>
        </p:txBody>
      </p:sp>
      <p:pic>
        <p:nvPicPr>
          <p:cNvPr id="27" name="Picture 26">
            <a:extLst>
              <a:ext uri="{FF2B5EF4-FFF2-40B4-BE49-F238E27FC236}">
                <a16:creationId xmlns:a16="http://schemas.microsoft.com/office/drawing/2014/main" id="{C3E4C2A3-89FC-412F-8A92-A797EBABE3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23" y="-3967"/>
            <a:ext cx="9144000" cy="5151120"/>
          </a:xfrm>
          <a:prstGeom prst="rect">
            <a:avLst/>
          </a:prstGeom>
        </p:spPr>
      </p:pic>
      <p:sp>
        <p:nvSpPr>
          <p:cNvPr id="37" name="Rectangle 36">
            <a:extLst>
              <a:ext uri="{FF2B5EF4-FFF2-40B4-BE49-F238E27FC236}">
                <a16:creationId xmlns:a16="http://schemas.microsoft.com/office/drawing/2014/main" id="{F4C43D75-9BA0-456E-A1DE-061FB83544E1}"/>
              </a:ext>
            </a:extLst>
          </p:cNvPr>
          <p:cNvSpPr/>
          <p:nvPr/>
        </p:nvSpPr>
        <p:spPr>
          <a:xfrm>
            <a:off x="269753" y="158331"/>
            <a:ext cx="2057400" cy="40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Bristol Myers Squibb" descr="Bristol Myers Squibb">
            <a:extLst>
              <a:ext uri="{FF2B5EF4-FFF2-40B4-BE49-F238E27FC236}">
                <a16:creationId xmlns:a16="http://schemas.microsoft.com/office/drawing/2014/main" id="{97FAB239-33C5-4996-ADC9-4942DCDEAD47}"/>
              </a:ext>
            </a:extLst>
          </p:cNvPr>
          <p:cNvPicPr>
            <a:picLocks noChangeAspect="1"/>
          </p:cNvPicPr>
          <p:nvPr userDrawn="1"/>
        </p:nvPicPr>
        <p:blipFill>
          <a:blip r:embed="rId22"/>
          <a:stretch>
            <a:fillRect/>
          </a:stretch>
        </p:blipFill>
        <p:spPr bwMode="black">
          <a:xfrm>
            <a:off x="628650" y="131380"/>
            <a:ext cx="1508760" cy="380818"/>
          </a:xfrm>
          <a:prstGeom prst="rect">
            <a:avLst/>
          </a:prstGeom>
          <a:noFill/>
        </p:spPr>
      </p:pic>
    </p:spTree>
    <p:extLst>
      <p:ext uri="{BB962C8B-B14F-4D97-AF65-F5344CB8AC3E}">
        <p14:creationId xmlns:p14="http://schemas.microsoft.com/office/powerpoint/2010/main" val="308315229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hdr="0" ftr="0" dt="0"/>
  <p:txStyles>
    <p:titleStyle>
      <a:lvl1pPr algn="l" defTabSz="685800" rtl="0" eaLnBrk="1" latinLnBrk="0" hangingPunct="1">
        <a:lnSpc>
          <a:spcPct val="90000"/>
        </a:lnSpc>
        <a:spcBef>
          <a:spcPct val="0"/>
        </a:spcBef>
        <a:buNone/>
        <a:defRPr sz="135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1200" kern="1200">
          <a:solidFill>
            <a:schemeClr val="tx1"/>
          </a:solidFill>
          <a:latin typeface="+mn-lt"/>
          <a:ea typeface="+mn-ea"/>
          <a:cs typeface="+mn-cs"/>
        </a:defRPr>
      </a:lvl1pPr>
      <a:lvl2pPr marL="377190" indent="-171450" algn="l" defTabSz="685800" rtl="0" eaLnBrk="1" latinLnBrk="0" hangingPunct="1">
        <a:lnSpc>
          <a:spcPct val="90000"/>
        </a:lnSpc>
        <a:spcBef>
          <a:spcPts val="375"/>
        </a:spcBef>
        <a:buFont typeface=".AppleSystemUIFont" charset="-120"/>
        <a:buChar char="-"/>
        <a:defRPr sz="1200" kern="1200">
          <a:solidFill>
            <a:schemeClr val="tx1"/>
          </a:solidFill>
          <a:latin typeface="+mn-lt"/>
          <a:ea typeface="+mn-ea"/>
          <a:cs typeface="+mn-cs"/>
        </a:defRPr>
      </a:lvl2pPr>
      <a:lvl3pPr marL="582930" indent="-171450" algn="l" defTabSz="685800" rtl="0" eaLnBrk="1" latinLnBrk="0" hangingPunct="1">
        <a:lnSpc>
          <a:spcPct val="90000"/>
        </a:lnSpc>
        <a:spcBef>
          <a:spcPts val="375"/>
        </a:spcBef>
        <a:buFont typeface="LucidaGrande" charset="0"/>
        <a:buChar char="■"/>
        <a:defRPr sz="1200" kern="1200">
          <a:solidFill>
            <a:schemeClr val="tx1"/>
          </a:solidFill>
          <a:latin typeface="+mn-lt"/>
          <a:ea typeface="+mn-ea"/>
          <a:cs typeface="+mn-cs"/>
        </a:defRPr>
      </a:lvl3pPr>
      <a:lvl4pPr marL="788670" indent="-171450" algn="l" defTabSz="685800" rtl="0" eaLnBrk="1" latinLnBrk="0" hangingPunct="1">
        <a:lnSpc>
          <a:spcPct val="90000"/>
        </a:lnSpc>
        <a:spcBef>
          <a:spcPts val="375"/>
        </a:spcBef>
        <a:buFont typeface="Courier New" charset="0"/>
        <a:buChar char="o"/>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375"/>
        </a:spcBef>
        <a:buFont typeface="Arial"/>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3655">
          <p15:clr>
            <a:srgbClr val="F26B43"/>
          </p15:clr>
        </p15:guide>
        <p15:guide id="6" orient="horz" pos="1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4.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4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4.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4.xml"/><Relationship Id="rId6" Type="http://schemas.openxmlformats.org/officeDocument/2006/relationships/image" Target="../media/image26.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4.xml"/><Relationship Id="rId4" Type="http://schemas.openxmlformats.org/officeDocument/2006/relationships/image" Target="../media/image41.tiff"/></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4.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4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9DFB8E-A57E-BC42-844E-54D4F385D186}"/>
              </a:ext>
            </a:extLst>
          </p:cNvPr>
          <p:cNvSpPr txBox="1">
            <a:spLocks/>
          </p:cNvSpPr>
          <p:nvPr/>
        </p:nvSpPr>
        <p:spPr>
          <a:xfrm>
            <a:off x="270891" y="1341775"/>
            <a:ext cx="9041130" cy="993771"/>
          </a:xfr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200" b="1" i="1" dirty="0" err="1">
                <a:solidFill>
                  <a:srgbClr val="002060"/>
                </a:solidFill>
              </a:rPr>
              <a:t>Nuevos</a:t>
            </a:r>
            <a:r>
              <a:rPr lang="en-US" sz="3200" b="1" i="1" dirty="0">
                <a:solidFill>
                  <a:srgbClr val="002060"/>
                </a:solidFill>
              </a:rPr>
              <a:t> </a:t>
            </a:r>
            <a:r>
              <a:rPr lang="en-US" sz="3200" b="1" i="1" dirty="0" err="1">
                <a:solidFill>
                  <a:srgbClr val="002060"/>
                </a:solidFill>
              </a:rPr>
              <a:t>paradigmas</a:t>
            </a:r>
            <a:r>
              <a:rPr lang="en-US" sz="3200" b="1" i="1" dirty="0">
                <a:solidFill>
                  <a:srgbClr val="002060"/>
                </a:solidFill>
              </a:rPr>
              <a:t> </a:t>
            </a:r>
            <a:r>
              <a:rPr lang="en-US" sz="3200" b="1" i="1" dirty="0" err="1">
                <a:solidFill>
                  <a:srgbClr val="002060"/>
                </a:solidFill>
              </a:rPr>
              <a:t>en</a:t>
            </a:r>
            <a:r>
              <a:rPr lang="en-US" sz="3200" b="1" i="1" dirty="0">
                <a:solidFill>
                  <a:srgbClr val="002060"/>
                </a:solidFill>
              </a:rPr>
              <a:t> </a:t>
            </a:r>
            <a:r>
              <a:rPr lang="en-US" sz="3200" b="1" i="1" dirty="0" err="1">
                <a:solidFill>
                  <a:srgbClr val="002060"/>
                </a:solidFill>
              </a:rPr>
              <a:t>cáncer</a:t>
            </a:r>
            <a:r>
              <a:rPr lang="en-US" sz="3200" b="1" i="1" dirty="0">
                <a:solidFill>
                  <a:srgbClr val="002060"/>
                </a:solidFill>
              </a:rPr>
              <a:t> colorectal</a:t>
            </a:r>
          </a:p>
          <a:p>
            <a:pPr>
              <a:lnSpc>
                <a:spcPct val="90000"/>
              </a:lnSpc>
            </a:pPr>
            <a:r>
              <a:rPr lang="en-US" sz="3200" b="1" i="1" dirty="0" err="1">
                <a:solidFill>
                  <a:srgbClr val="002060"/>
                </a:solidFill>
              </a:rPr>
              <a:t>metastásico</a:t>
            </a:r>
            <a:r>
              <a:rPr lang="en-US" sz="3200" b="1" i="1" dirty="0">
                <a:solidFill>
                  <a:srgbClr val="002060"/>
                </a:solidFill>
              </a:rPr>
              <a:t> (</a:t>
            </a:r>
            <a:r>
              <a:rPr lang="en-US" sz="3200" b="1" i="1" dirty="0" err="1">
                <a:solidFill>
                  <a:srgbClr val="002060"/>
                </a:solidFill>
              </a:rPr>
              <a:t>CCRm</a:t>
            </a:r>
            <a:r>
              <a:rPr lang="en-US" sz="3200" b="1" i="1" dirty="0">
                <a:solidFill>
                  <a:srgbClr val="002060"/>
                </a:solidFill>
              </a:rPr>
              <a:t>): </a:t>
            </a:r>
          </a:p>
          <a:p>
            <a:pPr>
              <a:lnSpc>
                <a:spcPct val="90000"/>
              </a:lnSpc>
            </a:pPr>
            <a:r>
              <a:rPr lang="en-US" sz="3200" b="1" i="1" dirty="0">
                <a:solidFill>
                  <a:srgbClr val="002060"/>
                </a:solidFill>
              </a:rPr>
              <a:t>¿Nos </a:t>
            </a:r>
            <a:r>
              <a:rPr lang="en-US" sz="3200" b="1" i="1" dirty="0" err="1">
                <a:solidFill>
                  <a:srgbClr val="002060"/>
                </a:solidFill>
              </a:rPr>
              <a:t>estamos</a:t>
            </a:r>
            <a:r>
              <a:rPr lang="en-US" sz="3200" b="1" i="1" dirty="0">
                <a:solidFill>
                  <a:srgbClr val="002060"/>
                </a:solidFill>
              </a:rPr>
              <a:t> </a:t>
            </a:r>
            <a:r>
              <a:rPr lang="en-US" sz="3200" b="1" i="1" dirty="0" err="1">
                <a:solidFill>
                  <a:srgbClr val="002060"/>
                </a:solidFill>
              </a:rPr>
              <a:t>acercando</a:t>
            </a:r>
            <a:r>
              <a:rPr lang="en-US" sz="3200" b="1" i="1" dirty="0">
                <a:solidFill>
                  <a:srgbClr val="002060"/>
                </a:solidFill>
              </a:rPr>
              <a:t> a la </a:t>
            </a:r>
            <a:r>
              <a:rPr lang="en-US" sz="3200" b="1" i="1" dirty="0" err="1">
                <a:solidFill>
                  <a:srgbClr val="002060"/>
                </a:solidFill>
              </a:rPr>
              <a:t>cura</a:t>
            </a:r>
            <a:r>
              <a:rPr lang="en-US" sz="3200" b="1" i="1" dirty="0">
                <a:solidFill>
                  <a:srgbClr val="002060"/>
                </a:solidFill>
              </a:rPr>
              <a:t>?</a:t>
            </a:r>
          </a:p>
        </p:txBody>
      </p:sp>
      <p:sp>
        <p:nvSpPr>
          <p:cNvPr id="2" name="Rectángulo 1">
            <a:extLst>
              <a:ext uri="{FF2B5EF4-FFF2-40B4-BE49-F238E27FC236}">
                <a16:creationId xmlns:a16="http://schemas.microsoft.com/office/drawing/2014/main" id="{D8190C11-E441-3349-ADC9-D1F85D5458E9}"/>
              </a:ext>
            </a:extLst>
          </p:cNvPr>
          <p:cNvSpPr/>
          <p:nvPr/>
        </p:nvSpPr>
        <p:spPr>
          <a:xfrm>
            <a:off x="2432304" y="3801725"/>
            <a:ext cx="4572000" cy="646331"/>
          </a:xfrm>
          <a:prstGeom prst="rect">
            <a:avLst/>
          </a:prstGeom>
        </p:spPr>
        <p:txBody>
          <a:bodyPr>
            <a:spAutoFit/>
          </a:bodyPr>
          <a:lstStyle/>
          <a:p>
            <a:pPr algn="ctr">
              <a:spcBef>
                <a:spcPts val="0"/>
              </a:spcBef>
            </a:pPr>
            <a:r>
              <a:rPr lang="es-ES" b="1" dirty="0">
                <a:solidFill>
                  <a:srgbClr val="000000"/>
                </a:solidFill>
              </a:rPr>
              <a:t>Juan M OConnor</a:t>
            </a:r>
          </a:p>
          <a:p>
            <a:pPr algn="ctr">
              <a:spcBef>
                <a:spcPts val="0"/>
              </a:spcBef>
            </a:pPr>
            <a:r>
              <a:rPr lang="es-ES" dirty="0">
                <a:solidFill>
                  <a:srgbClr val="000000"/>
                </a:solidFill>
              </a:rPr>
              <a:t>Instituto A Fleming</a:t>
            </a:r>
          </a:p>
        </p:txBody>
      </p:sp>
      <p:sp>
        <p:nvSpPr>
          <p:cNvPr id="4" name="Rectangle 3"/>
          <p:cNvSpPr/>
          <p:nvPr/>
        </p:nvSpPr>
        <p:spPr>
          <a:xfrm>
            <a:off x="0" y="4920619"/>
            <a:ext cx="1127232" cy="230832"/>
          </a:xfrm>
          <a:prstGeom prst="rect">
            <a:avLst/>
          </a:prstGeom>
        </p:spPr>
        <p:txBody>
          <a:bodyPr wrap="none">
            <a:spAutoFit/>
          </a:bodyPr>
          <a:lstStyle/>
          <a:p>
            <a:r>
              <a:rPr lang="en-US" sz="900" dirty="0">
                <a:latin typeface="Times New Roman" panose="02020603050405020304" pitchFamily="18" charset="0"/>
                <a:ea typeface="Times New Roman" panose="02020603050405020304" pitchFamily="18" charset="0"/>
              </a:rPr>
              <a:t>1506LA2004015-01</a:t>
            </a:r>
            <a:endParaRPr lang="en-US" sz="900" dirty="0"/>
          </a:p>
        </p:txBody>
      </p:sp>
    </p:spTree>
    <p:extLst>
      <p:ext uri="{BB962C8B-B14F-4D97-AF65-F5344CB8AC3E}">
        <p14:creationId xmlns:p14="http://schemas.microsoft.com/office/powerpoint/2010/main" val="18602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07D3408-8C92-A046-A6CB-EF8BD7EE9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1" y="1561002"/>
            <a:ext cx="3350602" cy="3450965"/>
          </a:xfrm>
          <a:prstGeom prst="rect">
            <a:avLst/>
          </a:prstGeom>
        </p:spPr>
      </p:pic>
      <p:pic>
        <p:nvPicPr>
          <p:cNvPr id="5" name="Imagen 4">
            <a:extLst>
              <a:ext uri="{FF2B5EF4-FFF2-40B4-BE49-F238E27FC236}">
                <a16:creationId xmlns:a16="http://schemas.microsoft.com/office/drawing/2014/main" id="{44FC13B6-938F-AE48-B747-A184B2FC74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2196"/>
            <a:ext cx="5017756" cy="967520"/>
          </a:xfrm>
          <a:prstGeom prst="rect">
            <a:avLst/>
          </a:prstGeom>
        </p:spPr>
      </p:pic>
      <p:pic>
        <p:nvPicPr>
          <p:cNvPr id="7" name="Imagen 6">
            <a:extLst>
              <a:ext uri="{FF2B5EF4-FFF2-40B4-BE49-F238E27FC236}">
                <a16:creationId xmlns:a16="http://schemas.microsoft.com/office/drawing/2014/main" id="{A0026B54-041E-9140-80AD-E3FF8562B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0166" y="69421"/>
            <a:ext cx="3955073" cy="3598871"/>
          </a:xfrm>
          <a:prstGeom prst="rect">
            <a:avLst/>
          </a:prstGeom>
        </p:spPr>
      </p:pic>
      <p:pic>
        <p:nvPicPr>
          <p:cNvPr id="9" name="Imagen 8">
            <a:extLst>
              <a:ext uri="{FF2B5EF4-FFF2-40B4-BE49-F238E27FC236}">
                <a16:creationId xmlns:a16="http://schemas.microsoft.com/office/drawing/2014/main" id="{6A6D1EC0-C267-474D-AFC6-14E9DAA4F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165" y="3703678"/>
            <a:ext cx="3955073" cy="1481621"/>
          </a:xfrm>
          <a:prstGeom prst="rect">
            <a:avLst/>
          </a:prstGeom>
        </p:spPr>
      </p:pic>
      <p:sp>
        <p:nvSpPr>
          <p:cNvPr id="2" name="Rectángulo redondeado 1">
            <a:extLst>
              <a:ext uri="{FF2B5EF4-FFF2-40B4-BE49-F238E27FC236}">
                <a16:creationId xmlns:a16="http://schemas.microsoft.com/office/drawing/2014/main" id="{39C3C329-A7F3-5C4B-93F2-3A84706D6C54}"/>
              </a:ext>
            </a:extLst>
          </p:cNvPr>
          <p:cNvSpPr/>
          <p:nvPr/>
        </p:nvSpPr>
        <p:spPr>
          <a:xfrm>
            <a:off x="7735420" y="69421"/>
            <a:ext cx="1059818" cy="5074079"/>
          </a:xfrm>
          <a:prstGeom prst="roundRect">
            <a:avLst/>
          </a:prstGeom>
          <a:solidFill>
            <a:schemeClr val="accent2">
              <a:lumMod val="40000"/>
              <a:lumOff val="60000"/>
              <a:alpha val="29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spTree>
    <p:extLst>
      <p:ext uri="{BB962C8B-B14F-4D97-AF65-F5344CB8AC3E}">
        <p14:creationId xmlns:p14="http://schemas.microsoft.com/office/powerpoint/2010/main" val="9588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9E4FC55-B3B9-084B-AC92-849FB28E0AA9}"/>
              </a:ext>
            </a:extLst>
          </p:cNvPr>
          <p:cNvPicPr>
            <a:picLocks noChangeAspect="1"/>
          </p:cNvPicPr>
          <p:nvPr/>
        </p:nvPicPr>
        <p:blipFill>
          <a:blip r:embed="rId3"/>
          <a:stretch>
            <a:fillRect/>
          </a:stretch>
        </p:blipFill>
        <p:spPr>
          <a:xfrm>
            <a:off x="1320800" y="565982"/>
            <a:ext cx="6502400" cy="863600"/>
          </a:xfrm>
          <a:prstGeom prst="rect">
            <a:avLst/>
          </a:prstGeom>
        </p:spPr>
      </p:pic>
      <p:sp>
        <p:nvSpPr>
          <p:cNvPr id="4" name="Rectángulo 3">
            <a:extLst>
              <a:ext uri="{FF2B5EF4-FFF2-40B4-BE49-F238E27FC236}">
                <a16:creationId xmlns:a16="http://schemas.microsoft.com/office/drawing/2014/main" id="{991630DE-C872-0F42-9073-F0D4AF2792BA}"/>
              </a:ext>
            </a:extLst>
          </p:cNvPr>
          <p:cNvSpPr/>
          <p:nvPr/>
        </p:nvSpPr>
        <p:spPr>
          <a:xfrm>
            <a:off x="1320800" y="705394"/>
            <a:ext cx="6266459" cy="523220"/>
          </a:xfrm>
          <a:prstGeom prst="rect">
            <a:avLst/>
          </a:prstGeom>
        </p:spPr>
        <p:txBody>
          <a:bodyPr wrap="none">
            <a:spAutoFit/>
          </a:bodyPr>
          <a:lstStyle/>
          <a:p>
            <a:r>
              <a:rPr lang="en-US" sz="2800" b="1" i="1" dirty="0"/>
              <a:t>¿</a:t>
            </a:r>
            <a:r>
              <a:rPr lang="en-US" sz="2800" b="1" i="1" dirty="0" err="1"/>
              <a:t>Cuál</a:t>
            </a:r>
            <a:r>
              <a:rPr lang="en-US" sz="2800" b="1" i="1" dirty="0"/>
              <a:t> es el </a:t>
            </a:r>
            <a:r>
              <a:rPr lang="en-US" sz="2800" b="1" i="1" dirty="0" err="1"/>
              <a:t>racional</a:t>
            </a:r>
            <a:r>
              <a:rPr lang="en-US" sz="2800" b="1" i="1" dirty="0"/>
              <a:t> para el </a:t>
            </a:r>
            <a:r>
              <a:rPr lang="en-US" sz="2800" b="1" i="1" dirty="0" err="1"/>
              <a:t>uso</a:t>
            </a:r>
            <a:r>
              <a:rPr lang="en-US" sz="2800" b="1" i="1" dirty="0"/>
              <a:t> de I-CHP?</a:t>
            </a:r>
          </a:p>
        </p:txBody>
      </p:sp>
      <p:pic>
        <p:nvPicPr>
          <p:cNvPr id="7" name="Imagen 6" descr="Imagen que contiene texto, mapa&#10;&#10;Descripción generada automáticamente">
            <a:extLst>
              <a:ext uri="{FF2B5EF4-FFF2-40B4-BE49-F238E27FC236}">
                <a16:creationId xmlns:a16="http://schemas.microsoft.com/office/drawing/2014/main" id="{A041451C-C9C7-1A48-A830-021030B7E01F}"/>
              </a:ext>
            </a:extLst>
          </p:cNvPr>
          <p:cNvPicPr>
            <a:picLocks noChangeAspect="1"/>
          </p:cNvPicPr>
          <p:nvPr/>
        </p:nvPicPr>
        <p:blipFill>
          <a:blip r:embed="rId4"/>
          <a:stretch>
            <a:fillRect/>
          </a:stretch>
        </p:blipFill>
        <p:spPr>
          <a:xfrm>
            <a:off x="524655" y="210799"/>
            <a:ext cx="7913201" cy="4616034"/>
          </a:xfrm>
          <a:prstGeom prst="rect">
            <a:avLst/>
          </a:prstGeom>
        </p:spPr>
      </p:pic>
    </p:spTree>
    <p:extLst>
      <p:ext uri="{BB962C8B-B14F-4D97-AF65-F5344CB8AC3E}">
        <p14:creationId xmlns:p14="http://schemas.microsoft.com/office/powerpoint/2010/main" val="150787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A1E47-8CDA-D34F-BC8D-12CB6D7D228B}"/>
              </a:ext>
            </a:extLst>
          </p:cNvPr>
          <p:cNvSpPr>
            <a:spLocks noGrp="1"/>
          </p:cNvSpPr>
          <p:nvPr>
            <p:ph type="title"/>
          </p:nvPr>
        </p:nvSpPr>
        <p:spPr>
          <a:xfrm>
            <a:off x="526312" y="841047"/>
            <a:ext cx="1924125" cy="3450887"/>
          </a:xfrm>
        </p:spPr>
        <p:txBody>
          <a:bodyPr vert="horz" lIns="68580" tIns="34290" rIns="68580" bIns="34290" rtlCol="0" anchor="ctr">
            <a:normAutofit/>
          </a:bodyPr>
          <a:lstStyle/>
          <a:p>
            <a:r>
              <a:rPr lang="en-US" b="1" dirty="0"/>
              <a:t>AGENDA</a:t>
            </a:r>
          </a:p>
        </p:txBody>
      </p:sp>
      <p:graphicFrame>
        <p:nvGraphicFramePr>
          <p:cNvPr id="5" name="CuadroTexto 2">
            <a:extLst>
              <a:ext uri="{FF2B5EF4-FFF2-40B4-BE49-F238E27FC236}">
                <a16:creationId xmlns:a16="http://schemas.microsoft.com/office/drawing/2014/main" id="{90D5EE87-680F-4100-B6A3-C31363276334}"/>
              </a:ext>
            </a:extLst>
          </p:cNvPr>
          <p:cNvGraphicFramePr/>
          <p:nvPr>
            <p:extLst>
              <p:ext uri="{D42A27DB-BD31-4B8C-83A1-F6EECF244321}">
                <p14:modId xmlns:p14="http://schemas.microsoft.com/office/powerpoint/2010/main" val="3728147360"/>
              </p:ext>
            </p:extLst>
          </p:nvPr>
        </p:nvGraphicFramePr>
        <p:xfrm>
          <a:off x="2450436" y="567994"/>
          <a:ext cx="6348625" cy="400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CDA7B983-6BF2-A944-80B0-74168DF74B93}"/>
              </a:ext>
            </a:extLst>
          </p:cNvPr>
          <p:cNvPicPr>
            <a:picLocks noChangeAspect="1"/>
          </p:cNvPicPr>
          <p:nvPr/>
        </p:nvPicPr>
        <p:blipFill>
          <a:blip r:embed="rId8"/>
          <a:stretch>
            <a:fillRect/>
          </a:stretch>
        </p:blipFill>
        <p:spPr>
          <a:xfrm>
            <a:off x="7283659" y="1501942"/>
            <a:ext cx="976866" cy="976866"/>
          </a:xfrm>
          <a:prstGeom prst="ellipse">
            <a:avLst/>
          </a:prstGeom>
        </p:spPr>
      </p:pic>
    </p:spTree>
    <p:extLst>
      <p:ext uri="{BB962C8B-B14F-4D97-AF65-F5344CB8AC3E}">
        <p14:creationId xmlns:p14="http://schemas.microsoft.com/office/powerpoint/2010/main" val="1556397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a:spLocks noGrp="1"/>
          </p:cNvSpPr>
          <p:nvPr>
            <p:ph type="title"/>
          </p:nvPr>
        </p:nvSpPr>
        <p:spPr/>
        <p:txBody>
          <a:bodyPr/>
          <a:lstStyle/>
          <a:p>
            <a:r>
              <a:rPr lang="en-US" dirty="0"/>
              <a:t>CheckMate 142 Study Design – MSI-H Cohorts</a:t>
            </a:r>
          </a:p>
        </p:txBody>
      </p:sp>
      <p:sp>
        <p:nvSpPr>
          <p:cNvPr id="4" name="Slide Number Placeholder 3"/>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13</a:t>
            </a:fld>
            <a:endParaRPr lang="en-US" dirty="0">
              <a:solidFill>
                <a:srgbClr val="000000">
                  <a:tint val="75000"/>
                </a:srgbClr>
              </a:solidFill>
              <a:latin typeface="Arial" panose="020B0604020202020204"/>
            </a:endParaRPr>
          </a:p>
        </p:txBody>
      </p:sp>
      <p:grpSp>
        <p:nvGrpSpPr>
          <p:cNvPr id="2" name="Group 1">
            <a:extLst>
              <a:ext uri="{FF2B5EF4-FFF2-40B4-BE49-F238E27FC236}">
                <a16:creationId xmlns:a16="http://schemas.microsoft.com/office/drawing/2014/main" id="{AE3A6DDA-5807-4163-9F34-09D8B3640A37}"/>
              </a:ext>
            </a:extLst>
          </p:cNvPr>
          <p:cNvGrpSpPr/>
          <p:nvPr/>
        </p:nvGrpSpPr>
        <p:grpSpPr>
          <a:xfrm>
            <a:off x="257084" y="1309433"/>
            <a:ext cx="8730224" cy="2451743"/>
            <a:chOff x="342778" y="1745911"/>
            <a:chExt cx="11640299" cy="3268990"/>
          </a:xfrm>
        </p:grpSpPr>
        <p:sp>
          <p:nvSpPr>
            <p:cNvPr id="44" name="Rectangle 43">
              <a:extLst>
                <a:ext uri="{FF2B5EF4-FFF2-40B4-BE49-F238E27FC236}">
                  <a16:creationId xmlns:a16="http://schemas.microsoft.com/office/drawing/2014/main" id="{47A521BA-625E-4208-A8EF-BDFBB8801175}"/>
                </a:ext>
              </a:extLst>
            </p:cNvPr>
            <p:cNvSpPr/>
            <p:nvPr/>
          </p:nvSpPr>
          <p:spPr>
            <a:xfrm>
              <a:off x="342778" y="2265908"/>
              <a:ext cx="1653403" cy="27432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7A521BA-625E-4208-A8EF-BDFBB8801175}"/>
                </a:ext>
              </a:extLst>
            </p:cNvPr>
            <p:cNvSpPr/>
            <p:nvPr/>
          </p:nvSpPr>
          <p:spPr>
            <a:xfrm>
              <a:off x="7032683" y="2220046"/>
              <a:ext cx="1653403" cy="27432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47A521BA-625E-4208-A8EF-BDFBB8801175}"/>
                </a:ext>
              </a:extLst>
            </p:cNvPr>
            <p:cNvSpPr/>
            <p:nvPr/>
          </p:nvSpPr>
          <p:spPr>
            <a:xfrm>
              <a:off x="10329674" y="2271701"/>
              <a:ext cx="1653403" cy="27432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panose="020B060402020202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D6441E18-5016-4E4C-81DA-31D2DAE069B2}"/>
                </a:ext>
              </a:extLst>
            </p:cNvPr>
            <p:cNvCxnSpPr>
              <a:cxnSpLocks/>
            </p:cNvCxnSpPr>
            <p:nvPr/>
          </p:nvCxnSpPr>
          <p:spPr>
            <a:xfrm flipH="1">
              <a:off x="1146703" y="2006926"/>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CED1AD-24D8-4C7D-A567-902B2F658EF8}"/>
                </a:ext>
              </a:extLst>
            </p:cNvPr>
            <p:cNvCxnSpPr>
              <a:cxnSpLocks/>
            </p:cNvCxnSpPr>
            <p:nvPr/>
          </p:nvCxnSpPr>
          <p:spPr>
            <a:xfrm flipH="1">
              <a:off x="4470552" y="2004564"/>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06953F0-4CBC-407A-9866-56659E561248}"/>
                </a:ext>
              </a:extLst>
            </p:cNvPr>
            <p:cNvCxnSpPr>
              <a:cxnSpLocks/>
            </p:cNvCxnSpPr>
            <p:nvPr/>
          </p:nvCxnSpPr>
          <p:spPr>
            <a:xfrm flipH="1">
              <a:off x="6089517" y="2004564"/>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09CC3DE-B841-4EEB-A365-718CF517D468}"/>
                </a:ext>
              </a:extLst>
            </p:cNvPr>
            <p:cNvCxnSpPr>
              <a:cxnSpLocks/>
            </p:cNvCxnSpPr>
            <p:nvPr/>
          </p:nvCxnSpPr>
          <p:spPr>
            <a:xfrm flipH="1">
              <a:off x="7737620" y="2004564"/>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179CA4-6BF2-469F-B7D8-482ACE9F68D0}"/>
                </a:ext>
              </a:extLst>
            </p:cNvPr>
            <p:cNvCxnSpPr>
              <a:cxnSpLocks/>
            </p:cNvCxnSpPr>
            <p:nvPr/>
          </p:nvCxnSpPr>
          <p:spPr>
            <a:xfrm flipH="1">
              <a:off x="11014872" y="2004564"/>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DA025C6-18B6-4156-A776-83BA2F820958}"/>
                </a:ext>
              </a:extLst>
            </p:cNvPr>
            <p:cNvCxnSpPr>
              <a:cxnSpLocks/>
            </p:cNvCxnSpPr>
            <p:nvPr/>
          </p:nvCxnSpPr>
          <p:spPr>
            <a:xfrm flipH="1">
              <a:off x="9372321" y="2004564"/>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135C081-B765-4B17-8075-7569E3F3CCFD}"/>
                </a:ext>
              </a:extLst>
            </p:cNvPr>
            <p:cNvCxnSpPr>
              <a:cxnSpLocks/>
            </p:cNvCxnSpPr>
            <p:nvPr/>
          </p:nvCxnSpPr>
          <p:spPr>
            <a:xfrm flipH="1">
              <a:off x="2803087" y="2004564"/>
              <a:ext cx="2238" cy="328906"/>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C169F1E9-023E-4A46-8C82-242DB7DA21CB}"/>
                </a:ext>
              </a:extLst>
            </p:cNvPr>
            <p:cNvSpPr/>
            <p:nvPr/>
          </p:nvSpPr>
          <p:spPr>
            <a:xfrm>
              <a:off x="397802" y="2801344"/>
              <a:ext cx="1499158" cy="1785192"/>
            </a:xfrm>
            <a:prstGeom prst="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white"/>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C097043-814D-42EF-8FF0-E33EDB340230}"/>
                </a:ext>
              </a:extLst>
            </p:cNvPr>
            <p:cNvSpPr/>
            <p:nvPr/>
          </p:nvSpPr>
          <p:spPr>
            <a:xfrm>
              <a:off x="397802" y="2250668"/>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900" b="1" dirty="0">
                  <a:solidFill>
                    <a:srgbClr val="FFFFFF"/>
                  </a:solidFill>
                  <a:latin typeface="Arial" panose="020B0604020202020204" pitchFamily="34" charset="0"/>
                  <a:cs typeface="Arial" panose="020B0604020202020204" pitchFamily="34" charset="0"/>
                </a:rPr>
                <a:t>Combination</a:t>
              </a:r>
            </a:p>
            <a:p>
              <a:pPr algn="ctr" defTabSz="456983"/>
              <a:r>
                <a:rPr lang="en-US" sz="900" b="1" dirty="0">
                  <a:solidFill>
                    <a:srgbClr val="FFFFFF"/>
                  </a:solidFill>
                  <a:latin typeface="Arial" panose="020B0604020202020204" pitchFamily="34" charset="0"/>
                  <a:cs typeface="Arial" panose="020B0604020202020204" pitchFamily="34" charset="0"/>
                </a:rPr>
                <a:t>(safety cohort)</a:t>
              </a:r>
              <a:r>
                <a:rPr lang="en-US" sz="900" b="1" baseline="30000" dirty="0">
                  <a:solidFill>
                    <a:srgbClr val="FFFFFF"/>
                  </a:solidFill>
                  <a:latin typeface="Arial" panose="020B0604020202020204" pitchFamily="34" charset="0"/>
                  <a:cs typeface="Arial" panose="020B0604020202020204" pitchFamily="34" charset="0"/>
                </a:rPr>
                <a:t>1,2</a:t>
              </a:r>
              <a:r>
                <a:rPr lang="en-US" sz="900" b="1" dirty="0">
                  <a:solidFill>
                    <a:srgbClr val="FFFFFF"/>
                  </a:solidFill>
                  <a:latin typeface="Arial" panose="020B0604020202020204" pitchFamily="34" charset="0"/>
                  <a:cs typeface="Arial" panose="020B0604020202020204" pitchFamily="34" charset="0"/>
                </a:rPr>
                <a:t> </a:t>
              </a:r>
            </a:p>
          </p:txBody>
        </p:sp>
        <p:sp>
          <p:nvSpPr>
            <p:cNvPr id="59" name="Rectangle 58">
              <a:extLst>
                <a:ext uri="{FF2B5EF4-FFF2-40B4-BE49-F238E27FC236}">
                  <a16:creationId xmlns:a16="http://schemas.microsoft.com/office/drawing/2014/main" id="{42A889C5-27A3-43F6-B5ED-BF9DC2E52CA1}"/>
                </a:ext>
              </a:extLst>
            </p:cNvPr>
            <p:cNvSpPr/>
            <p:nvPr/>
          </p:nvSpPr>
          <p:spPr>
            <a:xfrm>
              <a:off x="2050514" y="2803707"/>
              <a:ext cx="1499158" cy="1785192"/>
            </a:xfrm>
            <a:prstGeom prst="rect">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srgbClr val="FFFFFF"/>
                </a:solidFill>
                <a:latin typeface="Arial" panose="020B0604020202020204" pitchFamily="34" charset="0"/>
                <a:cs typeface="Arial" panose="020B0604020202020204" pitchFamily="34" charset="0"/>
              </a:endParaRPr>
            </a:p>
            <a:p>
              <a:pPr algn="ctr" defTabSz="456983"/>
              <a:endParaRPr lang="en-US" sz="788" b="1" dirty="0">
                <a:solidFill>
                  <a:srgbClr val="FFFFFF"/>
                </a:solidFill>
                <a:latin typeface="Arial" panose="020B0604020202020204" pitchFamily="34" charset="0"/>
                <a:cs typeface="Arial" panose="020B0604020202020204" pitchFamily="34" charset="0"/>
              </a:endParaRPr>
            </a:p>
            <a:p>
              <a:pPr algn="ctr" defTabSz="456983"/>
              <a:endParaRPr lang="en-US" sz="788" b="1" dirty="0">
                <a:solidFill>
                  <a:srgbClr val="FFFFFF"/>
                </a:solidFill>
                <a:latin typeface="Arial" panose="020B0604020202020204" pitchFamily="34" charset="0"/>
                <a:cs typeface="Arial" panose="020B0604020202020204" pitchFamily="34" charset="0"/>
              </a:endParaRPr>
            </a:p>
            <a:p>
              <a:pPr algn="ctr" defTabSz="456983"/>
              <a:endParaRPr lang="en-US" sz="788" b="1" dirty="0">
                <a:solidFill>
                  <a:srgbClr val="FFFFFF"/>
                </a:solidFill>
                <a:latin typeface="Arial" panose="020B0604020202020204" pitchFamily="34" charset="0"/>
                <a:cs typeface="Arial" panose="020B0604020202020204" pitchFamily="34" charset="0"/>
              </a:endParaRPr>
            </a:p>
            <a:p>
              <a:pPr algn="ctr" defTabSz="456983"/>
              <a:endParaRPr lang="en-US" sz="788" b="1" dirty="0">
                <a:solidFill>
                  <a:srgbClr val="FFFFFF"/>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3B4AF2F-5223-4BA9-94D5-5DE897450CDB}"/>
                </a:ext>
              </a:extLst>
            </p:cNvPr>
            <p:cNvSpPr txBox="1"/>
            <p:nvPr/>
          </p:nvSpPr>
          <p:spPr>
            <a:xfrm>
              <a:off x="2006419" y="2905955"/>
              <a:ext cx="1587341" cy="1308050"/>
            </a:xfrm>
            <a:prstGeom prst="rect">
              <a:avLst/>
            </a:prstGeom>
            <a:noFill/>
          </p:spPr>
          <p:txBody>
            <a:bodyPr wrap="square" rtlCol="0">
              <a:spAutoFit/>
            </a:bodyPr>
            <a:lstStyle/>
            <a:p>
              <a:pPr algn="ctr" defTabSz="456983"/>
              <a:r>
                <a:rPr lang="en-US" sz="825" b="1" dirty="0">
                  <a:solidFill>
                    <a:srgbClr val="FFFFFF"/>
                  </a:solidFill>
                  <a:latin typeface="Arial" panose="020B0604020202020204" pitchFamily="34" charset="0"/>
                  <a:cs typeface="Arial" panose="020B0604020202020204" pitchFamily="34" charset="0"/>
                </a:rPr>
                <a:t>Nivolumab</a:t>
              </a: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r>
                <a:rPr lang="en-US" sz="825" b="1" dirty="0">
                  <a:solidFill>
                    <a:srgbClr val="FFFFFF"/>
                  </a:solidFill>
                  <a:latin typeface="Arial" panose="020B0604020202020204" pitchFamily="34" charset="0"/>
                  <a:cs typeface="Arial" panose="020B0604020202020204" pitchFamily="34" charset="0"/>
                </a:rPr>
                <a:t>2L+</a:t>
              </a:r>
            </a:p>
            <a:p>
              <a:pPr algn="ctr" defTabSz="456983"/>
              <a:r>
                <a:rPr lang="en-US" sz="825" b="1" dirty="0">
                  <a:solidFill>
                    <a:srgbClr val="FFFFFF"/>
                  </a:solidFill>
                  <a:latin typeface="Arial" panose="020B0604020202020204" pitchFamily="34" charset="0"/>
                  <a:cs typeface="Arial" panose="020B0604020202020204" pitchFamily="34" charset="0"/>
                </a:rPr>
                <a:t>MSI-H mCRC</a:t>
              </a:r>
            </a:p>
            <a:p>
              <a:pPr algn="ctr" defTabSz="456983"/>
              <a:endParaRPr lang="en-US" sz="825" b="1" dirty="0">
                <a:solidFill>
                  <a:srgbClr val="FFFFFF"/>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BAA478D2-3EE6-44A9-897B-0B330A9FF367}"/>
                </a:ext>
              </a:extLst>
            </p:cNvPr>
            <p:cNvSpPr/>
            <p:nvPr/>
          </p:nvSpPr>
          <p:spPr>
            <a:xfrm>
              <a:off x="2050514" y="2253031"/>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050" b="1" dirty="0">
                  <a:solidFill>
                    <a:srgbClr val="FFFFFF"/>
                  </a:solidFill>
                  <a:latin typeface="Arial" panose="020B0604020202020204" pitchFamily="34" charset="0"/>
                  <a:cs typeface="Arial" panose="020B0604020202020204" pitchFamily="34" charset="0"/>
                </a:rPr>
                <a:t>Monotherapy</a:t>
              </a:r>
            </a:p>
            <a:p>
              <a:pPr algn="ctr" defTabSz="456983"/>
              <a:r>
                <a:rPr lang="en-US" sz="1050" b="1" dirty="0">
                  <a:solidFill>
                    <a:srgbClr val="FFFFFF"/>
                  </a:solidFill>
                  <a:latin typeface="Arial" panose="020B0604020202020204" pitchFamily="34" charset="0"/>
                  <a:cs typeface="Arial" panose="020B0604020202020204" pitchFamily="34" charset="0"/>
                </a:rPr>
                <a:t>(NIVO)</a:t>
              </a:r>
              <a:r>
                <a:rPr lang="en-US" sz="1050" b="1" baseline="30000" dirty="0">
                  <a:solidFill>
                    <a:srgbClr val="FFFFFF"/>
                  </a:solidFill>
                  <a:latin typeface="Arial" panose="020B0604020202020204" pitchFamily="34" charset="0"/>
                  <a:cs typeface="Arial" panose="020B0604020202020204" pitchFamily="34" charset="0"/>
                </a:rPr>
                <a:t>1,3</a:t>
              </a:r>
              <a:endParaRPr lang="en-US" sz="1050" b="1" dirty="0">
                <a:solidFill>
                  <a:srgbClr val="FFFFFF"/>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F6E2FEFC-3247-4204-9D14-0021222F14C5}"/>
                </a:ext>
              </a:extLst>
            </p:cNvPr>
            <p:cNvSpPr/>
            <p:nvPr/>
          </p:nvSpPr>
          <p:spPr>
            <a:xfrm>
              <a:off x="8623863" y="2803708"/>
              <a:ext cx="1499158" cy="1785192"/>
            </a:xfrm>
            <a:prstGeom prst="rect">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white"/>
                </a:solidFill>
                <a:latin typeface="Arial" panose="020B0604020202020204" pitchFamily="34" charset="0"/>
                <a:cs typeface="Arial" panose="020B0604020202020204" pitchFamily="34" charset="0"/>
              </a:endParaRPr>
            </a:p>
          </p:txBody>
        </p:sp>
        <p:sp>
          <p:nvSpPr>
            <p:cNvPr id="63" name="Rectangle 62">
              <a:extLst>
                <a:ext uri="{FF2B5EF4-FFF2-40B4-BE49-F238E27FC236}">
                  <a16:creationId xmlns:a16="http://schemas.microsoft.com/office/drawing/2014/main" id="{F0E88676-39C5-426A-A204-4302979D04AA}"/>
                </a:ext>
              </a:extLst>
            </p:cNvPr>
            <p:cNvSpPr/>
            <p:nvPr/>
          </p:nvSpPr>
          <p:spPr>
            <a:xfrm>
              <a:off x="8676256" y="2905956"/>
              <a:ext cx="1394373" cy="1646604"/>
            </a:xfrm>
            <a:prstGeom prst="rect">
              <a:avLst/>
            </a:prstGeom>
          </p:spPr>
          <p:txBody>
            <a:bodyPr wrap="square">
              <a:spAutoFit/>
            </a:bodyPr>
            <a:lstStyle/>
            <a:p>
              <a:pPr algn="ctr" defTabSz="456983"/>
              <a:r>
                <a:rPr lang="en-US" sz="825" b="1" dirty="0">
                  <a:solidFill>
                    <a:srgbClr val="FFFFFF"/>
                  </a:solidFill>
                  <a:latin typeface="Arial" panose="020B0604020202020204" pitchFamily="34" charset="0"/>
                  <a:cs typeface="Arial" panose="020B0604020202020204" pitchFamily="34" charset="0"/>
                </a:rPr>
                <a:t>Nivolumab +</a:t>
              </a:r>
            </a:p>
            <a:p>
              <a:pPr algn="ctr" defTabSz="456983"/>
              <a:r>
                <a:rPr lang="en-US" sz="825" b="1" dirty="0" err="1">
                  <a:solidFill>
                    <a:srgbClr val="FFFFFF"/>
                  </a:solidFill>
                  <a:latin typeface="Arial" panose="020B0604020202020204" pitchFamily="34" charset="0"/>
                  <a:cs typeface="Arial" panose="020B0604020202020204" pitchFamily="34" charset="0"/>
                </a:rPr>
                <a:t>Relatlimab</a:t>
              </a:r>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strike="sngStrike"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r>
                <a:rPr lang="en-US" sz="825" b="1" dirty="0">
                  <a:solidFill>
                    <a:srgbClr val="FFFFFF"/>
                  </a:solidFill>
                  <a:latin typeface="Arial" panose="020B0604020202020204" pitchFamily="34" charset="0"/>
                  <a:cs typeface="Arial" panose="020B0604020202020204" pitchFamily="34" charset="0"/>
                </a:rPr>
                <a:t>MSI-H mCRC</a:t>
              </a: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prstClr val="black"/>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1782075A-5C44-4F6B-BA76-CAF922C78881}"/>
                </a:ext>
              </a:extLst>
            </p:cNvPr>
            <p:cNvSpPr/>
            <p:nvPr/>
          </p:nvSpPr>
          <p:spPr>
            <a:xfrm>
              <a:off x="8623863" y="2253793"/>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050" b="1" dirty="0">
                  <a:solidFill>
                    <a:srgbClr val="FFFFFF"/>
                  </a:solidFill>
                  <a:latin typeface="Arial" panose="020B0604020202020204" pitchFamily="34" charset="0"/>
                  <a:cs typeface="Arial" panose="020B0604020202020204" pitchFamily="34" charset="0"/>
                </a:rPr>
                <a:t>Cohort C5</a:t>
              </a:r>
              <a:r>
                <a:rPr lang="en-US" sz="1050" b="1" baseline="30000" dirty="0">
                  <a:solidFill>
                    <a:srgbClr val="FFFFFF"/>
                  </a:solidFill>
                  <a:latin typeface="Arial" panose="020B0604020202020204" pitchFamily="34" charset="0"/>
                  <a:cs typeface="Arial" panose="020B0604020202020204" pitchFamily="34" charset="0"/>
                </a:rPr>
                <a:t>1,6</a:t>
              </a:r>
              <a:endParaRPr lang="en-US" sz="1050" b="1" dirty="0">
                <a:solidFill>
                  <a:srgbClr val="FFFFFF"/>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89715ED0-7447-4079-98B9-0CE8FA55E4F6}"/>
                </a:ext>
              </a:extLst>
            </p:cNvPr>
            <p:cNvSpPr/>
            <p:nvPr/>
          </p:nvSpPr>
          <p:spPr>
            <a:xfrm>
              <a:off x="10266413" y="2794888"/>
              <a:ext cx="1499158" cy="1785192"/>
            </a:xfrm>
            <a:prstGeom prst="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white"/>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470E64E8-D051-4425-912D-7072611CA5DE}"/>
                </a:ext>
              </a:extLst>
            </p:cNvPr>
            <p:cNvSpPr/>
            <p:nvPr/>
          </p:nvSpPr>
          <p:spPr>
            <a:xfrm>
              <a:off x="10276541" y="2905957"/>
              <a:ext cx="1476661" cy="1815881"/>
            </a:xfrm>
            <a:prstGeom prst="rect">
              <a:avLst/>
            </a:prstGeom>
          </p:spPr>
          <p:txBody>
            <a:bodyPr wrap="square">
              <a:spAutoFit/>
            </a:bodyPr>
            <a:lstStyle/>
            <a:p>
              <a:pPr algn="ctr" defTabSz="456983"/>
              <a:r>
                <a:rPr lang="en-US" sz="825" b="1" dirty="0">
                  <a:solidFill>
                    <a:prstClr val="black"/>
                  </a:solidFill>
                  <a:latin typeface="Arial" panose="020B0604020202020204" pitchFamily="34" charset="0"/>
                  <a:cs typeface="Arial" panose="020B0604020202020204" pitchFamily="34" charset="0"/>
                </a:rPr>
                <a:t>Nivolumab + Daratumumab</a:t>
              </a: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r>
                <a:rPr lang="en-US" sz="825" b="1" dirty="0">
                  <a:solidFill>
                    <a:prstClr val="black"/>
                  </a:solidFill>
                  <a:latin typeface="Arial" panose="020B0604020202020204" pitchFamily="34" charset="0"/>
                  <a:cs typeface="Arial" panose="020B0604020202020204" pitchFamily="34" charset="0"/>
                </a:rPr>
                <a:t/>
              </a:r>
              <a:br>
                <a:rPr lang="en-US" sz="825" b="1" dirty="0">
                  <a:solidFill>
                    <a:prstClr val="black"/>
                  </a:solidFill>
                  <a:latin typeface="Arial" panose="020B0604020202020204" pitchFamily="34" charset="0"/>
                  <a:cs typeface="Arial" panose="020B0604020202020204" pitchFamily="34" charset="0"/>
                </a:rPr>
              </a:br>
              <a:r>
                <a:rPr lang="en-US" sz="825" b="1" dirty="0">
                  <a:solidFill>
                    <a:prstClr val="black"/>
                  </a:solidFill>
                  <a:latin typeface="Arial" panose="020B0604020202020204" pitchFamily="34" charset="0"/>
                  <a:cs typeface="Arial" panose="020B0604020202020204" pitchFamily="34" charset="0"/>
                </a:rPr>
                <a:t>Non–MSI-H mCRC</a:t>
              </a: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endParaRPr lang="en-US" sz="825" b="1" dirty="0">
                <a:solidFill>
                  <a:prstClr val="black"/>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A6EC0ACD-8CA1-4514-B243-CDE6C3D3E78B}"/>
                </a:ext>
              </a:extLst>
            </p:cNvPr>
            <p:cNvSpPr/>
            <p:nvPr/>
          </p:nvSpPr>
          <p:spPr>
            <a:xfrm>
              <a:off x="10266413" y="2248323"/>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050" b="1" dirty="0">
                  <a:solidFill>
                    <a:srgbClr val="FFFFFF"/>
                  </a:solidFill>
                  <a:latin typeface="Arial" panose="020B0604020202020204" pitchFamily="34" charset="0"/>
                  <a:cs typeface="Arial" panose="020B0604020202020204" pitchFamily="34" charset="0"/>
                </a:rPr>
                <a:t>Cohort C6</a:t>
              </a:r>
              <a:r>
                <a:rPr lang="en-US" sz="1050" b="1" baseline="30000" dirty="0">
                  <a:solidFill>
                    <a:srgbClr val="FFFFFF"/>
                  </a:solidFill>
                  <a:latin typeface="Arial" panose="020B0604020202020204" pitchFamily="34" charset="0"/>
                  <a:cs typeface="Arial" panose="020B0604020202020204" pitchFamily="34" charset="0"/>
                </a:rPr>
                <a:t>1</a:t>
              </a:r>
              <a:endParaRPr lang="en-US" sz="1050" b="1" dirty="0">
                <a:solidFill>
                  <a:srgbClr val="FFFFFF"/>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02E1A00B-0010-41C1-ABAF-91850EA5EA39}"/>
                </a:ext>
              </a:extLst>
            </p:cNvPr>
            <p:cNvSpPr/>
            <p:nvPr/>
          </p:nvSpPr>
          <p:spPr>
            <a:xfrm>
              <a:off x="6989161" y="2800868"/>
              <a:ext cx="1499158" cy="1785192"/>
            </a:xfrm>
            <a:prstGeom prst="rect">
              <a:avLst/>
            </a:prstGeom>
            <a:solidFill>
              <a:schemeClr val="tx2">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black"/>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5DC92B69-8E59-444C-A50D-F786BC514614}"/>
                </a:ext>
              </a:extLst>
            </p:cNvPr>
            <p:cNvSpPr txBox="1"/>
            <p:nvPr/>
          </p:nvSpPr>
          <p:spPr>
            <a:xfrm>
              <a:off x="6950928" y="2905955"/>
              <a:ext cx="1575623" cy="1138773"/>
            </a:xfrm>
            <a:prstGeom prst="rect">
              <a:avLst/>
            </a:prstGeom>
            <a:noFill/>
          </p:spPr>
          <p:txBody>
            <a:bodyPr wrap="square" rtlCol="0">
              <a:spAutoFit/>
            </a:bodyPr>
            <a:lstStyle/>
            <a:p>
              <a:pPr algn="ctr" defTabSz="456983"/>
              <a:r>
                <a:rPr lang="en-US" sz="825" b="1" dirty="0">
                  <a:solidFill>
                    <a:prstClr val="black"/>
                  </a:solidFill>
                  <a:latin typeface="Arial" panose="020B0604020202020204" pitchFamily="34" charset="0"/>
                  <a:cs typeface="Arial" panose="020B0604020202020204" pitchFamily="34" charset="0"/>
                </a:rPr>
                <a:t>Nivolumab + Ipilimumab + Cobimetinib</a:t>
              </a: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endParaRPr lang="en-US" sz="825" b="1" dirty="0">
                <a:solidFill>
                  <a:prstClr val="black"/>
                </a:solidFill>
                <a:latin typeface="Arial" panose="020B0604020202020204" pitchFamily="34" charset="0"/>
                <a:cs typeface="Arial" panose="020B0604020202020204" pitchFamily="34" charset="0"/>
              </a:endParaRPr>
            </a:p>
            <a:p>
              <a:pPr algn="ctr" defTabSz="456983"/>
              <a:r>
                <a:rPr lang="en-US" sz="825" b="1" dirty="0">
                  <a:solidFill>
                    <a:prstClr val="black"/>
                  </a:solidFill>
                  <a:latin typeface="Arial" panose="020B0604020202020204" pitchFamily="34" charset="0"/>
                  <a:cs typeface="Arial" panose="020B0604020202020204" pitchFamily="34" charset="0"/>
                </a:rPr>
                <a:t>Non–MSI-H mCRC</a:t>
              </a:r>
            </a:p>
          </p:txBody>
        </p:sp>
        <p:sp>
          <p:nvSpPr>
            <p:cNvPr id="70" name="Rectangle 69">
              <a:extLst>
                <a:ext uri="{FF2B5EF4-FFF2-40B4-BE49-F238E27FC236}">
                  <a16:creationId xmlns:a16="http://schemas.microsoft.com/office/drawing/2014/main" id="{B23BD07C-BC0B-4314-BA82-162CC33AC4A8}"/>
                </a:ext>
              </a:extLst>
            </p:cNvPr>
            <p:cNvSpPr/>
            <p:nvPr/>
          </p:nvSpPr>
          <p:spPr>
            <a:xfrm>
              <a:off x="6989161" y="2253031"/>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050" b="1" dirty="0">
                  <a:solidFill>
                    <a:srgbClr val="FFFFFF"/>
                  </a:solidFill>
                  <a:latin typeface="Arial" panose="020B0604020202020204" pitchFamily="34" charset="0"/>
                  <a:cs typeface="Arial" panose="020B0604020202020204" pitchFamily="34" charset="0"/>
                </a:rPr>
                <a:t>Cohort C4</a:t>
              </a:r>
              <a:r>
                <a:rPr lang="en-US" sz="1050" b="1" baseline="30000" dirty="0">
                  <a:solidFill>
                    <a:srgbClr val="FFFFFF"/>
                  </a:solidFill>
                  <a:latin typeface="Arial" panose="020B0604020202020204" pitchFamily="34" charset="0"/>
                  <a:cs typeface="Arial" panose="020B0604020202020204" pitchFamily="34" charset="0"/>
                </a:rPr>
                <a:t>1</a:t>
              </a:r>
              <a:endParaRPr lang="en-US" sz="1050" b="1" dirty="0">
                <a:solidFill>
                  <a:srgbClr val="FFFFFF"/>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160A3888-AA44-44ED-B8CC-7299A47D2C2F}"/>
                </a:ext>
              </a:extLst>
            </p:cNvPr>
            <p:cNvSpPr/>
            <p:nvPr/>
          </p:nvSpPr>
          <p:spPr>
            <a:xfrm>
              <a:off x="3726651" y="2800551"/>
              <a:ext cx="1499158" cy="1785192"/>
            </a:xfrm>
            <a:prstGeom prst="rect">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white"/>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58E65498-CE43-4C80-8D0B-0D28F26D4008}"/>
                </a:ext>
              </a:extLst>
            </p:cNvPr>
            <p:cNvSpPr/>
            <p:nvPr/>
          </p:nvSpPr>
          <p:spPr>
            <a:xfrm>
              <a:off x="3704193" y="2905955"/>
              <a:ext cx="1544075" cy="1308050"/>
            </a:xfrm>
            <a:prstGeom prst="rect">
              <a:avLst/>
            </a:prstGeom>
          </p:spPr>
          <p:txBody>
            <a:bodyPr wrap="square">
              <a:spAutoFit/>
            </a:bodyPr>
            <a:lstStyle/>
            <a:p>
              <a:pPr algn="ctr" defTabSz="456983"/>
              <a:r>
                <a:rPr lang="en-US" sz="825" b="1" dirty="0">
                  <a:solidFill>
                    <a:srgbClr val="FFFFFF"/>
                  </a:solidFill>
                  <a:latin typeface="Arial" panose="020B0604020202020204" pitchFamily="34" charset="0"/>
                  <a:cs typeface="Arial" panose="020B0604020202020204" pitchFamily="34" charset="0"/>
                </a:rPr>
                <a:t>Nivolumab + Ipilimumab</a:t>
              </a: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r>
                <a:rPr lang="en-US" sz="825" b="1" dirty="0">
                  <a:solidFill>
                    <a:srgbClr val="FFFFFF"/>
                  </a:solidFill>
                  <a:latin typeface="Arial" panose="020B0604020202020204" pitchFamily="34" charset="0"/>
                  <a:cs typeface="Arial" panose="020B0604020202020204" pitchFamily="34" charset="0"/>
                </a:rPr>
                <a:t/>
              </a:r>
              <a:br>
                <a:rPr lang="en-US" sz="825" b="1" dirty="0">
                  <a:solidFill>
                    <a:srgbClr val="FFFFFF"/>
                  </a:solidFill>
                  <a:latin typeface="Arial" panose="020B0604020202020204" pitchFamily="34" charset="0"/>
                  <a:cs typeface="Arial" panose="020B0604020202020204" pitchFamily="34" charset="0"/>
                </a:rPr>
              </a:br>
              <a:r>
                <a:rPr lang="en-US" sz="825" b="1" dirty="0">
                  <a:solidFill>
                    <a:srgbClr val="FFFFFF"/>
                  </a:solidFill>
                  <a:latin typeface="Arial" panose="020B0604020202020204" pitchFamily="34" charset="0"/>
                  <a:cs typeface="Arial" panose="020B0604020202020204" pitchFamily="34" charset="0"/>
                </a:rPr>
                <a:t> 2L+</a:t>
              </a:r>
              <a:endParaRPr lang="en-US" sz="825" b="1" strike="sngStrike" dirty="0">
                <a:solidFill>
                  <a:srgbClr val="FFFFFF"/>
                </a:solidFill>
                <a:latin typeface="Arial" panose="020B0604020202020204" pitchFamily="34" charset="0"/>
                <a:cs typeface="Arial" panose="020B0604020202020204" pitchFamily="34" charset="0"/>
              </a:endParaRPr>
            </a:p>
            <a:p>
              <a:pPr algn="ctr" defTabSz="456983"/>
              <a:r>
                <a:rPr lang="en-US" sz="825" b="1" dirty="0">
                  <a:solidFill>
                    <a:srgbClr val="FFFFFF"/>
                  </a:solidFill>
                  <a:latin typeface="Arial" panose="020B0604020202020204" pitchFamily="34" charset="0"/>
                  <a:cs typeface="Arial" panose="020B0604020202020204" pitchFamily="34" charset="0"/>
                </a:rPr>
                <a:t> MSI-H mCRC</a:t>
              </a:r>
            </a:p>
            <a:p>
              <a:pPr algn="ctr" defTabSz="456983"/>
              <a:endParaRPr lang="en-US" sz="825" b="1" dirty="0">
                <a:solidFill>
                  <a:srgbClr val="FFFFFF"/>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3F7FF851-31DB-44A1-9D81-07FE85F21D72}"/>
                </a:ext>
              </a:extLst>
            </p:cNvPr>
            <p:cNvSpPr/>
            <p:nvPr/>
          </p:nvSpPr>
          <p:spPr>
            <a:xfrm>
              <a:off x="3726651" y="2255975"/>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050" b="1" dirty="0">
                  <a:solidFill>
                    <a:srgbClr val="FFFFFF"/>
                  </a:solidFill>
                  <a:latin typeface="Arial" panose="020B0604020202020204" pitchFamily="34" charset="0"/>
                  <a:cs typeface="Arial" panose="020B0604020202020204" pitchFamily="34" charset="0"/>
                </a:rPr>
                <a:t>Combination</a:t>
              </a:r>
            </a:p>
            <a:p>
              <a:pPr algn="ctr" defTabSz="456983"/>
              <a:r>
                <a:rPr lang="en-US" sz="1050" b="1" dirty="0">
                  <a:solidFill>
                    <a:srgbClr val="FFFFFF"/>
                  </a:solidFill>
                  <a:latin typeface="Arial" panose="020B0604020202020204" pitchFamily="34" charset="0"/>
                  <a:cs typeface="Arial" panose="020B0604020202020204" pitchFamily="34" charset="0"/>
                </a:rPr>
                <a:t>(NIVO+IPI)</a:t>
              </a:r>
              <a:r>
                <a:rPr lang="en-US" sz="1050" b="1" baseline="30000" dirty="0">
                  <a:solidFill>
                    <a:srgbClr val="FFFFFF"/>
                  </a:solidFill>
                  <a:latin typeface="Arial" panose="020B0604020202020204" pitchFamily="34" charset="0"/>
                  <a:cs typeface="Arial" panose="020B0604020202020204" pitchFamily="34" charset="0"/>
                </a:rPr>
                <a:t>1,4</a:t>
              </a:r>
              <a:endParaRPr lang="en-US" sz="1050" b="1" dirty="0">
                <a:solidFill>
                  <a:srgbClr val="FFFFFF"/>
                </a:solidFill>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2E72EC5B-17D0-458D-B7DE-C3A2040D0FCA}"/>
                </a:ext>
              </a:extLst>
            </p:cNvPr>
            <p:cNvSpPr/>
            <p:nvPr/>
          </p:nvSpPr>
          <p:spPr>
            <a:xfrm>
              <a:off x="5341058" y="2790238"/>
              <a:ext cx="1499158" cy="1785192"/>
            </a:xfrm>
            <a:prstGeom prst="rect">
              <a:avLst/>
            </a:prstGeom>
            <a:solidFill>
              <a:srgbClr val="0070C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white"/>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E64611DF-46E1-4F82-AC84-0E08A01C80D7}"/>
                </a:ext>
              </a:extLst>
            </p:cNvPr>
            <p:cNvSpPr txBox="1"/>
            <p:nvPr/>
          </p:nvSpPr>
          <p:spPr>
            <a:xfrm>
              <a:off x="5331963" y="2905955"/>
              <a:ext cx="1517345" cy="1308050"/>
            </a:xfrm>
            <a:prstGeom prst="rect">
              <a:avLst/>
            </a:prstGeom>
            <a:noFill/>
          </p:spPr>
          <p:txBody>
            <a:bodyPr wrap="square" rtlCol="0">
              <a:spAutoFit/>
            </a:bodyPr>
            <a:lstStyle/>
            <a:p>
              <a:pPr algn="ctr" defTabSz="456983"/>
              <a:r>
                <a:rPr lang="en-US" sz="825" b="1" dirty="0">
                  <a:solidFill>
                    <a:srgbClr val="FFFFFF"/>
                  </a:solidFill>
                  <a:latin typeface="Arial" panose="020B0604020202020204" pitchFamily="34" charset="0"/>
                  <a:cs typeface="Arial" panose="020B0604020202020204" pitchFamily="34" charset="0"/>
                </a:rPr>
                <a:t>Nivolumab + Ipilimumab</a:t>
              </a: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endParaRPr lang="en-US" sz="825" b="1" dirty="0">
                <a:solidFill>
                  <a:srgbClr val="FFFFFF"/>
                </a:solidFill>
                <a:latin typeface="Arial" panose="020B0604020202020204" pitchFamily="34" charset="0"/>
                <a:cs typeface="Arial" panose="020B0604020202020204" pitchFamily="34" charset="0"/>
              </a:endParaRPr>
            </a:p>
            <a:p>
              <a:pPr algn="ctr" defTabSz="456983"/>
              <a:r>
                <a:rPr lang="en-US" sz="825" b="1" dirty="0">
                  <a:solidFill>
                    <a:srgbClr val="FFFFFF"/>
                  </a:solidFill>
                  <a:latin typeface="Arial" panose="020B0604020202020204" pitchFamily="34" charset="0"/>
                  <a:cs typeface="Arial" panose="020B0604020202020204" pitchFamily="34" charset="0"/>
                </a:rPr>
                <a:t>1L</a:t>
              </a:r>
            </a:p>
            <a:p>
              <a:pPr algn="ctr" defTabSz="456983"/>
              <a:r>
                <a:rPr lang="en-US" sz="825" b="1" dirty="0">
                  <a:solidFill>
                    <a:srgbClr val="FFFFFF"/>
                  </a:solidFill>
                  <a:latin typeface="Arial" panose="020B0604020202020204" pitchFamily="34" charset="0"/>
                  <a:cs typeface="Arial" panose="020B0604020202020204" pitchFamily="34" charset="0"/>
                </a:rPr>
                <a:t> MSI-H mCRC</a:t>
              </a:r>
            </a:p>
            <a:p>
              <a:pPr algn="ctr" defTabSz="456983"/>
              <a:endParaRPr lang="en-US" sz="825" b="1" dirty="0">
                <a:solidFill>
                  <a:srgbClr val="FFFFFF"/>
                </a:solidFill>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61B51089-AB6A-4A42-899F-8698EE12E76D}"/>
                </a:ext>
              </a:extLst>
            </p:cNvPr>
            <p:cNvSpPr/>
            <p:nvPr/>
          </p:nvSpPr>
          <p:spPr>
            <a:xfrm>
              <a:off x="5341058" y="2246311"/>
              <a:ext cx="1499158" cy="460475"/>
            </a:xfrm>
            <a:prstGeom prst="rect">
              <a:avLst/>
            </a:prstGeom>
            <a:solidFill>
              <a:srgbClr val="1F497D"/>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050" b="1" dirty="0">
                  <a:solidFill>
                    <a:srgbClr val="FFFFFF"/>
                  </a:solidFill>
                  <a:latin typeface="Arial" panose="020B0604020202020204" pitchFamily="34" charset="0"/>
                  <a:cs typeface="Arial" panose="020B0604020202020204" pitchFamily="34" charset="0"/>
                </a:rPr>
                <a:t>Cohort C3</a:t>
              </a:r>
              <a:r>
                <a:rPr lang="en-US" sz="1050" b="1" baseline="30000" dirty="0">
                  <a:solidFill>
                    <a:srgbClr val="FFFFFF"/>
                  </a:solidFill>
                  <a:latin typeface="Arial" panose="020B0604020202020204" pitchFamily="34" charset="0"/>
                  <a:cs typeface="Arial" panose="020B0604020202020204" pitchFamily="34" charset="0"/>
                </a:rPr>
                <a:t>1,5</a:t>
              </a:r>
              <a:endParaRPr lang="en-US" sz="1050" b="1" dirty="0">
                <a:solidFill>
                  <a:srgbClr val="FFFFFF"/>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2F96771F-AB39-4379-85C9-7CCE1F19B7EA}"/>
                </a:ext>
              </a:extLst>
            </p:cNvPr>
            <p:cNvSpPr/>
            <p:nvPr/>
          </p:nvSpPr>
          <p:spPr>
            <a:xfrm>
              <a:off x="397801" y="1745911"/>
              <a:ext cx="11380069" cy="357635"/>
            </a:xfrm>
            <a:prstGeom prst="rect">
              <a:avLst/>
            </a:prstGeom>
            <a:solidFill>
              <a:srgbClr val="0070C0"/>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r>
                <a:rPr lang="en-US" sz="1799" b="1" dirty="0">
                  <a:solidFill>
                    <a:prstClr val="white"/>
                  </a:solidFill>
                  <a:latin typeface="Arial" panose="020B0604020202020204" pitchFamily="34" charset="0"/>
                  <a:cs typeface="Arial" panose="020B0604020202020204" pitchFamily="34" charset="0"/>
                </a:rPr>
                <a:t>CheckMate 142: Study Design</a:t>
              </a:r>
              <a:endParaRPr lang="en-US" sz="1799" b="1" strike="sngStrike" dirty="0">
                <a:solidFill>
                  <a:srgbClr val="C0000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A66E22C2-05B0-42B5-A0A4-73FAA422EC06}"/>
                </a:ext>
              </a:extLst>
            </p:cNvPr>
            <p:cNvSpPr txBox="1"/>
            <p:nvPr/>
          </p:nvSpPr>
          <p:spPr>
            <a:xfrm>
              <a:off x="364691" y="2899185"/>
              <a:ext cx="1575623" cy="1138773"/>
            </a:xfrm>
            <a:prstGeom prst="rect">
              <a:avLst/>
            </a:prstGeom>
            <a:noFill/>
          </p:spPr>
          <p:txBody>
            <a:bodyPr wrap="square" rtlCol="0">
              <a:spAutoFit/>
            </a:bodyPr>
            <a:lstStyle/>
            <a:p>
              <a:pPr algn="ctr" defTabSz="456983"/>
              <a:r>
                <a:rPr lang="en-US" sz="825" b="1" dirty="0">
                  <a:solidFill>
                    <a:srgbClr val="000000"/>
                  </a:solidFill>
                  <a:latin typeface="Arial" panose="020B0604020202020204" pitchFamily="34" charset="0"/>
                  <a:cs typeface="Arial" panose="020B0604020202020204" pitchFamily="34" charset="0"/>
                </a:rPr>
                <a:t>Nivolumab + Ipilimumab </a:t>
              </a:r>
            </a:p>
            <a:p>
              <a:pPr algn="ctr" defTabSz="456983"/>
              <a:endParaRPr lang="en-US" sz="825" b="1" dirty="0">
                <a:solidFill>
                  <a:srgbClr val="000000"/>
                </a:solidFill>
                <a:latin typeface="Arial" panose="020B0604020202020204" pitchFamily="34" charset="0"/>
                <a:cs typeface="Arial" panose="020B0604020202020204" pitchFamily="34" charset="0"/>
              </a:endParaRPr>
            </a:p>
            <a:p>
              <a:pPr algn="ctr" defTabSz="456983"/>
              <a:endParaRPr lang="en-US" sz="825" b="1" dirty="0">
                <a:solidFill>
                  <a:srgbClr val="000000"/>
                </a:solidFill>
                <a:latin typeface="Arial" panose="020B0604020202020204" pitchFamily="34" charset="0"/>
                <a:cs typeface="Arial" panose="020B0604020202020204" pitchFamily="34" charset="0"/>
              </a:endParaRPr>
            </a:p>
            <a:p>
              <a:pPr algn="ctr" defTabSz="456983"/>
              <a:r>
                <a:rPr lang="en-US" sz="825" b="1" dirty="0">
                  <a:solidFill>
                    <a:srgbClr val="000000"/>
                  </a:solidFill>
                  <a:latin typeface="Arial" panose="020B0604020202020204" pitchFamily="34" charset="0"/>
                  <a:cs typeface="Arial" panose="020B0604020202020204" pitchFamily="34" charset="0"/>
                </a:rPr>
                <a:t>3L+</a:t>
              </a:r>
            </a:p>
            <a:p>
              <a:pPr algn="ctr" defTabSz="456983"/>
              <a:r>
                <a:rPr lang="en-US" sz="825" b="1" dirty="0">
                  <a:solidFill>
                    <a:srgbClr val="000000"/>
                  </a:solidFill>
                  <a:latin typeface="Arial" panose="020B0604020202020204" pitchFamily="34" charset="0"/>
                  <a:cs typeface="Arial" panose="020B0604020202020204" pitchFamily="34" charset="0"/>
                </a:rPr>
                <a:t> Non–MSI-H mCRC</a:t>
              </a:r>
            </a:p>
          </p:txBody>
        </p:sp>
      </p:grpSp>
      <p:sp>
        <p:nvSpPr>
          <p:cNvPr id="84" name="Rectangle 83">
            <a:extLst>
              <a:ext uri="{FF2B5EF4-FFF2-40B4-BE49-F238E27FC236}">
                <a16:creationId xmlns:a16="http://schemas.microsoft.com/office/drawing/2014/main" id="{E1B4DE59-DAD0-45B1-A9CB-C33E84F15C11}"/>
              </a:ext>
            </a:extLst>
          </p:cNvPr>
          <p:cNvSpPr/>
          <p:nvPr/>
        </p:nvSpPr>
        <p:spPr>
          <a:xfrm>
            <a:off x="250207" y="2092679"/>
            <a:ext cx="1240052" cy="2057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panose="020B0604020202020204"/>
            </a:endParaRPr>
          </a:p>
        </p:txBody>
      </p:sp>
      <p:sp>
        <p:nvSpPr>
          <p:cNvPr id="85" name="Rectangle 84">
            <a:extLst>
              <a:ext uri="{FF2B5EF4-FFF2-40B4-BE49-F238E27FC236}">
                <a16:creationId xmlns:a16="http://schemas.microsoft.com/office/drawing/2014/main" id="{6E47A50D-C272-4935-87FD-D2F2B91FC442}"/>
              </a:ext>
            </a:extLst>
          </p:cNvPr>
          <p:cNvSpPr/>
          <p:nvPr/>
        </p:nvSpPr>
        <p:spPr>
          <a:xfrm>
            <a:off x="5144187" y="2054828"/>
            <a:ext cx="1240052" cy="2057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panose="020B0604020202020204"/>
            </a:endParaRPr>
          </a:p>
        </p:txBody>
      </p:sp>
      <p:sp>
        <p:nvSpPr>
          <p:cNvPr id="86" name="Rectangle 85">
            <a:extLst>
              <a:ext uri="{FF2B5EF4-FFF2-40B4-BE49-F238E27FC236}">
                <a16:creationId xmlns:a16="http://schemas.microsoft.com/office/drawing/2014/main" id="{D19560B3-A44F-4D74-82DF-A48CEC3ED06E}"/>
              </a:ext>
            </a:extLst>
          </p:cNvPr>
          <p:cNvSpPr/>
          <p:nvPr/>
        </p:nvSpPr>
        <p:spPr>
          <a:xfrm>
            <a:off x="7612095" y="2061321"/>
            <a:ext cx="1240052" cy="20574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panose="020B0604020202020204"/>
            </a:endParaRPr>
          </a:p>
        </p:txBody>
      </p:sp>
      <p:grpSp>
        <p:nvGrpSpPr>
          <p:cNvPr id="3" name="Group 2">
            <a:extLst>
              <a:ext uri="{FF2B5EF4-FFF2-40B4-BE49-F238E27FC236}">
                <a16:creationId xmlns:a16="http://schemas.microsoft.com/office/drawing/2014/main" id="{E7D6F311-A309-4E47-8BB3-EB093AAE9962}"/>
              </a:ext>
            </a:extLst>
          </p:cNvPr>
          <p:cNvGrpSpPr/>
          <p:nvPr/>
        </p:nvGrpSpPr>
        <p:grpSpPr>
          <a:xfrm>
            <a:off x="352672" y="3655312"/>
            <a:ext cx="1241796" cy="439256"/>
            <a:chOff x="470228" y="5269443"/>
            <a:chExt cx="1655728" cy="585675"/>
          </a:xfrm>
        </p:grpSpPr>
        <p:sp>
          <p:nvSpPr>
            <p:cNvPr id="48" name="TextBox 47">
              <a:extLst>
                <a:ext uri="{FF2B5EF4-FFF2-40B4-BE49-F238E27FC236}">
                  <a16:creationId xmlns:a16="http://schemas.microsoft.com/office/drawing/2014/main" id="{6929F7D7-D11F-49E1-A7BC-D229F6CD4A99}"/>
                </a:ext>
              </a:extLst>
            </p:cNvPr>
            <p:cNvSpPr txBox="1"/>
            <p:nvPr/>
          </p:nvSpPr>
          <p:spPr>
            <a:xfrm>
              <a:off x="670001" y="5269443"/>
              <a:ext cx="1455955" cy="284780"/>
            </a:xfrm>
            <a:prstGeom prst="rect">
              <a:avLst/>
            </a:prstGeom>
            <a:noFill/>
          </p:spPr>
          <p:txBody>
            <a:bodyPr wrap="none" rtlCol="0">
              <a:spAutoFit/>
            </a:bodyPr>
            <a:lstStyle/>
            <a:p>
              <a:pPr defTabSz="456983"/>
              <a:r>
                <a:rPr lang="en-US" sz="788" b="1" dirty="0">
                  <a:solidFill>
                    <a:prstClr val="black"/>
                  </a:solidFill>
                  <a:latin typeface="Arial" panose="020B0604020202020204" pitchFamily="34" charset="0"/>
                  <a:cs typeface="Arial" panose="020B0604020202020204" pitchFamily="34" charset="0"/>
                </a:rPr>
                <a:t>Non–MSI-H Cohort</a:t>
              </a:r>
            </a:p>
          </p:txBody>
        </p:sp>
        <p:sp>
          <p:nvSpPr>
            <p:cNvPr id="49" name="TextBox 48">
              <a:extLst>
                <a:ext uri="{FF2B5EF4-FFF2-40B4-BE49-F238E27FC236}">
                  <a16:creationId xmlns:a16="http://schemas.microsoft.com/office/drawing/2014/main" id="{3295F0B9-805F-4C21-9BFF-592B716B67B0}"/>
                </a:ext>
              </a:extLst>
            </p:cNvPr>
            <p:cNvSpPr txBox="1"/>
            <p:nvPr/>
          </p:nvSpPr>
          <p:spPr>
            <a:xfrm>
              <a:off x="670001" y="5570338"/>
              <a:ext cx="1310655" cy="284780"/>
            </a:xfrm>
            <a:prstGeom prst="rect">
              <a:avLst/>
            </a:prstGeom>
            <a:noFill/>
          </p:spPr>
          <p:txBody>
            <a:bodyPr wrap="square" rtlCol="0">
              <a:spAutoFit/>
            </a:bodyPr>
            <a:lstStyle/>
            <a:p>
              <a:pPr defTabSz="456983"/>
              <a:r>
                <a:rPr lang="en-US" sz="788" b="1" dirty="0">
                  <a:solidFill>
                    <a:prstClr val="black"/>
                  </a:solidFill>
                  <a:latin typeface="Arial" panose="020B0604020202020204" pitchFamily="34" charset="0"/>
                  <a:cs typeface="Arial" panose="020B0604020202020204" pitchFamily="34" charset="0"/>
                </a:rPr>
                <a:t>MSI-H Cohort</a:t>
              </a:r>
            </a:p>
          </p:txBody>
        </p:sp>
        <p:sp>
          <p:nvSpPr>
            <p:cNvPr id="87" name="Rectangle 86">
              <a:extLst>
                <a:ext uri="{FF2B5EF4-FFF2-40B4-BE49-F238E27FC236}">
                  <a16:creationId xmlns:a16="http://schemas.microsoft.com/office/drawing/2014/main" id="{018B4BC6-3194-41FA-8878-B92276BF0C9C}"/>
                </a:ext>
              </a:extLst>
            </p:cNvPr>
            <p:cNvSpPr>
              <a:spLocks noChangeAspect="1"/>
            </p:cNvSpPr>
            <p:nvPr/>
          </p:nvSpPr>
          <p:spPr>
            <a:xfrm>
              <a:off x="470228" y="5308796"/>
              <a:ext cx="199774" cy="182832"/>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white"/>
                </a:solidFill>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DFEDEB40-2E38-479E-8DC9-DFD10B9D41D4}"/>
                </a:ext>
              </a:extLst>
            </p:cNvPr>
            <p:cNvSpPr>
              <a:spLocks noChangeAspect="1"/>
            </p:cNvSpPr>
            <p:nvPr/>
          </p:nvSpPr>
          <p:spPr>
            <a:xfrm>
              <a:off x="470228" y="5605847"/>
              <a:ext cx="199774" cy="182832"/>
            </a:xfrm>
            <a:prstGeom prst="rect">
              <a:avLst/>
            </a:prstGeom>
            <a:solidFill>
              <a:srgbClr val="0070C0"/>
            </a:solid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black"/>
                </a:solidFill>
                <a:latin typeface="Arial" panose="020B0604020202020204" pitchFamily="34" charset="0"/>
                <a:cs typeface="Arial" panose="020B0604020202020204" pitchFamily="34" charset="0"/>
              </a:endParaRPr>
            </a:p>
            <a:p>
              <a:pPr algn="ctr" defTabSz="456983"/>
              <a:endParaRPr lang="en-US" sz="788" b="1" dirty="0">
                <a:solidFill>
                  <a:prstClr val="black"/>
                </a:solidFill>
                <a:latin typeface="Arial" panose="020B0604020202020204" pitchFamily="34" charset="0"/>
                <a:cs typeface="Arial" panose="020B0604020202020204" pitchFamily="34" charset="0"/>
              </a:endParaRPr>
            </a:p>
          </p:txBody>
        </p:sp>
      </p:grpSp>
      <p:sp>
        <p:nvSpPr>
          <p:cNvPr id="80" name="Text Placeholder 6">
            <a:extLst>
              <a:ext uri="{FF2B5EF4-FFF2-40B4-BE49-F238E27FC236}">
                <a16:creationId xmlns:a16="http://schemas.microsoft.com/office/drawing/2014/main" id="{BE2FC6DD-1C37-425C-B692-A47540C15F8F}"/>
              </a:ext>
            </a:extLst>
          </p:cNvPr>
          <p:cNvSpPr>
            <a:spLocks noGrp="1"/>
          </p:cNvSpPr>
          <p:nvPr>
            <p:ph type="body" sz="quarter" idx="14"/>
          </p:nvPr>
        </p:nvSpPr>
        <p:spPr>
          <a:xfrm>
            <a:off x="630937" y="4338334"/>
            <a:ext cx="8012849" cy="286415"/>
          </a:xfrm>
        </p:spPr>
        <p:txBody>
          <a:bodyPr/>
          <a:lstStyle/>
          <a:p>
            <a:pPr>
              <a:lnSpc>
                <a:spcPct val="100000"/>
              </a:lnSpc>
            </a:pPr>
            <a:r>
              <a:rPr lang="en-US" dirty="0">
                <a:solidFill>
                  <a:schemeClr val="bg1">
                    <a:lumMod val="50000"/>
                  </a:schemeClr>
                </a:solidFill>
                <a:latin typeface="Arial" charset="0"/>
                <a:ea typeface="Arial" charset="0"/>
                <a:cs typeface="Arial" charset="0"/>
              </a:rPr>
              <a:t>1. Clinicaltrials.gov. NCT02060188. Accessed February 10, 2020; 2. Overman M, et al. </a:t>
            </a:r>
            <a:r>
              <a:rPr lang="en-US" i="1" dirty="0">
                <a:solidFill>
                  <a:schemeClr val="bg1">
                    <a:lumMod val="50000"/>
                  </a:schemeClr>
                </a:solidFill>
                <a:latin typeface="Arial" charset="0"/>
                <a:ea typeface="Arial" charset="0"/>
                <a:cs typeface="Arial" charset="0"/>
              </a:rPr>
              <a:t>J Clin Oncol </a:t>
            </a:r>
            <a:r>
              <a:rPr lang="en-US" dirty="0">
                <a:solidFill>
                  <a:schemeClr val="bg1">
                    <a:lumMod val="50000"/>
                  </a:schemeClr>
                </a:solidFill>
                <a:latin typeface="Arial" charset="0"/>
                <a:ea typeface="Arial" charset="0"/>
                <a:cs typeface="Arial" charset="0"/>
              </a:rPr>
              <a:t>2016;34(suppl): Abstract 3501; 3. Overman M, et al. </a:t>
            </a:r>
            <a:r>
              <a:rPr lang="en-US" i="1" dirty="0">
                <a:solidFill>
                  <a:schemeClr val="bg1">
                    <a:lumMod val="50000"/>
                  </a:schemeClr>
                </a:solidFill>
                <a:latin typeface="Arial" charset="0"/>
                <a:ea typeface="Arial" charset="0"/>
                <a:cs typeface="Arial" charset="0"/>
              </a:rPr>
              <a:t>Lancet </a:t>
            </a:r>
            <a:r>
              <a:rPr lang="en-US" dirty="0">
                <a:solidFill>
                  <a:schemeClr val="bg1">
                    <a:lumMod val="50000"/>
                  </a:schemeClr>
                </a:solidFill>
                <a:latin typeface="Arial" charset="0"/>
                <a:ea typeface="Arial" charset="0"/>
                <a:cs typeface="Arial" charset="0"/>
              </a:rPr>
              <a:t>Oncol 2017;18:1182–1191; 4. Overman M, et al. </a:t>
            </a:r>
            <a:r>
              <a:rPr lang="en-US" i="1" dirty="0">
                <a:solidFill>
                  <a:schemeClr val="bg1">
                    <a:lumMod val="50000"/>
                  </a:schemeClr>
                </a:solidFill>
                <a:latin typeface="Arial" charset="0"/>
                <a:ea typeface="Arial" charset="0"/>
                <a:cs typeface="Arial" charset="0"/>
              </a:rPr>
              <a:t>J Clin Oncol </a:t>
            </a:r>
            <a:r>
              <a:rPr lang="en-US" dirty="0">
                <a:solidFill>
                  <a:schemeClr val="bg1">
                    <a:lumMod val="50000"/>
                  </a:schemeClr>
                </a:solidFill>
                <a:latin typeface="Arial" charset="0"/>
                <a:ea typeface="Arial" charset="0"/>
                <a:cs typeface="Arial" charset="0"/>
              </a:rPr>
              <a:t>2018;36:773–779; 5. Lenz H-J, et al. ESMO 2018 oral presentation, presentation number LBA18_PR; 6. National Cancer Institute. NCI Drug Dictionary. https://www.cancer.gov/publications/dictionaries/cancer-drug/def/anti-lag-3-monoclonal-antibody-bms-986016. Accessed 28 November 2019.</a:t>
            </a:r>
            <a:endParaRPr lang="en-US" strike="sngStrike" dirty="0">
              <a:solidFill>
                <a:schemeClr val="bg1">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30039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D05999-B5F7-494D-A5D5-DF96AB376BA5}"/>
              </a:ext>
            </a:extLst>
          </p:cNvPr>
          <p:cNvSpPr>
            <a:spLocks noGrp="1"/>
          </p:cNvSpPr>
          <p:nvPr>
            <p:ph type="title"/>
          </p:nvPr>
        </p:nvSpPr>
        <p:spPr/>
        <p:txBody>
          <a:bodyPr/>
          <a:lstStyle/>
          <a:p>
            <a:r>
              <a:rPr lang="en-US" dirty="0"/>
              <a:t>CheckMate 142 Monotherapy Cohort Study Design</a:t>
            </a:r>
            <a:r>
              <a:rPr lang="en-US" baseline="30000" dirty="0"/>
              <a:t>1,2</a:t>
            </a:r>
          </a:p>
        </p:txBody>
      </p:sp>
      <p:sp>
        <p:nvSpPr>
          <p:cNvPr id="9" name="Content Placeholder 8">
            <a:extLst>
              <a:ext uri="{FF2B5EF4-FFF2-40B4-BE49-F238E27FC236}">
                <a16:creationId xmlns:a16="http://schemas.microsoft.com/office/drawing/2014/main" id="{DEEF678F-4FDD-4810-8A63-BB90AF884E16}"/>
              </a:ext>
            </a:extLst>
          </p:cNvPr>
          <p:cNvSpPr>
            <a:spLocks noGrp="1"/>
          </p:cNvSpPr>
          <p:nvPr>
            <p:ph idx="1"/>
          </p:nvPr>
        </p:nvSpPr>
        <p:spPr>
          <a:xfrm>
            <a:off x="628650" y="3473918"/>
            <a:ext cx="7886700" cy="892277"/>
          </a:xfrm>
        </p:spPr>
        <p:txBody>
          <a:bodyPr>
            <a:normAutofit/>
          </a:bodyPr>
          <a:lstStyle/>
          <a:p>
            <a:pPr marL="0" indent="0">
              <a:spcBef>
                <a:spcPts val="450"/>
              </a:spcBef>
              <a:buNone/>
            </a:pPr>
            <a:r>
              <a:rPr lang="en-US" sz="1050" b="1" dirty="0">
                <a:solidFill>
                  <a:srgbClr val="0065A4"/>
                </a:solidFill>
              </a:rPr>
              <a:t>Subset analysis</a:t>
            </a:r>
            <a:r>
              <a:rPr lang="en-US" sz="1050" b="1" baseline="30000" dirty="0">
                <a:solidFill>
                  <a:srgbClr val="0070C0"/>
                </a:solidFill>
              </a:rPr>
              <a:t>1</a:t>
            </a:r>
            <a:r>
              <a:rPr lang="en-US" sz="1050" b="1" dirty="0">
                <a:solidFill>
                  <a:srgbClr val="0065A4"/>
                </a:solidFill>
              </a:rPr>
              <a:t>:  </a:t>
            </a:r>
          </a:p>
          <a:p>
            <a:pPr>
              <a:spcBef>
                <a:spcPts val="450"/>
              </a:spcBef>
            </a:pPr>
            <a:r>
              <a:rPr lang="en-US" sz="1050" dirty="0">
                <a:solidFill>
                  <a:srgbClr val="0065A4"/>
                </a:solidFill>
              </a:rPr>
              <a:t>Group A (n = 53): </a:t>
            </a:r>
            <a:r>
              <a:rPr lang="en-US" sz="1050" dirty="0"/>
              <a:t>received ≥ 3 prior chemotherapies, including a fluoropyrimidine, oxaliplatin, and irinotecan</a:t>
            </a:r>
          </a:p>
          <a:p>
            <a:r>
              <a:rPr lang="en-US" sz="1050" dirty="0">
                <a:solidFill>
                  <a:srgbClr val="0065A4"/>
                </a:solidFill>
              </a:rPr>
              <a:t>Group B (n = 21): </a:t>
            </a:r>
            <a:r>
              <a:rPr lang="en-US" sz="1050" dirty="0"/>
              <a:t>did not receive prior treatment with all 3 of these chemotherapies (fluoropyrimidine, oxaliplatin, and irinotecan)</a:t>
            </a:r>
          </a:p>
        </p:txBody>
      </p:sp>
      <p:sp>
        <p:nvSpPr>
          <p:cNvPr id="3" name="Slide Number Placeholder 2">
            <a:extLst>
              <a:ext uri="{FF2B5EF4-FFF2-40B4-BE49-F238E27FC236}">
                <a16:creationId xmlns:a16="http://schemas.microsoft.com/office/drawing/2014/main" id="{99BF01AB-76F3-448F-BF20-023199379162}"/>
              </a:ext>
            </a:extLst>
          </p:cNvPr>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14</a:t>
            </a:fld>
            <a:endParaRPr lang="en-US" dirty="0">
              <a:solidFill>
                <a:srgbClr val="000000">
                  <a:tint val="75000"/>
                </a:srgbClr>
              </a:solidFill>
              <a:latin typeface="Arial" panose="020B0604020202020204"/>
            </a:endParaRPr>
          </a:p>
        </p:txBody>
      </p:sp>
      <p:sp>
        <p:nvSpPr>
          <p:cNvPr id="10" name="Text Placeholder 9">
            <a:extLst>
              <a:ext uri="{FF2B5EF4-FFF2-40B4-BE49-F238E27FC236}">
                <a16:creationId xmlns:a16="http://schemas.microsoft.com/office/drawing/2014/main" id="{2DDCD51E-81BA-42C7-BFDC-B55040D93471}"/>
              </a:ext>
            </a:extLst>
          </p:cNvPr>
          <p:cNvSpPr>
            <a:spLocks noGrp="1"/>
          </p:cNvSpPr>
          <p:nvPr>
            <p:ph type="body" sz="quarter" idx="14"/>
          </p:nvPr>
        </p:nvSpPr>
        <p:spPr>
          <a:xfrm>
            <a:off x="628650" y="4221678"/>
            <a:ext cx="7886700" cy="514842"/>
          </a:xfrm>
        </p:spPr>
        <p:txBody>
          <a:bodyPr/>
          <a:lstStyle/>
          <a:p>
            <a:pPr>
              <a:lnSpc>
                <a:spcPct val="100000"/>
              </a:lnSpc>
              <a:spcBef>
                <a:spcPts val="0"/>
              </a:spcBef>
            </a:pPr>
            <a:endParaRPr lang="en-US" dirty="0"/>
          </a:p>
          <a:p>
            <a:pPr>
              <a:lnSpc>
                <a:spcPct val="100000"/>
              </a:lnSpc>
              <a:spcBef>
                <a:spcPts val="0"/>
              </a:spcBef>
            </a:pPr>
            <a:r>
              <a:rPr lang="en-US" baseline="30000" dirty="0"/>
              <a:t>a</a:t>
            </a:r>
            <a:r>
              <a:rPr lang="en-US" dirty="0"/>
              <a:t>Enrollment was staggered with additional patients being enrolled if ≥ 7 of the first 19 centrally confirmed MSI-H patients had a confirmed response (CR or PR). </a:t>
            </a:r>
            <a:r>
              <a:rPr lang="en-US" baseline="30000" dirty="0"/>
              <a:t>b </a:t>
            </a:r>
            <a:r>
              <a:rPr lang="en-US" dirty="0"/>
              <a:t>Patients with a CR, PR, or SD </a:t>
            </a:r>
            <a:br>
              <a:rPr lang="en-US" dirty="0"/>
            </a:br>
            <a:r>
              <a:rPr lang="en-US" dirty="0"/>
              <a:t>for ≥ 12 weeks. </a:t>
            </a:r>
            <a:r>
              <a:rPr lang="en-US" baseline="30000" dirty="0"/>
              <a:t>c</a:t>
            </a:r>
            <a:r>
              <a:rPr lang="en-US" dirty="0"/>
              <a:t>Time between first dose date and last known date alive. </a:t>
            </a:r>
            <a:r>
              <a:rPr lang="en-US" baseline="30000" dirty="0"/>
              <a:t>d</a:t>
            </a:r>
            <a:r>
              <a:rPr lang="en-US" dirty="0"/>
              <a:t>Time from first dose to database cutoff.</a:t>
            </a:r>
            <a:br>
              <a:rPr lang="en-US" dirty="0"/>
            </a:br>
            <a:r>
              <a:rPr lang="en-US" dirty="0"/>
              <a:t>1. Overman MJ, et al. Oral presentation at ASCO-GI 2018; 2. Overman MJ, et al. </a:t>
            </a:r>
            <a:r>
              <a:rPr lang="en-US" i="1" dirty="0"/>
              <a:t>Lancet Oncol. </a:t>
            </a:r>
            <a:r>
              <a:rPr lang="en-US" dirty="0"/>
              <a:t>2017;18(9):1182</a:t>
            </a:r>
            <a:r>
              <a:rPr lang="en-US" dirty="0">
                <a:ea typeface="Arial" charset="0"/>
                <a:cs typeface="Arial" charset="0"/>
              </a:rPr>
              <a:t>–</a:t>
            </a:r>
            <a:r>
              <a:rPr lang="en-US" dirty="0"/>
              <a:t>1191.</a:t>
            </a:r>
          </a:p>
          <a:p>
            <a:pPr>
              <a:lnSpc>
                <a:spcPct val="100000"/>
              </a:lnSpc>
              <a:spcBef>
                <a:spcPts val="0"/>
              </a:spcBef>
            </a:pPr>
            <a:endParaRPr lang="en-US" dirty="0"/>
          </a:p>
        </p:txBody>
      </p:sp>
      <p:sp>
        <p:nvSpPr>
          <p:cNvPr id="11" name="Rectangle 10">
            <a:extLst>
              <a:ext uri="{FF2B5EF4-FFF2-40B4-BE49-F238E27FC236}">
                <a16:creationId xmlns:a16="http://schemas.microsoft.com/office/drawing/2014/main" id="{C754F581-1B70-4DFD-9831-181E34449053}"/>
              </a:ext>
            </a:extLst>
          </p:cNvPr>
          <p:cNvSpPr/>
          <p:nvPr/>
        </p:nvSpPr>
        <p:spPr>
          <a:xfrm>
            <a:off x="628650" y="3114286"/>
            <a:ext cx="7886701" cy="415498"/>
          </a:xfrm>
          <a:prstGeom prst="rect">
            <a:avLst/>
          </a:prstGeom>
        </p:spPr>
        <p:txBody>
          <a:bodyPr wrap="square">
            <a:spAutoFit/>
          </a:bodyPr>
          <a:lstStyle/>
          <a:p>
            <a:pPr marL="126799" indent="-126799" defTabSz="914378" fontAlgn="base">
              <a:spcBef>
                <a:spcPts val="450"/>
              </a:spcBef>
              <a:spcAft>
                <a:spcPct val="0"/>
              </a:spcAft>
              <a:defRPr/>
            </a:pPr>
            <a:r>
              <a:rPr lang="en-US" sz="1050" b="1" kern="0" dirty="0">
                <a:solidFill>
                  <a:srgbClr val="0065A4"/>
                </a:solidFill>
                <a:latin typeface="Arial" panose="020B0604020202020204"/>
                <a:ea typeface="ＭＳ Ｐゴシック" charset="0"/>
                <a:cs typeface="Arial" panose="020B0604020202020204" pitchFamily="34" charset="0"/>
              </a:rPr>
              <a:t>Primary analysis (N = 74): </a:t>
            </a:r>
            <a:r>
              <a:rPr lang="en-US" sz="1050" kern="0" dirty="0">
                <a:solidFill>
                  <a:srgbClr val="000000"/>
                </a:solidFill>
                <a:latin typeface="Arial" panose="020B0604020202020204"/>
                <a:ea typeface="ＭＳ Ｐゴシック" charset="0"/>
                <a:cs typeface="Arial" panose="020B0604020202020204" pitchFamily="34" charset="0"/>
              </a:rPr>
              <a:t>efficacy per BICR and safety; median follow-up, 12 months (0.3–31.7),</a:t>
            </a:r>
            <a:r>
              <a:rPr lang="en-US" sz="1050" kern="0" baseline="30000" dirty="0">
                <a:solidFill>
                  <a:srgbClr val="000000"/>
                </a:solidFill>
                <a:latin typeface="Arial" panose="020B0604020202020204"/>
                <a:ea typeface="ＭＳ Ｐゴシック" charset="0"/>
                <a:cs typeface="Arial" panose="020B0604020202020204" pitchFamily="34" charset="0"/>
              </a:rPr>
              <a:t>c</a:t>
            </a:r>
            <a:r>
              <a:rPr lang="en-US" sz="1050" kern="0" dirty="0">
                <a:solidFill>
                  <a:srgbClr val="000000"/>
                </a:solidFill>
                <a:latin typeface="Arial" panose="020B0604020202020204"/>
                <a:ea typeface="ＭＳ Ｐゴシック" charset="0"/>
                <a:cs typeface="Arial" panose="020B0604020202020204" pitchFamily="34" charset="0"/>
              </a:rPr>
              <a:t> 13.4 months </a:t>
            </a:r>
            <a:br>
              <a:rPr lang="en-US" sz="1050" kern="0" dirty="0">
                <a:solidFill>
                  <a:srgbClr val="000000"/>
                </a:solidFill>
                <a:latin typeface="Arial" panose="020B0604020202020204"/>
                <a:ea typeface="ＭＳ Ｐゴシック" charset="0"/>
                <a:cs typeface="Arial" panose="020B0604020202020204" pitchFamily="34" charset="0"/>
              </a:rPr>
            </a:br>
            <a:r>
              <a:rPr lang="en-US" sz="1050" kern="0" dirty="0">
                <a:solidFill>
                  <a:srgbClr val="000000"/>
                </a:solidFill>
                <a:latin typeface="Arial" panose="020B0604020202020204"/>
                <a:ea typeface="ＭＳ Ｐゴシック" charset="0"/>
                <a:cs typeface="Arial" panose="020B0604020202020204" pitchFamily="34" charset="0"/>
              </a:rPr>
              <a:t>(range, 10–32),</a:t>
            </a:r>
            <a:r>
              <a:rPr lang="en-US" sz="1050" kern="0" baseline="30000" dirty="0">
                <a:solidFill>
                  <a:srgbClr val="000000"/>
                </a:solidFill>
                <a:latin typeface="Arial" panose="020B0604020202020204"/>
                <a:ea typeface="ＭＳ Ｐゴシック" charset="0"/>
                <a:cs typeface="Arial" panose="020B0604020202020204" pitchFamily="34" charset="0"/>
              </a:rPr>
              <a:t>d</a:t>
            </a:r>
            <a:r>
              <a:rPr lang="en-US" sz="1050" kern="0" dirty="0">
                <a:solidFill>
                  <a:srgbClr val="000000"/>
                </a:solidFill>
                <a:latin typeface="Arial" panose="020B0604020202020204"/>
                <a:ea typeface="ＭＳ Ｐゴシック" charset="0"/>
                <a:cs typeface="Arial" panose="020B0604020202020204" pitchFamily="34" charset="0"/>
              </a:rPr>
              <a:t> and 21 months (range, 17–40)</a:t>
            </a:r>
            <a:r>
              <a:rPr lang="en-US" sz="1050" kern="0" baseline="30000" dirty="0">
                <a:solidFill>
                  <a:srgbClr val="000000"/>
                </a:solidFill>
                <a:latin typeface="Arial" panose="020B0604020202020204"/>
                <a:ea typeface="ＭＳ Ｐゴシック" charset="0"/>
                <a:cs typeface="Arial" panose="020B0604020202020204" pitchFamily="34" charset="0"/>
              </a:rPr>
              <a:t>d</a:t>
            </a:r>
            <a:endParaRPr lang="en-US" sz="1050" kern="0" dirty="0">
              <a:solidFill>
                <a:srgbClr val="000000"/>
              </a:solidFill>
              <a:latin typeface="Arial" panose="020B0604020202020204"/>
              <a:ea typeface="ＭＳ Ｐゴシック" charset="0"/>
              <a:cs typeface="Arial" panose="020B0604020202020204" pitchFamily="34" charset="0"/>
            </a:endParaRPr>
          </a:p>
        </p:txBody>
      </p:sp>
      <p:sp>
        <p:nvSpPr>
          <p:cNvPr id="12" name="Rectangle 11">
            <a:extLst>
              <a:ext uri="{FF2B5EF4-FFF2-40B4-BE49-F238E27FC236}">
                <a16:creationId xmlns:a16="http://schemas.microsoft.com/office/drawing/2014/main" id="{95E16B38-F637-4931-89D4-FAF98F704F9D}"/>
              </a:ext>
            </a:extLst>
          </p:cNvPr>
          <p:cNvSpPr/>
          <p:nvPr/>
        </p:nvSpPr>
        <p:spPr>
          <a:xfrm>
            <a:off x="628650" y="1157436"/>
            <a:ext cx="7886700" cy="1871515"/>
          </a:xfrm>
          <a:prstGeom prst="rect">
            <a:avLst/>
          </a:prstGeom>
          <a:solidFill>
            <a:srgbClr val="F2F2F2"/>
          </a:solidFill>
          <a:ln w="25400" cap="flat" cmpd="sng" algn="ctr">
            <a:noFill/>
            <a:prstDash val="solid"/>
          </a:ln>
          <a:effectLst/>
        </p:spPr>
        <p:txBody>
          <a:bodyPr rtlCol="0" anchor="ctr"/>
          <a:lstStyle/>
          <a:p>
            <a:pPr algn="ctr" defTabSz="914333" fontAlgn="base">
              <a:spcBef>
                <a:spcPct val="0"/>
              </a:spcBef>
              <a:spcAft>
                <a:spcPct val="0"/>
              </a:spcAft>
              <a:defRPr/>
            </a:pPr>
            <a:endParaRPr lang="en-US" sz="900" kern="0" dirty="0">
              <a:solidFill>
                <a:sysClr val="windowText" lastClr="000000"/>
              </a:solidFill>
              <a:latin typeface="Arial" panose="020B0604020202020204" pitchFamily="34" charset="0"/>
              <a:ea typeface="ＭＳ Ｐゴシック" charset="0"/>
              <a:cs typeface="Arial" panose="020B0604020202020204" pitchFamily="34" charset="0"/>
            </a:endParaRPr>
          </a:p>
        </p:txBody>
      </p:sp>
      <p:grpSp>
        <p:nvGrpSpPr>
          <p:cNvPr id="14" name="Group 13">
            <a:extLst>
              <a:ext uri="{FF2B5EF4-FFF2-40B4-BE49-F238E27FC236}">
                <a16:creationId xmlns:a16="http://schemas.microsoft.com/office/drawing/2014/main" id="{31FFF615-6570-4244-9D02-72DE320318D4}"/>
              </a:ext>
            </a:extLst>
          </p:cNvPr>
          <p:cNvGrpSpPr/>
          <p:nvPr/>
        </p:nvGrpSpPr>
        <p:grpSpPr>
          <a:xfrm>
            <a:off x="745305" y="1287787"/>
            <a:ext cx="4997838" cy="1610811"/>
            <a:chOff x="1090398" y="1378552"/>
            <a:chExt cx="4997837" cy="1610811"/>
          </a:xfrm>
        </p:grpSpPr>
        <p:cxnSp>
          <p:nvCxnSpPr>
            <p:cNvPr id="19" name="Straight Arrow Connector 18">
              <a:extLst>
                <a:ext uri="{FF2B5EF4-FFF2-40B4-BE49-F238E27FC236}">
                  <a16:creationId xmlns:a16="http://schemas.microsoft.com/office/drawing/2014/main" id="{BC24E50F-D7F9-46E8-94E2-CD8E68473727}"/>
                </a:ext>
              </a:extLst>
            </p:cNvPr>
            <p:cNvCxnSpPr>
              <a:cxnSpLocks/>
            </p:cNvCxnSpPr>
            <p:nvPr/>
          </p:nvCxnSpPr>
          <p:spPr>
            <a:xfrm>
              <a:off x="2664276" y="2174433"/>
              <a:ext cx="1234440" cy="0"/>
            </a:xfrm>
            <a:prstGeom prst="straightConnector1">
              <a:avLst/>
            </a:prstGeom>
            <a:noFill/>
            <a:ln w="28575" cap="flat" cmpd="sng" algn="ctr">
              <a:solidFill>
                <a:srgbClr val="000000"/>
              </a:solidFill>
              <a:prstDash val="solid"/>
              <a:tailEnd type="arrow"/>
            </a:ln>
            <a:effectLst/>
          </p:spPr>
        </p:cxnSp>
        <p:sp>
          <p:nvSpPr>
            <p:cNvPr id="16" name="Rounded Rectangle 25">
              <a:extLst>
                <a:ext uri="{FF2B5EF4-FFF2-40B4-BE49-F238E27FC236}">
                  <a16:creationId xmlns:a16="http://schemas.microsoft.com/office/drawing/2014/main" id="{9A2048E1-0D96-4742-8CA6-3C903BE466D6}"/>
                </a:ext>
              </a:extLst>
            </p:cNvPr>
            <p:cNvSpPr/>
            <p:nvPr>
              <p:custDataLst>
                <p:tags r:id="rId1"/>
              </p:custDataLst>
            </p:nvPr>
          </p:nvSpPr>
          <p:spPr bwMode="auto">
            <a:xfrm>
              <a:off x="3928212" y="1780783"/>
              <a:ext cx="2160023" cy="789557"/>
            </a:xfrm>
            <a:prstGeom prst="roundRect">
              <a:avLst/>
            </a:prstGeom>
            <a:solidFill>
              <a:srgbClr val="0366A5"/>
            </a:solidFill>
            <a:ln w="28575" cap="flat" cmpd="sng" algn="ctr">
              <a:solidFill>
                <a:srgbClr val="0366A5"/>
              </a:solidFill>
              <a:prstDash val="solid"/>
              <a:miter lim="800000"/>
              <a:headEnd type="none" w="med" len="med"/>
              <a:tailEnd type="none" w="med" len="med"/>
            </a:ln>
            <a:effectLst/>
          </p:spPr>
          <p:txBody>
            <a:bodyPr lIns="45720" tIns="91440" rIns="45720" bIns="91440" rtlCol="0" anchor="ctr"/>
            <a:lstStyle/>
            <a:p>
              <a:pPr algn="ctr" defTabSz="457166" fontAlgn="base">
                <a:spcBef>
                  <a:spcPct val="0"/>
                </a:spcBef>
                <a:spcAft>
                  <a:spcPts val="300"/>
                </a:spcAft>
                <a:defRPr/>
              </a:pPr>
              <a:r>
                <a:rPr lang="en-US" sz="1200" b="1" kern="0" dirty="0">
                  <a:solidFill>
                    <a:prstClr val="white"/>
                  </a:solidFill>
                  <a:latin typeface="Arial" panose="020B0604020202020204" pitchFamily="34" charset="0"/>
                  <a:ea typeface="ＭＳ Ｐゴシック" charset="0"/>
                  <a:cs typeface="Arial" panose="020B0604020202020204" pitchFamily="34" charset="0"/>
                </a:rPr>
                <a:t>Nivolumab 3 mg/kg Q2W</a:t>
              </a:r>
            </a:p>
          </p:txBody>
        </p:sp>
        <p:sp>
          <p:nvSpPr>
            <p:cNvPr id="17" name="TextBox 16">
              <a:extLst>
                <a:ext uri="{FF2B5EF4-FFF2-40B4-BE49-F238E27FC236}">
                  <a16:creationId xmlns:a16="http://schemas.microsoft.com/office/drawing/2014/main" id="{D53072E2-8457-4AD2-9E6B-8B1DCB229F7C}"/>
                </a:ext>
              </a:extLst>
            </p:cNvPr>
            <p:cNvSpPr txBox="1"/>
            <p:nvPr/>
          </p:nvSpPr>
          <p:spPr>
            <a:xfrm>
              <a:off x="1090398" y="1378552"/>
              <a:ext cx="1890970" cy="1610811"/>
            </a:xfrm>
            <a:prstGeom prst="roundRect">
              <a:avLst/>
            </a:prstGeom>
            <a:solidFill>
              <a:sysClr val="window" lastClr="FFFFFF"/>
            </a:solidFill>
            <a:ln w="25400">
              <a:solidFill>
                <a:srgbClr val="0065A4"/>
              </a:solidFill>
            </a:ln>
          </p:spPr>
          <p:txBody>
            <a:bodyPr wrap="square" lIns="0" tIns="0" rIns="0" bIns="0" rtlCol="0" anchor="ctr" anchorCtr="0">
              <a:noAutofit/>
            </a:bodyPr>
            <a:lstStyle>
              <a:defPPr>
                <a:defRPr lang="en-US"/>
              </a:defPPr>
              <a:lvl1pPr marL="85725" indent="-85725">
                <a:spcBef>
                  <a:spcPts val="300"/>
                </a:spcBef>
                <a:spcAft>
                  <a:spcPts val="300"/>
                </a:spcAft>
                <a:buFont typeface="Arial" pitchFamily="34" charset="0"/>
                <a:buChar char="•"/>
                <a:defRPr sz="1100" b="1">
                  <a:solidFill>
                    <a:schemeClr val="tx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31757" indent="-131757" defTabSz="457166" fontAlgn="base">
                <a:spcBef>
                  <a:spcPts val="0"/>
                </a:spcBef>
                <a:spcAft>
                  <a:spcPts val="900"/>
                </a:spcAft>
                <a:defRPr/>
              </a:pPr>
              <a:r>
                <a:rPr lang="en-US" sz="1050" kern="0" dirty="0">
                  <a:solidFill>
                    <a:srgbClr val="000000"/>
                  </a:solidFill>
                  <a:latin typeface="Arial" panose="020B0604020202020204" pitchFamily="34" charset="0"/>
                  <a:ea typeface="ＭＳ Ｐゴシック" charset="0"/>
                  <a:cs typeface="Arial" panose="020B0604020202020204" pitchFamily="34" charset="0"/>
                </a:rPr>
                <a:t>Histologically confirmed metastatic or recurrent CRC</a:t>
              </a:r>
            </a:p>
            <a:p>
              <a:pPr marL="131757" indent="-131757" defTabSz="457166" fontAlgn="base">
                <a:spcBef>
                  <a:spcPts val="0"/>
                </a:spcBef>
                <a:spcAft>
                  <a:spcPts val="900"/>
                </a:spcAft>
                <a:defRPr/>
              </a:pPr>
              <a:r>
                <a:rPr lang="en-US" sz="1050" kern="0" dirty="0">
                  <a:solidFill>
                    <a:srgbClr val="000000"/>
                  </a:solidFill>
                  <a:latin typeface="Arial" panose="020B0604020202020204" pitchFamily="34" charset="0"/>
                  <a:ea typeface="ＭＳ Ｐゴシック" charset="0"/>
                  <a:cs typeface="Arial" panose="020B0604020202020204" pitchFamily="34" charset="0"/>
                </a:rPr>
                <a:t>MSI-H/dMMR per local laboratory</a:t>
              </a:r>
            </a:p>
            <a:p>
              <a:pPr marL="131757" indent="-131757" defTabSz="457166" fontAlgn="base">
                <a:spcBef>
                  <a:spcPts val="0"/>
                </a:spcBef>
                <a:spcAft>
                  <a:spcPts val="900"/>
                </a:spcAft>
                <a:defRPr/>
              </a:pPr>
              <a:r>
                <a:rPr lang="en-US" sz="1050" kern="0" dirty="0">
                  <a:solidFill>
                    <a:srgbClr val="000000"/>
                  </a:solidFill>
                  <a:latin typeface="Arial" panose="020B0604020202020204" pitchFamily="34" charset="0"/>
                  <a:ea typeface="ＭＳ Ｐゴシック" charset="0"/>
                  <a:cs typeface="Arial" panose="020B0604020202020204" pitchFamily="34" charset="0"/>
                </a:rPr>
                <a:t>≥ 1 prior line of therapy</a:t>
              </a:r>
            </a:p>
          </p:txBody>
        </p:sp>
        <p:sp>
          <p:nvSpPr>
            <p:cNvPr id="18" name="TextBox 17">
              <a:extLst>
                <a:ext uri="{FF2B5EF4-FFF2-40B4-BE49-F238E27FC236}">
                  <a16:creationId xmlns:a16="http://schemas.microsoft.com/office/drawing/2014/main" id="{CC96F8A5-764B-4DA3-AC50-35E423174EDE}"/>
                </a:ext>
              </a:extLst>
            </p:cNvPr>
            <p:cNvSpPr txBox="1"/>
            <p:nvPr/>
          </p:nvSpPr>
          <p:spPr>
            <a:xfrm>
              <a:off x="2981368" y="1848305"/>
              <a:ext cx="946844" cy="346249"/>
            </a:xfrm>
            <a:prstGeom prst="rect">
              <a:avLst/>
            </a:prstGeom>
            <a:noFill/>
          </p:spPr>
          <p:txBody>
            <a:bodyPr wrap="square" rtlCol="0">
              <a:spAutoFit/>
            </a:bodyPr>
            <a:lstStyle/>
            <a:p>
              <a:pPr algn="ctr" defTabSz="914355" fontAlgn="base">
                <a:spcBef>
                  <a:spcPct val="0"/>
                </a:spcBef>
                <a:spcAft>
                  <a:spcPct val="0"/>
                </a:spcAft>
                <a:defRPr/>
              </a:pPr>
              <a:r>
                <a:rPr lang="en-US" sz="825" b="1" kern="0" dirty="0">
                  <a:solidFill>
                    <a:srgbClr val="000000"/>
                  </a:solidFill>
                  <a:latin typeface="Arial" panose="020B0604020202020204" pitchFamily="34" charset="0"/>
                  <a:ea typeface="ＭＳ Ｐゴシック" charset="0"/>
                  <a:cs typeface="Arial" panose="020B0604020202020204" pitchFamily="34" charset="0"/>
                </a:rPr>
                <a:t>Monotherapy</a:t>
              </a:r>
            </a:p>
            <a:p>
              <a:pPr algn="ctr" defTabSz="914355" fontAlgn="base">
                <a:spcBef>
                  <a:spcPct val="0"/>
                </a:spcBef>
                <a:spcAft>
                  <a:spcPct val="0"/>
                </a:spcAft>
                <a:defRPr/>
              </a:pPr>
              <a:r>
                <a:rPr lang="en-US" sz="825" b="1" kern="0" dirty="0">
                  <a:solidFill>
                    <a:srgbClr val="000000"/>
                  </a:solidFill>
                  <a:latin typeface="Arial" panose="020B0604020202020204" pitchFamily="34" charset="0"/>
                  <a:ea typeface="ＭＳ Ｐゴシック" charset="0"/>
                  <a:cs typeface="Arial" panose="020B0604020202020204" pitchFamily="34" charset="0"/>
                </a:rPr>
                <a:t>cohort</a:t>
              </a:r>
              <a:r>
                <a:rPr lang="en-US" sz="825" b="1" kern="0" baseline="30000" dirty="0">
                  <a:solidFill>
                    <a:srgbClr val="000000"/>
                  </a:solidFill>
                  <a:latin typeface="Arial" panose="020B0604020202020204" pitchFamily="34" charset="0"/>
                  <a:ea typeface="ＭＳ Ｐゴシック" charset="0"/>
                  <a:cs typeface="Arial" panose="020B0604020202020204" pitchFamily="34" charset="0"/>
                </a:rPr>
                <a:t>a</a:t>
              </a:r>
            </a:p>
          </p:txBody>
        </p:sp>
      </p:grpSp>
      <p:sp>
        <p:nvSpPr>
          <p:cNvPr id="15" name="Rectangle 14">
            <a:extLst>
              <a:ext uri="{FF2B5EF4-FFF2-40B4-BE49-F238E27FC236}">
                <a16:creationId xmlns:a16="http://schemas.microsoft.com/office/drawing/2014/main" id="{3B389BA6-FCD2-48FD-9244-DB663DB69AC9}"/>
              </a:ext>
            </a:extLst>
          </p:cNvPr>
          <p:cNvSpPr/>
          <p:nvPr/>
        </p:nvSpPr>
        <p:spPr>
          <a:xfrm>
            <a:off x="5869530" y="1386062"/>
            <a:ext cx="2726280" cy="1354217"/>
          </a:xfrm>
          <a:prstGeom prst="rect">
            <a:avLst/>
          </a:prstGeom>
        </p:spPr>
        <p:txBody>
          <a:bodyPr wrap="square">
            <a:spAutoFit/>
          </a:bodyPr>
          <a:lstStyle/>
          <a:p>
            <a:pPr marL="126799" indent="-126799" defTabSz="685783">
              <a:spcBef>
                <a:spcPts val="338"/>
              </a:spcBef>
              <a:defRPr/>
            </a:pPr>
            <a:r>
              <a:rPr lang="en-US" sz="1200" b="1" kern="0" dirty="0">
                <a:solidFill>
                  <a:srgbClr val="00457C"/>
                </a:solidFill>
                <a:latin typeface="Arial" panose="020B0604020202020204" pitchFamily="34" charset="0"/>
                <a:ea typeface="ＭＳ Ｐゴシック" charset="0"/>
                <a:cs typeface="Arial" panose="020B0604020202020204" pitchFamily="34" charset="0"/>
              </a:rPr>
              <a:t>Primary endpoint: </a:t>
            </a:r>
          </a:p>
          <a:p>
            <a:pPr marL="117472" indent="-117472" defTabSz="685783">
              <a:spcBef>
                <a:spcPts val="338"/>
              </a:spcBef>
              <a:buFont typeface="Arial" panose="020B0604020202020204" pitchFamily="34" charset="0"/>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ORR per investigator assessment</a:t>
            </a:r>
            <a:r>
              <a:rPr lang="en-US" sz="1200" kern="0" baseline="30000" dirty="0">
                <a:solidFill>
                  <a:srgbClr val="000000"/>
                </a:solidFill>
                <a:latin typeface="Arial" panose="020B0604020202020204" pitchFamily="34" charset="0"/>
                <a:ea typeface="ＭＳ Ｐゴシック" charset="0"/>
                <a:cs typeface="Arial" panose="020B0604020202020204" pitchFamily="34" charset="0"/>
              </a:rPr>
              <a:t> </a:t>
            </a: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126799" indent="-126799" defTabSz="685783">
              <a:spcBef>
                <a:spcPts val="338"/>
              </a:spcBef>
              <a:defRPr/>
            </a:pP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126799" indent="-126799" defTabSz="685783">
              <a:spcBef>
                <a:spcPts val="338"/>
              </a:spcBef>
              <a:defRPr/>
            </a:pPr>
            <a:r>
              <a:rPr lang="en-US" sz="1200" b="1" kern="0" dirty="0">
                <a:solidFill>
                  <a:srgbClr val="00457C"/>
                </a:solidFill>
                <a:latin typeface="Arial" panose="020B0604020202020204" pitchFamily="34" charset="0"/>
                <a:ea typeface="ＭＳ Ｐゴシック" charset="0"/>
                <a:cs typeface="Arial" panose="020B0604020202020204" pitchFamily="34" charset="0"/>
              </a:rPr>
              <a:t>Other key endpoints: </a:t>
            </a:r>
          </a:p>
          <a:p>
            <a:pPr marL="117472" indent="-117472" defTabSz="685783">
              <a:spcBef>
                <a:spcPts val="338"/>
              </a:spcBef>
              <a:buFont typeface="Arial" panose="020B0604020202020204" pitchFamily="34" charset="0"/>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ORR per BICR, DCR,</a:t>
            </a:r>
            <a:r>
              <a:rPr lang="en-US" sz="1200" kern="0" baseline="30000" dirty="0">
                <a:solidFill>
                  <a:srgbClr val="000000"/>
                </a:solidFill>
                <a:latin typeface="Arial" panose="020B0604020202020204" pitchFamily="34" charset="0"/>
                <a:ea typeface="ＭＳ Ｐゴシック" charset="0"/>
                <a:cs typeface="Arial" panose="020B0604020202020204" pitchFamily="34" charset="0"/>
              </a:rPr>
              <a:t>b</a:t>
            </a:r>
            <a:r>
              <a:rPr lang="en-US" sz="1200" kern="0" dirty="0">
                <a:solidFill>
                  <a:srgbClr val="000000"/>
                </a:solidFill>
                <a:latin typeface="Arial" panose="020B0604020202020204" pitchFamily="34" charset="0"/>
                <a:ea typeface="ＭＳ Ｐゴシック" charset="0"/>
                <a:cs typeface="Arial" panose="020B0604020202020204" pitchFamily="34" charset="0"/>
              </a:rPr>
              <a:t> DOR, PFS, OS, and safety</a:t>
            </a:r>
          </a:p>
        </p:txBody>
      </p:sp>
    </p:spTree>
    <p:extLst>
      <p:ext uri="{BB962C8B-B14F-4D97-AF65-F5344CB8AC3E}">
        <p14:creationId xmlns:p14="http://schemas.microsoft.com/office/powerpoint/2010/main" val="4184086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CBF5E-35A3-47AB-9B58-5512AC957A6C}"/>
              </a:ext>
            </a:extLst>
          </p:cNvPr>
          <p:cNvSpPr>
            <a:spLocks noGrp="1"/>
          </p:cNvSpPr>
          <p:nvPr>
            <p:ph type="title"/>
          </p:nvPr>
        </p:nvSpPr>
        <p:spPr>
          <a:xfrm>
            <a:off x="628650" y="761568"/>
            <a:ext cx="7886700" cy="395868"/>
          </a:xfrm>
        </p:spPr>
        <p:txBody>
          <a:bodyPr/>
          <a:lstStyle/>
          <a:p>
            <a:r>
              <a:rPr lang="en-US" dirty="0"/>
              <a:t>Best Reduction in Target Lesion: All Patients</a:t>
            </a:r>
          </a:p>
        </p:txBody>
      </p:sp>
      <p:sp>
        <p:nvSpPr>
          <p:cNvPr id="4" name="Slide Number Placeholder 3">
            <a:extLst>
              <a:ext uri="{FF2B5EF4-FFF2-40B4-BE49-F238E27FC236}">
                <a16:creationId xmlns:a16="http://schemas.microsoft.com/office/drawing/2014/main" id="{D5FE2F3F-4EAB-4549-9933-C604A6FFCD98}"/>
              </a:ext>
            </a:extLst>
          </p:cNvPr>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15</a:t>
            </a:fld>
            <a:endParaRPr lang="en-US" dirty="0">
              <a:solidFill>
                <a:srgbClr val="000000">
                  <a:tint val="75000"/>
                </a:srgbClr>
              </a:solidFill>
              <a:latin typeface="Arial" panose="020B0604020202020204"/>
            </a:endParaRPr>
          </a:p>
        </p:txBody>
      </p:sp>
      <p:sp>
        <p:nvSpPr>
          <p:cNvPr id="5" name="Text Placeholder 4">
            <a:extLst>
              <a:ext uri="{FF2B5EF4-FFF2-40B4-BE49-F238E27FC236}">
                <a16:creationId xmlns:a16="http://schemas.microsoft.com/office/drawing/2014/main" id="{E10DEF9E-75AE-41F9-9CC7-FF19E2D066CB}"/>
              </a:ext>
            </a:extLst>
          </p:cNvPr>
          <p:cNvSpPr>
            <a:spLocks noGrp="1"/>
          </p:cNvSpPr>
          <p:nvPr>
            <p:ph type="body" sz="quarter" idx="14"/>
          </p:nvPr>
        </p:nvSpPr>
        <p:spPr/>
        <p:txBody>
          <a:bodyPr/>
          <a:lstStyle/>
          <a:p>
            <a:r>
              <a:rPr lang="en-US" baseline="30000" dirty="0"/>
              <a:t>a</a:t>
            </a:r>
            <a:r>
              <a:rPr lang="en-US" dirty="0"/>
              <a:t>BICR data with a median follow-up of 21 months (range, 17-40). </a:t>
            </a:r>
            <a:br>
              <a:rPr lang="en-US" dirty="0"/>
            </a:br>
            <a:r>
              <a:rPr lang="en-US" dirty="0"/>
              <a:t>Overman MJ, et al. Oral presentation at ASCO-GI 2018.</a:t>
            </a:r>
          </a:p>
        </p:txBody>
      </p:sp>
      <p:grpSp>
        <p:nvGrpSpPr>
          <p:cNvPr id="288" name="Group 287">
            <a:extLst>
              <a:ext uri="{FF2B5EF4-FFF2-40B4-BE49-F238E27FC236}">
                <a16:creationId xmlns:a16="http://schemas.microsoft.com/office/drawing/2014/main" id="{7CC5BEAF-C1F6-42C7-8618-6E2AC0D40951}"/>
              </a:ext>
            </a:extLst>
          </p:cNvPr>
          <p:cNvGrpSpPr/>
          <p:nvPr/>
        </p:nvGrpSpPr>
        <p:grpSpPr>
          <a:xfrm>
            <a:off x="1482924" y="3897375"/>
            <a:ext cx="7661077" cy="432018"/>
            <a:chOff x="3151435" y="1172644"/>
            <a:chExt cx="8820876" cy="603810"/>
          </a:xfrm>
        </p:grpSpPr>
        <p:sp>
          <p:nvSpPr>
            <p:cNvPr id="289" name="TextBox 288">
              <a:extLst>
                <a:ext uri="{FF2B5EF4-FFF2-40B4-BE49-F238E27FC236}">
                  <a16:creationId xmlns:a16="http://schemas.microsoft.com/office/drawing/2014/main" id="{03B3E6F1-1FBB-41B4-BB1E-7F11990FA732}"/>
                </a:ext>
              </a:extLst>
            </p:cNvPr>
            <p:cNvSpPr txBox="1"/>
            <p:nvPr/>
          </p:nvSpPr>
          <p:spPr>
            <a:xfrm>
              <a:off x="3277412" y="1172644"/>
              <a:ext cx="8694899" cy="306492"/>
            </a:xfrm>
            <a:prstGeom prst="rect">
              <a:avLst/>
            </a:prstGeom>
            <a:noFill/>
          </p:spPr>
          <p:txBody>
            <a:bodyPr wrap="square" rtlCol="0">
              <a:spAutoFit/>
            </a:bodyPr>
            <a:lstStyle/>
            <a:p>
              <a:pPr defTabSz="914378">
                <a:defRPr/>
              </a:pPr>
              <a:r>
                <a:rPr lang="en-US" sz="825" dirty="0">
                  <a:solidFill>
                    <a:srgbClr val="000000"/>
                  </a:solidFill>
                  <a:latin typeface="Arial" charset="0"/>
                  <a:ea typeface="ＭＳ Ｐゴシック" charset="0"/>
                  <a:cs typeface="Arial" panose="020B0604020202020204" pitchFamily="34" charset="0"/>
                </a:rPr>
                <a:t>Group A:</a:t>
              </a:r>
              <a:r>
                <a:rPr lang="en-US" sz="825" kern="0" dirty="0">
                  <a:solidFill>
                    <a:srgbClr val="000000"/>
                  </a:solidFill>
                  <a:latin typeface="Arial" panose="020B0604020202020204"/>
                  <a:ea typeface="ＭＳ Ｐゴシック" charset="0"/>
                  <a:cs typeface="Arial" panose="020B0604020202020204" pitchFamily="34" charset="0"/>
                </a:rPr>
                <a:t> patients received ≥3 prior chemotherapies including a fluoropyrimidine, oxaliplatin, and irinotecan</a:t>
              </a:r>
              <a:endParaRPr lang="en-GB" sz="825" baseline="30000" dirty="0">
                <a:solidFill>
                  <a:srgbClr val="000000"/>
                </a:solidFill>
                <a:latin typeface="Arial" charset="0"/>
                <a:ea typeface="ＭＳ Ｐゴシック" charset="0"/>
                <a:cs typeface="Arial" panose="020B0604020202020204" pitchFamily="34" charset="0"/>
              </a:endParaRPr>
            </a:p>
          </p:txBody>
        </p:sp>
        <p:sp>
          <p:nvSpPr>
            <p:cNvPr id="290" name="Rectangle 289">
              <a:extLst>
                <a:ext uri="{FF2B5EF4-FFF2-40B4-BE49-F238E27FC236}">
                  <a16:creationId xmlns:a16="http://schemas.microsoft.com/office/drawing/2014/main" id="{AA724141-2EB4-4650-BF50-5936E6C095B7}"/>
                </a:ext>
              </a:extLst>
            </p:cNvPr>
            <p:cNvSpPr/>
            <p:nvPr/>
          </p:nvSpPr>
          <p:spPr>
            <a:xfrm>
              <a:off x="3153052" y="1254942"/>
              <a:ext cx="129639" cy="113016"/>
            </a:xfrm>
            <a:prstGeom prst="rect">
              <a:avLst/>
            </a:prstGeom>
            <a:solidFill>
              <a:schemeClr val="accent3"/>
            </a:solidFill>
            <a:ln w="12700" cap="flat" cmpd="sng" algn="ctr">
              <a:noFill/>
              <a:prstDash val="solid"/>
              <a:miter lim="800000"/>
            </a:ln>
            <a:effectLst/>
          </p:spPr>
          <p:txBody>
            <a:bodyPr rtlCol="0" anchor="ctr"/>
            <a:lstStyle/>
            <a:p>
              <a:pPr algn="ctr" defTabSz="914378">
                <a:defRPr/>
              </a:pPr>
              <a:endParaRPr lang="en-US" kern="0" dirty="0">
                <a:solidFill>
                  <a:prstClr val="black"/>
                </a:solidFill>
                <a:latin typeface="Calibri" panose="020F0502020204030204"/>
                <a:ea typeface="ＭＳ Ｐゴシック" charset="0"/>
              </a:endParaRPr>
            </a:p>
          </p:txBody>
        </p:sp>
        <p:sp>
          <p:nvSpPr>
            <p:cNvPr id="291" name="Rectangle 290">
              <a:extLst>
                <a:ext uri="{FF2B5EF4-FFF2-40B4-BE49-F238E27FC236}">
                  <a16:creationId xmlns:a16="http://schemas.microsoft.com/office/drawing/2014/main" id="{1ADDDCDF-5D58-4E6C-9E6D-DB740BDD69A5}"/>
                </a:ext>
              </a:extLst>
            </p:cNvPr>
            <p:cNvSpPr/>
            <p:nvPr/>
          </p:nvSpPr>
          <p:spPr>
            <a:xfrm>
              <a:off x="3151435" y="1555117"/>
              <a:ext cx="129639" cy="113016"/>
            </a:xfrm>
            <a:prstGeom prst="rect">
              <a:avLst/>
            </a:prstGeom>
            <a:solidFill>
              <a:schemeClr val="tx1">
                <a:lumMod val="65000"/>
                <a:lumOff val="35000"/>
              </a:schemeClr>
            </a:solidFill>
            <a:ln w="12700" cap="flat" cmpd="sng" algn="ctr">
              <a:noFill/>
              <a:prstDash val="solid"/>
              <a:miter lim="800000"/>
            </a:ln>
            <a:effectLst/>
          </p:spPr>
          <p:txBody>
            <a:bodyPr rtlCol="0" anchor="ctr"/>
            <a:lstStyle/>
            <a:p>
              <a:pPr algn="ctr" defTabSz="914378">
                <a:defRPr/>
              </a:pPr>
              <a:endParaRPr lang="en-US" kern="0" dirty="0">
                <a:solidFill>
                  <a:prstClr val="black"/>
                </a:solidFill>
                <a:latin typeface="Calibri" panose="020F0502020204030204"/>
                <a:ea typeface="ＭＳ Ｐゴシック" charset="0"/>
              </a:endParaRPr>
            </a:p>
          </p:txBody>
        </p:sp>
        <p:sp>
          <p:nvSpPr>
            <p:cNvPr id="292" name="TextBox 291">
              <a:extLst>
                <a:ext uri="{FF2B5EF4-FFF2-40B4-BE49-F238E27FC236}">
                  <a16:creationId xmlns:a16="http://schemas.microsoft.com/office/drawing/2014/main" id="{43CE2416-1471-44C1-9F88-4355921311FE}"/>
                </a:ext>
              </a:extLst>
            </p:cNvPr>
            <p:cNvSpPr txBox="1"/>
            <p:nvPr/>
          </p:nvSpPr>
          <p:spPr>
            <a:xfrm>
              <a:off x="3255729" y="1469962"/>
              <a:ext cx="8631471" cy="306492"/>
            </a:xfrm>
            <a:prstGeom prst="rect">
              <a:avLst/>
            </a:prstGeom>
            <a:noFill/>
          </p:spPr>
          <p:txBody>
            <a:bodyPr wrap="square" rtlCol="0">
              <a:spAutoFit/>
            </a:bodyPr>
            <a:lstStyle/>
            <a:p>
              <a:pPr defTabSz="914378">
                <a:defRPr/>
              </a:pPr>
              <a:r>
                <a:rPr lang="en-US" sz="825" dirty="0">
                  <a:solidFill>
                    <a:srgbClr val="000000"/>
                  </a:solidFill>
                  <a:latin typeface="Arial" charset="0"/>
                  <a:ea typeface="ＭＳ Ｐゴシック" charset="0"/>
                  <a:cs typeface="Arial" panose="020B0604020202020204" pitchFamily="34" charset="0"/>
                </a:rPr>
                <a:t>Group B:</a:t>
              </a:r>
              <a:r>
                <a:rPr lang="en-US" sz="825" kern="0" dirty="0">
                  <a:solidFill>
                    <a:srgbClr val="000000"/>
                  </a:solidFill>
                  <a:latin typeface="Arial" panose="020B0604020202020204"/>
                  <a:ea typeface="ＭＳ Ｐゴシック" charset="0"/>
                  <a:cs typeface="Arial" panose="020B0604020202020204" pitchFamily="34" charset="0"/>
                </a:rPr>
                <a:t> patients did not receive prior treatment with all 3 of these chemotherapies (fluoropyrimidine, oxaliplatin and irinotecan)</a:t>
              </a:r>
              <a:endParaRPr lang="en-GB" sz="825" baseline="30000" dirty="0">
                <a:solidFill>
                  <a:srgbClr val="000000"/>
                </a:solidFill>
                <a:latin typeface="Arial" charset="0"/>
                <a:ea typeface="ＭＳ Ｐゴシック" charset="0"/>
                <a:cs typeface="Arial" panose="020B0604020202020204" pitchFamily="34" charset="0"/>
              </a:endParaRPr>
            </a:p>
          </p:txBody>
        </p:sp>
      </p:grpSp>
      <p:grpSp>
        <p:nvGrpSpPr>
          <p:cNvPr id="293" name="Group 292">
            <a:extLst>
              <a:ext uri="{FF2B5EF4-FFF2-40B4-BE49-F238E27FC236}">
                <a16:creationId xmlns:a16="http://schemas.microsoft.com/office/drawing/2014/main" id="{E2FCB156-68C2-4576-8085-5FAD3987778A}"/>
              </a:ext>
            </a:extLst>
          </p:cNvPr>
          <p:cNvGrpSpPr/>
          <p:nvPr/>
        </p:nvGrpSpPr>
        <p:grpSpPr>
          <a:xfrm>
            <a:off x="1965653" y="3626838"/>
            <a:ext cx="6285379" cy="276999"/>
            <a:chOff x="-185498" y="5684838"/>
            <a:chExt cx="11521440" cy="373444"/>
          </a:xfrm>
        </p:grpSpPr>
        <p:sp>
          <p:nvSpPr>
            <p:cNvPr id="294" name="Rectangle 293">
              <a:extLst>
                <a:ext uri="{FF2B5EF4-FFF2-40B4-BE49-F238E27FC236}">
                  <a16:creationId xmlns:a16="http://schemas.microsoft.com/office/drawing/2014/main" id="{31E03A2E-5827-4F8C-BF89-365F3DCF6496}"/>
                </a:ext>
              </a:extLst>
            </p:cNvPr>
            <p:cNvSpPr/>
            <p:nvPr/>
          </p:nvSpPr>
          <p:spPr>
            <a:xfrm>
              <a:off x="-185498" y="5684838"/>
              <a:ext cx="11521440" cy="373444"/>
            </a:xfrm>
            <a:prstGeom prst="rect">
              <a:avLst/>
            </a:prstGeom>
          </p:spPr>
          <p:txBody>
            <a:bodyPr wrap="square">
              <a:spAutoFit/>
            </a:bodyPr>
            <a:lstStyle/>
            <a:p>
              <a:pPr defTabSz="457189">
                <a:defRPr/>
              </a:pPr>
              <a:r>
                <a:rPr lang="en-US" sz="600" dirty="0">
                  <a:solidFill>
                    <a:srgbClr val="000000"/>
                  </a:solidFill>
                  <a:latin typeface="Arial" panose="020B0604020202020204"/>
                  <a:ea typeface="ＭＳ Ｐゴシック" charset="0"/>
                </a:rPr>
                <a:t> </a:t>
              </a:r>
              <a:r>
                <a:rPr lang="en-US" sz="600" dirty="0">
                  <a:solidFill>
                    <a:srgbClr val="000000"/>
                  </a:solidFill>
                  <a:latin typeface="Arial" panose="020B0604020202020204"/>
                  <a:ea typeface="Calibri" panose="020F0502020204030204" pitchFamily="34" charset="0"/>
                </a:rPr>
                <a:t/>
              </a:r>
              <a:br>
                <a:rPr lang="en-US" sz="600" dirty="0">
                  <a:solidFill>
                    <a:srgbClr val="000000"/>
                  </a:solidFill>
                  <a:latin typeface="Arial" panose="020B0604020202020204"/>
                  <a:ea typeface="Calibri" panose="020F0502020204030204" pitchFamily="34" charset="0"/>
                </a:rPr>
              </a:br>
              <a:r>
                <a:rPr lang="en-US" sz="600" dirty="0">
                  <a:solidFill>
                    <a:srgbClr val="000000"/>
                  </a:solidFill>
                  <a:latin typeface="Arial" panose="020B0604020202020204"/>
                  <a:ea typeface="Calibri" panose="020F0502020204030204" pitchFamily="34" charset="0"/>
                </a:rPr>
                <a:t>*Confirmed response per BICR assessment;      </a:t>
              </a:r>
              <a:r>
                <a:rPr lang="en-US" sz="600" dirty="0">
                  <a:solidFill>
                    <a:srgbClr val="000000"/>
                  </a:solidFill>
                  <a:latin typeface="Arial" panose="020B0604020202020204"/>
                  <a:ea typeface="ＭＳ Ｐゴシック" charset="0"/>
                  <a:cs typeface="Arial" panose="020B0604020202020204" pitchFamily="34" charset="0"/>
                </a:rPr>
                <a:t>% Change truncated to 100%.</a:t>
              </a:r>
              <a:r>
                <a:rPr lang="en-US" sz="600" baseline="30000" dirty="0">
                  <a:solidFill>
                    <a:srgbClr val="000000"/>
                  </a:solidFill>
                  <a:latin typeface="Arial" panose="020B0604020202020204"/>
                </a:rPr>
                <a:t> †</a:t>
              </a:r>
              <a:r>
                <a:rPr lang="en-US" sz="600" dirty="0">
                  <a:solidFill>
                    <a:srgbClr val="000000"/>
                  </a:solidFill>
                  <a:latin typeface="Arial" panose="020B0604020202020204"/>
                </a:rPr>
                <a:t> Patient from Group A with 0% best reduction in target lesion</a:t>
              </a:r>
              <a:endParaRPr lang="en-US" sz="600" dirty="0">
                <a:solidFill>
                  <a:srgbClr val="000000"/>
                </a:solidFill>
                <a:latin typeface="Arial" panose="020B0604020202020204"/>
                <a:ea typeface="Calibri" panose="020F0502020204030204" pitchFamily="34" charset="0"/>
              </a:endParaRPr>
            </a:p>
          </p:txBody>
        </p:sp>
        <p:sp>
          <p:nvSpPr>
            <p:cNvPr id="295" name="Rectangle 294">
              <a:extLst>
                <a:ext uri="{FF2B5EF4-FFF2-40B4-BE49-F238E27FC236}">
                  <a16:creationId xmlns:a16="http://schemas.microsoft.com/office/drawing/2014/main" id="{6C9328BE-0BEF-4555-846B-D33008A82FED}"/>
                </a:ext>
              </a:extLst>
            </p:cNvPr>
            <p:cNvSpPr>
              <a:spLocks noChangeAspect="1"/>
            </p:cNvSpPr>
            <p:nvPr/>
          </p:nvSpPr>
          <p:spPr>
            <a:xfrm>
              <a:off x="2771061" y="5860831"/>
              <a:ext cx="96723" cy="105575"/>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dirty="0">
                <a:solidFill>
                  <a:prstClr val="white"/>
                </a:solidFill>
                <a:latin typeface="Arial"/>
              </a:endParaRPr>
            </a:p>
          </p:txBody>
        </p:sp>
      </p:grpSp>
      <p:sp>
        <p:nvSpPr>
          <p:cNvPr id="296" name="TextBox 295">
            <a:extLst>
              <a:ext uri="{FF2B5EF4-FFF2-40B4-BE49-F238E27FC236}">
                <a16:creationId xmlns:a16="http://schemas.microsoft.com/office/drawing/2014/main" id="{A64D8330-DC14-44AF-B5D1-25CCC83F99BB}"/>
              </a:ext>
            </a:extLst>
          </p:cNvPr>
          <p:cNvSpPr txBox="1"/>
          <p:nvPr/>
        </p:nvSpPr>
        <p:spPr>
          <a:xfrm>
            <a:off x="2229771" y="1583399"/>
            <a:ext cx="5914951" cy="253916"/>
          </a:xfrm>
          <a:prstGeom prst="rect">
            <a:avLst/>
          </a:prstGeom>
          <a:noFill/>
        </p:spPr>
        <p:txBody>
          <a:bodyPr wrap="square" rtlCol="0">
            <a:spAutoFit/>
          </a:bodyPr>
          <a:lstStyle/>
          <a:p>
            <a:pPr marL="171450" indent="-171450" defTabSz="914378" fontAlgn="base">
              <a:spcBef>
                <a:spcPct val="0"/>
              </a:spcBef>
              <a:spcAft>
                <a:spcPct val="0"/>
              </a:spcAft>
              <a:buClr>
                <a:srgbClr val="000000"/>
              </a:buClr>
              <a:buFont typeface="Arial" panose="020B0604020202020204" pitchFamily="34" charset="0"/>
              <a:buChar char="•"/>
              <a:defRPr/>
            </a:pPr>
            <a:r>
              <a:rPr lang="en-US" sz="1050" dirty="0">
                <a:solidFill>
                  <a:srgbClr val="000000"/>
                </a:solidFill>
                <a:latin typeface="Arial" charset="0"/>
                <a:ea typeface="ＭＳ Ｐゴシック" charset="0"/>
              </a:rPr>
              <a:t>60% of patients had a reduction in tumor burden from baseline with nivolumab monotherapy</a:t>
            </a:r>
          </a:p>
        </p:txBody>
      </p:sp>
      <p:grpSp>
        <p:nvGrpSpPr>
          <p:cNvPr id="276" name="Group 275">
            <a:extLst>
              <a:ext uri="{FF2B5EF4-FFF2-40B4-BE49-F238E27FC236}">
                <a16:creationId xmlns:a16="http://schemas.microsoft.com/office/drawing/2014/main" id="{4C55E378-C2DD-422B-86DC-4791B3E52004}"/>
              </a:ext>
            </a:extLst>
          </p:cNvPr>
          <p:cNvGrpSpPr/>
          <p:nvPr/>
        </p:nvGrpSpPr>
        <p:grpSpPr>
          <a:xfrm>
            <a:off x="976780" y="1461877"/>
            <a:ext cx="6828344" cy="2447796"/>
            <a:chOff x="1302373" y="1949169"/>
            <a:chExt cx="9104458" cy="3263727"/>
          </a:xfrm>
        </p:grpSpPr>
        <p:sp>
          <p:nvSpPr>
            <p:cNvPr id="22" name="TextBox 21">
              <a:extLst>
                <a:ext uri="{FF2B5EF4-FFF2-40B4-BE49-F238E27FC236}">
                  <a16:creationId xmlns:a16="http://schemas.microsoft.com/office/drawing/2014/main" id="{4091C5C4-E237-4204-A789-4633DFC51417}"/>
                </a:ext>
              </a:extLst>
            </p:cNvPr>
            <p:cNvSpPr txBox="1"/>
            <p:nvPr/>
          </p:nvSpPr>
          <p:spPr>
            <a:xfrm>
              <a:off x="1706186" y="4905120"/>
              <a:ext cx="553999"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-100</a:t>
              </a:r>
            </a:p>
          </p:txBody>
        </p:sp>
        <p:sp>
          <p:nvSpPr>
            <p:cNvPr id="48" name="TextBox 47">
              <a:extLst>
                <a:ext uri="{FF2B5EF4-FFF2-40B4-BE49-F238E27FC236}">
                  <a16:creationId xmlns:a16="http://schemas.microsoft.com/office/drawing/2014/main" id="{1303B8C8-DB78-4EC6-9D68-CE0E165D67B4}"/>
                </a:ext>
              </a:extLst>
            </p:cNvPr>
            <p:cNvSpPr txBox="1"/>
            <p:nvPr/>
          </p:nvSpPr>
          <p:spPr>
            <a:xfrm>
              <a:off x="1791681" y="4612190"/>
              <a:ext cx="468504"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-80</a:t>
              </a:r>
            </a:p>
          </p:txBody>
        </p:sp>
        <p:sp>
          <p:nvSpPr>
            <p:cNvPr id="49" name="TextBox 48">
              <a:extLst>
                <a:ext uri="{FF2B5EF4-FFF2-40B4-BE49-F238E27FC236}">
                  <a16:creationId xmlns:a16="http://schemas.microsoft.com/office/drawing/2014/main" id="{33AA55F5-A3F9-4ED4-AC38-65B4FDF906EE}"/>
                </a:ext>
              </a:extLst>
            </p:cNvPr>
            <p:cNvSpPr txBox="1"/>
            <p:nvPr/>
          </p:nvSpPr>
          <p:spPr>
            <a:xfrm>
              <a:off x="1783130" y="4292634"/>
              <a:ext cx="477055" cy="338555"/>
            </a:xfrm>
            <a:prstGeom prst="rect">
              <a:avLst/>
            </a:prstGeom>
            <a:noFill/>
          </p:spPr>
          <p:txBody>
            <a:bodyPr wrap="none" rtlCol="0">
              <a:spAutoFit/>
            </a:bodyPr>
            <a:lstStyle/>
            <a:p>
              <a:pPr algn="r" defTabSz="914378">
                <a:defRPr/>
              </a:pPr>
              <a:r>
                <a:rPr lang="en-US" sz="1050" kern="0" dirty="0">
                  <a:solidFill>
                    <a:prstClr val="black"/>
                  </a:solidFill>
                  <a:latin typeface="Arial" panose="020B0604020202020204"/>
                  <a:ea typeface="ＭＳ Ｐゴシック" charset="0"/>
                </a:rPr>
                <a:t>-</a:t>
              </a:r>
              <a:r>
                <a:rPr lang="en-US" sz="900" kern="0" dirty="0">
                  <a:solidFill>
                    <a:prstClr val="black"/>
                  </a:solidFill>
                  <a:latin typeface="Arial" panose="020B0604020202020204"/>
                  <a:ea typeface="ＭＳ Ｐゴシック" charset="0"/>
                </a:rPr>
                <a:t>60</a:t>
              </a:r>
              <a:endParaRPr lang="en-US" sz="1050" kern="0" dirty="0">
                <a:solidFill>
                  <a:prstClr val="black"/>
                </a:solidFill>
                <a:latin typeface="Arial" panose="020B0604020202020204"/>
                <a:ea typeface="ＭＳ Ｐゴシック" charset="0"/>
              </a:endParaRPr>
            </a:p>
          </p:txBody>
        </p:sp>
        <p:sp>
          <p:nvSpPr>
            <p:cNvPr id="50" name="TextBox 49">
              <a:extLst>
                <a:ext uri="{FF2B5EF4-FFF2-40B4-BE49-F238E27FC236}">
                  <a16:creationId xmlns:a16="http://schemas.microsoft.com/office/drawing/2014/main" id="{3B2A9602-223B-4C4C-A096-EA3A7075EFD1}"/>
                </a:ext>
              </a:extLst>
            </p:cNvPr>
            <p:cNvSpPr txBox="1"/>
            <p:nvPr/>
          </p:nvSpPr>
          <p:spPr>
            <a:xfrm>
              <a:off x="1791681" y="3999700"/>
              <a:ext cx="468504"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-40</a:t>
              </a:r>
            </a:p>
          </p:txBody>
        </p:sp>
        <p:sp>
          <p:nvSpPr>
            <p:cNvPr id="51" name="TextBox 50">
              <a:extLst>
                <a:ext uri="{FF2B5EF4-FFF2-40B4-BE49-F238E27FC236}">
                  <a16:creationId xmlns:a16="http://schemas.microsoft.com/office/drawing/2014/main" id="{2D90009A-C3B5-4D9D-BFC8-E78B0C2F696F}"/>
                </a:ext>
              </a:extLst>
            </p:cNvPr>
            <p:cNvSpPr txBox="1"/>
            <p:nvPr/>
          </p:nvSpPr>
          <p:spPr>
            <a:xfrm>
              <a:off x="1791681" y="3706767"/>
              <a:ext cx="468504"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-20</a:t>
              </a:r>
            </a:p>
          </p:txBody>
        </p:sp>
        <p:sp>
          <p:nvSpPr>
            <p:cNvPr id="52" name="TextBox 51">
              <a:extLst>
                <a:ext uri="{FF2B5EF4-FFF2-40B4-BE49-F238E27FC236}">
                  <a16:creationId xmlns:a16="http://schemas.microsoft.com/office/drawing/2014/main" id="{CFBEDCB7-9E7F-4DF8-B35E-63C1B65F95C9}"/>
                </a:ext>
              </a:extLst>
            </p:cNvPr>
            <p:cNvSpPr txBox="1"/>
            <p:nvPr/>
          </p:nvSpPr>
          <p:spPr>
            <a:xfrm>
              <a:off x="1928470" y="3413834"/>
              <a:ext cx="331715"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0</a:t>
              </a:r>
            </a:p>
          </p:txBody>
        </p:sp>
        <p:sp>
          <p:nvSpPr>
            <p:cNvPr id="53" name="TextBox 52">
              <a:extLst>
                <a:ext uri="{FF2B5EF4-FFF2-40B4-BE49-F238E27FC236}">
                  <a16:creationId xmlns:a16="http://schemas.microsoft.com/office/drawing/2014/main" id="{5703DAAF-9E13-48DF-969A-112F0BEA1368}"/>
                </a:ext>
              </a:extLst>
            </p:cNvPr>
            <p:cNvSpPr txBox="1"/>
            <p:nvPr/>
          </p:nvSpPr>
          <p:spPr>
            <a:xfrm>
              <a:off x="1842977" y="3120901"/>
              <a:ext cx="417208"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20</a:t>
              </a:r>
            </a:p>
          </p:txBody>
        </p:sp>
        <p:sp>
          <p:nvSpPr>
            <p:cNvPr id="54" name="TextBox 53">
              <a:extLst>
                <a:ext uri="{FF2B5EF4-FFF2-40B4-BE49-F238E27FC236}">
                  <a16:creationId xmlns:a16="http://schemas.microsoft.com/office/drawing/2014/main" id="{525BD70F-58D0-477B-BC99-1A7FD7A08469}"/>
                </a:ext>
              </a:extLst>
            </p:cNvPr>
            <p:cNvSpPr txBox="1"/>
            <p:nvPr/>
          </p:nvSpPr>
          <p:spPr>
            <a:xfrm>
              <a:off x="1842977" y="2827967"/>
              <a:ext cx="417208"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40</a:t>
              </a:r>
            </a:p>
          </p:txBody>
        </p:sp>
        <p:sp>
          <p:nvSpPr>
            <p:cNvPr id="55" name="TextBox 54">
              <a:extLst>
                <a:ext uri="{FF2B5EF4-FFF2-40B4-BE49-F238E27FC236}">
                  <a16:creationId xmlns:a16="http://schemas.microsoft.com/office/drawing/2014/main" id="{F20DF21D-632E-4058-8E01-7807B167ECF5}"/>
                </a:ext>
              </a:extLst>
            </p:cNvPr>
            <p:cNvSpPr txBox="1"/>
            <p:nvPr/>
          </p:nvSpPr>
          <p:spPr>
            <a:xfrm>
              <a:off x="1842977" y="2535035"/>
              <a:ext cx="417208"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60</a:t>
              </a:r>
            </a:p>
          </p:txBody>
        </p:sp>
        <p:sp>
          <p:nvSpPr>
            <p:cNvPr id="56" name="TextBox 55">
              <a:extLst>
                <a:ext uri="{FF2B5EF4-FFF2-40B4-BE49-F238E27FC236}">
                  <a16:creationId xmlns:a16="http://schemas.microsoft.com/office/drawing/2014/main" id="{7439BC98-F79F-4E14-B8F0-1419A2B12CC3}"/>
                </a:ext>
              </a:extLst>
            </p:cNvPr>
            <p:cNvSpPr txBox="1"/>
            <p:nvPr/>
          </p:nvSpPr>
          <p:spPr>
            <a:xfrm>
              <a:off x="1842977" y="2242102"/>
              <a:ext cx="417208"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80</a:t>
              </a:r>
            </a:p>
          </p:txBody>
        </p:sp>
        <p:sp>
          <p:nvSpPr>
            <p:cNvPr id="57" name="TextBox 56">
              <a:extLst>
                <a:ext uri="{FF2B5EF4-FFF2-40B4-BE49-F238E27FC236}">
                  <a16:creationId xmlns:a16="http://schemas.microsoft.com/office/drawing/2014/main" id="{96D4813D-070B-4612-B9D2-77A0BF91A43F}"/>
                </a:ext>
              </a:extLst>
            </p:cNvPr>
            <p:cNvSpPr txBox="1"/>
            <p:nvPr/>
          </p:nvSpPr>
          <p:spPr>
            <a:xfrm>
              <a:off x="1757483" y="1949169"/>
              <a:ext cx="502701" cy="307776"/>
            </a:xfrm>
            <a:prstGeom prst="rect">
              <a:avLst/>
            </a:prstGeom>
            <a:noFill/>
          </p:spPr>
          <p:txBody>
            <a:bodyPr wrap="none" rtlCol="0">
              <a:spAutoFit/>
            </a:bodyPr>
            <a:lstStyle/>
            <a:p>
              <a:pPr algn="r" defTabSz="914378">
                <a:defRPr/>
              </a:pPr>
              <a:r>
                <a:rPr lang="en-US" sz="900" kern="0" dirty="0">
                  <a:solidFill>
                    <a:prstClr val="black"/>
                  </a:solidFill>
                  <a:latin typeface="Arial" panose="020B0604020202020204"/>
                  <a:ea typeface="ＭＳ Ｐゴシック" charset="0"/>
                </a:rPr>
                <a:t>100</a:t>
              </a:r>
            </a:p>
          </p:txBody>
        </p:sp>
        <p:sp>
          <p:nvSpPr>
            <p:cNvPr id="58" name="TextBox 57">
              <a:extLst>
                <a:ext uri="{FF2B5EF4-FFF2-40B4-BE49-F238E27FC236}">
                  <a16:creationId xmlns:a16="http://schemas.microsoft.com/office/drawing/2014/main" id="{2C4A9FBE-4347-49AF-B003-D1F53EA1799C}"/>
                </a:ext>
              </a:extLst>
            </p:cNvPr>
            <p:cNvSpPr txBox="1"/>
            <p:nvPr/>
          </p:nvSpPr>
          <p:spPr>
            <a:xfrm rot="16200000">
              <a:off x="195232" y="3299591"/>
              <a:ext cx="2768279" cy="553997"/>
            </a:xfrm>
            <a:prstGeom prst="rect">
              <a:avLst/>
            </a:prstGeom>
            <a:noFill/>
          </p:spPr>
          <p:txBody>
            <a:bodyPr wrap="none" rtlCol="0">
              <a:spAutoFit/>
            </a:bodyPr>
            <a:lstStyle/>
            <a:p>
              <a:pPr algn="ctr" defTabSz="914378">
                <a:defRPr/>
              </a:pPr>
              <a:r>
                <a:rPr lang="en-US" sz="1050" b="1" kern="0" dirty="0">
                  <a:solidFill>
                    <a:prstClr val="black"/>
                  </a:solidFill>
                  <a:latin typeface="Arial" panose="020B0604020202020204"/>
                  <a:ea typeface="ＭＳ Ｐゴシック" charset="0"/>
                  <a:cs typeface="Arial" panose="020B0604020202020204" pitchFamily="34" charset="0"/>
                </a:rPr>
                <a:t>Best reduction from baseline </a:t>
              </a:r>
            </a:p>
            <a:p>
              <a:pPr algn="ctr" defTabSz="914378">
                <a:defRPr/>
              </a:pPr>
              <a:r>
                <a:rPr lang="en-US" sz="1050" b="1" kern="0" dirty="0">
                  <a:solidFill>
                    <a:prstClr val="black"/>
                  </a:solidFill>
                  <a:latin typeface="Arial" panose="020B0604020202020204"/>
                  <a:ea typeface="ＭＳ Ｐゴシック" charset="0"/>
                  <a:cs typeface="Arial" panose="020B0604020202020204" pitchFamily="34" charset="0"/>
                </a:rPr>
                <a:t>in target lesion size (%)</a:t>
              </a:r>
              <a:r>
                <a:rPr lang="en-US" sz="1050" b="1" kern="0" baseline="30000" dirty="0">
                  <a:solidFill>
                    <a:prstClr val="black"/>
                  </a:solidFill>
                  <a:latin typeface="Arial" panose="020B0604020202020204"/>
                  <a:ea typeface="ＭＳ Ｐゴシック" charset="0"/>
                  <a:cs typeface="Arial" panose="020B0604020202020204" pitchFamily="34" charset="0"/>
                </a:rPr>
                <a:t>a</a:t>
              </a:r>
              <a:endParaRPr lang="en-US" sz="1050" b="1" kern="0" baseline="30000" dirty="0">
                <a:solidFill>
                  <a:prstClr val="black"/>
                </a:solidFill>
                <a:highlight>
                  <a:srgbClr val="00FF00"/>
                </a:highlight>
                <a:latin typeface="Arial" panose="020B0604020202020204"/>
                <a:ea typeface="ＭＳ Ｐゴシック" charset="0"/>
                <a:cs typeface="Arial" panose="020B0604020202020204" pitchFamily="34" charset="0"/>
              </a:endParaRPr>
            </a:p>
          </p:txBody>
        </p:sp>
        <p:grpSp>
          <p:nvGrpSpPr>
            <p:cNvPr id="268" name="Group 267">
              <a:extLst>
                <a:ext uri="{FF2B5EF4-FFF2-40B4-BE49-F238E27FC236}">
                  <a16:creationId xmlns:a16="http://schemas.microsoft.com/office/drawing/2014/main" id="{2DBAB9CC-B2C3-4070-AF66-2290ED1AAA15}"/>
                </a:ext>
              </a:extLst>
            </p:cNvPr>
            <p:cNvGrpSpPr/>
            <p:nvPr/>
          </p:nvGrpSpPr>
          <p:grpSpPr>
            <a:xfrm>
              <a:off x="2334167" y="2104863"/>
              <a:ext cx="7478036" cy="2927168"/>
              <a:chOff x="2334167" y="2104863"/>
              <a:chExt cx="7478036" cy="2927168"/>
            </a:xfrm>
            <a:solidFill>
              <a:schemeClr val="accent3"/>
            </a:solidFill>
          </p:grpSpPr>
          <p:sp>
            <p:nvSpPr>
              <p:cNvPr id="11" name="Rectangle 10">
                <a:extLst>
                  <a:ext uri="{FF2B5EF4-FFF2-40B4-BE49-F238E27FC236}">
                    <a16:creationId xmlns:a16="http://schemas.microsoft.com/office/drawing/2014/main" id="{D376EC05-1FB4-4207-B310-6535A4F012FD}"/>
                  </a:ext>
                </a:extLst>
              </p:cNvPr>
              <p:cNvSpPr/>
              <p:nvPr/>
            </p:nvSpPr>
            <p:spPr>
              <a:xfrm>
                <a:off x="5448590" y="3559564"/>
                <a:ext cx="95700" cy="4501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2" name="Rectangle 11">
                <a:extLst>
                  <a:ext uri="{FF2B5EF4-FFF2-40B4-BE49-F238E27FC236}">
                    <a16:creationId xmlns:a16="http://schemas.microsoft.com/office/drawing/2014/main" id="{508CF26C-82E0-43AD-9B85-D6976ABA87F3}"/>
                  </a:ext>
                </a:extLst>
              </p:cNvPr>
              <p:cNvSpPr/>
              <p:nvPr/>
            </p:nvSpPr>
            <p:spPr>
              <a:xfrm>
                <a:off x="5909986" y="3559564"/>
                <a:ext cx="95700" cy="9714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3" name="Rectangle 12">
                <a:extLst>
                  <a:ext uri="{FF2B5EF4-FFF2-40B4-BE49-F238E27FC236}">
                    <a16:creationId xmlns:a16="http://schemas.microsoft.com/office/drawing/2014/main" id="{2754674F-0999-4525-BDCA-4B9FEA383305}"/>
                  </a:ext>
                </a:extLst>
              </p:cNvPr>
              <p:cNvSpPr/>
              <p:nvPr/>
            </p:nvSpPr>
            <p:spPr>
              <a:xfrm>
                <a:off x="6256033" y="3559564"/>
                <a:ext cx="95700" cy="20670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4" name="Rectangle 13">
                <a:extLst>
                  <a:ext uri="{FF2B5EF4-FFF2-40B4-BE49-F238E27FC236}">
                    <a16:creationId xmlns:a16="http://schemas.microsoft.com/office/drawing/2014/main" id="{52EFC3D4-2207-42C9-A064-4B941F82F852}"/>
                  </a:ext>
                </a:extLst>
              </p:cNvPr>
              <p:cNvSpPr/>
              <p:nvPr/>
            </p:nvSpPr>
            <p:spPr>
              <a:xfrm flipV="1">
                <a:off x="6486731" y="3559564"/>
                <a:ext cx="95700" cy="22689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5" name="Rectangle 14">
                <a:extLst>
                  <a:ext uri="{FF2B5EF4-FFF2-40B4-BE49-F238E27FC236}">
                    <a16:creationId xmlns:a16="http://schemas.microsoft.com/office/drawing/2014/main" id="{447CE37A-B874-4C87-8620-3B3F9F90B834}"/>
                  </a:ext>
                </a:extLst>
              </p:cNvPr>
              <p:cNvSpPr/>
              <p:nvPr/>
            </p:nvSpPr>
            <p:spPr>
              <a:xfrm flipV="1">
                <a:off x="6832778" y="3559564"/>
                <a:ext cx="95700" cy="40277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6" name="Rectangle 15">
                <a:extLst>
                  <a:ext uri="{FF2B5EF4-FFF2-40B4-BE49-F238E27FC236}">
                    <a16:creationId xmlns:a16="http://schemas.microsoft.com/office/drawing/2014/main" id="{9688D30C-3AD5-414B-8857-1252E45F33AA}"/>
                  </a:ext>
                </a:extLst>
              </p:cNvPr>
              <p:cNvSpPr/>
              <p:nvPr/>
            </p:nvSpPr>
            <p:spPr>
              <a:xfrm flipV="1">
                <a:off x="7409523" y="3559564"/>
                <a:ext cx="95700" cy="56423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7" name="Rectangle 16">
                <a:extLst>
                  <a:ext uri="{FF2B5EF4-FFF2-40B4-BE49-F238E27FC236}">
                    <a16:creationId xmlns:a16="http://schemas.microsoft.com/office/drawing/2014/main" id="{F38EB707-D4EA-4834-916D-B5B55FC6CD8D}"/>
                  </a:ext>
                </a:extLst>
              </p:cNvPr>
              <p:cNvSpPr/>
              <p:nvPr/>
            </p:nvSpPr>
            <p:spPr>
              <a:xfrm>
                <a:off x="5794637" y="3559564"/>
                <a:ext cx="95700" cy="7984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8" name="Rectangle 17">
                <a:extLst>
                  <a:ext uri="{FF2B5EF4-FFF2-40B4-BE49-F238E27FC236}">
                    <a16:creationId xmlns:a16="http://schemas.microsoft.com/office/drawing/2014/main" id="{D008B281-89E1-40E2-806C-E3482498AA8C}"/>
                  </a:ext>
                </a:extLst>
              </p:cNvPr>
              <p:cNvSpPr/>
              <p:nvPr/>
            </p:nvSpPr>
            <p:spPr>
              <a:xfrm>
                <a:off x="6025335" y="3559564"/>
                <a:ext cx="95700" cy="166343"/>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9" name="Rectangle 18">
                <a:extLst>
                  <a:ext uri="{FF2B5EF4-FFF2-40B4-BE49-F238E27FC236}">
                    <a16:creationId xmlns:a16="http://schemas.microsoft.com/office/drawing/2014/main" id="{7AE54004-6C75-4CCA-91A1-47EB4B769FD0}"/>
                  </a:ext>
                </a:extLst>
              </p:cNvPr>
              <p:cNvSpPr/>
              <p:nvPr/>
            </p:nvSpPr>
            <p:spPr>
              <a:xfrm flipV="1">
                <a:off x="6371382" y="3559564"/>
                <a:ext cx="95700" cy="22689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0" name="Rectangle 19">
                <a:extLst>
                  <a:ext uri="{FF2B5EF4-FFF2-40B4-BE49-F238E27FC236}">
                    <a16:creationId xmlns:a16="http://schemas.microsoft.com/office/drawing/2014/main" id="{05A81D5F-19AE-40B2-B111-06EB0E7F6A47}"/>
                  </a:ext>
                </a:extLst>
              </p:cNvPr>
              <p:cNvSpPr/>
              <p:nvPr/>
            </p:nvSpPr>
            <p:spPr>
              <a:xfrm flipV="1">
                <a:off x="6602080" y="3559564"/>
                <a:ext cx="95700" cy="25716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1" name="Rectangle 20">
                <a:extLst>
                  <a:ext uri="{FF2B5EF4-FFF2-40B4-BE49-F238E27FC236}">
                    <a16:creationId xmlns:a16="http://schemas.microsoft.com/office/drawing/2014/main" id="{1299C19C-E3FF-4AD7-AE3B-D3F0E14D1BE9}"/>
                  </a:ext>
                </a:extLst>
              </p:cNvPr>
              <p:cNvSpPr/>
              <p:nvPr/>
            </p:nvSpPr>
            <p:spPr>
              <a:xfrm flipV="1">
                <a:off x="7063476" y="3559564"/>
                <a:ext cx="95700" cy="463321"/>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7" name="Rectangle 26">
                <a:extLst>
                  <a:ext uri="{FF2B5EF4-FFF2-40B4-BE49-F238E27FC236}">
                    <a16:creationId xmlns:a16="http://schemas.microsoft.com/office/drawing/2014/main" id="{C5CAB776-73E8-4F48-9B35-646926978B74}"/>
                  </a:ext>
                </a:extLst>
              </p:cNvPr>
              <p:cNvSpPr/>
              <p:nvPr/>
            </p:nvSpPr>
            <p:spPr>
              <a:xfrm>
                <a:off x="2334167" y="2104863"/>
                <a:ext cx="95700" cy="145694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8" name="Rectangle 27">
                <a:extLst>
                  <a:ext uri="{FF2B5EF4-FFF2-40B4-BE49-F238E27FC236}">
                    <a16:creationId xmlns:a16="http://schemas.microsoft.com/office/drawing/2014/main" id="{ADEC9462-212D-4AB8-A59C-283854DB7652}"/>
                  </a:ext>
                </a:extLst>
              </p:cNvPr>
              <p:cNvSpPr/>
              <p:nvPr/>
            </p:nvSpPr>
            <p:spPr>
              <a:xfrm>
                <a:off x="2449516" y="2743508"/>
                <a:ext cx="95700" cy="81829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9" name="Rectangle 28">
                <a:extLst>
                  <a:ext uri="{FF2B5EF4-FFF2-40B4-BE49-F238E27FC236}">
                    <a16:creationId xmlns:a16="http://schemas.microsoft.com/office/drawing/2014/main" id="{0759AC2F-EFF1-4A3B-B89E-B7B0F7B52C3A}"/>
                  </a:ext>
                </a:extLst>
              </p:cNvPr>
              <p:cNvSpPr/>
              <p:nvPr/>
            </p:nvSpPr>
            <p:spPr>
              <a:xfrm>
                <a:off x="2680214" y="3054902"/>
                <a:ext cx="95700" cy="506903"/>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0" name="Rectangle 29">
                <a:extLst>
                  <a:ext uri="{FF2B5EF4-FFF2-40B4-BE49-F238E27FC236}">
                    <a16:creationId xmlns:a16="http://schemas.microsoft.com/office/drawing/2014/main" id="{9BCC413F-74C7-45D4-8731-A64C1A44E621}"/>
                  </a:ext>
                </a:extLst>
              </p:cNvPr>
              <p:cNvSpPr/>
              <p:nvPr/>
            </p:nvSpPr>
            <p:spPr>
              <a:xfrm>
                <a:off x="2795563" y="3060380"/>
                <a:ext cx="95700" cy="50142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1" name="Rectangle 30">
                <a:extLst>
                  <a:ext uri="{FF2B5EF4-FFF2-40B4-BE49-F238E27FC236}">
                    <a16:creationId xmlns:a16="http://schemas.microsoft.com/office/drawing/2014/main" id="{A5938296-166F-47D5-8978-2075315B755A}"/>
                  </a:ext>
                </a:extLst>
              </p:cNvPr>
              <p:cNvSpPr/>
              <p:nvPr/>
            </p:nvSpPr>
            <p:spPr>
              <a:xfrm>
                <a:off x="3141610" y="3125542"/>
                <a:ext cx="95700" cy="436263"/>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2" name="Rectangle 31">
                <a:extLst>
                  <a:ext uri="{FF2B5EF4-FFF2-40B4-BE49-F238E27FC236}">
                    <a16:creationId xmlns:a16="http://schemas.microsoft.com/office/drawing/2014/main" id="{FCF954DE-8B21-44B0-978E-87E07A80B323}"/>
                  </a:ext>
                </a:extLst>
              </p:cNvPr>
              <p:cNvSpPr/>
              <p:nvPr/>
            </p:nvSpPr>
            <p:spPr>
              <a:xfrm>
                <a:off x="3372308" y="3246640"/>
                <a:ext cx="95700" cy="31516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3" name="Rectangle 32">
                <a:extLst>
                  <a:ext uri="{FF2B5EF4-FFF2-40B4-BE49-F238E27FC236}">
                    <a16:creationId xmlns:a16="http://schemas.microsoft.com/office/drawing/2014/main" id="{0A0D559D-5926-4688-BC8E-297303A421E4}"/>
                  </a:ext>
                </a:extLst>
              </p:cNvPr>
              <p:cNvSpPr/>
              <p:nvPr/>
            </p:nvSpPr>
            <p:spPr>
              <a:xfrm>
                <a:off x="3603006" y="3301422"/>
                <a:ext cx="95700" cy="26038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4" name="Rectangle 33">
                <a:extLst>
                  <a:ext uri="{FF2B5EF4-FFF2-40B4-BE49-F238E27FC236}">
                    <a16:creationId xmlns:a16="http://schemas.microsoft.com/office/drawing/2014/main" id="{5C6C3E1C-8D10-490B-9D27-C0E943DA1B1A}"/>
                  </a:ext>
                </a:extLst>
              </p:cNvPr>
              <p:cNvSpPr/>
              <p:nvPr/>
            </p:nvSpPr>
            <p:spPr>
              <a:xfrm>
                <a:off x="3833704" y="3381837"/>
                <a:ext cx="95700" cy="179968"/>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5" name="Rectangle 34">
                <a:extLst>
                  <a:ext uri="{FF2B5EF4-FFF2-40B4-BE49-F238E27FC236}">
                    <a16:creationId xmlns:a16="http://schemas.microsoft.com/office/drawing/2014/main" id="{47D573B4-FE85-4296-BC55-992A94301267}"/>
                  </a:ext>
                </a:extLst>
              </p:cNvPr>
              <p:cNvSpPr/>
              <p:nvPr/>
            </p:nvSpPr>
            <p:spPr>
              <a:xfrm>
                <a:off x="4064402" y="3392246"/>
                <a:ext cx="95700" cy="16956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6" name="Rectangle 35">
                <a:extLst>
                  <a:ext uri="{FF2B5EF4-FFF2-40B4-BE49-F238E27FC236}">
                    <a16:creationId xmlns:a16="http://schemas.microsoft.com/office/drawing/2014/main" id="{19F362AC-EC26-4FDF-9428-D582090C2B61}"/>
                  </a:ext>
                </a:extLst>
              </p:cNvPr>
              <p:cNvSpPr/>
              <p:nvPr/>
            </p:nvSpPr>
            <p:spPr>
              <a:xfrm>
                <a:off x="4410449" y="3403779"/>
                <a:ext cx="95700" cy="15802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7" name="Rectangle 36">
                <a:extLst>
                  <a:ext uri="{FF2B5EF4-FFF2-40B4-BE49-F238E27FC236}">
                    <a16:creationId xmlns:a16="http://schemas.microsoft.com/office/drawing/2014/main" id="{1C80ADF4-76E5-4520-9322-90099ACAE93F}"/>
                  </a:ext>
                </a:extLst>
              </p:cNvPr>
              <p:cNvSpPr/>
              <p:nvPr/>
            </p:nvSpPr>
            <p:spPr>
              <a:xfrm>
                <a:off x="4641147" y="3435495"/>
                <a:ext cx="95700" cy="12631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8" name="Rectangle 37">
                <a:extLst>
                  <a:ext uri="{FF2B5EF4-FFF2-40B4-BE49-F238E27FC236}">
                    <a16:creationId xmlns:a16="http://schemas.microsoft.com/office/drawing/2014/main" id="{965E6155-127D-4D6D-8E17-BAC32F577508}"/>
                  </a:ext>
                </a:extLst>
              </p:cNvPr>
              <p:cNvSpPr/>
              <p:nvPr/>
            </p:nvSpPr>
            <p:spPr>
              <a:xfrm>
                <a:off x="4871845" y="3448469"/>
                <a:ext cx="95700" cy="11333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39" name="Rectangle 38">
                <a:extLst>
                  <a:ext uri="{FF2B5EF4-FFF2-40B4-BE49-F238E27FC236}">
                    <a16:creationId xmlns:a16="http://schemas.microsoft.com/office/drawing/2014/main" id="{47004834-688C-4500-8410-D57F46CC1987}"/>
                  </a:ext>
                </a:extLst>
              </p:cNvPr>
              <p:cNvSpPr/>
              <p:nvPr/>
            </p:nvSpPr>
            <p:spPr>
              <a:xfrm>
                <a:off x="3026261" y="3114009"/>
                <a:ext cx="95700" cy="44779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0" name="Rectangle 39">
                <a:extLst>
                  <a:ext uri="{FF2B5EF4-FFF2-40B4-BE49-F238E27FC236}">
                    <a16:creationId xmlns:a16="http://schemas.microsoft.com/office/drawing/2014/main" id="{C4C56B81-F6FF-4844-A85D-00B3FA8AD3DE}"/>
                  </a:ext>
                </a:extLst>
              </p:cNvPr>
              <p:cNvSpPr/>
              <p:nvPr/>
            </p:nvSpPr>
            <p:spPr>
              <a:xfrm>
                <a:off x="3256959" y="3243757"/>
                <a:ext cx="95700" cy="318048"/>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1" name="Rectangle 40">
                <a:extLst>
                  <a:ext uri="{FF2B5EF4-FFF2-40B4-BE49-F238E27FC236}">
                    <a16:creationId xmlns:a16="http://schemas.microsoft.com/office/drawing/2014/main" id="{35C87FD9-2400-4A06-836C-88F1F326F532}"/>
                  </a:ext>
                </a:extLst>
              </p:cNvPr>
              <p:cNvSpPr/>
              <p:nvPr/>
            </p:nvSpPr>
            <p:spPr>
              <a:xfrm>
                <a:off x="3487657" y="3289889"/>
                <a:ext cx="95700" cy="27191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2" name="Rectangle 41">
                <a:extLst>
                  <a:ext uri="{FF2B5EF4-FFF2-40B4-BE49-F238E27FC236}">
                    <a16:creationId xmlns:a16="http://schemas.microsoft.com/office/drawing/2014/main" id="{18CF8F78-9F89-4499-AFAB-B995A7A503C8}"/>
                  </a:ext>
                </a:extLst>
              </p:cNvPr>
              <p:cNvSpPr/>
              <p:nvPr/>
            </p:nvSpPr>
            <p:spPr>
              <a:xfrm>
                <a:off x="3718355" y="3357315"/>
                <a:ext cx="95700" cy="20449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3" name="Rectangle 42">
                <a:extLst>
                  <a:ext uri="{FF2B5EF4-FFF2-40B4-BE49-F238E27FC236}">
                    <a16:creationId xmlns:a16="http://schemas.microsoft.com/office/drawing/2014/main" id="{741C4A06-57F4-4455-BEC4-048B97C3DD3E}"/>
                  </a:ext>
                </a:extLst>
              </p:cNvPr>
              <p:cNvSpPr/>
              <p:nvPr/>
            </p:nvSpPr>
            <p:spPr>
              <a:xfrm>
                <a:off x="3949053" y="3390804"/>
                <a:ext cx="95700" cy="171001"/>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4" name="Rectangle 43">
                <a:extLst>
                  <a:ext uri="{FF2B5EF4-FFF2-40B4-BE49-F238E27FC236}">
                    <a16:creationId xmlns:a16="http://schemas.microsoft.com/office/drawing/2014/main" id="{15C8AEC2-69F0-4F0D-9519-4AB9D27F64BD}"/>
                  </a:ext>
                </a:extLst>
              </p:cNvPr>
              <p:cNvSpPr/>
              <p:nvPr/>
            </p:nvSpPr>
            <p:spPr>
              <a:xfrm>
                <a:off x="4179751" y="3393688"/>
                <a:ext cx="95700" cy="16811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5" name="Rectangle 44">
                <a:extLst>
                  <a:ext uri="{FF2B5EF4-FFF2-40B4-BE49-F238E27FC236}">
                    <a16:creationId xmlns:a16="http://schemas.microsoft.com/office/drawing/2014/main" id="{4F3D05E4-4E31-4C91-959C-6C1179C198F9}"/>
                  </a:ext>
                </a:extLst>
              </p:cNvPr>
              <p:cNvSpPr/>
              <p:nvPr/>
            </p:nvSpPr>
            <p:spPr>
              <a:xfrm>
                <a:off x="4525798" y="3403779"/>
                <a:ext cx="95700" cy="15802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6" name="Rectangle 45">
                <a:extLst>
                  <a:ext uri="{FF2B5EF4-FFF2-40B4-BE49-F238E27FC236}">
                    <a16:creationId xmlns:a16="http://schemas.microsoft.com/office/drawing/2014/main" id="{155749FC-678A-4E52-A30D-659379D914C0}"/>
                  </a:ext>
                </a:extLst>
              </p:cNvPr>
              <p:cNvSpPr/>
              <p:nvPr/>
            </p:nvSpPr>
            <p:spPr>
              <a:xfrm>
                <a:off x="4756496" y="3436936"/>
                <a:ext cx="95700" cy="12486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47" name="Rectangle 46">
                <a:extLst>
                  <a:ext uri="{FF2B5EF4-FFF2-40B4-BE49-F238E27FC236}">
                    <a16:creationId xmlns:a16="http://schemas.microsoft.com/office/drawing/2014/main" id="{D865ADCB-181F-4CDB-89F5-8FAD873AFFCD}"/>
                  </a:ext>
                </a:extLst>
              </p:cNvPr>
              <p:cNvSpPr/>
              <p:nvPr/>
            </p:nvSpPr>
            <p:spPr>
              <a:xfrm>
                <a:off x="4987194" y="3547132"/>
                <a:ext cx="95700" cy="14673"/>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59" name="Rectangle 58">
                <a:extLst>
                  <a:ext uri="{FF2B5EF4-FFF2-40B4-BE49-F238E27FC236}">
                    <a16:creationId xmlns:a16="http://schemas.microsoft.com/office/drawing/2014/main" id="{60F482B0-F199-4431-B4DA-E653BBF35E2F}"/>
                  </a:ext>
                </a:extLst>
              </p:cNvPr>
              <p:cNvSpPr/>
              <p:nvPr/>
            </p:nvSpPr>
            <p:spPr>
              <a:xfrm flipV="1">
                <a:off x="7524872" y="3559564"/>
                <a:ext cx="95700" cy="57865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67" name="Rectangle 66">
                <a:extLst>
                  <a:ext uri="{FF2B5EF4-FFF2-40B4-BE49-F238E27FC236}">
                    <a16:creationId xmlns:a16="http://schemas.microsoft.com/office/drawing/2014/main" id="{0ADB7532-F921-46E4-B457-6F231588E176}"/>
                  </a:ext>
                </a:extLst>
              </p:cNvPr>
              <p:cNvSpPr/>
              <p:nvPr/>
            </p:nvSpPr>
            <p:spPr>
              <a:xfrm flipV="1">
                <a:off x="7755570" y="3559564"/>
                <a:ext cx="95700" cy="639201"/>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75" name="Rectangle 74">
                <a:extLst>
                  <a:ext uri="{FF2B5EF4-FFF2-40B4-BE49-F238E27FC236}">
                    <a16:creationId xmlns:a16="http://schemas.microsoft.com/office/drawing/2014/main" id="{E1334EF7-558B-43B4-B89E-B9C3E0EDEB5D}"/>
                  </a:ext>
                </a:extLst>
              </p:cNvPr>
              <p:cNvSpPr/>
              <p:nvPr/>
            </p:nvSpPr>
            <p:spPr>
              <a:xfrm flipV="1">
                <a:off x="7986268" y="3559564"/>
                <a:ext cx="95700" cy="70695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83" name="Rectangle 82">
                <a:extLst>
                  <a:ext uri="{FF2B5EF4-FFF2-40B4-BE49-F238E27FC236}">
                    <a16:creationId xmlns:a16="http://schemas.microsoft.com/office/drawing/2014/main" id="{7E7C072F-4E59-4698-9DB1-382FDD4B544A}"/>
                  </a:ext>
                </a:extLst>
              </p:cNvPr>
              <p:cNvSpPr/>
              <p:nvPr/>
            </p:nvSpPr>
            <p:spPr>
              <a:xfrm flipV="1">
                <a:off x="8332315" y="3559564"/>
                <a:ext cx="95700" cy="871304"/>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91" name="Rectangle 90">
                <a:extLst>
                  <a:ext uri="{FF2B5EF4-FFF2-40B4-BE49-F238E27FC236}">
                    <a16:creationId xmlns:a16="http://schemas.microsoft.com/office/drawing/2014/main" id="{D5B23BB1-30AA-4AC2-8D0F-6E793576BE4C}"/>
                  </a:ext>
                </a:extLst>
              </p:cNvPr>
              <p:cNvSpPr/>
              <p:nvPr/>
            </p:nvSpPr>
            <p:spPr>
              <a:xfrm flipV="1">
                <a:off x="8678362" y="3559564"/>
                <a:ext cx="95700" cy="96212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99" name="Rectangle 98">
                <a:extLst>
                  <a:ext uri="{FF2B5EF4-FFF2-40B4-BE49-F238E27FC236}">
                    <a16:creationId xmlns:a16="http://schemas.microsoft.com/office/drawing/2014/main" id="{FF9075CE-4A2C-457E-9BF9-47A67E5869FA}"/>
                  </a:ext>
                </a:extLst>
              </p:cNvPr>
              <p:cNvSpPr/>
              <p:nvPr/>
            </p:nvSpPr>
            <p:spPr>
              <a:xfrm flipV="1">
                <a:off x="8793711" y="3559564"/>
                <a:ext cx="95700" cy="96212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07" name="Rectangle 106">
                <a:extLst>
                  <a:ext uri="{FF2B5EF4-FFF2-40B4-BE49-F238E27FC236}">
                    <a16:creationId xmlns:a16="http://schemas.microsoft.com/office/drawing/2014/main" id="{FFBFFD43-B303-4E94-80EF-D903C2FFB080}"/>
                  </a:ext>
                </a:extLst>
              </p:cNvPr>
              <p:cNvSpPr/>
              <p:nvPr/>
            </p:nvSpPr>
            <p:spPr>
              <a:xfrm flipV="1">
                <a:off x="8909060" y="3559564"/>
                <a:ext cx="95700" cy="96068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15" name="Rectangle 114">
                <a:extLst>
                  <a:ext uri="{FF2B5EF4-FFF2-40B4-BE49-F238E27FC236}">
                    <a16:creationId xmlns:a16="http://schemas.microsoft.com/office/drawing/2014/main" id="{57FEBB74-0C02-46B8-B8FD-31B00B3476DA}"/>
                  </a:ext>
                </a:extLst>
              </p:cNvPr>
              <p:cNvSpPr/>
              <p:nvPr/>
            </p:nvSpPr>
            <p:spPr>
              <a:xfrm flipV="1">
                <a:off x="9024409" y="3559564"/>
                <a:ext cx="95700" cy="963568"/>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16" name="Rectangle 115">
                <a:extLst>
                  <a:ext uri="{FF2B5EF4-FFF2-40B4-BE49-F238E27FC236}">
                    <a16:creationId xmlns:a16="http://schemas.microsoft.com/office/drawing/2014/main" id="{ECBE02DB-CB70-4CA9-A8D3-89AB5C2DE4EA}"/>
                  </a:ext>
                </a:extLst>
              </p:cNvPr>
              <p:cNvSpPr/>
              <p:nvPr/>
            </p:nvSpPr>
            <p:spPr>
              <a:xfrm flipV="1">
                <a:off x="9139758" y="3559564"/>
                <a:ext cx="95700" cy="103420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95" name="Rectangle 194">
                <a:extLst>
                  <a:ext uri="{FF2B5EF4-FFF2-40B4-BE49-F238E27FC236}">
                    <a16:creationId xmlns:a16="http://schemas.microsoft.com/office/drawing/2014/main" id="{9F05DD8F-B219-4182-8B6B-5C199E64E582}"/>
                  </a:ext>
                </a:extLst>
              </p:cNvPr>
              <p:cNvSpPr/>
              <p:nvPr/>
            </p:nvSpPr>
            <p:spPr>
              <a:xfrm flipV="1">
                <a:off x="9255107" y="3559564"/>
                <a:ext cx="95700" cy="128217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96" name="Rectangle 195">
                <a:extLst>
                  <a:ext uri="{FF2B5EF4-FFF2-40B4-BE49-F238E27FC236}">
                    <a16:creationId xmlns:a16="http://schemas.microsoft.com/office/drawing/2014/main" id="{111016A1-B127-46EC-95FF-387A230EEC36}"/>
                  </a:ext>
                </a:extLst>
              </p:cNvPr>
              <p:cNvSpPr/>
              <p:nvPr/>
            </p:nvSpPr>
            <p:spPr>
              <a:xfrm flipV="1">
                <a:off x="9485805" y="3559564"/>
                <a:ext cx="95700" cy="137155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97" name="Rectangle 196">
                <a:extLst>
                  <a:ext uri="{FF2B5EF4-FFF2-40B4-BE49-F238E27FC236}">
                    <a16:creationId xmlns:a16="http://schemas.microsoft.com/office/drawing/2014/main" id="{A4226648-C205-4800-9B5F-33AB14318D0F}"/>
                  </a:ext>
                </a:extLst>
              </p:cNvPr>
              <p:cNvSpPr/>
              <p:nvPr/>
            </p:nvSpPr>
            <p:spPr>
              <a:xfrm flipV="1">
                <a:off x="9716503" y="3559564"/>
                <a:ext cx="95700" cy="147246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98" name="Rectangle 197">
                <a:extLst>
                  <a:ext uri="{FF2B5EF4-FFF2-40B4-BE49-F238E27FC236}">
                    <a16:creationId xmlns:a16="http://schemas.microsoft.com/office/drawing/2014/main" id="{84BC3507-7A42-4CD4-940C-A6EFC3BFEBDA}"/>
                  </a:ext>
                </a:extLst>
              </p:cNvPr>
              <p:cNvSpPr/>
              <p:nvPr/>
            </p:nvSpPr>
            <p:spPr>
              <a:xfrm flipV="1">
                <a:off x="9370456" y="3559564"/>
                <a:ext cx="95700" cy="1355694"/>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99" name="Rectangle 198">
                <a:extLst>
                  <a:ext uri="{FF2B5EF4-FFF2-40B4-BE49-F238E27FC236}">
                    <a16:creationId xmlns:a16="http://schemas.microsoft.com/office/drawing/2014/main" id="{5F80CA7B-6C28-48C3-99E1-32E9494252B3}"/>
                  </a:ext>
                </a:extLst>
              </p:cNvPr>
              <p:cNvSpPr/>
              <p:nvPr/>
            </p:nvSpPr>
            <p:spPr>
              <a:xfrm flipV="1">
                <a:off x="9601154" y="3559564"/>
                <a:ext cx="95700" cy="1398943"/>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grpSp>
        <p:sp>
          <p:nvSpPr>
            <p:cNvPr id="251" name="Rectangle 250">
              <a:extLst>
                <a:ext uri="{FF2B5EF4-FFF2-40B4-BE49-F238E27FC236}">
                  <a16:creationId xmlns:a16="http://schemas.microsoft.com/office/drawing/2014/main" id="{68E54075-36F3-4CF2-BE01-B23D17850EAD}"/>
                </a:ext>
              </a:extLst>
            </p:cNvPr>
            <p:cNvSpPr/>
            <p:nvPr/>
          </p:nvSpPr>
          <p:spPr>
            <a:xfrm>
              <a:off x="2341309" y="2091554"/>
              <a:ext cx="89515" cy="47207"/>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378">
                <a:defRPr/>
              </a:pPr>
              <a:endParaRPr lang="en-US" kern="0" dirty="0">
                <a:solidFill>
                  <a:prstClr val="black"/>
                </a:solidFill>
                <a:latin typeface="Calibri" panose="020F0502020204030204"/>
                <a:ea typeface="ＭＳ Ｐゴシック" charset="0"/>
              </a:endParaRPr>
            </a:p>
          </p:txBody>
        </p:sp>
        <p:cxnSp>
          <p:nvCxnSpPr>
            <p:cNvPr id="252" name="Straight Connector 251">
              <a:extLst>
                <a:ext uri="{FF2B5EF4-FFF2-40B4-BE49-F238E27FC236}">
                  <a16:creationId xmlns:a16="http://schemas.microsoft.com/office/drawing/2014/main" id="{537E3103-E07C-405E-A389-62383A192FAD}"/>
                </a:ext>
              </a:extLst>
            </p:cNvPr>
            <p:cNvCxnSpPr>
              <a:cxnSpLocks/>
            </p:cNvCxnSpPr>
            <p:nvPr/>
          </p:nvCxnSpPr>
          <p:spPr>
            <a:xfrm>
              <a:off x="2203123" y="5041946"/>
              <a:ext cx="97379" cy="0"/>
            </a:xfrm>
            <a:prstGeom prst="line">
              <a:avLst/>
            </a:prstGeom>
            <a:noFill/>
            <a:ln w="19050" cap="flat" cmpd="sng" algn="ctr">
              <a:solidFill>
                <a:sysClr val="windowText" lastClr="000000"/>
              </a:solidFill>
              <a:prstDash val="solid"/>
              <a:miter lim="800000"/>
            </a:ln>
            <a:effectLst/>
          </p:spPr>
        </p:cxnSp>
        <p:cxnSp>
          <p:nvCxnSpPr>
            <p:cNvPr id="253" name="Straight Connector 252">
              <a:extLst>
                <a:ext uri="{FF2B5EF4-FFF2-40B4-BE49-F238E27FC236}">
                  <a16:creationId xmlns:a16="http://schemas.microsoft.com/office/drawing/2014/main" id="{EE2780A7-2DE5-4A57-A27F-76DBA3249953}"/>
                </a:ext>
              </a:extLst>
            </p:cNvPr>
            <p:cNvCxnSpPr>
              <a:cxnSpLocks/>
            </p:cNvCxnSpPr>
            <p:nvPr/>
          </p:nvCxnSpPr>
          <p:spPr>
            <a:xfrm>
              <a:off x="2203123" y="4736318"/>
              <a:ext cx="97379" cy="0"/>
            </a:xfrm>
            <a:prstGeom prst="line">
              <a:avLst/>
            </a:prstGeom>
            <a:noFill/>
            <a:ln w="19050" cap="flat" cmpd="sng" algn="ctr">
              <a:solidFill>
                <a:sysClr val="windowText" lastClr="000000"/>
              </a:solidFill>
              <a:prstDash val="solid"/>
              <a:miter lim="800000"/>
            </a:ln>
            <a:effectLst/>
          </p:spPr>
        </p:cxnSp>
        <p:cxnSp>
          <p:nvCxnSpPr>
            <p:cNvPr id="254" name="Straight Connector 253">
              <a:extLst>
                <a:ext uri="{FF2B5EF4-FFF2-40B4-BE49-F238E27FC236}">
                  <a16:creationId xmlns:a16="http://schemas.microsoft.com/office/drawing/2014/main" id="{DA9303AA-4267-495B-855B-3B574EE7D456}"/>
                </a:ext>
              </a:extLst>
            </p:cNvPr>
            <p:cNvCxnSpPr>
              <a:cxnSpLocks/>
            </p:cNvCxnSpPr>
            <p:nvPr/>
          </p:nvCxnSpPr>
          <p:spPr>
            <a:xfrm>
              <a:off x="2203123" y="4442224"/>
              <a:ext cx="97379" cy="0"/>
            </a:xfrm>
            <a:prstGeom prst="line">
              <a:avLst/>
            </a:prstGeom>
            <a:noFill/>
            <a:ln w="19050" cap="flat" cmpd="sng" algn="ctr">
              <a:solidFill>
                <a:sysClr val="windowText" lastClr="000000"/>
              </a:solidFill>
              <a:prstDash val="solid"/>
              <a:miter lim="800000"/>
            </a:ln>
            <a:effectLst/>
          </p:spPr>
        </p:cxnSp>
        <p:cxnSp>
          <p:nvCxnSpPr>
            <p:cNvPr id="255" name="Straight Connector 254">
              <a:extLst>
                <a:ext uri="{FF2B5EF4-FFF2-40B4-BE49-F238E27FC236}">
                  <a16:creationId xmlns:a16="http://schemas.microsoft.com/office/drawing/2014/main" id="{37178D6D-FC93-427F-8BCE-6D554298F60E}"/>
                </a:ext>
              </a:extLst>
            </p:cNvPr>
            <p:cNvCxnSpPr>
              <a:cxnSpLocks/>
            </p:cNvCxnSpPr>
            <p:nvPr/>
          </p:nvCxnSpPr>
          <p:spPr>
            <a:xfrm>
              <a:off x="2203123" y="4159663"/>
              <a:ext cx="97379" cy="0"/>
            </a:xfrm>
            <a:prstGeom prst="line">
              <a:avLst/>
            </a:prstGeom>
            <a:noFill/>
            <a:ln w="19050" cap="flat" cmpd="sng" algn="ctr">
              <a:solidFill>
                <a:sysClr val="windowText" lastClr="000000"/>
              </a:solidFill>
              <a:prstDash val="solid"/>
              <a:miter lim="800000"/>
            </a:ln>
            <a:effectLst/>
          </p:spPr>
        </p:cxnSp>
        <p:cxnSp>
          <p:nvCxnSpPr>
            <p:cNvPr id="256" name="Straight Connector 255">
              <a:extLst>
                <a:ext uri="{FF2B5EF4-FFF2-40B4-BE49-F238E27FC236}">
                  <a16:creationId xmlns:a16="http://schemas.microsoft.com/office/drawing/2014/main" id="{0048CF05-58ED-48C9-A51E-8BA491EE329E}"/>
                </a:ext>
              </a:extLst>
            </p:cNvPr>
            <p:cNvCxnSpPr>
              <a:cxnSpLocks/>
            </p:cNvCxnSpPr>
            <p:nvPr/>
          </p:nvCxnSpPr>
          <p:spPr>
            <a:xfrm>
              <a:off x="2203123" y="3864127"/>
              <a:ext cx="97379" cy="0"/>
            </a:xfrm>
            <a:prstGeom prst="line">
              <a:avLst/>
            </a:prstGeom>
            <a:noFill/>
            <a:ln w="19050" cap="flat" cmpd="sng" algn="ctr">
              <a:solidFill>
                <a:sysClr val="windowText" lastClr="000000"/>
              </a:solidFill>
              <a:prstDash val="solid"/>
              <a:miter lim="800000"/>
            </a:ln>
            <a:effectLst/>
          </p:spPr>
        </p:cxnSp>
        <p:cxnSp>
          <p:nvCxnSpPr>
            <p:cNvPr id="257" name="Straight Connector 256">
              <a:extLst>
                <a:ext uri="{FF2B5EF4-FFF2-40B4-BE49-F238E27FC236}">
                  <a16:creationId xmlns:a16="http://schemas.microsoft.com/office/drawing/2014/main" id="{681CC60A-05B0-495E-A683-EE739F224609}"/>
                </a:ext>
              </a:extLst>
            </p:cNvPr>
            <p:cNvCxnSpPr>
              <a:cxnSpLocks/>
            </p:cNvCxnSpPr>
            <p:nvPr/>
          </p:nvCxnSpPr>
          <p:spPr>
            <a:xfrm>
              <a:off x="2203123" y="3574358"/>
              <a:ext cx="97379" cy="0"/>
            </a:xfrm>
            <a:prstGeom prst="line">
              <a:avLst/>
            </a:prstGeom>
            <a:noFill/>
            <a:ln w="19050" cap="flat" cmpd="sng" algn="ctr">
              <a:solidFill>
                <a:sysClr val="windowText" lastClr="000000"/>
              </a:solidFill>
              <a:prstDash val="solid"/>
              <a:miter lim="800000"/>
            </a:ln>
            <a:effectLst/>
          </p:spPr>
        </p:cxnSp>
        <p:cxnSp>
          <p:nvCxnSpPr>
            <p:cNvPr id="258" name="Straight Connector 257">
              <a:extLst>
                <a:ext uri="{FF2B5EF4-FFF2-40B4-BE49-F238E27FC236}">
                  <a16:creationId xmlns:a16="http://schemas.microsoft.com/office/drawing/2014/main" id="{91A0B4BD-5E9C-4A11-AC68-E273602777FF}"/>
                </a:ext>
              </a:extLst>
            </p:cNvPr>
            <p:cNvCxnSpPr>
              <a:cxnSpLocks/>
            </p:cNvCxnSpPr>
            <p:nvPr/>
          </p:nvCxnSpPr>
          <p:spPr>
            <a:xfrm>
              <a:off x="2203123" y="3286031"/>
              <a:ext cx="97379" cy="0"/>
            </a:xfrm>
            <a:prstGeom prst="line">
              <a:avLst/>
            </a:prstGeom>
            <a:noFill/>
            <a:ln w="19050" cap="flat" cmpd="sng" algn="ctr">
              <a:solidFill>
                <a:sysClr val="windowText" lastClr="000000"/>
              </a:solidFill>
              <a:prstDash val="solid"/>
              <a:miter lim="800000"/>
            </a:ln>
            <a:effectLst/>
          </p:spPr>
        </p:cxnSp>
        <p:cxnSp>
          <p:nvCxnSpPr>
            <p:cNvPr id="259" name="Straight Connector 258">
              <a:extLst>
                <a:ext uri="{FF2B5EF4-FFF2-40B4-BE49-F238E27FC236}">
                  <a16:creationId xmlns:a16="http://schemas.microsoft.com/office/drawing/2014/main" id="{BF7A6868-6394-462D-940A-4337DADE96FC}"/>
                </a:ext>
              </a:extLst>
            </p:cNvPr>
            <p:cNvCxnSpPr>
              <a:cxnSpLocks/>
            </p:cNvCxnSpPr>
            <p:nvPr/>
          </p:nvCxnSpPr>
          <p:spPr>
            <a:xfrm>
              <a:off x="2203123" y="2980403"/>
              <a:ext cx="97379" cy="0"/>
            </a:xfrm>
            <a:prstGeom prst="line">
              <a:avLst/>
            </a:prstGeom>
            <a:noFill/>
            <a:ln w="19050" cap="flat" cmpd="sng" algn="ctr">
              <a:solidFill>
                <a:sysClr val="windowText" lastClr="000000"/>
              </a:solidFill>
              <a:prstDash val="solid"/>
              <a:miter lim="800000"/>
            </a:ln>
            <a:effectLst/>
          </p:spPr>
        </p:cxnSp>
        <p:cxnSp>
          <p:nvCxnSpPr>
            <p:cNvPr id="260" name="Straight Connector 259">
              <a:extLst>
                <a:ext uri="{FF2B5EF4-FFF2-40B4-BE49-F238E27FC236}">
                  <a16:creationId xmlns:a16="http://schemas.microsoft.com/office/drawing/2014/main" id="{B6497223-CF49-4B57-8DE4-F7FAFFAD9C9F}"/>
                </a:ext>
              </a:extLst>
            </p:cNvPr>
            <p:cNvCxnSpPr>
              <a:cxnSpLocks/>
            </p:cNvCxnSpPr>
            <p:nvPr/>
          </p:nvCxnSpPr>
          <p:spPr>
            <a:xfrm>
              <a:off x="2203123" y="2696400"/>
              <a:ext cx="97379" cy="0"/>
            </a:xfrm>
            <a:prstGeom prst="line">
              <a:avLst/>
            </a:prstGeom>
            <a:noFill/>
            <a:ln w="19050" cap="flat" cmpd="sng" algn="ctr">
              <a:solidFill>
                <a:sysClr val="windowText" lastClr="000000"/>
              </a:solidFill>
              <a:prstDash val="solid"/>
              <a:miter lim="800000"/>
            </a:ln>
            <a:effectLst/>
          </p:spPr>
        </p:cxnSp>
        <p:cxnSp>
          <p:nvCxnSpPr>
            <p:cNvPr id="261" name="Straight Connector 260">
              <a:extLst>
                <a:ext uri="{FF2B5EF4-FFF2-40B4-BE49-F238E27FC236}">
                  <a16:creationId xmlns:a16="http://schemas.microsoft.com/office/drawing/2014/main" id="{F946D159-D652-4112-AABB-47F246F797F8}"/>
                </a:ext>
              </a:extLst>
            </p:cNvPr>
            <p:cNvCxnSpPr>
              <a:cxnSpLocks/>
            </p:cNvCxnSpPr>
            <p:nvPr/>
          </p:nvCxnSpPr>
          <p:spPr>
            <a:xfrm>
              <a:off x="2203123" y="2408072"/>
              <a:ext cx="97379" cy="0"/>
            </a:xfrm>
            <a:prstGeom prst="line">
              <a:avLst/>
            </a:prstGeom>
            <a:noFill/>
            <a:ln w="19050" cap="flat" cmpd="sng" algn="ctr">
              <a:solidFill>
                <a:sysClr val="windowText" lastClr="000000"/>
              </a:solidFill>
              <a:prstDash val="solid"/>
              <a:miter lim="800000"/>
            </a:ln>
            <a:effectLst/>
          </p:spPr>
        </p:cxnSp>
        <p:cxnSp>
          <p:nvCxnSpPr>
            <p:cNvPr id="262" name="Straight Connector 261">
              <a:extLst>
                <a:ext uri="{FF2B5EF4-FFF2-40B4-BE49-F238E27FC236}">
                  <a16:creationId xmlns:a16="http://schemas.microsoft.com/office/drawing/2014/main" id="{98A8B97F-3C13-4E7C-819D-284413445C6E}"/>
                </a:ext>
              </a:extLst>
            </p:cNvPr>
            <p:cNvCxnSpPr>
              <a:cxnSpLocks/>
            </p:cNvCxnSpPr>
            <p:nvPr/>
          </p:nvCxnSpPr>
          <p:spPr>
            <a:xfrm>
              <a:off x="2203123" y="2088029"/>
              <a:ext cx="97379" cy="0"/>
            </a:xfrm>
            <a:prstGeom prst="line">
              <a:avLst/>
            </a:prstGeom>
            <a:noFill/>
            <a:ln w="19050" cap="flat" cmpd="sng" algn="ctr">
              <a:solidFill>
                <a:sysClr val="windowText" lastClr="000000"/>
              </a:solidFill>
              <a:prstDash val="solid"/>
              <a:miter lim="800000"/>
            </a:ln>
            <a:effectLst/>
          </p:spPr>
        </p:cxnSp>
        <p:cxnSp>
          <p:nvCxnSpPr>
            <p:cNvPr id="263" name="Straight Connector 262">
              <a:extLst>
                <a:ext uri="{FF2B5EF4-FFF2-40B4-BE49-F238E27FC236}">
                  <a16:creationId xmlns:a16="http://schemas.microsoft.com/office/drawing/2014/main" id="{3472255B-D71A-4FA1-AF3A-2115BF01B947}"/>
                </a:ext>
              </a:extLst>
            </p:cNvPr>
            <p:cNvCxnSpPr>
              <a:cxnSpLocks/>
            </p:cNvCxnSpPr>
            <p:nvPr/>
          </p:nvCxnSpPr>
          <p:spPr>
            <a:xfrm>
              <a:off x="2294262" y="2083209"/>
              <a:ext cx="0" cy="2965946"/>
            </a:xfrm>
            <a:prstGeom prst="line">
              <a:avLst/>
            </a:prstGeom>
            <a:noFill/>
            <a:ln w="19050" cap="flat" cmpd="sng" algn="ctr">
              <a:solidFill>
                <a:sysClr val="windowText" lastClr="000000"/>
              </a:solidFill>
              <a:prstDash val="solid"/>
              <a:miter lim="800000"/>
            </a:ln>
            <a:effectLst/>
          </p:spPr>
        </p:cxnSp>
        <p:grpSp>
          <p:nvGrpSpPr>
            <p:cNvPr id="267" name="Group 266">
              <a:extLst>
                <a:ext uri="{FF2B5EF4-FFF2-40B4-BE49-F238E27FC236}">
                  <a16:creationId xmlns:a16="http://schemas.microsoft.com/office/drawing/2014/main" id="{45145F06-83E3-444B-B336-5DAB14EBA95D}"/>
                </a:ext>
              </a:extLst>
            </p:cNvPr>
            <p:cNvGrpSpPr/>
            <p:nvPr/>
          </p:nvGrpSpPr>
          <p:grpSpPr>
            <a:xfrm>
              <a:off x="2564865" y="3037577"/>
              <a:ext cx="7478018" cy="1991771"/>
              <a:chOff x="2564865" y="3037577"/>
              <a:chExt cx="7478018" cy="1991771"/>
            </a:xfrm>
            <a:solidFill>
              <a:schemeClr val="tx1">
                <a:lumMod val="65000"/>
                <a:lumOff val="35000"/>
              </a:schemeClr>
            </a:solidFill>
          </p:grpSpPr>
          <p:sp>
            <p:nvSpPr>
              <p:cNvPr id="6" name="Rectangle 5">
                <a:extLst>
                  <a:ext uri="{FF2B5EF4-FFF2-40B4-BE49-F238E27FC236}">
                    <a16:creationId xmlns:a16="http://schemas.microsoft.com/office/drawing/2014/main" id="{FD1EB7CD-6583-41FF-B752-8A83C436ADF3}"/>
                  </a:ext>
                </a:extLst>
              </p:cNvPr>
              <p:cNvSpPr/>
              <p:nvPr/>
            </p:nvSpPr>
            <p:spPr>
              <a:xfrm flipV="1">
                <a:off x="5563939" y="3559564"/>
                <a:ext cx="95700" cy="50714"/>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7" name="Rectangle 6">
                <a:extLst>
                  <a:ext uri="{FF2B5EF4-FFF2-40B4-BE49-F238E27FC236}">
                    <a16:creationId xmlns:a16="http://schemas.microsoft.com/office/drawing/2014/main" id="{203DA648-FE92-4EC5-8AD2-DD52888C503D}"/>
                  </a:ext>
                </a:extLst>
              </p:cNvPr>
              <p:cNvSpPr/>
              <p:nvPr/>
            </p:nvSpPr>
            <p:spPr>
              <a:xfrm flipV="1">
                <a:off x="5679288" y="3559564"/>
                <a:ext cx="95700" cy="50714"/>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8" name="Rectangle 7">
                <a:extLst>
                  <a:ext uri="{FF2B5EF4-FFF2-40B4-BE49-F238E27FC236}">
                    <a16:creationId xmlns:a16="http://schemas.microsoft.com/office/drawing/2014/main" id="{D2B2371A-77BB-41F4-89B2-FD809AD8BB82}"/>
                  </a:ext>
                </a:extLst>
              </p:cNvPr>
              <p:cNvSpPr/>
              <p:nvPr/>
            </p:nvSpPr>
            <p:spPr>
              <a:xfrm flipV="1">
                <a:off x="6140684" y="3559564"/>
                <a:ext cx="95700" cy="18586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9" name="Rectangle 8">
                <a:extLst>
                  <a:ext uri="{FF2B5EF4-FFF2-40B4-BE49-F238E27FC236}">
                    <a16:creationId xmlns:a16="http://schemas.microsoft.com/office/drawing/2014/main" id="{120C2D4C-1BD5-4155-A235-6CB38D53AE73}"/>
                  </a:ext>
                </a:extLst>
              </p:cNvPr>
              <p:cNvSpPr/>
              <p:nvPr/>
            </p:nvSpPr>
            <p:spPr>
              <a:xfrm flipV="1">
                <a:off x="6717429" y="3559564"/>
                <a:ext cx="95700" cy="30300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0" name="Rectangle 9">
                <a:extLst>
                  <a:ext uri="{FF2B5EF4-FFF2-40B4-BE49-F238E27FC236}">
                    <a16:creationId xmlns:a16="http://schemas.microsoft.com/office/drawing/2014/main" id="{0BD313A4-46B8-4B2A-A0EF-EF665493DC9A}"/>
                  </a:ext>
                </a:extLst>
              </p:cNvPr>
              <p:cNvSpPr/>
              <p:nvPr/>
            </p:nvSpPr>
            <p:spPr>
              <a:xfrm flipV="1">
                <a:off x="6948127" y="3559564"/>
                <a:ext cx="95700" cy="408241"/>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3" name="Rectangle 22">
                <a:extLst>
                  <a:ext uri="{FF2B5EF4-FFF2-40B4-BE49-F238E27FC236}">
                    <a16:creationId xmlns:a16="http://schemas.microsoft.com/office/drawing/2014/main" id="{A51ECF76-2C21-4F56-93D0-B4E333BD31E9}"/>
                  </a:ext>
                </a:extLst>
              </p:cNvPr>
              <p:cNvSpPr/>
              <p:nvPr/>
            </p:nvSpPr>
            <p:spPr>
              <a:xfrm flipV="1">
                <a:off x="2564865" y="3037577"/>
                <a:ext cx="95700" cy="524228"/>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4" name="Rectangle 23">
                <a:extLst>
                  <a:ext uri="{FF2B5EF4-FFF2-40B4-BE49-F238E27FC236}">
                    <a16:creationId xmlns:a16="http://schemas.microsoft.com/office/drawing/2014/main" id="{8B3B4214-DD55-4772-A817-52BDC95B10BE}"/>
                  </a:ext>
                </a:extLst>
              </p:cNvPr>
              <p:cNvSpPr/>
              <p:nvPr/>
            </p:nvSpPr>
            <p:spPr>
              <a:xfrm flipV="1">
                <a:off x="2910912" y="3079817"/>
                <a:ext cx="95700" cy="481988"/>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5" name="Rectangle 24">
                <a:extLst>
                  <a:ext uri="{FF2B5EF4-FFF2-40B4-BE49-F238E27FC236}">
                    <a16:creationId xmlns:a16="http://schemas.microsoft.com/office/drawing/2014/main" id="{0BFC7B80-B350-40E1-87F4-36AAF39729C4}"/>
                  </a:ext>
                </a:extLst>
              </p:cNvPr>
              <p:cNvSpPr/>
              <p:nvPr/>
            </p:nvSpPr>
            <p:spPr>
              <a:xfrm flipV="1">
                <a:off x="4295100" y="3404186"/>
                <a:ext cx="95700" cy="15761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6" name="Rectangle 25">
                <a:extLst>
                  <a:ext uri="{FF2B5EF4-FFF2-40B4-BE49-F238E27FC236}">
                    <a16:creationId xmlns:a16="http://schemas.microsoft.com/office/drawing/2014/main" id="{7F0CE2A2-1F0A-4B68-A732-6561ED462AB1}"/>
                  </a:ext>
                </a:extLst>
              </p:cNvPr>
              <p:cNvSpPr/>
              <p:nvPr/>
            </p:nvSpPr>
            <p:spPr>
              <a:xfrm flipV="1">
                <a:off x="5102543" y="3548466"/>
                <a:ext cx="95700" cy="1333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31" name="Rectangle 130">
                <a:extLst>
                  <a:ext uri="{FF2B5EF4-FFF2-40B4-BE49-F238E27FC236}">
                    <a16:creationId xmlns:a16="http://schemas.microsoft.com/office/drawing/2014/main" id="{19013238-6788-4A8D-9AC5-BBA9E5258B56}"/>
                  </a:ext>
                </a:extLst>
              </p:cNvPr>
              <p:cNvSpPr/>
              <p:nvPr/>
            </p:nvSpPr>
            <p:spPr>
              <a:xfrm flipV="1">
                <a:off x="8101617" y="3559564"/>
                <a:ext cx="95700" cy="81767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39" name="Rectangle 138">
                <a:extLst>
                  <a:ext uri="{FF2B5EF4-FFF2-40B4-BE49-F238E27FC236}">
                    <a16:creationId xmlns:a16="http://schemas.microsoft.com/office/drawing/2014/main" id="{3ECCD5DD-BEAC-4DD0-8965-38F647399C78}"/>
                  </a:ext>
                </a:extLst>
              </p:cNvPr>
              <p:cNvSpPr/>
              <p:nvPr/>
            </p:nvSpPr>
            <p:spPr>
              <a:xfrm flipV="1">
                <a:off x="7178825" y="3559564"/>
                <a:ext cx="95700" cy="46590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47" name="Rectangle 146">
                <a:extLst>
                  <a:ext uri="{FF2B5EF4-FFF2-40B4-BE49-F238E27FC236}">
                    <a16:creationId xmlns:a16="http://schemas.microsoft.com/office/drawing/2014/main" id="{85C5267F-CCB3-4B8A-B449-A19E52731A1A}"/>
                  </a:ext>
                </a:extLst>
              </p:cNvPr>
              <p:cNvSpPr/>
              <p:nvPr/>
            </p:nvSpPr>
            <p:spPr>
              <a:xfrm flipV="1">
                <a:off x="7294174" y="3559564"/>
                <a:ext cx="95700" cy="49474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55" name="Rectangle 154">
                <a:extLst>
                  <a:ext uri="{FF2B5EF4-FFF2-40B4-BE49-F238E27FC236}">
                    <a16:creationId xmlns:a16="http://schemas.microsoft.com/office/drawing/2014/main" id="{3AC8B825-392D-4A56-BD89-55424944AA51}"/>
                  </a:ext>
                </a:extLst>
              </p:cNvPr>
              <p:cNvSpPr/>
              <p:nvPr/>
            </p:nvSpPr>
            <p:spPr>
              <a:xfrm flipV="1">
                <a:off x="7640221" y="3559564"/>
                <a:ext cx="95700" cy="610072"/>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63" name="Rectangle 162">
                <a:extLst>
                  <a:ext uri="{FF2B5EF4-FFF2-40B4-BE49-F238E27FC236}">
                    <a16:creationId xmlns:a16="http://schemas.microsoft.com/office/drawing/2014/main" id="{2E5393A6-2230-4745-A2D3-63B3E716FB48}"/>
                  </a:ext>
                </a:extLst>
              </p:cNvPr>
              <p:cNvSpPr/>
              <p:nvPr/>
            </p:nvSpPr>
            <p:spPr>
              <a:xfrm flipV="1">
                <a:off x="7870919" y="3559564"/>
                <a:ext cx="95700" cy="699455"/>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71" name="Rectangle 170">
                <a:extLst>
                  <a:ext uri="{FF2B5EF4-FFF2-40B4-BE49-F238E27FC236}">
                    <a16:creationId xmlns:a16="http://schemas.microsoft.com/office/drawing/2014/main" id="{76CD5283-447E-420E-A69C-08259D1190ED}"/>
                  </a:ext>
                </a:extLst>
              </p:cNvPr>
              <p:cNvSpPr/>
              <p:nvPr/>
            </p:nvSpPr>
            <p:spPr>
              <a:xfrm flipV="1">
                <a:off x="8216966" y="3559564"/>
                <a:ext cx="95700" cy="817670"/>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79" name="Rectangle 178">
                <a:extLst>
                  <a:ext uri="{FF2B5EF4-FFF2-40B4-BE49-F238E27FC236}">
                    <a16:creationId xmlns:a16="http://schemas.microsoft.com/office/drawing/2014/main" id="{F44D5E9A-7EF0-4F39-9D37-FD483F4D7DB0}"/>
                  </a:ext>
                </a:extLst>
              </p:cNvPr>
              <p:cNvSpPr/>
              <p:nvPr/>
            </p:nvSpPr>
            <p:spPr>
              <a:xfrm flipV="1">
                <a:off x="8447664" y="3559564"/>
                <a:ext cx="95700" cy="892636"/>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187" name="Rectangle 186">
                <a:extLst>
                  <a:ext uri="{FF2B5EF4-FFF2-40B4-BE49-F238E27FC236}">
                    <a16:creationId xmlns:a16="http://schemas.microsoft.com/office/drawing/2014/main" id="{B06AAFCE-82C2-4AE7-A724-42A8B7A5796D}"/>
                  </a:ext>
                </a:extLst>
              </p:cNvPr>
              <p:cNvSpPr/>
              <p:nvPr/>
            </p:nvSpPr>
            <p:spPr>
              <a:xfrm flipV="1">
                <a:off x="8563013" y="3559564"/>
                <a:ext cx="95700" cy="963277"/>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35" name="Rectangle 234">
                <a:extLst>
                  <a:ext uri="{FF2B5EF4-FFF2-40B4-BE49-F238E27FC236}">
                    <a16:creationId xmlns:a16="http://schemas.microsoft.com/office/drawing/2014/main" id="{561FDA00-BE18-47A1-AADD-F0D7033AA88D}"/>
                  </a:ext>
                </a:extLst>
              </p:cNvPr>
              <p:cNvSpPr/>
              <p:nvPr/>
            </p:nvSpPr>
            <p:spPr>
              <a:xfrm flipV="1">
                <a:off x="9831852" y="3562939"/>
                <a:ext cx="95700" cy="146640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36" name="Rectangle 235">
                <a:extLst>
                  <a:ext uri="{FF2B5EF4-FFF2-40B4-BE49-F238E27FC236}">
                    <a16:creationId xmlns:a16="http://schemas.microsoft.com/office/drawing/2014/main" id="{5CA6528E-4BAA-47EF-872A-784B7CDDD03F}"/>
                  </a:ext>
                </a:extLst>
              </p:cNvPr>
              <p:cNvSpPr/>
              <p:nvPr/>
            </p:nvSpPr>
            <p:spPr>
              <a:xfrm flipV="1">
                <a:off x="9947183" y="3562939"/>
                <a:ext cx="95700" cy="146640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sp>
            <p:nvSpPr>
              <p:cNvPr id="264" name="Rectangle 263">
                <a:extLst>
                  <a:ext uri="{FF2B5EF4-FFF2-40B4-BE49-F238E27FC236}">
                    <a16:creationId xmlns:a16="http://schemas.microsoft.com/office/drawing/2014/main" id="{07D30B34-0BFC-4BB4-BE77-D14677DDC864}"/>
                  </a:ext>
                </a:extLst>
              </p:cNvPr>
              <p:cNvSpPr/>
              <p:nvPr/>
            </p:nvSpPr>
            <p:spPr>
              <a:xfrm flipV="1">
                <a:off x="5217892" y="3549350"/>
                <a:ext cx="95700" cy="13339"/>
              </a:xfrm>
              <a:prstGeom prst="rect">
                <a:avLst/>
              </a:prstGeom>
              <a:grpFill/>
              <a:ln w="3175" cap="flat" cmpd="sng" algn="ctr">
                <a:noFill/>
                <a:prstDash val="solid"/>
                <a:miter lim="800000"/>
              </a:ln>
              <a:effectLst/>
            </p:spPr>
            <p:txBody>
              <a:bodyPr rtlCol="0" anchor="ctr"/>
              <a:lstStyle/>
              <a:p>
                <a:pPr algn="ctr" defTabSz="914378">
                  <a:defRPr/>
                </a:pPr>
                <a:endParaRPr lang="en-US" b="1" kern="0" dirty="0">
                  <a:solidFill>
                    <a:prstClr val="black"/>
                  </a:solidFill>
                  <a:latin typeface="Calibri" panose="020F0502020204030204"/>
                  <a:ea typeface="ＭＳ Ｐゴシック" charset="0"/>
                </a:endParaRPr>
              </a:p>
            </p:txBody>
          </p:sp>
        </p:grpSp>
        <p:cxnSp>
          <p:nvCxnSpPr>
            <p:cNvPr id="265" name="Straight Connector 264">
              <a:extLst>
                <a:ext uri="{FF2B5EF4-FFF2-40B4-BE49-F238E27FC236}">
                  <a16:creationId xmlns:a16="http://schemas.microsoft.com/office/drawing/2014/main" id="{B8F477C0-B547-47F1-9991-BAA3692CB90C}"/>
                </a:ext>
              </a:extLst>
            </p:cNvPr>
            <p:cNvCxnSpPr/>
            <p:nvPr/>
          </p:nvCxnSpPr>
          <p:spPr>
            <a:xfrm>
              <a:off x="2294262" y="4009008"/>
              <a:ext cx="7758898" cy="0"/>
            </a:xfrm>
            <a:prstGeom prst="line">
              <a:avLst/>
            </a:prstGeom>
            <a:noFill/>
            <a:ln w="12700" cap="flat" cmpd="sng" algn="ctr">
              <a:solidFill>
                <a:sysClr val="windowText" lastClr="000000"/>
              </a:solidFill>
              <a:prstDash val="dash"/>
              <a:miter lim="800000"/>
            </a:ln>
            <a:effectLst/>
          </p:spPr>
        </p:cxnSp>
        <p:cxnSp>
          <p:nvCxnSpPr>
            <p:cNvPr id="266" name="Straight Connector 265">
              <a:extLst>
                <a:ext uri="{FF2B5EF4-FFF2-40B4-BE49-F238E27FC236}">
                  <a16:creationId xmlns:a16="http://schemas.microsoft.com/office/drawing/2014/main" id="{18B3F5B8-19F2-44E9-B065-9144383B5744}"/>
                </a:ext>
              </a:extLst>
            </p:cNvPr>
            <p:cNvCxnSpPr/>
            <p:nvPr/>
          </p:nvCxnSpPr>
          <p:spPr>
            <a:xfrm>
              <a:off x="2287646" y="3291897"/>
              <a:ext cx="7758899" cy="0"/>
            </a:xfrm>
            <a:prstGeom prst="line">
              <a:avLst/>
            </a:prstGeom>
            <a:noFill/>
            <a:ln w="12700" cap="flat" cmpd="sng" algn="ctr">
              <a:solidFill>
                <a:sysClr val="windowText" lastClr="000000"/>
              </a:solidFill>
              <a:prstDash val="dash"/>
              <a:miter lim="800000"/>
            </a:ln>
            <a:effectLst/>
          </p:spPr>
        </p:cxnSp>
        <p:sp>
          <p:nvSpPr>
            <p:cNvPr id="271" name="Rectangle 270">
              <a:extLst>
                <a:ext uri="{FF2B5EF4-FFF2-40B4-BE49-F238E27FC236}">
                  <a16:creationId xmlns:a16="http://schemas.microsoft.com/office/drawing/2014/main" id="{426CDB97-02FA-496B-BEE7-29D32F389D42}"/>
                </a:ext>
              </a:extLst>
            </p:cNvPr>
            <p:cNvSpPr/>
            <p:nvPr/>
          </p:nvSpPr>
          <p:spPr>
            <a:xfrm>
              <a:off x="5263741" y="3281491"/>
              <a:ext cx="357363" cy="400109"/>
            </a:xfrm>
            <a:prstGeom prst="rect">
              <a:avLst/>
            </a:prstGeom>
          </p:spPr>
          <p:txBody>
            <a:bodyPr wrap="none">
              <a:spAutoFit/>
            </a:bodyPr>
            <a:lstStyle/>
            <a:p>
              <a:pPr defTabSz="685800"/>
              <a:r>
                <a:rPr lang="en-US" sz="750" baseline="30000" dirty="0">
                  <a:solidFill>
                    <a:srgbClr val="000000"/>
                  </a:solidFill>
                  <a:latin typeface="Arial" panose="020B0604020202020204"/>
                </a:rPr>
                <a:t>†</a:t>
              </a:r>
              <a:r>
                <a:rPr lang="en-US" sz="1350" dirty="0">
                  <a:solidFill>
                    <a:srgbClr val="000000"/>
                  </a:solidFill>
                  <a:latin typeface="Arial" panose="020B0604020202020204"/>
                </a:rPr>
                <a:t> </a:t>
              </a:r>
            </a:p>
          </p:txBody>
        </p:sp>
        <p:cxnSp>
          <p:nvCxnSpPr>
            <p:cNvPr id="272" name="Straight Connector 271">
              <a:extLst>
                <a:ext uri="{FF2B5EF4-FFF2-40B4-BE49-F238E27FC236}">
                  <a16:creationId xmlns:a16="http://schemas.microsoft.com/office/drawing/2014/main" id="{2725317B-F45F-4ECB-8070-0578D7906C6C}"/>
                </a:ext>
              </a:extLst>
            </p:cNvPr>
            <p:cNvCxnSpPr>
              <a:cxnSpLocks/>
            </p:cNvCxnSpPr>
            <p:nvPr/>
          </p:nvCxnSpPr>
          <p:spPr>
            <a:xfrm>
              <a:off x="2294262" y="3574358"/>
              <a:ext cx="7819504" cy="0"/>
            </a:xfrm>
            <a:prstGeom prst="line">
              <a:avLst/>
            </a:prstGeom>
            <a:noFill/>
            <a:ln w="28575" cap="flat" cmpd="sng" algn="ctr">
              <a:solidFill>
                <a:sysClr val="windowText" lastClr="000000"/>
              </a:solidFill>
              <a:prstDash val="solid"/>
              <a:miter lim="800000"/>
            </a:ln>
            <a:effectLst/>
          </p:spPr>
        </p:cxnSp>
        <p:sp>
          <p:nvSpPr>
            <p:cNvPr id="273" name="Rectangle 2134">
              <a:extLst>
                <a:ext uri="{FF2B5EF4-FFF2-40B4-BE49-F238E27FC236}">
                  <a16:creationId xmlns:a16="http://schemas.microsoft.com/office/drawing/2014/main" id="{F89C0622-E9F0-4928-8352-E05DF5F61530}"/>
                </a:ext>
              </a:extLst>
            </p:cNvPr>
            <p:cNvSpPr>
              <a:spLocks noChangeArrowheads="1"/>
            </p:cNvSpPr>
            <p:nvPr/>
          </p:nvSpPr>
          <p:spPr bwMode="auto">
            <a:xfrm>
              <a:off x="10201647" y="3955260"/>
              <a:ext cx="2051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dirty="0">
                  <a:solidFill>
                    <a:srgbClr val="000000"/>
                  </a:solidFill>
                  <a:latin typeface="Arial" panose="020B0604020202020204"/>
                </a:rPr>
                <a:t>-30</a:t>
              </a:r>
              <a:endParaRPr lang="en-US" altLang="en-US" sz="1350" dirty="0">
                <a:solidFill>
                  <a:srgbClr val="000000"/>
                </a:solidFill>
                <a:latin typeface="Arial" panose="020B0604020202020204"/>
              </a:endParaRPr>
            </a:p>
          </p:txBody>
        </p:sp>
        <p:sp>
          <p:nvSpPr>
            <p:cNvPr id="274" name="Rectangle 2135">
              <a:extLst>
                <a:ext uri="{FF2B5EF4-FFF2-40B4-BE49-F238E27FC236}">
                  <a16:creationId xmlns:a16="http://schemas.microsoft.com/office/drawing/2014/main" id="{98C8A471-FE26-4E9E-9E72-97DC447FF04F}"/>
                </a:ext>
              </a:extLst>
            </p:cNvPr>
            <p:cNvSpPr>
              <a:spLocks noChangeArrowheads="1"/>
            </p:cNvSpPr>
            <p:nvPr/>
          </p:nvSpPr>
          <p:spPr bwMode="auto">
            <a:xfrm>
              <a:off x="10218102" y="3227866"/>
              <a:ext cx="1581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825" dirty="0">
                  <a:solidFill>
                    <a:srgbClr val="000000"/>
                  </a:solidFill>
                  <a:latin typeface="Arial" panose="020B0604020202020204"/>
                </a:rPr>
                <a:t>20</a:t>
              </a:r>
              <a:endParaRPr lang="en-US" altLang="en-US" sz="1350" dirty="0">
                <a:solidFill>
                  <a:srgbClr val="000000"/>
                </a:solidFill>
                <a:latin typeface="Arial" panose="020B0604020202020204"/>
              </a:endParaRPr>
            </a:p>
          </p:txBody>
        </p:sp>
        <p:grpSp>
          <p:nvGrpSpPr>
            <p:cNvPr id="269" name="Group 268">
              <a:extLst>
                <a:ext uri="{FF2B5EF4-FFF2-40B4-BE49-F238E27FC236}">
                  <a16:creationId xmlns:a16="http://schemas.microsoft.com/office/drawing/2014/main" id="{B420B385-B771-47E2-A39D-B1506D919D59}"/>
                </a:ext>
              </a:extLst>
            </p:cNvPr>
            <p:cNvGrpSpPr/>
            <p:nvPr/>
          </p:nvGrpSpPr>
          <p:grpSpPr>
            <a:xfrm>
              <a:off x="7195035" y="4054304"/>
              <a:ext cx="73152" cy="76081"/>
              <a:chOff x="7228542" y="4560054"/>
              <a:chExt cx="73152" cy="76081"/>
            </a:xfrm>
          </p:grpSpPr>
          <p:grpSp>
            <p:nvGrpSpPr>
              <p:cNvPr id="286" name="Group 285">
                <a:extLst>
                  <a:ext uri="{FF2B5EF4-FFF2-40B4-BE49-F238E27FC236}">
                    <a16:creationId xmlns:a16="http://schemas.microsoft.com/office/drawing/2014/main" id="{267A948A-EF71-4C59-A098-B3406AFAC570}"/>
                  </a:ext>
                </a:extLst>
              </p:cNvPr>
              <p:cNvGrpSpPr/>
              <p:nvPr/>
            </p:nvGrpSpPr>
            <p:grpSpPr>
              <a:xfrm>
                <a:off x="7228542" y="4560054"/>
                <a:ext cx="73152" cy="72301"/>
                <a:chOff x="1104663" y="629920"/>
                <a:chExt cx="777714" cy="777714"/>
              </a:xfrm>
            </p:grpSpPr>
            <p:cxnSp>
              <p:nvCxnSpPr>
                <p:cNvPr id="300" name="Straight Connector 299">
                  <a:extLst>
                    <a:ext uri="{FF2B5EF4-FFF2-40B4-BE49-F238E27FC236}">
                      <a16:creationId xmlns:a16="http://schemas.microsoft.com/office/drawing/2014/main" id="{3131AD76-4597-4863-837C-B671BA837D59}"/>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01" name="Straight Connector 300">
                  <a:extLst>
                    <a:ext uri="{FF2B5EF4-FFF2-40B4-BE49-F238E27FC236}">
                      <a16:creationId xmlns:a16="http://schemas.microsoft.com/office/drawing/2014/main" id="{567F6C24-A474-48B8-936F-D9324880EF0F}"/>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02" name="Group 301">
                <a:extLst>
                  <a:ext uri="{FF2B5EF4-FFF2-40B4-BE49-F238E27FC236}">
                    <a16:creationId xmlns:a16="http://schemas.microsoft.com/office/drawing/2014/main" id="{DF90A638-3EDC-4C22-883F-D9FCA6ABE266}"/>
                  </a:ext>
                </a:extLst>
              </p:cNvPr>
              <p:cNvGrpSpPr/>
              <p:nvPr/>
            </p:nvGrpSpPr>
            <p:grpSpPr>
              <a:xfrm rot="2700000">
                <a:off x="7228542" y="4563408"/>
                <a:ext cx="73152" cy="72301"/>
                <a:chOff x="1104663" y="629920"/>
                <a:chExt cx="777714" cy="777714"/>
              </a:xfrm>
            </p:grpSpPr>
            <p:cxnSp>
              <p:nvCxnSpPr>
                <p:cNvPr id="303" name="Straight Connector 302">
                  <a:extLst>
                    <a:ext uri="{FF2B5EF4-FFF2-40B4-BE49-F238E27FC236}">
                      <a16:creationId xmlns:a16="http://schemas.microsoft.com/office/drawing/2014/main" id="{B1337016-1797-4401-A05F-A4D9B9B51DA7}"/>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04" name="Straight Connector 303">
                  <a:extLst>
                    <a:ext uri="{FF2B5EF4-FFF2-40B4-BE49-F238E27FC236}">
                      <a16:creationId xmlns:a16="http://schemas.microsoft.com/office/drawing/2014/main" id="{6147CBC7-33BE-4CAD-B5C8-421C9CF1B8E0}"/>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05" name="Group 304">
              <a:extLst>
                <a:ext uri="{FF2B5EF4-FFF2-40B4-BE49-F238E27FC236}">
                  <a16:creationId xmlns:a16="http://schemas.microsoft.com/office/drawing/2014/main" id="{5F8AB0BB-07FB-410D-9260-E00BC4EFD163}"/>
                </a:ext>
              </a:extLst>
            </p:cNvPr>
            <p:cNvGrpSpPr/>
            <p:nvPr/>
          </p:nvGrpSpPr>
          <p:grpSpPr>
            <a:xfrm>
              <a:off x="7309505" y="4083149"/>
              <a:ext cx="73152" cy="76081"/>
              <a:chOff x="7228542" y="4560054"/>
              <a:chExt cx="73152" cy="76081"/>
            </a:xfrm>
          </p:grpSpPr>
          <p:grpSp>
            <p:nvGrpSpPr>
              <p:cNvPr id="306" name="Group 305">
                <a:extLst>
                  <a:ext uri="{FF2B5EF4-FFF2-40B4-BE49-F238E27FC236}">
                    <a16:creationId xmlns:a16="http://schemas.microsoft.com/office/drawing/2014/main" id="{D05CF953-537D-4568-9EE2-F16E254729DB}"/>
                  </a:ext>
                </a:extLst>
              </p:cNvPr>
              <p:cNvGrpSpPr/>
              <p:nvPr/>
            </p:nvGrpSpPr>
            <p:grpSpPr>
              <a:xfrm>
                <a:off x="7228542" y="4560054"/>
                <a:ext cx="73152" cy="72301"/>
                <a:chOff x="1104663" y="629920"/>
                <a:chExt cx="777714" cy="777714"/>
              </a:xfrm>
            </p:grpSpPr>
            <p:cxnSp>
              <p:nvCxnSpPr>
                <p:cNvPr id="310" name="Straight Connector 309">
                  <a:extLst>
                    <a:ext uri="{FF2B5EF4-FFF2-40B4-BE49-F238E27FC236}">
                      <a16:creationId xmlns:a16="http://schemas.microsoft.com/office/drawing/2014/main" id="{9A05EE1A-B78A-4CB5-B098-6890452CD313}"/>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11" name="Straight Connector 310">
                  <a:extLst>
                    <a:ext uri="{FF2B5EF4-FFF2-40B4-BE49-F238E27FC236}">
                      <a16:creationId xmlns:a16="http://schemas.microsoft.com/office/drawing/2014/main" id="{4D308F76-B716-49AA-BC2A-CC5A4F2311B4}"/>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07" name="Group 306">
                <a:extLst>
                  <a:ext uri="{FF2B5EF4-FFF2-40B4-BE49-F238E27FC236}">
                    <a16:creationId xmlns:a16="http://schemas.microsoft.com/office/drawing/2014/main" id="{906CC151-4390-487B-B4E4-D753265907DB}"/>
                  </a:ext>
                </a:extLst>
              </p:cNvPr>
              <p:cNvGrpSpPr/>
              <p:nvPr/>
            </p:nvGrpSpPr>
            <p:grpSpPr>
              <a:xfrm rot="2700000">
                <a:off x="7228542" y="4563408"/>
                <a:ext cx="73152" cy="72301"/>
                <a:chOff x="1104663" y="629920"/>
                <a:chExt cx="777714" cy="777714"/>
              </a:xfrm>
            </p:grpSpPr>
            <p:cxnSp>
              <p:nvCxnSpPr>
                <p:cNvPr id="308" name="Straight Connector 307">
                  <a:extLst>
                    <a:ext uri="{FF2B5EF4-FFF2-40B4-BE49-F238E27FC236}">
                      <a16:creationId xmlns:a16="http://schemas.microsoft.com/office/drawing/2014/main" id="{79019CDA-9770-4E04-831B-A46C0DF07A26}"/>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09" name="Straight Connector 308">
                  <a:extLst>
                    <a:ext uri="{FF2B5EF4-FFF2-40B4-BE49-F238E27FC236}">
                      <a16:creationId xmlns:a16="http://schemas.microsoft.com/office/drawing/2014/main" id="{5EBE024D-242E-478C-9F25-E3B9AE4267D9}"/>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12" name="Group 311">
              <a:extLst>
                <a:ext uri="{FF2B5EF4-FFF2-40B4-BE49-F238E27FC236}">
                  <a16:creationId xmlns:a16="http://schemas.microsoft.com/office/drawing/2014/main" id="{DD995E33-712D-4816-968F-279C798663A4}"/>
                </a:ext>
              </a:extLst>
            </p:cNvPr>
            <p:cNvGrpSpPr/>
            <p:nvPr/>
          </p:nvGrpSpPr>
          <p:grpSpPr>
            <a:xfrm>
              <a:off x="9265812" y="4866840"/>
              <a:ext cx="73152" cy="76081"/>
              <a:chOff x="7228542" y="4560054"/>
              <a:chExt cx="73152" cy="76081"/>
            </a:xfrm>
          </p:grpSpPr>
          <p:grpSp>
            <p:nvGrpSpPr>
              <p:cNvPr id="313" name="Group 312">
                <a:extLst>
                  <a:ext uri="{FF2B5EF4-FFF2-40B4-BE49-F238E27FC236}">
                    <a16:creationId xmlns:a16="http://schemas.microsoft.com/office/drawing/2014/main" id="{12B20B37-3232-4980-A43E-B095438F6F5C}"/>
                  </a:ext>
                </a:extLst>
              </p:cNvPr>
              <p:cNvGrpSpPr/>
              <p:nvPr/>
            </p:nvGrpSpPr>
            <p:grpSpPr>
              <a:xfrm>
                <a:off x="7228542" y="4560054"/>
                <a:ext cx="73152" cy="72301"/>
                <a:chOff x="1104663" y="629920"/>
                <a:chExt cx="777714" cy="777714"/>
              </a:xfrm>
            </p:grpSpPr>
            <p:cxnSp>
              <p:nvCxnSpPr>
                <p:cNvPr id="317" name="Straight Connector 316">
                  <a:extLst>
                    <a:ext uri="{FF2B5EF4-FFF2-40B4-BE49-F238E27FC236}">
                      <a16:creationId xmlns:a16="http://schemas.microsoft.com/office/drawing/2014/main" id="{BFC45B03-A1BE-4239-B355-49877D9B2D28}"/>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18" name="Straight Connector 317">
                  <a:extLst>
                    <a:ext uri="{FF2B5EF4-FFF2-40B4-BE49-F238E27FC236}">
                      <a16:creationId xmlns:a16="http://schemas.microsoft.com/office/drawing/2014/main" id="{2EBFBEC3-5AEB-42E6-ACB5-726069599317}"/>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14" name="Group 313">
                <a:extLst>
                  <a:ext uri="{FF2B5EF4-FFF2-40B4-BE49-F238E27FC236}">
                    <a16:creationId xmlns:a16="http://schemas.microsoft.com/office/drawing/2014/main" id="{FA6F47C9-B9EE-4C3A-8CA7-7D7220FFCBC1}"/>
                  </a:ext>
                </a:extLst>
              </p:cNvPr>
              <p:cNvGrpSpPr/>
              <p:nvPr/>
            </p:nvGrpSpPr>
            <p:grpSpPr>
              <a:xfrm rot="2700000">
                <a:off x="7228542" y="4563408"/>
                <a:ext cx="73152" cy="72301"/>
                <a:chOff x="1104663" y="629920"/>
                <a:chExt cx="777714" cy="777714"/>
              </a:xfrm>
            </p:grpSpPr>
            <p:cxnSp>
              <p:nvCxnSpPr>
                <p:cNvPr id="315" name="Straight Connector 314">
                  <a:extLst>
                    <a:ext uri="{FF2B5EF4-FFF2-40B4-BE49-F238E27FC236}">
                      <a16:creationId xmlns:a16="http://schemas.microsoft.com/office/drawing/2014/main" id="{FE58AD1E-F6F7-49CE-A97D-5E5B69702483}"/>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16" name="Straight Connector 315">
                  <a:extLst>
                    <a:ext uri="{FF2B5EF4-FFF2-40B4-BE49-F238E27FC236}">
                      <a16:creationId xmlns:a16="http://schemas.microsoft.com/office/drawing/2014/main" id="{C7D1FC0D-51DC-4366-B92E-5C634394946F}"/>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19" name="Group 318">
              <a:extLst>
                <a:ext uri="{FF2B5EF4-FFF2-40B4-BE49-F238E27FC236}">
                  <a16:creationId xmlns:a16="http://schemas.microsoft.com/office/drawing/2014/main" id="{AC8EE4A2-CACD-48A3-86EA-C033971C4D1A}"/>
                </a:ext>
              </a:extLst>
            </p:cNvPr>
            <p:cNvGrpSpPr/>
            <p:nvPr/>
          </p:nvGrpSpPr>
          <p:grpSpPr>
            <a:xfrm>
              <a:off x="7537094" y="4162460"/>
              <a:ext cx="73152" cy="76081"/>
              <a:chOff x="7228542" y="4560054"/>
              <a:chExt cx="73152" cy="76081"/>
            </a:xfrm>
          </p:grpSpPr>
          <p:grpSp>
            <p:nvGrpSpPr>
              <p:cNvPr id="320" name="Group 319">
                <a:extLst>
                  <a:ext uri="{FF2B5EF4-FFF2-40B4-BE49-F238E27FC236}">
                    <a16:creationId xmlns:a16="http://schemas.microsoft.com/office/drawing/2014/main" id="{8FBF454C-CD34-434B-B09D-E6A574A0369E}"/>
                  </a:ext>
                </a:extLst>
              </p:cNvPr>
              <p:cNvGrpSpPr/>
              <p:nvPr/>
            </p:nvGrpSpPr>
            <p:grpSpPr>
              <a:xfrm>
                <a:off x="7228542" y="4560054"/>
                <a:ext cx="73152" cy="72301"/>
                <a:chOff x="1104663" y="629920"/>
                <a:chExt cx="777714" cy="777714"/>
              </a:xfrm>
            </p:grpSpPr>
            <p:cxnSp>
              <p:nvCxnSpPr>
                <p:cNvPr id="324" name="Straight Connector 323">
                  <a:extLst>
                    <a:ext uri="{FF2B5EF4-FFF2-40B4-BE49-F238E27FC236}">
                      <a16:creationId xmlns:a16="http://schemas.microsoft.com/office/drawing/2014/main" id="{8D3AE687-7FF3-44C5-8901-E85B0E945485}"/>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25" name="Straight Connector 324">
                  <a:extLst>
                    <a:ext uri="{FF2B5EF4-FFF2-40B4-BE49-F238E27FC236}">
                      <a16:creationId xmlns:a16="http://schemas.microsoft.com/office/drawing/2014/main" id="{46F0235B-0009-4A91-8234-973AE20DFB46}"/>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21" name="Group 320">
                <a:extLst>
                  <a:ext uri="{FF2B5EF4-FFF2-40B4-BE49-F238E27FC236}">
                    <a16:creationId xmlns:a16="http://schemas.microsoft.com/office/drawing/2014/main" id="{24B6C12F-90C6-41BD-B8F5-19DFEB989A2D}"/>
                  </a:ext>
                </a:extLst>
              </p:cNvPr>
              <p:cNvGrpSpPr/>
              <p:nvPr/>
            </p:nvGrpSpPr>
            <p:grpSpPr>
              <a:xfrm rot="2700000">
                <a:off x="7228542" y="4563408"/>
                <a:ext cx="73152" cy="72301"/>
                <a:chOff x="1104663" y="629920"/>
                <a:chExt cx="777714" cy="777714"/>
              </a:xfrm>
            </p:grpSpPr>
            <p:cxnSp>
              <p:nvCxnSpPr>
                <p:cNvPr id="322" name="Straight Connector 321">
                  <a:extLst>
                    <a:ext uri="{FF2B5EF4-FFF2-40B4-BE49-F238E27FC236}">
                      <a16:creationId xmlns:a16="http://schemas.microsoft.com/office/drawing/2014/main" id="{0ED5BE8E-B620-4952-9A8D-462C1AF9F8A9}"/>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23" name="Straight Connector 322">
                  <a:extLst>
                    <a:ext uri="{FF2B5EF4-FFF2-40B4-BE49-F238E27FC236}">
                      <a16:creationId xmlns:a16="http://schemas.microsoft.com/office/drawing/2014/main" id="{F38E5A18-DA83-47B2-A384-5A552FA02477}"/>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26" name="Group 325">
              <a:extLst>
                <a:ext uri="{FF2B5EF4-FFF2-40B4-BE49-F238E27FC236}">
                  <a16:creationId xmlns:a16="http://schemas.microsoft.com/office/drawing/2014/main" id="{F610C9B6-68AD-4041-B090-1B107E07DE70}"/>
                </a:ext>
              </a:extLst>
            </p:cNvPr>
            <p:cNvGrpSpPr/>
            <p:nvPr/>
          </p:nvGrpSpPr>
          <p:grpSpPr>
            <a:xfrm>
              <a:off x="7651702" y="4198765"/>
              <a:ext cx="73152" cy="76081"/>
              <a:chOff x="7228542" y="4560054"/>
              <a:chExt cx="73152" cy="76081"/>
            </a:xfrm>
          </p:grpSpPr>
          <p:grpSp>
            <p:nvGrpSpPr>
              <p:cNvPr id="327" name="Group 326">
                <a:extLst>
                  <a:ext uri="{FF2B5EF4-FFF2-40B4-BE49-F238E27FC236}">
                    <a16:creationId xmlns:a16="http://schemas.microsoft.com/office/drawing/2014/main" id="{47A354CF-DCEE-4C3B-A4DF-48FFBCE6133F}"/>
                  </a:ext>
                </a:extLst>
              </p:cNvPr>
              <p:cNvGrpSpPr/>
              <p:nvPr/>
            </p:nvGrpSpPr>
            <p:grpSpPr>
              <a:xfrm>
                <a:off x="7228542" y="4560054"/>
                <a:ext cx="73152" cy="72301"/>
                <a:chOff x="1104663" y="629920"/>
                <a:chExt cx="777714" cy="777714"/>
              </a:xfrm>
            </p:grpSpPr>
            <p:cxnSp>
              <p:nvCxnSpPr>
                <p:cNvPr id="331" name="Straight Connector 330">
                  <a:extLst>
                    <a:ext uri="{FF2B5EF4-FFF2-40B4-BE49-F238E27FC236}">
                      <a16:creationId xmlns:a16="http://schemas.microsoft.com/office/drawing/2014/main" id="{C92BD2F4-ACDF-4D1C-8001-4DEABBD38634}"/>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32" name="Straight Connector 331">
                  <a:extLst>
                    <a:ext uri="{FF2B5EF4-FFF2-40B4-BE49-F238E27FC236}">
                      <a16:creationId xmlns:a16="http://schemas.microsoft.com/office/drawing/2014/main" id="{518D677A-3213-42EC-80C4-FCE6E8032FEF}"/>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28" name="Group 327">
                <a:extLst>
                  <a:ext uri="{FF2B5EF4-FFF2-40B4-BE49-F238E27FC236}">
                    <a16:creationId xmlns:a16="http://schemas.microsoft.com/office/drawing/2014/main" id="{1DD5E627-6130-492B-B1C7-3EE4AEAC09D7}"/>
                  </a:ext>
                </a:extLst>
              </p:cNvPr>
              <p:cNvGrpSpPr/>
              <p:nvPr/>
            </p:nvGrpSpPr>
            <p:grpSpPr>
              <a:xfrm rot="2700000">
                <a:off x="7228542" y="4563408"/>
                <a:ext cx="73152" cy="72301"/>
                <a:chOff x="1104663" y="629920"/>
                <a:chExt cx="777714" cy="777714"/>
              </a:xfrm>
            </p:grpSpPr>
            <p:cxnSp>
              <p:nvCxnSpPr>
                <p:cNvPr id="329" name="Straight Connector 328">
                  <a:extLst>
                    <a:ext uri="{FF2B5EF4-FFF2-40B4-BE49-F238E27FC236}">
                      <a16:creationId xmlns:a16="http://schemas.microsoft.com/office/drawing/2014/main" id="{C38E7985-6AEA-47FC-854C-7F315CAB89C5}"/>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30" name="Straight Connector 329">
                  <a:extLst>
                    <a:ext uri="{FF2B5EF4-FFF2-40B4-BE49-F238E27FC236}">
                      <a16:creationId xmlns:a16="http://schemas.microsoft.com/office/drawing/2014/main" id="{603A09AE-400A-4F82-A535-23F981CB5AA7}"/>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33" name="Group 332">
              <a:extLst>
                <a:ext uri="{FF2B5EF4-FFF2-40B4-BE49-F238E27FC236}">
                  <a16:creationId xmlns:a16="http://schemas.microsoft.com/office/drawing/2014/main" id="{5936FF61-E8F9-4FFD-B28C-6EB751660D80}"/>
                </a:ext>
              </a:extLst>
            </p:cNvPr>
            <p:cNvGrpSpPr/>
            <p:nvPr/>
          </p:nvGrpSpPr>
          <p:grpSpPr>
            <a:xfrm>
              <a:off x="7764804" y="4227527"/>
              <a:ext cx="73152" cy="76081"/>
              <a:chOff x="7228542" y="4560054"/>
              <a:chExt cx="73152" cy="76081"/>
            </a:xfrm>
          </p:grpSpPr>
          <p:grpSp>
            <p:nvGrpSpPr>
              <p:cNvPr id="334" name="Group 333">
                <a:extLst>
                  <a:ext uri="{FF2B5EF4-FFF2-40B4-BE49-F238E27FC236}">
                    <a16:creationId xmlns:a16="http://schemas.microsoft.com/office/drawing/2014/main" id="{23814EC5-B69E-4E37-8E5E-2B48433B1F71}"/>
                  </a:ext>
                </a:extLst>
              </p:cNvPr>
              <p:cNvGrpSpPr/>
              <p:nvPr/>
            </p:nvGrpSpPr>
            <p:grpSpPr>
              <a:xfrm>
                <a:off x="7228542" y="4560054"/>
                <a:ext cx="73152" cy="72301"/>
                <a:chOff x="1104663" y="629920"/>
                <a:chExt cx="777714" cy="777714"/>
              </a:xfrm>
            </p:grpSpPr>
            <p:cxnSp>
              <p:nvCxnSpPr>
                <p:cNvPr id="338" name="Straight Connector 337">
                  <a:extLst>
                    <a:ext uri="{FF2B5EF4-FFF2-40B4-BE49-F238E27FC236}">
                      <a16:creationId xmlns:a16="http://schemas.microsoft.com/office/drawing/2014/main" id="{E40341E3-B20B-4846-92F0-18F3F230D9A5}"/>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39" name="Straight Connector 338">
                  <a:extLst>
                    <a:ext uri="{FF2B5EF4-FFF2-40B4-BE49-F238E27FC236}">
                      <a16:creationId xmlns:a16="http://schemas.microsoft.com/office/drawing/2014/main" id="{81EF23A6-D2E4-47CE-9108-6EFAF7138044}"/>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35" name="Group 334">
                <a:extLst>
                  <a:ext uri="{FF2B5EF4-FFF2-40B4-BE49-F238E27FC236}">
                    <a16:creationId xmlns:a16="http://schemas.microsoft.com/office/drawing/2014/main" id="{2953C103-184B-4687-8220-21D8289BA290}"/>
                  </a:ext>
                </a:extLst>
              </p:cNvPr>
              <p:cNvGrpSpPr/>
              <p:nvPr/>
            </p:nvGrpSpPr>
            <p:grpSpPr>
              <a:xfrm rot="2700000">
                <a:off x="7228542" y="4563408"/>
                <a:ext cx="73152" cy="72301"/>
                <a:chOff x="1104663" y="629920"/>
                <a:chExt cx="777714" cy="777714"/>
              </a:xfrm>
            </p:grpSpPr>
            <p:cxnSp>
              <p:nvCxnSpPr>
                <p:cNvPr id="336" name="Straight Connector 335">
                  <a:extLst>
                    <a:ext uri="{FF2B5EF4-FFF2-40B4-BE49-F238E27FC236}">
                      <a16:creationId xmlns:a16="http://schemas.microsoft.com/office/drawing/2014/main" id="{282B244B-D805-45F0-B960-C3B93C6C671A}"/>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37" name="Straight Connector 336">
                  <a:extLst>
                    <a:ext uri="{FF2B5EF4-FFF2-40B4-BE49-F238E27FC236}">
                      <a16:creationId xmlns:a16="http://schemas.microsoft.com/office/drawing/2014/main" id="{9CE3063D-C818-43FF-99B3-85B78EE973A5}"/>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40" name="Group 339">
              <a:extLst>
                <a:ext uri="{FF2B5EF4-FFF2-40B4-BE49-F238E27FC236}">
                  <a16:creationId xmlns:a16="http://schemas.microsoft.com/office/drawing/2014/main" id="{F431E945-AD15-445B-B9DE-1995D1A3E364}"/>
                </a:ext>
              </a:extLst>
            </p:cNvPr>
            <p:cNvGrpSpPr/>
            <p:nvPr/>
          </p:nvGrpSpPr>
          <p:grpSpPr>
            <a:xfrm>
              <a:off x="7880820" y="4287968"/>
              <a:ext cx="73152" cy="76081"/>
              <a:chOff x="7228542" y="4560054"/>
              <a:chExt cx="73152" cy="76081"/>
            </a:xfrm>
          </p:grpSpPr>
          <p:grpSp>
            <p:nvGrpSpPr>
              <p:cNvPr id="341" name="Group 340">
                <a:extLst>
                  <a:ext uri="{FF2B5EF4-FFF2-40B4-BE49-F238E27FC236}">
                    <a16:creationId xmlns:a16="http://schemas.microsoft.com/office/drawing/2014/main" id="{1CD39D31-56C9-4EB3-9877-60DBE7124B6B}"/>
                  </a:ext>
                </a:extLst>
              </p:cNvPr>
              <p:cNvGrpSpPr/>
              <p:nvPr/>
            </p:nvGrpSpPr>
            <p:grpSpPr>
              <a:xfrm>
                <a:off x="7228542" y="4560054"/>
                <a:ext cx="73152" cy="72301"/>
                <a:chOff x="1104663" y="629920"/>
                <a:chExt cx="777714" cy="777714"/>
              </a:xfrm>
            </p:grpSpPr>
            <p:cxnSp>
              <p:nvCxnSpPr>
                <p:cNvPr id="345" name="Straight Connector 344">
                  <a:extLst>
                    <a:ext uri="{FF2B5EF4-FFF2-40B4-BE49-F238E27FC236}">
                      <a16:creationId xmlns:a16="http://schemas.microsoft.com/office/drawing/2014/main" id="{FDA23ADE-A65B-45AD-BC02-B4CD850EB3E1}"/>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46" name="Straight Connector 345">
                  <a:extLst>
                    <a:ext uri="{FF2B5EF4-FFF2-40B4-BE49-F238E27FC236}">
                      <a16:creationId xmlns:a16="http://schemas.microsoft.com/office/drawing/2014/main" id="{35A28DCC-996B-49EB-93CF-C2EBA79D5D76}"/>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42" name="Group 341">
                <a:extLst>
                  <a:ext uri="{FF2B5EF4-FFF2-40B4-BE49-F238E27FC236}">
                    <a16:creationId xmlns:a16="http://schemas.microsoft.com/office/drawing/2014/main" id="{EDA7AA87-5FBB-48E5-B91B-619DB1365976}"/>
                  </a:ext>
                </a:extLst>
              </p:cNvPr>
              <p:cNvGrpSpPr/>
              <p:nvPr/>
            </p:nvGrpSpPr>
            <p:grpSpPr>
              <a:xfrm rot="2700000">
                <a:off x="7228542" y="4563408"/>
                <a:ext cx="73152" cy="72301"/>
                <a:chOff x="1104663" y="629920"/>
                <a:chExt cx="777714" cy="777714"/>
              </a:xfrm>
            </p:grpSpPr>
            <p:cxnSp>
              <p:nvCxnSpPr>
                <p:cNvPr id="343" name="Straight Connector 342">
                  <a:extLst>
                    <a:ext uri="{FF2B5EF4-FFF2-40B4-BE49-F238E27FC236}">
                      <a16:creationId xmlns:a16="http://schemas.microsoft.com/office/drawing/2014/main" id="{A3CD484C-1ACC-4EF7-87F6-A61824500C77}"/>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44" name="Straight Connector 343">
                  <a:extLst>
                    <a:ext uri="{FF2B5EF4-FFF2-40B4-BE49-F238E27FC236}">
                      <a16:creationId xmlns:a16="http://schemas.microsoft.com/office/drawing/2014/main" id="{3B576D2C-30A2-4342-827E-6ED474F92A30}"/>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47" name="Group 346">
              <a:extLst>
                <a:ext uri="{FF2B5EF4-FFF2-40B4-BE49-F238E27FC236}">
                  <a16:creationId xmlns:a16="http://schemas.microsoft.com/office/drawing/2014/main" id="{0A29A231-7C51-4A4D-885B-9B0F12718CA6}"/>
                </a:ext>
              </a:extLst>
            </p:cNvPr>
            <p:cNvGrpSpPr/>
            <p:nvPr/>
          </p:nvGrpSpPr>
          <p:grpSpPr>
            <a:xfrm>
              <a:off x="8000543" y="4287968"/>
              <a:ext cx="73152" cy="76081"/>
              <a:chOff x="7228542" y="4560054"/>
              <a:chExt cx="73152" cy="76081"/>
            </a:xfrm>
          </p:grpSpPr>
          <p:grpSp>
            <p:nvGrpSpPr>
              <p:cNvPr id="348" name="Group 347">
                <a:extLst>
                  <a:ext uri="{FF2B5EF4-FFF2-40B4-BE49-F238E27FC236}">
                    <a16:creationId xmlns:a16="http://schemas.microsoft.com/office/drawing/2014/main" id="{522C3453-C7B5-400F-BFFD-CB29BEA678CC}"/>
                  </a:ext>
                </a:extLst>
              </p:cNvPr>
              <p:cNvGrpSpPr/>
              <p:nvPr/>
            </p:nvGrpSpPr>
            <p:grpSpPr>
              <a:xfrm>
                <a:off x="7228542" y="4560054"/>
                <a:ext cx="73152" cy="72301"/>
                <a:chOff x="1104663" y="629920"/>
                <a:chExt cx="777714" cy="777714"/>
              </a:xfrm>
            </p:grpSpPr>
            <p:cxnSp>
              <p:nvCxnSpPr>
                <p:cNvPr id="352" name="Straight Connector 351">
                  <a:extLst>
                    <a:ext uri="{FF2B5EF4-FFF2-40B4-BE49-F238E27FC236}">
                      <a16:creationId xmlns:a16="http://schemas.microsoft.com/office/drawing/2014/main" id="{5D07755E-ED6B-44C4-AE90-60490370AA10}"/>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53" name="Straight Connector 352">
                  <a:extLst>
                    <a:ext uri="{FF2B5EF4-FFF2-40B4-BE49-F238E27FC236}">
                      <a16:creationId xmlns:a16="http://schemas.microsoft.com/office/drawing/2014/main" id="{D83343D6-9CFB-45D5-A44C-1777CDB9E684}"/>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49" name="Group 348">
                <a:extLst>
                  <a:ext uri="{FF2B5EF4-FFF2-40B4-BE49-F238E27FC236}">
                    <a16:creationId xmlns:a16="http://schemas.microsoft.com/office/drawing/2014/main" id="{C32D124D-545A-49C7-8E3D-19B155E74A1F}"/>
                  </a:ext>
                </a:extLst>
              </p:cNvPr>
              <p:cNvGrpSpPr/>
              <p:nvPr/>
            </p:nvGrpSpPr>
            <p:grpSpPr>
              <a:xfrm rot="2700000">
                <a:off x="7228542" y="4563408"/>
                <a:ext cx="73152" cy="72301"/>
                <a:chOff x="1104663" y="629920"/>
                <a:chExt cx="777714" cy="777714"/>
              </a:xfrm>
            </p:grpSpPr>
            <p:cxnSp>
              <p:nvCxnSpPr>
                <p:cNvPr id="350" name="Straight Connector 349">
                  <a:extLst>
                    <a:ext uri="{FF2B5EF4-FFF2-40B4-BE49-F238E27FC236}">
                      <a16:creationId xmlns:a16="http://schemas.microsoft.com/office/drawing/2014/main" id="{5838E0AC-0D6F-4A69-BB1A-974BF9A7E4C5}"/>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51" name="Straight Connector 350">
                  <a:extLst>
                    <a:ext uri="{FF2B5EF4-FFF2-40B4-BE49-F238E27FC236}">
                      <a16:creationId xmlns:a16="http://schemas.microsoft.com/office/drawing/2014/main" id="{7783AE93-2915-4D36-B3D4-95C46A897397}"/>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54" name="Group 353">
              <a:extLst>
                <a:ext uri="{FF2B5EF4-FFF2-40B4-BE49-F238E27FC236}">
                  <a16:creationId xmlns:a16="http://schemas.microsoft.com/office/drawing/2014/main" id="{5D9B816A-8B8C-4C46-A5C1-003AB3D5386A}"/>
                </a:ext>
              </a:extLst>
            </p:cNvPr>
            <p:cNvGrpSpPr/>
            <p:nvPr/>
          </p:nvGrpSpPr>
          <p:grpSpPr>
            <a:xfrm>
              <a:off x="8115819" y="4397359"/>
              <a:ext cx="73152" cy="76081"/>
              <a:chOff x="7228542" y="4560054"/>
              <a:chExt cx="73152" cy="76081"/>
            </a:xfrm>
          </p:grpSpPr>
          <p:grpSp>
            <p:nvGrpSpPr>
              <p:cNvPr id="355" name="Group 354">
                <a:extLst>
                  <a:ext uri="{FF2B5EF4-FFF2-40B4-BE49-F238E27FC236}">
                    <a16:creationId xmlns:a16="http://schemas.microsoft.com/office/drawing/2014/main" id="{D7137BC9-C6A9-45DE-9399-170CEAD761AC}"/>
                  </a:ext>
                </a:extLst>
              </p:cNvPr>
              <p:cNvGrpSpPr/>
              <p:nvPr/>
            </p:nvGrpSpPr>
            <p:grpSpPr>
              <a:xfrm>
                <a:off x="7228542" y="4560054"/>
                <a:ext cx="73152" cy="72301"/>
                <a:chOff x="1104663" y="629920"/>
                <a:chExt cx="777714" cy="777714"/>
              </a:xfrm>
            </p:grpSpPr>
            <p:cxnSp>
              <p:nvCxnSpPr>
                <p:cNvPr id="359" name="Straight Connector 358">
                  <a:extLst>
                    <a:ext uri="{FF2B5EF4-FFF2-40B4-BE49-F238E27FC236}">
                      <a16:creationId xmlns:a16="http://schemas.microsoft.com/office/drawing/2014/main" id="{27286F46-B623-427C-8524-B49B9C7EE6CE}"/>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60" name="Straight Connector 359">
                  <a:extLst>
                    <a:ext uri="{FF2B5EF4-FFF2-40B4-BE49-F238E27FC236}">
                      <a16:creationId xmlns:a16="http://schemas.microsoft.com/office/drawing/2014/main" id="{DD3DA7E6-1B2C-4268-BDD5-80B82DC2BC15}"/>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56" name="Group 355">
                <a:extLst>
                  <a:ext uri="{FF2B5EF4-FFF2-40B4-BE49-F238E27FC236}">
                    <a16:creationId xmlns:a16="http://schemas.microsoft.com/office/drawing/2014/main" id="{F74D02B8-254D-4B5E-A487-6FEE2D3A3561}"/>
                  </a:ext>
                </a:extLst>
              </p:cNvPr>
              <p:cNvGrpSpPr/>
              <p:nvPr/>
            </p:nvGrpSpPr>
            <p:grpSpPr>
              <a:xfrm rot="2700000">
                <a:off x="7228542" y="4563408"/>
                <a:ext cx="73152" cy="72301"/>
                <a:chOff x="1104663" y="629920"/>
                <a:chExt cx="777714" cy="777714"/>
              </a:xfrm>
            </p:grpSpPr>
            <p:cxnSp>
              <p:nvCxnSpPr>
                <p:cNvPr id="357" name="Straight Connector 356">
                  <a:extLst>
                    <a:ext uri="{FF2B5EF4-FFF2-40B4-BE49-F238E27FC236}">
                      <a16:creationId xmlns:a16="http://schemas.microsoft.com/office/drawing/2014/main" id="{3E9053EC-453A-4D74-9634-9D5DD4E8221D}"/>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58" name="Straight Connector 357">
                  <a:extLst>
                    <a:ext uri="{FF2B5EF4-FFF2-40B4-BE49-F238E27FC236}">
                      <a16:creationId xmlns:a16="http://schemas.microsoft.com/office/drawing/2014/main" id="{E125D0F7-24E1-44F0-98CA-A5ABF5E7C078}"/>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61" name="Group 360">
              <a:extLst>
                <a:ext uri="{FF2B5EF4-FFF2-40B4-BE49-F238E27FC236}">
                  <a16:creationId xmlns:a16="http://schemas.microsoft.com/office/drawing/2014/main" id="{BFA0AFF6-9CF9-46F0-B66D-7A66FA5492AD}"/>
                </a:ext>
              </a:extLst>
            </p:cNvPr>
            <p:cNvGrpSpPr/>
            <p:nvPr/>
          </p:nvGrpSpPr>
          <p:grpSpPr>
            <a:xfrm>
              <a:off x="8228125" y="4397359"/>
              <a:ext cx="73152" cy="76081"/>
              <a:chOff x="7228542" y="4560054"/>
              <a:chExt cx="73152" cy="76081"/>
            </a:xfrm>
          </p:grpSpPr>
          <p:grpSp>
            <p:nvGrpSpPr>
              <p:cNvPr id="362" name="Group 361">
                <a:extLst>
                  <a:ext uri="{FF2B5EF4-FFF2-40B4-BE49-F238E27FC236}">
                    <a16:creationId xmlns:a16="http://schemas.microsoft.com/office/drawing/2014/main" id="{079CCDC3-1D1A-4828-888C-FAB13206BC06}"/>
                  </a:ext>
                </a:extLst>
              </p:cNvPr>
              <p:cNvGrpSpPr/>
              <p:nvPr/>
            </p:nvGrpSpPr>
            <p:grpSpPr>
              <a:xfrm>
                <a:off x="7228542" y="4560054"/>
                <a:ext cx="73152" cy="72301"/>
                <a:chOff x="1104663" y="629920"/>
                <a:chExt cx="777714" cy="777714"/>
              </a:xfrm>
            </p:grpSpPr>
            <p:cxnSp>
              <p:nvCxnSpPr>
                <p:cNvPr id="366" name="Straight Connector 365">
                  <a:extLst>
                    <a:ext uri="{FF2B5EF4-FFF2-40B4-BE49-F238E27FC236}">
                      <a16:creationId xmlns:a16="http://schemas.microsoft.com/office/drawing/2014/main" id="{3060E89E-6CC3-4057-B273-6D5737522B40}"/>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67" name="Straight Connector 366">
                  <a:extLst>
                    <a:ext uri="{FF2B5EF4-FFF2-40B4-BE49-F238E27FC236}">
                      <a16:creationId xmlns:a16="http://schemas.microsoft.com/office/drawing/2014/main" id="{55296C65-C95D-4345-BDA9-11124CD9C451}"/>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63" name="Group 362">
                <a:extLst>
                  <a:ext uri="{FF2B5EF4-FFF2-40B4-BE49-F238E27FC236}">
                    <a16:creationId xmlns:a16="http://schemas.microsoft.com/office/drawing/2014/main" id="{F6B651EA-48B6-4D04-AF04-CA6F9A95D946}"/>
                  </a:ext>
                </a:extLst>
              </p:cNvPr>
              <p:cNvGrpSpPr/>
              <p:nvPr/>
            </p:nvGrpSpPr>
            <p:grpSpPr>
              <a:xfrm rot="2700000">
                <a:off x="7228542" y="4563408"/>
                <a:ext cx="73152" cy="72301"/>
                <a:chOff x="1104663" y="629920"/>
                <a:chExt cx="777714" cy="777714"/>
              </a:xfrm>
            </p:grpSpPr>
            <p:cxnSp>
              <p:nvCxnSpPr>
                <p:cNvPr id="364" name="Straight Connector 363">
                  <a:extLst>
                    <a:ext uri="{FF2B5EF4-FFF2-40B4-BE49-F238E27FC236}">
                      <a16:creationId xmlns:a16="http://schemas.microsoft.com/office/drawing/2014/main" id="{8AE282C9-56A4-4512-B438-CED87A339199}"/>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65" name="Straight Connector 364">
                  <a:extLst>
                    <a:ext uri="{FF2B5EF4-FFF2-40B4-BE49-F238E27FC236}">
                      <a16:creationId xmlns:a16="http://schemas.microsoft.com/office/drawing/2014/main" id="{9289FEB8-6E81-442D-B9CD-0193625838DB}"/>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68" name="Group 367">
              <a:extLst>
                <a:ext uri="{FF2B5EF4-FFF2-40B4-BE49-F238E27FC236}">
                  <a16:creationId xmlns:a16="http://schemas.microsoft.com/office/drawing/2014/main" id="{A25AB0A2-917D-4CE7-AE3F-065F84AE638A}"/>
                </a:ext>
              </a:extLst>
            </p:cNvPr>
            <p:cNvGrpSpPr/>
            <p:nvPr/>
          </p:nvGrpSpPr>
          <p:grpSpPr>
            <a:xfrm>
              <a:off x="8342424" y="4456959"/>
              <a:ext cx="73152" cy="76081"/>
              <a:chOff x="7228542" y="4560054"/>
              <a:chExt cx="73152" cy="76081"/>
            </a:xfrm>
          </p:grpSpPr>
          <p:grpSp>
            <p:nvGrpSpPr>
              <p:cNvPr id="369" name="Group 368">
                <a:extLst>
                  <a:ext uri="{FF2B5EF4-FFF2-40B4-BE49-F238E27FC236}">
                    <a16:creationId xmlns:a16="http://schemas.microsoft.com/office/drawing/2014/main" id="{6BA7423B-324D-470E-BB51-753BDC14813A}"/>
                  </a:ext>
                </a:extLst>
              </p:cNvPr>
              <p:cNvGrpSpPr/>
              <p:nvPr/>
            </p:nvGrpSpPr>
            <p:grpSpPr>
              <a:xfrm>
                <a:off x="7228542" y="4560054"/>
                <a:ext cx="73152" cy="72301"/>
                <a:chOff x="1104663" y="629920"/>
                <a:chExt cx="777714" cy="777714"/>
              </a:xfrm>
            </p:grpSpPr>
            <p:cxnSp>
              <p:nvCxnSpPr>
                <p:cNvPr id="373" name="Straight Connector 372">
                  <a:extLst>
                    <a:ext uri="{FF2B5EF4-FFF2-40B4-BE49-F238E27FC236}">
                      <a16:creationId xmlns:a16="http://schemas.microsoft.com/office/drawing/2014/main" id="{453C9D30-E4DD-4894-BD49-534F5D0A397F}"/>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74" name="Straight Connector 373">
                  <a:extLst>
                    <a:ext uri="{FF2B5EF4-FFF2-40B4-BE49-F238E27FC236}">
                      <a16:creationId xmlns:a16="http://schemas.microsoft.com/office/drawing/2014/main" id="{BBF3ABA1-2FF0-43FC-8C3D-65B24357C0C1}"/>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70" name="Group 369">
                <a:extLst>
                  <a:ext uri="{FF2B5EF4-FFF2-40B4-BE49-F238E27FC236}">
                    <a16:creationId xmlns:a16="http://schemas.microsoft.com/office/drawing/2014/main" id="{62B28EBF-1B8A-40E6-A790-9F01E86C8BA6}"/>
                  </a:ext>
                </a:extLst>
              </p:cNvPr>
              <p:cNvGrpSpPr/>
              <p:nvPr/>
            </p:nvGrpSpPr>
            <p:grpSpPr>
              <a:xfrm rot="2700000">
                <a:off x="7228542" y="4563408"/>
                <a:ext cx="73152" cy="72301"/>
                <a:chOff x="1104663" y="629920"/>
                <a:chExt cx="777714" cy="777714"/>
              </a:xfrm>
            </p:grpSpPr>
            <p:cxnSp>
              <p:nvCxnSpPr>
                <p:cNvPr id="371" name="Straight Connector 370">
                  <a:extLst>
                    <a:ext uri="{FF2B5EF4-FFF2-40B4-BE49-F238E27FC236}">
                      <a16:creationId xmlns:a16="http://schemas.microsoft.com/office/drawing/2014/main" id="{92C600B4-FB82-4A2D-A861-A3F69160BF9A}"/>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72" name="Straight Connector 371">
                  <a:extLst>
                    <a:ext uri="{FF2B5EF4-FFF2-40B4-BE49-F238E27FC236}">
                      <a16:creationId xmlns:a16="http://schemas.microsoft.com/office/drawing/2014/main" id="{C1566E50-9E94-49B9-A299-98E62870B95A}"/>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75" name="Group 374">
              <a:extLst>
                <a:ext uri="{FF2B5EF4-FFF2-40B4-BE49-F238E27FC236}">
                  <a16:creationId xmlns:a16="http://schemas.microsoft.com/office/drawing/2014/main" id="{530E2C07-8A63-4D86-8177-619EBDA89D90}"/>
                </a:ext>
              </a:extLst>
            </p:cNvPr>
            <p:cNvGrpSpPr/>
            <p:nvPr/>
          </p:nvGrpSpPr>
          <p:grpSpPr>
            <a:xfrm>
              <a:off x="8462264" y="4480299"/>
              <a:ext cx="73152" cy="76081"/>
              <a:chOff x="7228542" y="4560054"/>
              <a:chExt cx="73152" cy="76081"/>
            </a:xfrm>
          </p:grpSpPr>
          <p:grpSp>
            <p:nvGrpSpPr>
              <p:cNvPr id="376" name="Group 375">
                <a:extLst>
                  <a:ext uri="{FF2B5EF4-FFF2-40B4-BE49-F238E27FC236}">
                    <a16:creationId xmlns:a16="http://schemas.microsoft.com/office/drawing/2014/main" id="{2E95F519-0DC1-4C37-8130-DE628D79E149}"/>
                  </a:ext>
                </a:extLst>
              </p:cNvPr>
              <p:cNvGrpSpPr/>
              <p:nvPr/>
            </p:nvGrpSpPr>
            <p:grpSpPr>
              <a:xfrm>
                <a:off x="7228542" y="4560054"/>
                <a:ext cx="73152" cy="72301"/>
                <a:chOff x="1104663" y="629920"/>
                <a:chExt cx="777714" cy="777714"/>
              </a:xfrm>
            </p:grpSpPr>
            <p:cxnSp>
              <p:nvCxnSpPr>
                <p:cNvPr id="380" name="Straight Connector 379">
                  <a:extLst>
                    <a:ext uri="{FF2B5EF4-FFF2-40B4-BE49-F238E27FC236}">
                      <a16:creationId xmlns:a16="http://schemas.microsoft.com/office/drawing/2014/main" id="{13AC59A3-E127-4F4B-B938-B9C47E0ECD6F}"/>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81" name="Straight Connector 380">
                  <a:extLst>
                    <a:ext uri="{FF2B5EF4-FFF2-40B4-BE49-F238E27FC236}">
                      <a16:creationId xmlns:a16="http://schemas.microsoft.com/office/drawing/2014/main" id="{DB3F4E4B-22E4-4605-945D-DBB4A7C4CB18}"/>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77" name="Group 376">
                <a:extLst>
                  <a:ext uri="{FF2B5EF4-FFF2-40B4-BE49-F238E27FC236}">
                    <a16:creationId xmlns:a16="http://schemas.microsoft.com/office/drawing/2014/main" id="{975B5725-0C58-4A3E-B7A5-10D12332DE33}"/>
                  </a:ext>
                </a:extLst>
              </p:cNvPr>
              <p:cNvGrpSpPr/>
              <p:nvPr/>
            </p:nvGrpSpPr>
            <p:grpSpPr>
              <a:xfrm rot="2700000">
                <a:off x="7228542" y="4563408"/>
                <a:ext cx="73152" cy="72301"/>
                <a:chOff x="1104663" y="629920"/>
                <a:chExt cx="777714" cy="777714"/>
              </a:xfrm>
            </p:grpSpPr>
            <p:cxnSp>
              <p:nvCxnSpPr>
                <p:cNvPr id="378" name="Straight Connector 377">
                  <a:extLst>
                    <a:ext uri="{FF2B5EF4-FFF2-40B4-BE49-F238E27FC236}">
                      <a16:creationId xmlns:a16="http://schemas.microsoft.com/office/drawing/2014/main" id="{CC299E6C-D523-4DB7-BA36-E732657B7217}"/>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79" name="Straight Connector 378">
                  <a:extLst>
                    <a:ext uri="{FF2B5EF4-FFF2-40B4-BE49-F238E27FC236}">
                      <a16:creationId xmlns:a16="http://schemas.microsoft.com/office/drawing/2014/main" id="{76628B2A-5904-44CE-A2BE-9867B8F25DF5}"/>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82" name="Group 381">
              <a:extLst>
                <a:ext uri="{FF2B5EF4-FFF2-40B4-BE49-F238E27FC236}">
                  <a16:creationId xmlns:a16="http://schemas.microsoft.com/office/drawing/2014/main" id="{7E9B8C78-9D40-41E8-8E01-D88539EFF6FC}"/>
                </a:ext>
              </a:extLst>
            </p:cNvPr>
            <p:cNvGrpSpPr/>
            <p:nvPr/>
          </p:nvGrpSpPr>
          <p:grpSpPr>
            <a:xfrm>
              <a:off x="8576874" y="4545366"/>
              <a:ext cx="73152" cy="76081"/>
              <a:chOff x="7228542" y="4560054"/>
              <a:chExt cx="73152" cy="76081"/>
            </a:xfrm>
          </p:grpSpPr>
          <p:grpSp>
            <p:nvGrpSpPr>
              <p:cNvPr id="383" name="Group 382">
                <a:extLst>
                  <a:ext uri="{FF2B5EF4-FFF2-40B4-BE49-F238E27FC236}">
                    <a16:creationId xmlns:a16="http://schemas.microsoft.com/office/drawing/2014/main" id="{1490F423-DEC1-46EE-8A27-60D6DC24B0BB}"/>
                  </a:ext>
                </a:extLst>
              </p:cNvPr>
              <p:cNvGrpSpPr/>
              <p:nvPr/>
            </p:nvGrpSpPr>
            <p:grpSpPr>
              <a:xfrm>
                <a:off x="7228542" y="4560054"/>
                <a:ext cx="73152" cy="72301"/>
                <a:chOff x="1104663" y="629920"/>
                <a:chExt cx="777714" cy="777714"/>
              </a:xfrm>
            </p:grpSpPr>
            <p:cxnSp>
              <p:nvCxnSpPr>
                <p:cNvPr id="387" name="Straight Connector 386">
                  <a:extLst>
                    <a:ext uri="{FF2B5EF4-FFF2-40B4-BE49-F238E27FC236}">
                      <a16:creationId xmlns:a16="http://schemas.microsoft.com/office/drawing/2014/main" id="{1447A35E-0C58-43CC-BA6E-05BD1AD853E7}"/>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88" name="Straight Connector 387">
                  <a:extLst>
                    <a:ext uri="{FF2B5EF4-FFF2-40B4-BE49-F238E27FC236}">
                      <a16:creationId xmlns:a16="http://schemas.microsoft.com/office/drawing/2014/main" id="{6E82374D-3D7A-45D4-B2AA-70081292AFE8}"/>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84" name="Group 383">
                <a:extLst>
                  <a:ext uri="{FF2B5EF4-FFF2-40B4-BE49-F238E27FC236}">
                    <a16:creationId xmlns:a16="http://schemas.microsoft.com/office/drawing/2014/main" id="{36BC2F42-5E70-411D-B05A-86339C0F9FD2}"/>
                  </a:ext>
                </a:extLst>
              </p:cNvPr>
              <p:cNvGrpSpPr/>
              <p:nvPr/>
            </p:nvGrpSpPr>
            <p:grpSpPr>
              <a:xfrm rot="2700000">
                <a:off x="7228542" y="4563408"/>
                <a:ext cx="73152" cy="72301"/>
                <a:chOff x="1104663" y="629920"/>
                <a:chExt cx="777714" cy="777714"/>
              </a:xfrm>
            </p:grpSpPr>
            <p:cxnSp>
              <p:nvCxnSpPr>
                <p:cNvPr id="385" name="Straight Connector 384">
                  <a:extLst>
                    <a:ext uri="{FF2B5EF4-FFF2-40B4-BE49-F238E27FC236}">
                      <a16:creationId xmlns:a16="http://schemas.microsoft.com/office/drawing/2014/main" id="{0FBCC103-52CE-4FC9-8732-E1023611A108}"/>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86" name="Straight Connector 385">
                  <a:extLst>
                    <a:ext uri="{FF2B5EF4-FFF2-40B4-BE49-F238E27FC236}">
                      <a16:creationId xmlns:a16="http://schemas.microsoft.com/office/drawing/2014/main" id="{DF0AACEB-DECF-49A6-B150-ECA2596D94F3}"/>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89" name="Group 388">
              <a:extLst>
                <a:ext uri="{FF2B5EF4-FFF2-40B4-BE49-F238E27FC236}">
                  <a16:creationId xmlns:a16="http://schemas.microsoft.com/office/drawing/2014/main" id="{CE94A126-923F-4F11-ABBD-A8C58399AA52}"/>
                </a:ext>
              </a:extLst>
            </p:cNvPr>
            <p:cNvGrpSpPr/>
            <p:nvPr/>
          </p:nvGrpSpPr>
          <p:grpSpPr>
            <a:xfrm>
              <a:off x="8687961" y="4545366"/>
              <a:ext cx="73152" cy="76081"/>
              <a:chOff x="7228542" y="4560054"/>
              <a:chExt cx="73152" cy="76081"/>
            </a:xfrm>
          </p:grpSpPr>
          <p:grpSp>
            <p:nvGrpSpPr>
              <p:cNvPr id="390" name="Group 389">
                <a:extLst>
                  <a:ext uri="{FF2B5EF4-FFF2-40B4-BE49-F238E27FC236}">
                    <a16:creationId xmlns:a16="http://schemas.microsoft.com/office/drawing/2014/main" id="{2117172F-8219-42DE-A797-BA8001DEB43E}"/>
                  </a:ext>
                </a:extLst>
              </p:cNvPr>
              <p:cNvGrpSpPr/>
              <p:nvPr/>
            </p:nvGrpSpPr>
            <p:grpSpPr>
              <a:xfrm>
                <a:off x="7228542" y="4560054"/>
                <a:ext cx="73152" cy="72301"/>
                <a:chOff x="1104663" y="629920"/>
                <a:chExt cx="777714" cy="777714"/>
              </a:xfrm>
            </p:grpSpPr>
            <p:cxnSp>
              <p:nvCxnSpPr>
                <p:cNvPr id="394" name="Straight Connector 393">
                  <a:extLst>
                    <a:ext uri="{FF2B5EF4-FFF2-40B4-BE49-F238E27FC236}">
                      <a16:creationId xmlns:a16="http://schemas.microsoft.com/office/drawing/2014/main" id="{D58374EB-745F-4007-ACCC-BF545407C223}"/>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95" name="Straight Connector 394">
                  <a:extLst>
                    <a:ext uri="{FF2B5EF4-FFF2-40B4-BE49-F238E27FC236}">
                      <a16:creationId xmlns:a16="http://schemas.microsoft.com/office/drawing/2014/main" id="{FB28FAE9-9679-4B6A-8A0D-9CC35367662C}"/>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91" name="Group 390">
                <a:extLst>
                  <a:ext uri="{FF2B5EF4-FFF2-40B4-BE49-F238E27FC236}">
                    <a16:creationId xmlns:a16="http://schemas.microsoft.com/office/drawing/2014/main" id="{73BDAE2F-8A98-4B5E-B1F3-EC16FE46C348}"/>
                  </a:ext>
                </a:extLst>
              </p:cNvPr>
              <p:cNvGrpSpPr/>
              <p:nvPr/>
            </p:nvGrpSpPr>
            <p:grpSpPr>
              <a:xfrm rot="2700000">
                <a:off x="7228542" y="4563408"/>
                <a:ext cx="73152" cy="72301"/>
                <a:chOff x="1104663" y="629920"/>
                <a:chExt cx="777714" cy="777714"/>
              </a:xfrm>
            </p:grpSpPr>
            <p:cxnSp>
              <p:nvCxnSpPr>
                <p:cNvPr id="392" name="Straight Connector 391">
                  <a:extLst>
                    <a:ext uri="{FF2B5EF4-FFF2-40B4-BE49-F238E27FC236}">
                      <a16:creationId xmlns:a16="http://schemas.microsoft.com/office/drawing/2014/main" id="{CB5F5D47-F56E-4EEE-B83C-ADC931D05937}"/>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393" name="Straight Connector 392">
                  <a:extLst>
                    <a:ext uri="{FF2B5EF4-FFF2-40B4-BE49-F238E27FC236}">
                      <a16:creationId xmlns:a16="http://schemas.microsoft.com/office/drawing/2014/main" id="{9A29C92B-4DAA-47D8-A533-902C1A407160}"/>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396" name="Group 395">
              <a:extLst>
                <a:ext uri="{FF2B5EF4-FFF2-40B4-BE49-F238E27FC236}">
                  <a16:creationId xmlns:a16="http://schemas.microsoft.com/office/drawing/2014/main" id="{FFFE3520-6C97-473D-B126-E63A700B930C}"/>
                </a:ext>
              </a:extLst>
            </p:cNvPr>
            <p:cNvGrpSpPr/>
            <p:nvPr/>
          </p:nvGrpSpPr>
          <p:grpSpPr>
            <a:xfrm>
              <a:off x="8802823" y="4545366"/>
              <a:ext cx="73152" cy="76081"/>
              <a:chOff x="7228542" y="4560054"/>
              <a:chExt cx="73152" cy="76081"/>
            </a:xfrm>
          </p:grpSpPr>
          <p:grpSp>
            <p:nvGrpSpPr>
              <p:cNvPr id="397" name="Group 396">
                <a:extLst>
                  <a:ext uri="{FF2B5EF4-FFF2-40B4-BE49-F238E27FC236}">
                    <a16:creationId xmlns:a16="http://schemas.microsoft.com/office/drawing/2014/main" id="{F77E8356-E991-4A85-ABC6-125BEDD31C2D}"/>
                  </a:ext>
                </a:extLst>
              </p:cNvPr>
              <p:cNvGrpSpPr/>
              <p:nvPr/>
            </p:nvGrpSpPr>
            <p:grpSpPr>
              <a:xfrm>
                <a:off x="7228542" y="4560054"/>
                <a:ext cx="73152" cy="72301"/>
                <a:chOff x="1104663" y="629920"/>
                <a:chExt cx="777714" cy="777714"/>
              </a:xfrm>
            </p:grpSpPr>
            <p:cxnSp>
              <p:nvCxnSpPr>
                <p:cNvPr id="401" name="Straight Connector 400">
                  <a:extLst>
                    <a:ext uri="{FF2B5EF4-FFF2-40B4-BE49-F238E27FC236}">
                      <a16:creationId xmlns:a16="http://schemas.microsoft.com/office/drawing/2014/main" id="{B1E3B22E-4D65-47A1-BC52-67ACE779AC0E}"/>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02" name="Straight Connector 401">
                  <a:extLst>
                    <a:ext uri="{FF2B5EF4-FFF2-40B4-BE49-F238E27FC236}">
                      <a16:creationId xmlns:a16="http://schemas.microsoft.com/office/drawing/2014/main" id="{279C2ECF-5673-44FF-80B3-35940CD7BFCC}"/>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398" name="Group 397">
                <a:extLst>
                  <a:ext uri="{FF2B5EF4-FFF2-40B4-BE49-F238E27FC236}">
                    <a16:creationId xmlns:a16="http://schemas.microsoft.com/office/drawing/2014/main" id="{8DBA8911-442E-4143-8374-9D05AC15A3DD}"/>
                  </a:ext>
                </a:extLst>
              </p:cNvPr>
              <p:cNvGrpSpPr/>
              <p:nvPr/>
            </p:nvGrpSpPr>
            <p:grpSpPr>
              <a:xfrm rot="2700000">
                <a:off x="7228542" y="4563408"/>
                <a:ext cx="73152" cy="72301"/>
                <a:chOff x="1104663" y="629920"/>
                <a:chExt cx="777714" cy="777714"/>
              </a:xfrm>
            </p:grpSpPr>
            <p:cxnSp>
              <p:nvCxnSpPr>
                <p:cNvPr id="399" name="Straight Connector 398">
                  <a:extLst>
                    <a:ext uri="{FF2B5EF4-FFF2-40B4-BE49-F238E27FC236}">
                      <a16:creationId xmlns:a16="http://schemas.microsoft.com/office/drawing/2014/main" id="{F4AADDB4-5304-4859-8A47-72BF239DD87E}"/>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00" name="Straight Connector 399">
                  <a:extLst>
                    <a:ext uri="{FF2B5EF4-FFF2-40B4-BE49-F238E27FC236}">
                      <a16:creationId xmlns:a16="http://schemas.microsoft.com/office/drawing/2014/main" id="{E85C9395-1DDB-4153-A9CF-DB168B75AF7A}"/>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03" name="Group 402">
              <a:extLst>
                <a:ext uri="{FF2B5EF4-FFF2-40B4-BE49-F238E27FC236}">
                  <a16:creationId xmlns:a16="http://schemas.microsoft.com/office/drawing/2014/main" id="{A7A60721-58ED-4B3A-ACCC-5D4DEA4DA3B3}"/>
                </a:ext>
              </a:extLst>
            </p:cNvPr>
            <p:cNvGrpSpPr/>
            <p:nvPr/>
          </p:nvGrpSpPr>
          <p:grpSpPr>
            <a:xfrm>
              <a:off x="8921347" y="4545366"/>
              <a:ext cx="73152" cy="76081"/>
              <a:chOff x="7228542" y="4560054"/>
              <a:chExt cx="73152" cy="76081"/>
            </a:xfrm>
          </p:grpSpPr>
          <p:grpSp>
            <p:nvGrpSpPr>
              <p:cNvPr id="404" name="Group 403">
                <a:extLst>
                  <a:ext uri="{FF2B5EF4-FFF2-40B4-BE49-F238E27FC236}">
                    <a16:creationId xmlns:a16="http://schemas.microsoft.com/office/drawing/2014/main" id="{146EB322-5458-4A4E-9011-BFA039260472}"/>
                  </a:ext>
                </a:extLst>
              </p:cNvPr>
              <p:cNvGrpSpPr/>
              <p:nvPr/>
            </p:nvGrpSpPr>
            <p:grpSpPr>
              <a:xfrm>
                <a:off x="7228542" y="4560054"/>
                <a:ext cx="73152" cy="72301"/>
                <a:chOff x="1104663" y="629920"/>
                <a:chExt cx="777714" cy="777714"/>
              </a:xfrm>
            </p:grpSpPr>
            <p:cxnSp>
              <p:nvCxnSpPr>
                <p:cNvPr id="408" name="Straight Connector 407">
                  <a:extLst>
                    <a:ext uri="{FF2B5EF4-FFF2-40B4-BE49-F238E27FC236}">
                      <a16:creationId xmlns:a16="http://schemas.microsoft.com/office/drawing/2014/main" id="{D1EE8EB1-BA8C-4B71-A675-03F5EAC68298}"/>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09" name="Straight Connector 408">
                  <a:extLst>
                    <a:ext uri="{FF2B5EF4-FFF2-40B4-BE49-F238E27FC236}">
                      <a16:creationId xmlns:a16="http://schemas.microsoft.com/office/drawing/2014/main" id="{EDF6037A-599F-4330-AE05-C224785E3953}"/>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05" name="Group 404">
                <a:extLst>
                  <a:ext uri="{FF2B5EF4-FFF2-40B4-BE49-F238E27FC236}">
                    <a16:creationId xmlns:a16="http://schemas.microsoft.com/office/drawing/2014/main" id="{9A04E8D6-FD09-4864-A689-E189770E5F46}"/>
                  </a:ext>
                </a:extLst>
              </p:cNvPr>
              <p:cNvGrpSpPr/>
              <p:nvPr/>
            </p:nvGrpSpPr>
            <p:grpSpPr>
              <a:xfrm rot="2700000">
                <a:off x="7228542" y="4563408"/>
                <a:ext cx="73152" cy="72301"/>
                <a:chOff x="1104663" y="629920"/>
                <a:chExt cx="777714" cy="777714"/>
              </a:xfrm>
            </p:grpSpPr>
            <p:cxnSp>
              <p:nvCxnSpPr>
                <p:cNvPr id="406" name="Straight Connector 405">
                  <a:extLst>
                    <a:ext uri="{FF2B5EF4-FFF2-40B4-BE49-F238E27FC236}">
                      <a16:creationId xmlns:a16="http://schemas.microsoft.com/office/drawing/2014/main" id="{4977FE01-FC72-4B51-BD4B-57F8575438E8}"/>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07" name="Straight Connector 406">
                  <a:extLst>
                    <a:ext uri="{FF2B5EF4-FFF2-40B4-BE49-F238E27FC236}">
                      <a16:creationId xmlns:a16="http://schemas.microsoft.com/office/drawing/2014/main" id="{42B1AB60-4B2D-4BB8-A34A-5658A1282C08}"/>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10" name="Group 409">
              <a:extLst>
                <a:ext uri="{FF2B5EF4-FFF2-40B4-BE49-F238E27FC236}">
                  <a16:creationId xmlns:a16="http://schemas.microsoft.com/office/drawing/2014/main" id="{6B64F09A-1282-40BC-B7E5-DCCF8A55157F}"/>
                </a:ext>
              </a:extLst>
            </p:cNvPr>
            <p:cNvGrpSpPr/>
            <p:nvPr/>
          </p:nvGrpSpPr>
          <p:grpSpPr>
            <a:xfrm>
              <a:off x="9032280" y="4545366"/>
              <a:ext cx="73152" cy="76081"/>
              <a:chOff x="7228542" y="4560054"/>
              <a:chExt cx="73152" cy="76081"/>
            </a:xfrm>
          </p:grpSpPr>
          <p:grpSp>
            <p:nvGrpSpPr>
              <p:cNvPr id="411" name="Group 410">
                <a:extLst>
                  <a:ext uri="{FF2B5EF4-FFF2-40B4-BE49-F238E27FC236}">
                    <a16:creationId xmlns:a16="http://schemas.microsoft.com/office/drawing/2014/main" id="{F9B614D2-8E85-4841-8A36-05477535EEEC}"/>
                  </a:ext>
                </a:extLst>
              </p:cNvPr>
              <p:cNvGrpSpPr/>
              <p:nvPr/>
            </p:nvGrpSpPr>
            <p:grpSpPr>
              <a:xfrm>
                <a:off x="7228542" y="4560054"/>
                <a:ext cx="73152" cy="72301"/>
                <a:chOff x="1104663" y="629920"/>
                <a:chExt cx="777714" cy="777714"/>
              </a:xfrm>
            </p:grpSpPr>
            <p:cxnSp>
              <p:nvCxnSpPr>
                <p:cNvPr id="415" name="Straight Connector 414">
                  <a:extLst>
                    <a:ext uri="{FF2B5EF4-FFF2-40B4-BE49-F238E27FC236}">
                      <a16:creationId xmlns:a16="http://schemas.microsoft.com/office/drawing/2014/main" id="{1DB30FC7-2DC0-461C-83C9-DD17FD991B99}"/>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16" name="Straight Connector 415">
                  <a:extLst>
                    <a:ext uri="{FF2B5EF4-FFF2-40B4-BE49-F238E27FC236}">
                      <a16:creationId xmlns:a16="http://schemas.microsoft.com/office/drawing/2014/main" id="{7CB59717-F747-49CE-8C21-6E6198486F85}"/>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12" name="Group 411">
                <a:extLst>
                  <a:ext uri="{FF2B5EF4-FFF2-40B4-BE49-F238E27FC236}">
                    <a16:creationId xmlns:a16="http://schemas.microsoft.com/office/drawing/2014/main" id="{2A7A3DB4-576E-4883-A29A-3918123D0500}"/>
                  </a:ext>
                </a:extLst>
              </p:cNvPr>
              <p:cNvGrpSpPr/>
              <p:nvPr/>
            </p:nvGrpSpPr>
            <p:grpSpPr>
              <a:xfrm rot="2700000">
                <a:off x="7228542" y="4563408"/>
                <a:ext cx="73152" cy="72301"/>
                <a:chOff x="1104663" y="629920"/>
                <a:chExt cx="777714" cy="777714"/>
              </a:xfrm>
            </p:grpSpPr>
            <p:cxnSp>
              <p:nvCxnSpPr>
                <p:cNvPr id="413" name="Straight Connector 412">
                  <a:extLst>
                    <a:ext uri="{FF2B5EF4-FFF2-40B4-BE49-F238E27FC236}">
                      <a16:creationId xmlns:a16="http://schemas.microsoft.com/office/drawing/2014/main" id="{9609DEDB-8E88-4B10-995D-D9F076283036}"/>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14" name="Straight Connector 413">
                  <a:extLst>
                    <a:ext uri="{FF2B5EF4-FFF2-40B4-BE49-F238E27FC236}">
                      <a16:creationId xmlns:a16="http://schemas.microsoft.com/office/drawing/2014/main" id="{43591545-B85C-49DB-9C07-EE6863AE6F5E}"/>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17" name="Group 416">
              <a:extLst>
                <a:ext uri="{FF2B5EF4-FFF2-40B4-BE49-F238E27FC236}">
                  <a16:creationId xmlns:a16="http://schemas.microsoft.com/office/drawing/2014/main" id="{07F88E12-4612-48FC-BDC8-9D4521BDB1E0}"/>
                </a:ext>
              </a:extLst>
            </p:cNvPr>
            <p:cNvGrpSpPr/>
            <p:nvPr/>
          </p:nvGrpSpPr>
          <p:grpSpPr>
            <a:xfrm>
              <a:off x="9149910" y="4610040"/>
              <a:ext cx="73152" cy="76081"/>
              <a:chOff x="7228542" y="4560054"/>
              <a:chExt cx="73152" cy="76081"/>
            </a:xfrm>
          </p:grpSpPr>
          <p:grpSp>
            <p:nvGrpSpPr>
              <p:cNvPr id="418" name="Group 417">
                <a:extLst>
                  <a:ext uri="{FF2B5EF4-FFF2-40B4-BE49-F238E27FC236}">
                    <a16:creationId xmlns:a16="http://schemas.microsoft.com/office/drawing/2014/main" id="{533A435B-72EE-491A-9C86-989DBE9C739A}"/>
                  </a:ext>
                </a:extLst>
              </p:cNvPr>
              <p:cNvGrpSpPr/>
              <p:nvPr/>
            </p:nvGrpSpPr>
            <p:grpSpPr>
              <a:xfrm>
                <a:off x="7228542" y="4560054"/>
                <a:ext cx="73152" cy="72301"/>
                <a:chOff x="1104663" y="629920"/>
                <a:chExt cx="777714" cy="777714"/>
              </a:xfrm>
            </p:grpSpPr>
            <p:cxnSp>
              <p:nvCxnSpPr>
                <p:cNvPr id="422" name="Straight Connector 421">
                  <a:extLst>
                    <a:ext uri="{FF2B5EF4-FFF2-40B4-BE49-F238E27FC236}">
                      <a16:creationId xmlns:a16="http://schemas.microsoft.com/office/drawing/2014/main" id="{B90C8EDB-F9E8-414D-B27D-1F2FC3CE1AEB}"/>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23" name="Straight Connector 422">
                  <a:extLst>
                    <a:ext uri="{FF2B5EF4-FFF2-40B4-BE49-F238E27FC236}">
                      <a16:creationId xmlns:a16="http://schemas.microsoft.com/office/drawing/2014/main" id="{B759EB8E-09ED-4D09-BB15-76145739FF67}"/>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19" name="Group 418">
                <a:extLst>
                  <a:ext uri="{FF2B5EF4-FFF2-40B4-BE49-F238E27FC236}">
                    <a16:creationId xmlns:a16="http://schemas.microsoft.com/office/drawing/2014/main" id="{D035FC26-1C60-4896-AE96-D7306E1677F4}"/>
                  </a:ext>
                </a:extLst>
              </p:cNvPr>
              <p:cNvGrpSpPr/>
              <p:nvPr/>
            </p:nvGrpSpPr>
            <p:grpSpPr>
              <a:xfrm rot="2700000">
                <a:off x="7228542" y="4563408"/>
                <a:ext cx="73152" cy="72301"/>
                <a:chOff x="1104663" y="629920"/>
                <a:chExt cx="777714" cy="777714"/>
              </a:xfrm>
            </p:grpSpPr>
            <p:cxnSp>
              <p:nvCxnSpPr>
                <p:cNvPr id="420" name="Straight Connector 419">
                  <a:extLst>
                    <a:ext uri="{FF2B5EF4-FFF2-40B4-BE49-F238E27FC236}">
                      <a16:creationId xmlns:a16="http://schemas.microsoft.com/office/drawing/2014/main" id="{976B11A1-547A-4CF9-94AB-A819B9BB2FFE}"/>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21" name="Straight Connector 420">
                  <a:extLst>
                    <a:ext uri="{FF2B5EF4-FFF2-40B4-BE49-F238E27FC236}">
                      <a16:creationId xmlns:a16="http://schemas.microsoft.com/office/drawing/2014/main" id="{6BD8A1CB-6642-4113-ACE4-3F877B16F376}"/>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24" name="Group 423">
              <a:extLst>
                <a:ext uri="{FF2B5EF4-FFF2-40B4-BE49-F238E27FC236}">
                  <a16:creationId xmlns:a16="http://schemas.microsoft.com/office/drawing/2014/main" id="{94AE5130-BFCF-4DA4-87DA-102498006E0C}"/>
                </a:ext>
              </a:extLst>
            </p:cNvPr>
            <p:cNvGrpSpPr/>
            <p:nvPr/>
          </p:nvGrpSpPr>
          <p:grpSpPr>
            <a:xfrm>
              <a:off x="9382018" y="4939141"/>
              <a:ext cx="73152" cy="76081"/>
              <a:chOff x="7228542" y="4560054"/>
              <a:chExt cx="73152" cy="76081"/>
            </a:xfrm>
          </p:grpSpPr>
          <p:grpSp>
            <p:nvGrpSpPr>
              <p:cNvPr id="425" name="Group 424">
                <a:extLst>
                  <a:ext uri="{FF2B5EF4-FFF2-40B4-BE49-F238E27FC236}">
                    <a16:creationId xmlns:a16="http://schemas.microsoft.com/office/drawing/2014/main" id="{A79D76CC-8B2A-46D5-88AE-7D1DA7FB4859}"/>
                  </a:ext>
                </a:extLst>
              </p:cNvPr>
              <p:cNvGrpSpPr/>
              <p:nvPr/>
            </p:nvGrpSpPr>
            <p:grpSpPr>
              <a:xfrm>
                <a:off x="7228542" y="4560054"/>
                <a:ext cx="73152" cy="72301"/>
                <a:chOff x="1104663" y="629920"/>
                <a:chExt cx="777714" cy="777714"/>
              </a:xfrm>
            </p:grpSpPr>
            <p:cxnSp>
              <p:nvCxnSpPr>
                <p:cNvPr id="429" name="Straight Connector 428">
                  <a:extLst>
                    <a:ext uri="{FF2B5EF4-FFF2-40B4-BE49-F238E27FC236}">
                      <a16:creationId xmlns:a16="http://schemas.microsoft.com/office/drawing/2014/main" id="{D4FFBF80-2FEB-487F-9A46-3C3FBA80B35A}"/>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30" name="Straight Connector 429">
                  <a:extLst>
                    <a:ext uri="{FF2B5EF4-FFF2-40B4-BE49-F238E27FC236}">
                      <a16:creationId xmlns:a16="http://schemas.microsoft.com/office/drawing/2014/main" id="{0B6C3E75-DB57-4A0B-8530-69AE9CAB9370}"/>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26" name="Group 425">
                <a:extLst>
                  <a:ext uri="{FF2B5EF4-FFF2-40B4-BE49-F238E27FC236}">
                    <a16:creationId xmlns:a16="http://schemas.microsoft.com/office/drawing/2014/main" id="{37738063-32A4-4F34-8E18-C7464A3C7957}"/>
                  </a:ext>
                </a:extLst>
              </p:cNvPr>
              <p:cNvGrpSpPr/>
              <p:nvPr/>
            </p:nvGrpSpPr>
            <p:grpSpPr>
              <a:xfrm rot="2700000">
                <a:off x="7228542" y="4563408"/>
                <a:ext cx="73152" cy="72301"/>
                <a:chOff x="1104663" y="629920"/>
                <a:chExt cx="777714" cy="777714"/>
              </a:xfrm>
            </p:grpSpPr>
            <p:cxnSp>
              <p:nvCxnSpPr>
                <p:cNvPr id="427" name="Straight Connector 426">
                  <a:extLst>
                    <a:ext uri="{FF2B5EF4-FFF2-40B4-BE49-F238E27FC236}">
                      <a16:creationId xmlns:a16="http://schemas.microsoft.com/office/drawing/2014/main" id="{17A17E2A-D18B-4359-A66C-AA3026CE5732}"/>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28" name="Straight Connector 427">
                  <a:extLst>
                    <a:ext uri="{FF2B5EF4-FFF2-40B4-BE49-F238E27FC236}">
                      <a16:creationId xmlns:a16="http://schemas.microsoft.com/office/drawing/2014/main" id="{282ECFCF-F40E-4A51-A294-B3AFCCECFF2D}"/>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31" name="Group 430">
              <a:extLst>
                <a:ext uri="{FF2B5EF4-FFF2-40B4-BE49-F238E27FC236}">
                  <a16:creationId xmlns:a16="http://schemas.microsoft.com/office/drawing/2014/main" id="{591AC522-E40A-4634-8CFD-802D33C6C0CB}"/>
                </a:ext>
              </a:extLst>
            </p:cNvPr>
            <p:cNvGrpSpPr/>
            <p:nvPr/>
          </p:nvGrpSpPr>
          <p:grpSpPr>
            <a:xfrm>
              <a:off x="9497085" y="4961747"/>
              <a:ext cx="73152" cy="76081"/>
              <a:chOff x="7228542" y="4560054"/>
              <a:chExt cx="73152" cy="76081"/>
            </a:xfrm>
          </p:grpSpPr>
          <p:grpSp>
            <p:nvGrpSpPr>
              <p:cNvPr id="432" name="Group 431">
                <a:extLst>
                  <a:ext uri="{FF2B5EF4-FFF2-40B4-BE49-F238E27FC236}">
                    <a16:creationId xmlns:a16="http://schemas.microsoft.com/office/drawing/2014/main" id="{F2319DE6-3A56-46C4-AA58-47A22501EEEB}"/>
                  </a:ext>
                </a:extLst>
              </p:cNvPr>
              <p:cNvGrpSpPr/>
              <p:nvPr/>
            </p:nvGrpSpPr>
            <p:grpSpPr>
              <a:xfrm>
                <a:off x="7228542" y="4560054"/>
                <a:ext cx="73152" cy="72301"/>
                <a:chOff x="1104663" y="629920"/>
                <a:chExt cx="777714" cy="777714"/>
              </a:xfrm>
            </p:grpSpPr>
            <p:cxnSp>
              <p:nvCxnSpPr>
                <p:cNvPr id="436" name="Straight Connector 435">
                  <a:extLst>
                    <a:ext uri="{FF2B5EF4-FFF2-40B4-BE49-F238E27FC236}">
                      <a16:creationId xmlns:a16="http://schemas.microsoft.com/office/drawing/2014/main" id="{343AB51E-51E8-4889-BD47-CAAA0F25ED2B}"/>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37" name="Straight Connector 436">
                  <a:extLst>
                    <a:ext uri="{FF2B5EF4-FFF2-40B4-BE49-F238E27FC236}">
                      <a16:creationId xmlns:a16="http://schemas.microsoft.com/office/drawing/2014/main" id="{FF87709B-092F-45B2-8630-8DA858FDFAC4}"/>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33" name="Group 432">
                <a:extLst>
                  <a:ext uri="{FF2B5EF4-FFF2-40B4-BE49-F238E27FC236}">
                    <a16:creationId xmlns:a16="http://schemas.microsoft.com/office/drawing/2014/main" id="{7AEAE5A1-E4E3-4598-9AA1-C745C91191AE}"/>
                  </a:ext>
                </a:extLst>
              </p:cNvPr>
              <p:cNvGrpSpPr/>
              <p:nvPr/>
            </p:nvGrpSpPr>
            <p:grpSpPr>
              <a:xfrm rot="2700000">
                <a:off x="7228542" y="4563408"/>
                <a:ext cx="73152" cy="72301"/>
                <a:chOff x="1104663" y="629920"/>
                <a:chExt cx="777714" cy="777714"/>
              </a:xfrm>
            </p:grpSpPr>
            <p:cxnSp>
              <p:nvCxnSpPr>
                <p:cNvPr id="434" name="Straight Connector 433">
                  <a:extLst>
                    <a:ext uri="{FF2B5EF4-FFF2-40B4-BE49-F238E27FC236}">
                      <a16:creationId xmlns:a16="http://schemas.microsoft.com/office/drawing/2014/main" id="{64DEF8E4-A165-43F0-B432-2479369E54EE}"/>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35" name="Straight Connector 434">
                  <a:extLst>
                    <a:ext uri="{FF2B5EF4-FFF2-40B4-BE49-F238E27FC236}">
                      <a16:creationId xmlns:a16="http://schemas.microsoft.com/office/drawing/2014/main" id="{56F8CE97-C26A-47E4-86B0-CD4B01AD8C62}"/>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38" name="Group 437">
              <a:extLst>
                <a:ext uri="{FF2B5EF4-FFF2-40B4-BE49-F238E27FC236}">
                  <a16:creationId xmlns:a16="http://schemas.microsoft.com/office/drawing/2014/main" id="{A24B2753-958D-4A86-800E-E53A2EE51EE0}"/>
                </a:ext>
              </a:extLst>
            </p:cNvPr>
            <p:cNvGrpSpPr/>
            <p:nvPr/>
          </p:nvGrpSpPr>
          <p:grpSpPr>
            <a:xfrm>
              <a:off x="9614083" y="4988773"/>
              <a:ext cx="73152" cy="76081"/>
              <a:chOff x="7228542" y="4560054"/>
              <a:chExt cx="73152" cy="76081"/>
            </a:xfrm>
          </p:grpSpPr>
          <p:grpSp>
            <p:nvGrpSpPr>
              <p:cNvPr id="439" name="Group 438">
                <a:extLst>
                  <a:ext uri="{FF2B5EF4-FFF2-40B4-BE49-F238E27FC236}">
                    <a16:creationId xmlns:a16="http://schemas.microsoft.com/office/drawing/2014/main" id="{9888F5BA-2BC5-478C-9B45-7271C4CE75EB}"/>
                  </a:ext>
                </a:extLst>
              </p:cNvPr>
              <p:cNvGrpSpPr/>
              <p:nvPr/>
            </p:nvGrpSpPr>
            <p:grpSpPr>
              <a:xfrm>
                <a:off x="7228542" y="4560054"/>
                <a:ext cx="73152" cy="72301"/>
                <a:chOff x="1104663" y="629920"/>
                <a:chExt cx="777714" cy="777714"/>
              </a:xfrm>
            </p:grpSpPr>
            <p:cxnSp>
              <p:nvCxnSpPr>
                <p:cNvPr id="443" name="Straight Connector 442">
                  <a:extLst>
                    <a:ext uri="{FF2B5EF4-FFF2-40B4-BE49-F238E27FC236}">
                      <a16:creationId xmlns:a16="http://schemas.microsoft.com/office/drawing/2014/main" id="{E2CFFBD1-AE14-4997-BC18-51C607DF565B}"/>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44" name="Straight Connector 443">
                  <a:extLst>
                    <a:ext uri="{FF2B5EF4-FFF2-40B4-BE49-F238E27FC236}">
                      <a16:creationId xmlns:a16="http://schemas.microsoft.com/office/drawing/2014/main" id="{BF2600E2-1B77-478C-BACB-5D1370E1DABA}"/>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40" name="Group 439">
                <a:extLst>
                  <a:ext uri="{FF2B5EF4-FFF2-40B4-BE49-F238E27FC236}">
                    <a16:creationId xmlns:a16="http://schemas.microsoft.com/office/drawing/2014/main" id="{EC0BBADD-9DE2-4DAE-B36C-CCBBCDBF9662}"/>
                  </a:ext>
                </a:extLst>
              </p:cNvPr>
              <p:cNvGrpSpPr/>
              <p:nvPr/>
            </p:nvGrpSpPr>
            <p:grpSpPr>
              <a:xfrm rot="2700000">
                <a:off x="7228542" y="4563408"/>
                <a:ext cx="73152" cy="72301"/>
                <a:chOff x="1104663" y="629920"/>
                <a:chExt cx="777714" cy="777714"/>
              </a:xfrm>
            </p:grpSpPr>
            <p:cxnSp>
              <p:nvCxnSpPr>
                <p:cNvPr id="441" name="Straight Connector 440">
                  <a:extLst>
                    <a:ext uri="{FF2B5EF4-FFF2-40B4-BE49-F238E27FC236}">
                      <a16:creationId xmlns:a16="http://schemas.microsoft.com/office/drawing/2014/main" id="{7206D324-7C70-4A99-944C-E4A3B5C2E98E}"/>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42" name="Straight Connector 441">
                  <a:extLst>
                    <a:ext uri="{FF2B5EF4-FFF2-40B4-BE49-F238E27FC236}">
                      <a16:creationId xmlns:a16="http://schemas.microsoft.com/office/drawing/2014/main" id="{79CAB3F9-8ED9-496D-A75B-7A0181979145}"/>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45" name="Group 444">
              <a:extLst>
                <a:ext uri="{FF2B5EF4-FFF2-40B4-BE49-F238E27FC236}">
                  <a16:creationId xmlns:a16="http://schemas.microsoft.com/office/drawing/2014/main" id="{B042D543-7FCC-4C7E-8C97-BBFFA2DDC112}"/>
                </a:ext>
              </a:extLst>
            </p:cNvPr>
            <p:cNvGrpSpPr/>
            <p:nvPr/>
          </p:nvGrpSpPr>
          <p:grpSpPr>
            <a:xfrm>
              <a:off x="9724371" y="5060070"/>
              <a:ext cx="73152" cy="76081"/>
              <a:chOff x="7228542" y="4560054"/>
              <a:chExt cx="73152" cy="76081"/>
            </a:xfrm>
          </p:grpSpPr>
          <p:grpSp>
            <p:nvGrpSpPr>
              <p:cNvPr id="446" name="Group 445">
                <a:extLst>
                  <a:ext uri="{FF2B5EF4-FFF2-40B4-BE49-F238E27FC236}">
                    <a16:creationId xmlns:a16="http://schemas.microsoft.com/office/drawing/2014/main" id="{EF6177AC-001B-4DF7-A6D3-9C4C440216B0}"/>
                  </a:ext>
                </a:extLst>
              </p:cNvPr>
              <p:cNvGrpSpPr/>
              <p:nvPr/>
            </p:nvGrpSpPr>
            <p:grpSpPr>
              <a:xfrm>
                <a:off x="7228542" y="4560054"/>
                <a:ext cx="73152" cy="72301"/>
                <a:chOff x="1104663" y="629920"/>
                <a:chExt cx="777714" cy="777714"/>
              </a:xfrm>
            </p:grpSpPr>
            <p:cxnSp>
              <p:nvCxnSpPr>
                <p:cNvPr id="450" name="Straight Connector 449">
                  <a:extLst>
                    <a:ext uri="{FF2B5EF4-FFF2-40B4-BE49-F238E27FC236}">
                      <a16:creationId xmlns:a16="http://schemas.microsoft.com/office/drawing/2014/main" id="{3AAAAC1A-D08B-47D9-8023-24CE3AD86CDD}"/>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51" name="Straight Connector 450">
                  <a:extLst>
                    <a:ext uri="{FF2B5EF4-FFF2-40B4-BE49-F238E27FC236}">
                      <a16:creationId xmlns:a16="http://schemas.microsoft.com/office/drawing/2014/main" id="{088B02D6-C568-4ACF-B614-E0E8D0807336}"/>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47" name="Group 446">
                <a:extLst>
                  <a:ext uri="{FF2B5EF4-FFF2-40B4-BE49-F238E27FC236}">
                    <a16:creationId xmlns:a16="http://schemas.microsoft.com/office/drawing/2014/main" id="{320C1090-C99D-439F-BAC8-696C896230CA}"/>
                  </a:ext>
                </a:extLst>
              </p:cNvPr>
              <p:cNvGrpSpPr/>
              <p:nvPr/>
            </p:nvGrpSpPr>
            <p:grpSpPr>
              <a:xfrm rot="2700000">
                <a:off x="7228542" y="4563408"/>
                <a:ext cx="73152" cy="72301"/>
                <a:chOff x="1104663" y="629920"/>
                <a:chExt cx="777714" cy="777714"/>
              </a:xfrm>
            </p:grpSpPr>
            <p:cxnSp>
              <p:nvCxnSpPr>
                <p:cNvPr id="448" name="Straight Connector 447">
                  <a:extLst>
                    <a:ext uri="{FF2B5EF4-FFF2-40B4-BE49-F238E27FC236}">
                      <a16:creationId xmlns:a16="http://schemas.microsoft.com/office/drawing/2014/main" id="{C3831BCB-7604-4662-BFFB-8AF6E2399E90}"/>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49" name="Straight Connector 448">
                  <a:extLst>
                    <a:ext uri="{FF2B5EF4-FFF2-40B4-BE49-F238E27FC236}">
                      <a16:creationId xmlns:a16="http://schemas.microsoft.com/office/drawing/2014/main" id="{E1D7095F-14CA-4C43-B78C-AD2B0EC26776}"/>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52" name="Group 451">
              <a:extLst>
                <a:ext uri="{FF2B5EF4-FFF2-40B4-BE49-F238E27FC236}">
                  <a16:creationId xmlns:a16="http://schemas.microsoft.com/office/drawing/2014/main" id="{38C89B4F-4CBA-4DF8-B83C-BD87A9506709}"/>
                </a:ext>
              </a:extLst>
            </p:cNvPr>
            <p:cNvGrpSpPr/>
            <p:nvPr/>
          </p:nvGrpSpPr>
          <p:grpSpPr>
            <a:xfrm>
              <a:off x="9841609" y="5060070"/>
              <a:ext cx="73152" cy="76081"/>
              <a:chOff x="7228542" y="4560054"/>
              <a:chExt cx="73152" cy="76081"/>
            </a:xfrm>
          </p:grpSpPr>
          <p:grpSp>
            <p:nvGrpSpPr>
              <p:cNvPr id="453" name="Group 452">
                <a:extLst>
                  <a:ext uri="{FF2B5EF4-FFF2-40B4-BE49-F238E27FC236}">
                    <a16:creationId xmlns:a16="http://schemas.microsoft.com/office/drawing/2014/main" id="{D7D42630-18FD-48AD-815A-585B0FDF4A35}"/>
                  </a:ext>
                </a:extLst>
              </p:cNvPr>
              <p:cNvGrpSpPr/>
              <p:nvPr/>
            </p:nvGrpSpPr>
            <p:grpSpPr>
              <a:xfrm>
                <a:off x="7228542" y="4560054"/>
                <a:ext cx="73152" cy="72301"/>
                <a:chOff x="1104663" y="629920"/>
                <a:chExt cx="777714" cy="777714"/>
              </a:xfrm>
            </p:grpSpPr>
            <p:cxnSp>
              <p:nvCxnSpPr>
                <p:cNvPr id="457" name="Straight Connector 456">
                  <a:extLst>
                    <a:ext uri="{FF2B5EF4-FFF2-40B4-BE49-F238E27FC236}">
                      <a16:creationId xmlns:a16="http://schemas.microsoft.com/office/drawing/2014/main" id="{BEA82999-B1C4-4363-88C5-3AE1B7301548}"/>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58" name="Straight Connector 457">
                  <a:extLst>
                    <a:ext uri="{FF2B5EF4-FFF2-40B4-BE49-F238E27FC236}">
                      <a16:creationId xmlns:a16="http://schemas.microsoft.com/office/drawing/2014/main" id="{ED069EA9-EDEB-477F-9A76-3AB2523383DD}"/>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54" name="Group 453">
                <a:extLst>
                  <a:ext uri="{FF2B5EF4-FFF2-40B4-BE49-F238E27FC236}">
                    <a16:creationId xmlns:a16="http://schemas.microsoft.com/office/drawing/2014/main" id="{4B6D0CDA-55DD-41FE-AA85-B68024A4C1F7}"/>
                  </a:ext>
                </a:extLst>
              </p:cNvPr>
              <p:cNvGrpSpPr/>
              <p:nvPr/>
            </p:nvGrpSpPr>
            <p:grpSpPr>
              <a:xfrm rot="2700000">
                <a:off x="7228542" y="4563408"/>
                <a:ext cx="73152" cy="72301"/>
                <a:chOff x="1104663" y="629920"/>
                <a:chExt cx="777714" cy="777714"/>
              </a:xfrm>
            </p:grpSpPr>
            <p:cxnSp>
              <p:nvCxnSpPr>
                <p:cNvPr id="455" name="Straight Connector 454">
                  <a:extLst>
                    <a:ext uri="{FF2B5EF4-FFF2-40B4-BE49-F238E27FC236}">
                      <a16:creationId xmlns:a16="http://schemas.microsoft.com/office/drawing/2014/main" id="{86D901AF-BF77-44C8-AA11-DDF53EA64D84}"/>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56" name="Straight Connector 455">
                  <a:extLst>
                    <a:ext uri="{FF2B5EF4-FFF2-40B4-BE49-F238E27FC236}">
                      <a16:creationId xmlns:a16="http://schemas.microsoft.com/office/drawing/2014/main" id="{55DBED15-7D4E-4E6F-AE59-D05EBDE76899}"/>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nvGrpSpPr>
            <p:cNvPr id="459" name="Group 458">
              <a:extLst>
                <a:ext uri="{FF2B5EF4-FFF2-40B4-BE49-F238E27FC236}">
                  <a16:creationId xmlns:a16="http://schemas.microsoft.com/office/drawing/2014/main" id="{EA974EAE-9E0A-41AA-844B-F125E48CDDB2}"/>
                </a:ext>
              </a:extLst>
            </p:cNvPr>
            <p:cNvGrpSpPr/>
            <p:nvPr/>
          </p:nvGrpSpPr>
          <p:grpSpPr>
            <a:xfrm>
              <a:off x="9957658" y="5060070"/>
              <a:ext cx="73152" cy="76081"/>
              <a:chOff x="7228542" y="4560054"/>
              <a:chExt cx="73152" cy="76081"/>
            </a:xfrm>
          </p:grpSpPr>
          <p:grpSp>
            <p:nvGrpSpPr>
              <p:cNvPr id="460" name="Group 459">
                <a:extLst>
                  <a:ext uri="{FF2B5EF4-FFF2-40B4-BE49-F238E27FC236}">
                    <a16:creationId xmlns:a16="http://schemas.microsoft.com/office/drawing/2014/main" id="{725344CE-8BF5-478D-AF5C-C447F9E11E85}"/>
                  </a:ext>
                </a:extLst>
              </p:cNvPr>
              <p:cNvGrpSpPr/>
              <p:nvPr/>
            </p:nvGrpSpPr>
            <p:grpSpPr>
              <a:xfrm>
                <a:off x="7228542" y="4560054"/>
                <a:ext cx="73152" cy="72301"/>
                <a:chOff x="1104663" y="629920"/>
                <a:chExt cx="777714" cy="777714"/>
              </a:xfrm>
            </p:grpSpPr>
            <p:cxnSp>
              <p:nvCxnSpPr>
                <p:cNvPr id="464" name="Straight Connector 463">
                  <a:extLst>
                    <a:ext uri="{FF2B5EF4-FFF2-40B4-BE49-F238E27FC236}">
                      <a16:creationId xmlns:a16="http://schemas.microsoft.com/office/drawing/2014/main" id="{A3EF4FD7-D694-4948-B5F9-2C9FADE6E10F}"/>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65" name="Straight Connector 464">
                  <a:extLst>
                    <a:ext uri="{FF2B5EF4-FFF2-40B4-BE49-F238E27FC236}">
                      <a16:creationId xmlns:a16="http://schemas.microsoft.com/office/drawing/2014/main" id="{D5071C2C-63B6-49F5-893E-603AC70A4DB7}"/>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nvGrpSpPr>
              <p:cNvPr id="461" name="Group 460">
                <a:extLst>
                  <a:ext uri="{FF2B5EF4-FFF2-40B4-BE49-F238E27FC236}">
                    <a16:creationId xmlns:a16="http://schemas.microsoft.com/office/drawing/2014/main" id="{87836275-302D-439D-B53C-66F54CC36DE6}"/>
                  </a:ext>
                </a:extLst>
              </p:cNvPr>
              <p:cNvGrpSpPr/>
              <p:nvPr/>
            </p:nvGrpSpPr>
            <p:grpSpPr>
              <a:xfrm rot="2700000">
                <a:off x="7228542" y="4563408"/>
                <a:ext cx="73152" cy="72301"/>
                <a:chOff x="1104663" y="629920"/>
                <a:chExt cx="777714" cy="777714"/>
              </a:xfrm>
            </p:grpSpPr>
            <p:cxnSp>
              <p:nvCxnSpPr>
                <p:cNvPr id="462" name="Straight Connector 461">
                  <a:extLst>
                    <a:ext uri="{FF2B5EF4-FFF2-40B4-BE49-F238E27FC236}">
                      <a16:creationId xmlns:a16="http://schemas.microsoft.com/office/drawing/2014/main" id="{D930D1CD-00CA-4BE2-80FC-3DB916EFC26F}"/>
                    </a:ext>
                  </a:extLst>
                </p:cNvPr>
                <p:cNvCxnSpPr/>
                <p:nvPr/>
              </p:nvCxnSpPr>
              <p:spPr>
                <a:xfrm>
                  <a:off x="1493520" y="629920"/>
                  <a:ext cx="0" cy="777714"/>
                </a:xfrm>
                <a:prstGeom prst="line">
                  <a:avLst/>
                </a:prstGeom>
                <a:noFill/>
                <a:ln w="12700" cap="flat" cmpd="sng" algn="ctr">
                  <a:solidFill>
                    <a:sysClr val="windowText" lastClr="000000"/>
                  </a:solidFill>
                  <a:prstDash val="solid"/>
                  <a:miter lim="800000"/>
                </a:ln>
                <a:effectLst/>
              </p:spPr>
            </p:cxnSp>
            <p:cxnSp>
              <p:nvCxnSpPr>
                <p:cNvPr id="463" name="Straight Connector 462">
                  <a:extLst>
                    <a:ext uri="{FF2B5EF4-FFF2-40B4-BE49-F238E27FC236}">
                      <a16:creationId xmlns:a16="http://schemas.microsoft.com/office/drawing/2014/main" id="{1DAA2E8E-AA66-443A-8CE8-D1E8CB51D32D}"/>
                    </a:ext>
                  </a:extLst>
                </p:cNvPr>
                <p:cNvCxnSpPr>
                  <a:cxnSpLocks/>
                </p:cNvCxnSpPr>
                <p:nvPr/>
              </p:nvCxnSpPr>
              <p:spPr>
                <a:xfrm rot="5400000">
                  <a:off x="1493520" y="629920"/>
                  <a:ext cx="0" cy="777714"/>
                </a:xfrm>
                <a:prstGeom prst="line">
                  <a:avLst/>
                </a:prstGeom>
                <a:noFill/>
                <a:ln w="12700" cap="flat" cmpd="sng" algn="ctr">
                  <a:solidFill>
                    <a:sysClr val="windowText" lastClr="000000"/>
                  </a:solidFill>
                  <a:prstDash val="solid"/>
                  <a:miter lim="800000"/>
                </a:ln>
                <a:effectLst/>
              </p:spPr>
            </p:cxnSp>
          </p:grpSp>
        </p:grpSp>
      </p:grpSp>
    </p:spTree>
    <p:extLst>
      <p:ext uri="{BB962C8B-B14F-4D97-AF65-F5344CB8AC3E}">
        <p14:creationId xmlns:p14="http://schemas.microsoft.com/office/powerpoint/2010/main" val="116917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4B94FAC-AC41-44DD-95AE-9EE77E5726B6}"/>
              </a:ext>
            </a:extLst>
          </p:cNvPr>
          <p:cNvGraphicFramePr>
            <a:graphicFrameLocks noGrp="1"/>
          </p:cNvGraphicFramePr>
          <p:nvPr>
            <p:extLst/>
          </p:nvPr>
        </p:nvGraphicFramePr>
        <p:xfrm>
          <a:off x="628650" y="1371600"/>
          <a:ext cx="7886701" cy="2392680"/>
        </p:xfrm>
        <a:graphic>
          <a:graphicData uri="http://schemas.openxmlformats.org/drawingml/2006/table">
            <a:tbl>
              <a:tblPr firstRow="1">
                <a:tableStyleId>{69012ECD-51FC-41F1-AA8D-1B2483CD663E}</a:tableStyleId>
              </a:tblPr>
              <a:tblGrid>
                <a:gridCol w="2948805">
                  <a:extLst>
                    <a:ext uri="{9D8B030D-6E8A-4147-A177-3AD203B41FA5}">
                      <a16:colId xmlns:a16="http://schemas.microsoft.com/office/drawing/2014/main" val="2950254637"/>
                    </a:ext>
                  </a:extLst>
                </a:gridCol>
                <a:gridCol w="2343724">
                  <a:extLst>
                    <a:ext uri="{9D8B030D-6E8A-4147-A177-3AD203B41FA5}">
                      <a16:colId xmlns:a16="http://schemas.microsoft.com/office/drawing/2014/main" val="3559993252"/>
                    </a:ext>
                  </a:extLst>
                </a:gridCol>
                <a:gridCol w="2594172">
                  <a:extLst>
                    <a:ext uri="{9D8B030D-6E8A-4147-A177-3AD203B41FA5}">
                      <a16:colId xmlns:a16="http://schemas.microsoft.com/office/drawing/2014/main" val="1975493555"/>
                    </a:ext>
                  </a:extLst>
                </a:gridCol>
              </a:tblGrid>
              <a:tr h="388620">
                <a:tc rowSpan="2">
                  <a:txBody>
                    <a:bodyPr/>
                    <a:lstStyle/>
                    <a:p>
                      <a:pPr marL="114300" marR="0" indent="0">
                        <a:lnSpc>
                          <a:spcPct val="200000"/>
                        </a:lnSpc>
                        <a:spcBef>
                          <a:spcPts val="0"/>
                        </a:spcBef>
                        <a:spcAft>
                          <a:spcPts val="0"/>
                        </a:spcAft>
                      </a:pPr>
                      <a:endParaRPr lang="en-US" sz="1100" b="1" dirty="0">
                        <a:solidFill>
                          <a:schemeClr val="bg1"/>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FB6BA"/>
                    </a:solidFill>
                  </a:tcPr>
                </a:tc>
                <a:tc gridSpan="2">
                  <a:txBody>
                    <a:bodyPr/>
                    <a:lstStyle/>
                    <a:p>
                      <a:pPr marL="0" marR="0" algn="ctr">
                        <a:lnSpc>
                          <a:spcPct val="100000"/>
                        </a:lnSpc>
                        <a:spcBef>
                          <a:spcPts val="0"/>
                        </a:spcBef>
                        <a:spcAft>
                          <a:spcPts val="0"/>
                        </a:spcAft>
                      </a:pPr>
                      <a:r>
                        <a:rPr lang="en-GB" sz="1100" b="1" kern="1200" dirty="0">
                          <a:solidFill>
                            <a:schemeClr val="bg1"/>
                          </a:solidFill>
                          <a:effectLst/>
                          <a:latin typeface="+mn-lt"/>
                        </a:rPr>
                        <a:t>All</a:t>
                      </a:r>
                      <a:r>
                        <a:rPr lang="en-GB" sz="1100" b="1" kern="1200" baseline="0" dirty="0">
                          <a:solidFill>
                            <a:schemeClr val="bg1"/>
                          </a:solidFill>
                          <a:effectLst/>
                          <a:latin typeface="+mn-lt"/>
                        </a:rPr>
                        <a:t> patients</a:t>
                      </a:r>
                      <a:r>
                        <a:rPr lang="en-GB" sz="1100" b="1" dirty="0">
                          <a:solidFill>
                            <a:schemeClr val="bg1"/>
                          </a:solidFill>
                          <a:effectLst/>
                          <a:latin typeface="+mn-lt"/>
                        </a:rPr>
                        <a:t/>
                      </a:r>
                      <a:br>
                        <a:rPr lang="en-GB" sz="1100" b="1" dirty="0">
                          <a:solidFill>
                            <a:schemeClr val="bg1"/>
                          </a:solidFill>
                          <a:effectLst/>
                          <a:latin typeface="+mn-lt"/>
                        </a:rPr>
                      </a:br>
                      <a:r>
                        <a:rPr lang="en-GB" sz="1100" b="1" dirty="0">
                          <a:solidFill>
                            <a:schemeClr val="bg1"/>
                          </a:solidFill>
                          <a:effectLst/>
                          <a:latin typeface="+mn-lt"/>
                        </a:rPr>
                        <a:t>N = 74</a:t>
                      </a:r>
                      <a:r>
                        <a:rPr lang="en-GB" sz="1100" b="1" baseline="30000" dirty="0">
                          <a:solidFill>
                            <a:schemeClr val="bg1"/>
                          </a:solidFill>
                          <a:effectLst/>
                          <a:latin typeface="+mn-lt"/>
                        </a:rPr>
                        <a:t>a</a:t>
                      </a:r>
                      <a:endParaRPr lang="en-US" sz="1100" b="1" baseline="30000" dirty="0">
                        <a:solidFill>
                          <a:schemeClr val="bg1"/>
                        </a:solidFill>
                        <a:effectLst/>
                        <a:latin typeface="+mn-lt"/>
                        <a:ea typeface="Calibri" panose="020F050202020403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endParaRPr lang="en-US"/>
                    </a:p>
                  </a:txBody>
                  <a:tcPr/>
                </a:tc>
                <a:extLst>
                  <a:ext uri="{0D108BD9-81ED-4DB2-BD59-A6C34878D82A}">
                    <a16:rowId xmlns:a16="http://schemas.microsoft.com/office/drawing/2014/main" val="2117835019"/>
                  </a:ext>
                </a:extLst>
              </a:tr>
              <a:tr h="228600">
                <a:tc vMerge="1">
                  <a:txBody>
                    <a:bodyPr/>
                    <a:lstStyle/>
                    <a:p>
                      <a:endParaRPr lang="en-US"/>
                    </a:p>
                  </a:txBody>
                  <a:tcPr/>
                </a:tc>
                <a:tc>
                  <a:txBody>
                    <a:bodyPr/>
                    <a:lstStyle/>
                    <a:p>
                      <a:pPr algn="ctr"/>
                      <a:r>
                        <a:rPr lang="en-US" sz="1100" b="1" dirty="0">
                          <a:solidFill>
                            <a:schemeClr val="bg1"/>
                          </a:solidFill>
                          <a:latin typeface="+mn-lt"/>
                        </a:rPr>
                        <a:t>13-Month follow-up</a:t>
                      </a:r>
                      <a:r>
                        <a:rPr lang="en-US" sz="1100" b="1" baseline="30000" dirty="0">
                          <a:solidFill>
                            <a:schemeClr val="bg1"/>
                          </a:solidFill>
                          <a:latin typeface="+mn-lt"/>
                        </a:rPr>
                        <a:t>b,2</a:t>
                      </a:r>
                      <a:endParaRPr lang="en-US" sz="1100" b="1" baseline="30000" dirty="0">
                        <a:solidFill>
                          <a:schemeClr val="bg1"/>
                        </a:solidFill>
                        <a:latin typeface="+mn-lt"/>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sz="1100" b="1" dirty="0">
                          <a:solidFill>
                            <a:schemeClr val="bg1"/>
                          </a:solidFill>
                          <a:latin typeface="+mn-lt"/>
                        </a:rPr>
                        <a:t>21-Month follow-up</a:t>
                      </a:r>
                      <a:r>
                        <a:rPr lang="en-US" sz="1100" b="1" baseline="30000" dirty="0">
                          <a:solidFill>
                            <a:schemeClr val="bg1"/>
                          </a:solidFill>
                          <a:latin typeface="+mn-lt"/>
                        </a:rPr>
                        <a:t>b</a:t>
                      </a:r>
                      <a:endParaRPr lang="en-US" sz="1100" b="1" baseline="30000" dirty="0">
                        <a:solidFill>
                          <a:schemeClr val="bg1"/>
                        </a:solidFill>
                        <a:latin typeface="+mn-lt"/>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963039656"/>
                  </a:ext>
                </a:extLst>
              </a:tr>
              <a:tr h="417195">
                <a:tc>
                  <a:txBody>
                    <a:bodyPr/>
                    <a:lstStyle/>
                    <a:p>
                      <a:pPr marL="111125" marR="0" indent="0">
                        <a:lnSpc>
                          <a:spcPct val="100000"/>
                        </a:lnSpc>
                        <a:spcBef>
                          <a:spcPts val="0"/>
                        </a:spcBef>
                        <a:spcAft>
                          <a:spcPts val="300"/>
                        </a:spcAft>
                      </a:pPr>
                      <a:r>
                        <a:rPr lang="en-US" sz="1100" b="1" dirty="0">
                          <a:solidFill>
                            <a:srgbClr val="000000"/>
                          </a:solidFill>
                          <a:effectLst/>
                          <a:latin typeface="+mn-lt"/>
                        </a:rPr>
                        <a:t>ORR, n (%)</a:t>
                      </a:r>
                    </a:p>
                    <a:p>
                      <a:pPr marL="288925" marR="0" indent="0">
                        <a:lnSpc>
                          <a:spcPct val="100000"/>
                        </a:lnSpc>
                        <a:spcBef>
                          <a:spcPts val="0"/>
                        </a:spcBef>
                        <a:spcAft>
                          <a:spcPts val="0"/>
                        </a:spcAft>
                      </a:pPr>
                      <a:r>
                        <a:rPr lang="en-GB" sz="1100" dirty="0">
                          <a:solidFill>
                            <a:srgbClr val="000000"/>
                          </a:solidFill>
                          <a:effectLst/>
                          <a:latin typeface="+mn-lt"/>
                        </a:rPr>
                        <a:t>[95% CI]</a:t>
                      </a:r>
                      <a:endParaRPr lang="en-US" sz="1100" dirty="0">
                        <a:solidFill>
                          <a:srgbClr val="000000"/>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100" dirty="0">
                          <a:solidFill>
                            <a:srgbClr val="000000"/>
                          </a:solidFill>
                          <a:effectLst/>
                          <a:latin typeface="+mn-lt"/>
                        </a:rPr>
                        <a:t>24</a:t>
                      </a:r>
                      <a:r>
                        <a:rPr lang="en-US" sz="1100" baseline="0" dirty="0">
                          <a:solidFill>
                            <a:srgbClr val="000000"/>
                          </a:solidFill>
                          <a:effectLst/>
                          <a:latin typeface="+mn-lt"/>
                        </a:rPr>
                        <a:t> (</a:t>
                      </a:r>
                      <a:r>
                        <a:rPr lang="en-US" sz="1100" dirty="0">
                          <a:solidFill>
                            <a:srgbClr val="000000"/>
                          </a:solidFill>
                          <a:effectLst/>
                          <a:latin typeface="+mn-lt"/>
                        </a:rPr>
                        <a:t>32)</a:t>
                      </a:r>
                    </a:p>
                    <a:p>
                      <a:pPr marL="0" marR="0" algn="ctr">
                        <a:lnSpc>
                          <a:spcPct val="100000"/>
                        </a:lnSpc>
                        <a:spcBef>
                          <a:spcPts val="0"/>
                        </a:spcBef>
                        <a:spcAft>
                          <a:spcPts val="0"/>
                        </a:spcAft>
                      </a:pPr>
                      <a:r>
                        <a:rPr lang="en-US" sz="1100" dirty="0">
                          <a:solidFill>
                            <a:srgbClr val="000000"/>
                          </a:solidFill>
                          <a:effectLst/>
                          <a:latin typeface="+mn-lt"/>
                        </a:rPr>
                        <a:t>[22.0, 44.3]</a:t>
                      </a:r>
                      <a:endParaRPr lang="en-US" sz="1100" dirty="0">
                        <a:solidFill>
                          <a:srgbClr val="000000"/>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100" dirty="0">
                          <a:solidFill>
                            <a:srgbClr val="000000"/>
                          </a:solidFill>
                          <a:effectLst/>
                          <a:latin typeface="+mn-lt"/>
                        </a:rPr>
                        <a:t>25 (34)</a:t>
                      </a:r>
                    </a:p>
                    <a:p>
                      <a:pPr marL="0" marR="0" algn="ctr">
                        <a:lnSpc>
                          <a:spcPct val="100000"/>
                        </a:lnSpc>
                        <a:spcBef>
                          <a:spcPts val="0"/>
                        </a:spcBef>
                        <a:spcAft>
                          <a:spcPts val="0"/>
                        </a:spcAft>
                      </a:pPr>
                      <a:r>
                        <a:rPr lang="en-US" sz="1100" dirty="0">
                          <a:solidFill>
                            <a:srgbClr val="000000"/>
                          </a:solidFill>
                          <a:effectLst/>
                          <a:latin typeface="+mn-lt"/>
                        </a:rPr>
                        <a:t>[23.2, 45.7]</a:t>
                      </a:r>
                      <a:endParaRPr lang="en-US" sz="1100" dirty="0">
                        <a:solidFill>
                          <a:srgbClr val="000000"/>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51126581"/>
                  </a:ext>
                </a:extLst>
              </a:tr>
              <a:tr h="1028700">
                <a:tc>
                  <a:txBody>
                    <a:bodyPr/>
                    <a:lstStyle/>
                    <a:p>
                      <a:pPr marL="114300" marR="0" indent="0">
                        <a:lnSpc>
                          <a:spcPct val="100000"/>
                        </a:lnSpc>
                        <a:spcBef>
                          <a:spcPts val="0"/>
                        </a:spcBef>
                        <a:spcAft>
                          <a:spcPts val="0"/>
                        </a:spcAft>
                      </a:pPr>
                      <a:r>
                        <a:rPr lang="en-GB" sz="1100" b="1" dirty="0">
                          <a:solidFill>
                            <a:srgbClr val="000000"/>
                          </a:solidFill>
                          <a:effectLst/>
                          <a:latin typeface="+mn-lt"/>
                        </a:rPr>
                        <a:t>Best overall response</a:t>
                      </a:r>
                      <a:r>
                        <a:rPr lang="en-US" sz="1100" b="1" dirty="0">
                          <a:solidFill>
                            <a:srgbClr val="000000"/>
                          </a:solidFill>
                          <a:effectLst/>
                          <a:latin typeface="+mn-lt"/>
                        </a:rPr>
                        <a:t>, n (%)</a:t>
                      </a:r>
                    </a:p>
                    <a:p>
                      <a:pPr marL="288925" marR="0" indent="0">
                        <a:lnSpc>
                          <a:spcPct val="100000"/>
                        </a:lnSpc>
                        <a:spcBef>
                          <a:spcPts val="0"/>
                        </a:spcBef>
                        <a:spcAft>
                          <a:spcPts val="0"/>
                        </a:spcAft>
                      </a:pPr>
                      <a:r>
                        <a:rPr lang="en-GB" sz="1100" dirty="0">
                          <a:solidFill>
                            <a:srgbClr val="000000"/>
                          </a:solidFill>
                          <a:effectLst/>
                          <a:latin typeface="+mn-lt"/>
                        </a:rPr>
                        <a:t>CR</a:t>
                      </a:r>
                      <a:endParaRPr lang="en-US" sz="1100" dirty="0">
                        <a:solidFill>
                          <a:srgbClr val="000000"/>
                        </a:solidFill>
                        <a:effectLst/>
                        <a:latin typeface="+mn-lt"/>
                      </a:endParaRPr>
                    </a:p>
                    <a:p>
                      <a:pPr marL="288925" marR="0" indent="0">
                        <a:lnSpc>
                          <a:spcPct val="100000"/>
                        </a:lnSpc>
                        <a:spcBef>
                          <a:spcPts val="0"/>
                        </a:spcBef>
                        <a:spcAft>
                          <a:spcPts val="0"/>
                        </a:spcAft>
                      </a:pPr>
                      <a:r>
                        <a:rPr lang="en-GB" sz="1100" dirty="0">
                          <a:solidFill>
                            <a:srgbClr val="000000"/>
                          </a:solidFill>
                          <a:effectLst/>
                          <a:latin typeface="+mn-lt"/>
                        </a:rPr>
                        <a:t>PR</a:t>
                      </a:r>
                      <a:endParaRPr lang="en-US" sz="1100" dirty="0">
                        <a:solidFill>
                          <a:srgbClr val="000000"/>
                        </a:solidFill>
                        <a:effectLst/>
                        <a:latin typeface="+mn-lt"/>
                      </a:endParaRPr>
                    </a:p>
                    <a:p>
                      <a:pPr marL="288925" marR="0" indent="0">
                        <a:lnSpc>
                          <a:spcPct val="100000"/>
                        </a:lnSpc>
                        <a:spcBef>
                          <a:spcPts val="0"/>
                        </a:spcBef>
                        <a:spcAft>
                          <a:spcPts val="0"/>
                        </a:spcAft>
                      </a:pPr>
                      <a:r>
                        <a:rPr lang="en-GB" sz="1100" dirty="0">
                          <a:solidFill>
                            <a:srgbClr val="000000"/>
                          </a:solidFill>
                          <a:effectLst/>
                          <a:latin typeface="+mn-lt"/>
                        </a:rPr>
                        <a:t>SD</a:t>
                      </a:r>
                      <a:endParaRPr lang="en-US" sz="1100" dirty="0">
                        <a:solidFill>
                          <a:srgbClr val="000000"/>
                        </a:solidFill>
                        <a:effectLst/>
                        <a:latin typeface="+mn-lt"/>
                      </a:endParaRPr>
                    </a:p>
                    <a:p>
                      <a:pPr marL="288925" marR="0" indent="0">
                        <a:lnSpc>
                          <a:spcPct val="100000"/>
                        </a:lnSpc>
                        <a:spcBef>
                          <a:spcPts val="0"/>
                        </a:spcBef>
                        <a:spcAft>
                          <a:spcPts val="0"/>
                        </a:spcAft>
                      </a:pPr>
                      <a:r>
                        <a:rPr lang="en-GB" sz="1100" dirty="0">
                          <a:solidFill>
                            <a:srgbClr val="000000"/>
                          </a:solidFill>
                          <a:effectLst/>
                          <a:latin typeface="+mn-lt"/>
                        </a:rPr>
                        <a:t>PD</a:t>
                      </a:r>
                      <a:endParaRPr lang="en-US" sz="1100" dirty="0">
                        <a:solidFill>
                          <a:srgbClr val="000000"/>
                        </a:solidFill>
                        <a:effectLst/>
                        <a:latin typeface="+mn-lt"/>
                      </a:endParaRPr>
                    </a:p>
                    <a:p>
                      <a:pPr marL="288925" marR="0" indent="0">
                        <a:lnSpc>
                          <a:spcPct val="100000"/>
                        </a:lnSpc>
                        <a:spcBef>
                          <a:spcPts val="0"/>
                        </a:spcBef>
                        <a:spcAft>
                          <a:spcPts val="0"/>
                        </a:spcAft>
                      </a:pPr>
                      <a:r>
                        <a:rPr lang="en-GB" sz="1100" dirty="0">
                          <a:solidFill>
                            <a:srgbClr val="000000"/>
                          </a:solidFill>
                          <a:effectLst/>
                          <a:latin typeface="+mn-lt"/>
                        </a:rPr>
                        <a:t>Not determined</a:t>
                      </a:r>
                      <a:endParaRPr lang="en-US" sz="1100" dirty="0">
                        <a:solidFill>
                          <a:srgbClr val="000000"/>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1100" dirty="0">
                          <a:solidFill>
                            <a:srgbClr val="000000"/>
                          </a:solidFill>
                          <a:effectLst/>
                          <a:latin typeface="+mn-lt"/>
                        </a:rPr>
                        <a:t>                                                                                     2 (3)</a:t>
                      </a:r>
                      <a:r>
                        <a:rPr lang="en-US" sz="1100" baseline="0" dirty="0">
                          <a:solidFill>
                            <a:srgbClr val="000000"/>
                          </a:solidFill>
                          <a:effectLst/>
                          <a:latin typeface="+mn-lt"/>
                        </a:rPr>
                        <a:t> </a:t>
                      </a:r>
                    </a:p>
                    <a:p>
                      <a:pPr marL="0" marR="0" algn="ctr">
                        <a:lnSpc>
                          <a:spcPct val="100000"/>
                        </a:lnSpc>
                        <a:spcBef>
                          <a:spcPts val="0"/>
                        </a:spcBef>
                        <a:spcAft>
                          <a:spcPts val="0"/>
                        </a:spcAft>
                      </a:pPr>
                      <a:r>
                        <a:rPr lang="en-US" sz="1100" baseline="0" dirty="0">
                          <a:solidFill>
                            <a:srgbClr val="000000"/>
                          </a:solidFill>
                          <a:effectLst/>
                          <a:latin typeface="+mn-lt"/>
                        </a:rPr>
                        <a:t>22 (30)</a:t>
                      </a:r>
                    </a:p>
                    <a:p>
                      <a:pPr marL="0" marR="0" algn="ctr">
                        <a:lnSpc>
                          <a:spcPct val="100000"/>
                        </a:lnSpc>
                        <a:spcBef>
                          <a:spcPts val="0"/>
                        </a:spcBef>
                        <a:spcAft>
                          <a:spcPts val="0"/>
                        </a:spcAft>
                      </a:pPr>
                      <a:r>
                        <a:rPr lang="en-US" sz="1100" baseline="0" dirty="0">
                          <a:solidFill>
                            <a:srgbClr val="000000"/>
                          </a:solidFill>
                          <a:effectLst/>
                          <a:latin typeface="+mn-lt"/>
                        </a:rPr>
                        <a:t>25 (34)</a:t>
                      </a:r>
                    </a:p>
                    <a:p>
                      <a:pPr marL="0" marR="0" algn="ctr">
                        <a:lnSpc>
                          <a:spcPct val="100000"/>
                        </a:lnSpc>
                        <a:spcBef>
                          <a:spcPts val="0"/>
                        </a:spcBef>
                        <a:spcAft>
                          <a:spcPts val="0"/>
                        </a:spcAft>
                      </a:pPr>
                      <a:r>
                        <a:rPr lang="en-US" sz="1100" baseline="0" dirty="0">
                          <a:solidFill>
                            <a:srgbClr val="000000"/>
                          </a:solidFill>
                          <a:effectLst/>
                          <a:latin typeface="+mn-lt"/>
                        </a:rPr>
                        <a:t>21 (28)</a:t>
                      </a:r>
                    </a:p>
                    <a:p>
                      <a:pPr marL="0" marR="0" algn="ctr">
                        <a:lnSpc>
                          <a:spcPct val="100000"/>
                        </a:lnSpc>
                        <a:spcBef>
                          <a:spcPts val="0"/>
                        </a:spcBef>
                        <a:spcAft>
                          <a:spcPts val="0"/>
                        </a:spcAft>
                      </a:pPr>
                      <a:r>
                        <a:rPr lang="en-US" sz="1100" baseline="0" dirty="0">
                          <a:solidFill>
                            <a:srgbClr val="000000"/>
                          </a:solidFill>
                          <a:effectLst/>
                          <a:latin typeface="+mn-lt"/>
                        </a:rPr>
                        <a:t>4 (5)</a:t>
                      </a:r>
                      <a:endParaRPr lang="en-US" sz="1100" dirty="0">
                        <a:solidFill>
                          <a:srgbClr val="000000"/>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endParaRPr lang="en-US" sz="1100" dirty="0">
                        <a:solidFill>
                          <a:srgbClr val="000000"/>
                        </a:solidFill>
                        <a:effectLst/>
                        <a:latin typeface="+mn-lt"/>
                      </a:endParaRPr>
                    </a:p>
                    <a:p>
                      <a:pPr marL="0" marR="0" algn="ctr">
                        <a:lnSpc>
                          <a:spcPct val="100000"/>
                        </a:lnSpc>
                        <a:spcBef>
                          <a:spcPts val="0"/>
                        </a:spcBef>
                        <a:spcAft>
                          <a:spcPts val="0"/>
                        </a:spcAft>
                      </a:pPr>
                      <a:r>
                        <a:rPr lang="en-US" sz="1100" dirty="0">
                          <a:solidFill>
                            <a:srgbClr val="000000"/>
                          </a:solidFill>
                          <a:effectLst/>
                          <a:latin typeface="+mn-lt"/>
                        </a:rPr>
                        <a:t>7 (9)</a:t>
                      </a:r>
                    </a:p>
                    <a:p>
                      <a:pPr marL="0" marR="0" algn="ctr">
                        <a:lnSpc>
                          <a:spcPct val="100000"/>
                        </a:lnSpc>
                        <a:spcBef>
                          <a:spcPts val="0"/>
                        </a:spcBef>
                        <a:spcAft>
                          <a:spcPts val="0"/>
                        </a:spcAft>
                      </a:pPr>
                      <a:r>
                        <a:rPr lang="en-US" sz="1100" dirty="0">
                          <a:solidFill>
                            <a:srgbClr val="000000"/>
                          </a:solidFill>
                          <a:effectLst/>
                          <a:latin typeface="+mn-lt"/>
                        </a:rPr>
                        <a:t>18</a:t>
                      </a:r>
                      <a:r>
                        <a:rPr lang="en-US" sz="1100" baseline="0" dirty="0">
                          <a:solidFill>
                            <a:srgbClr val="000000"/>
                          </a:solidFill>
                          <a:effectLst/>
                          <a:latin typeface="+mn-lt"/>
                        </a:rPr>
                        <a:t> (24)</a:t>
                      </a:r>
                    </a:p>
                    <a:p>
                      <a:pPr marL="0" marR="0" algn="ctr">
                        <a:lnSpc>
                          <a:spcPct val="100000"/>
                        </a:lnSpc>
                        <a:spcBef>
                          <a:spcPts val="0"/>
                        </a:spcBef>
                        <a:spcAft>
                          <a:spcPts val="0"/>
                        </a:spcAft>
                      </a:pPr>
                      <a:r>
                        <a:rPr lang="en-US" sz="1100" baseline="0" dirty="0">
                          <a:solidFill>
                            <a:srgbClr val="000000"/>
                          </a:solidFill>
                          <a:effectLst/>
                          <a:latin typeface="+mn-lt"/>
                        </a:rPr>
                        <a:t>23 (31)</a:t>
                      </a:r>
                    </a:p>
                    <a:p>
                      <a:pPr marL="0" marR="0" algn="ctr">
                        <a:lnSpc>
                          <a:spcPct val="100000"/>
                        </a:lnSpc>
                        <a:spcBef>
                          <a:spcPts val="0"/>
                        </a:spcBef>
                        <a:spcAft>
                          <a:spcPts val="0"/>
                        </a:spcAft>
                      </a:pPr>
                      <a:r>
                        <a:rPr lang="en-US" sz="1100" baseline="0" dirty="0">
                          <a:solidFill>
                            <a:srgbClr val="000000"/>
                          </a:solidFill>
                          <a:effectLst/>
                          <a:latin typeface="+mn-lt"/>
                        </a:rPr>
                        <a:t>22 (30)</a:t>
                      </a:r>
                    </a:p>
                    <a:p>
                      <a:pPr marL="0" marR="0" algn="ctr">
                        <a:lnSpc>
                          <a:spcPct val="100000"/>
                        </a:lnSpc>
                        <a:spcBef>
                          <a:spcPts val="0"/>
                        </a:spcBef>
                        <a:spcAft>
                          <a:spcPts val="0"/>
                        </a:spcAft>
                      </a:pPr>
                      <a:r>
                        <a:rPr lang="en-US" sz="1100" baseline="0" dirty="0">
                          <a:solidFill>
                            <a:srgbClr val="000000"/>
                          </a:solidFill>
                          <a:effectLst/>
                          <a:latin typeface="+mn-lt"/>
                        </a:rPr>
                        <a:t>4 (5)</a:t>
                      </a:r>
                      <a:endParaRPr lang="en-US" sz="1100" dirty="0">
                        <a:solidFill>
                          <a:srgbClr val="000000"/>
                        </a:solidFill>
                        <a:effectLst/>
                        <a:latin typeface="+mn-lt"/>
                        <a:ea typeface="Calibri" panose="020F0502020204030204" pitchFamily="34" charset="0"/>
                        <a:cs typeface="Arial" panose="020B060402020202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920870304"/>
                  </a:ext>
                </a:extLst>
              </a:tr>
              <a:tr h="232829">
                <a:tc>
                  <a:txBody>
                    <a:bodyPr/>
                    <a:lstStyle/>
                    <a:p>
                      <a:pPr marL="114300" marR="0" indent="0" algn="l">
                        <a:lnSpc>
                          <a:spcPct val="100000"/>
                        </a:lnSpc>
                        <a:spcBef>
                          <a:spcPts val="0"/>
                        </a:spcBef>
                        <a:spcAft>
                          <a:spcPts val="0"/>
                        </a:spcAft>
                        <a:tabLst>
                          <a:tab pos="228600" algn="l"/>
                        </a:tabLst>
                      </a:pPr>
                      <a:r>
                        <a:rPr lang="en-GB" sz="1100" b="1" dirty="0">
                          <a:solidFill>
                            <a:srgbClr val="000000"/>
                          </a:solidFill>
                          <a:effectLst/>
                          <a:latin typeface="+mn-lt"/>
                        </a:rPr>
                        <a:t>Disease control,</a:t>
                      </a:r>
                      <a:r>
                        <a:rPr lang="en-GB" sz="1100" b="1" baseline="30000" dirty="0">
                          <a:solidFill>
                            <a:srgbClr val="000000"/>
                          </a:solidFill>
                          <a:effectLst/>
                          <a:latin typeface="+mn-lt"/>
                        </a:rPr>
                        <a:t> </a:t>
                      </a:r>
                      <a:r>
                        <a:rPr lang="en-US" sz="1100" b="1" dirty="0">
                          <a:solidFill>
                            <a:schemeClr val="tx1"/>
                          </a:solidFill>
                          <a:effectLst/>
                          <a:latin typeface="+mn-lt"/>
                        </a:rPr>
                        <a:t>n (%)</a:t>
                      </a:r>
                      <a:r>
                        <a:rPr lang="en-US" sz="1100" b="1" baseline="30000" dirty="0">
                          <a:solidFill>
                            <a:schemeClr val="tx1"/>
                          </a:solidFill>
                          <a:effectLst/>
                          <a:latin typeface="+mn-lt"/>
                        </a:rPr>
                        <a:t>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1100" dirty="0">
                          <a:solidFill>
                            <a:srgbClr val="000000"/>
                          </a:solidFill>
                          <a:effectLst/>
                          <a:latin typeface="+mn-lt"/>
                        </a:rPr>
                        <a:t>47</a:t>
                      </a:r>
                      <a:r>
                        <a:rPr lang="en-US" sz="1100" baseline="0" dirty="0">
                          <a:solidFill>
                            <a:srgbClr val="000000"/>
                          </a:solidFill>
                          <a:effectLst/>
                          <a:latin typeface="+mn-lt"/>
                        </a:rPr>
                        <a:t> (64)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algn="ctr"/>
                      <a:r>
                        <a:rPr lang="en-US" sz="1100" dirty="0">
                          <a:solidFill>
                            <a:srgbClr val="000000"/>
                          </a:solidFill>
                          <a:latin typeface="+mn-lt"/>
                        </a:rPr>
                        <a:t>46 (62)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505448538"/>
                  </a:ext>
                </a:extLst>
              </a:tr>
            </a:tbl>
          </a:graphicData>
        </a:graphic>
      </p:graphicFrame>
      <p:sp>
        <p:nvSpPr>
          <p:cNvPr id="7" name="Title 4">
            <a:extLst>
              <a:ext uri="{FF2B5EF4-FFF2-40B4-BE49-F238E27FC236}">
                <a16:creationId xmlns:a16="http://schemas.microsoft.com/office/drawing/2014/main" id="{E67AF62E-5FC1-494B-B5C1-B777A87E512C}"/>
              </a:ext>
            </a:extLst>
          </p:cNvPr>
          <p:cNvSpPr>
            <a:spLocks noGrp="1"/>
          </p:cNvSpPr>
          <p:nvPr>
            <p:ph type="title"/>
          </p:nvPr>
        </p:nvSpPr>
        <p:spPr/>
        <p:txBody>
          <a:bodyPr/>
          <a:lstStyle/>
          <a:p>
            <a:r>
              <a:rPr lang="en-US" dirty="0"/>
              <a:t>Deepening of Response With Longer Follow-Up</a:t>
            </a:r>
            <a:r>
              <a:rPr lang="en-US" baseline="30000" dirty="0"/>
              <a:t>1</a:t>
            </a:r>
          </a:p>
        </p:txBody>
      </p:sp>
      <p:sp>
        <p:nvSpPr>
          <p:cNvPr id="3" name="Content Placeholder 2">
            <a:extLst>
              <a:ext uri="{FF2B5EF4-FFF2-40B4-BE49-F238E27FC236}">
                <a16:creationId xmlns:a16="http://schemas.microsoft.com/office/drawing/2014/main" id="{E5AA1B63-DBFE-4CE4-A223-5CD92E6BD5CB}"/>
              </a:ext>
            </a:extLst>
          </p:cNvPr>
          <p:cNvSpPr>
            <a:spLocks noGrp="1"/>
          </p:cNvSpPr>
          <p:nvPr>
            <p:ph idx="1"/>
          </p:nvPr>
        </p:nvSpPr>
        <p:spPr>
          <a:xfrm>
            <a:off x="628650" y="3718192"/>
            <a:ext cx="7886700" cy="633542"/>
          </a:xfrm>
        </p:spPr>
        <p:txBody>
          <a:bodyPr/>
          <a:lstStyle/>
          <a:p>
            <a:r>
              <a:rPr lang="en-US" dirty="0"/>
              <a:t>CR rates increased in all patients with longer follow-up</a:t>
            </a:r>
          </a:p>
          <a:p>
            <a:r>
              <a:rPr lang="en-US" dirty="0"/>
              <a:t>Similar trends in CR were observed in groups A and B</a:t>
            </a:r>
            <a:r>
              <a:rPr lang="en-US" baseline="30000" dirty="0"/>
              <a:t>d</a:t>
            </a:r>
          </a:p>
        </p:txBody>
      </p:sp>
      <p:sp>
        <p:nvSpPr>
          <p:cNvPr id="4" name="Text Placeholder 3">
            <a:extLst>
              <a:ext uri="{FF2B5EF4-FFF2-40B4-BE49-F238E27FC236}">
                <a16:creationId xmlns:a16="http://schemas.microsoft.com/office/drawing/2014/main" id="{AEB6CCBA-599C-496F-B60B-795D030E5B47}"/>
              </a:ext>
            </a:extLst>
          </p:cNvPr>
          <p:cNvSpPr>
            <a:spLocks noGrp="1"/>
          </p:cNvSpPr>
          <p:nvPr>
            <p:ph type="body" sz="quarter" idx="14"/>
          </p:nvPr>
        </p:nvSpPr>
        <p:spPr/>
        <p:txBody>
          <a:bodyPr/>
          <a:lstStyle/>
          <a:p>
            <a:pPr>
              <a:lnSpc>
                <a:spcPct val="100000"/>
              </a:lnSpc>
              <a:spcBef>
                <a:spcPts val="0"/>
              </a:spcBef>
            </a:pPr>
            <a:r>
              <a:rPr lang="en-US" baseline="30000" dirty="0"/>
              <a:t>a</a:t>
            </a:r>
            <a:r>
              <a:rPr lang="en-US" dirty="0"/>
              <a:t>BICR data; </a:t>
            </a:r>
            <a:r>
              <a:rPr lang="en-US" baseline="30000" dirty="0"/>
              <a:t>b</a:t>
            </a:r>
            <a:r>
              <a:rPr lang="en-US" dirty="0"/>
              <a:t>Defined here as the time from first dose to data cutoff; </a:t>
            </a:r>
            <a:r>
              <a:rPr lang="en-US" baseline="30000" dirty="0"/>
              <a:t>c</a:t>
            </a:r>
            <a:r>
              <a:rPr lang="en-US" dirty="0"/>
              <a:t>Patients with a CR, PR, or SD for ≥ 12 weeks; </a:t>
            </a:r>
            <a:r>
              <a:rPr lang="en-US" baseline="30000" dirty="0"/>
              <a:t>d</a:t>
            </a:r>
            <a:r>
              <a:rPr lang="en-US" dirty="0"/>
              <a:t>Group A patients received ≥ 3 prior chemotherapies, including a fluoropyrimidine, oxaliplatin, and irinotecan. Group B patients did not receive treatment with all 3 of these chemotherapies (fluoropyrimidine, oxaliplatin, and irinotecan).</a:t>
            </a:r>
          </a:p>
          <a:p>
            <a:pPr>
              <a:lnSpc>
                <a:spcPct val="100000"/>
              </a:lnSpc>
              <a:spcBef>
                <a:spcPts val="0"/>
              </a:spcBef>
            </a:pPr>
            <a:r>
              <a:rPr lang="en-US" dirty="0"/>
              <a:t>1. Overman MJ, et al. Oral presentation at ASCO-GI 2018; 2. Overman MJ, et al. </a:t>
            </a:r>
            <a:r>
              <a:rPr lang="en-US" i="1" dirty="0"/>
              <a:t>Lancet Oncol </a:t>
            </a:r>
            <a:r>
              <a:rPr lang="en-US" dirty="0"/>
              <a:t>2017;18:1182–1191.</a:t>
            </a:r>
          </a:p>
        </p:txBody>
      </p:sp>
      <p:sp>
        <p:nvSpPr>
          <p:cNvPr id="11" name="Rectangle 10">
            <a:extLst>
              <a:ext uri="{FF2B5EF4-FFF2-40B4-BE49-F238E27FC236}">
                <a16:creationId xmlns:a16="http://schemas.microsoft.com/office/drawing/2014/main" id="{047C38B4-5BD2-41A0-8D7B-5DE235F1D753}"/>
              </a:ext>
            </a:extLst>
          </p:cNvPr>
          <p:cNvSpPr/>
          <p:nvPr/>
        </p:nvSpPr>
        <p:spPr>
          <a:xfrm>
            <a:off x="628650" y="2665415"/>
            <a:ext cx="7886700" cy="1500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fontAlgn="base">
              <a:spcBef>
                <a:spcPct val="0"/>
              </a:spcBef>
              <a:spcAft>
                <a:spcPct val="0"/>
              </a:spcAft>
              <a:defRPr/>
            </a:pPr>
            <a:endParaRPr lang="en-US" dirty="0">
              <a:solidFill>
                <a:prstClr val="white"/>
              </a:solidFill>
              <a:latin typeface="Arial"/>
            </a:endParaRPr>
          </a:p>
        </p:txBody>
      </p:sp>
      <p:sp>
        <p:nvSpPr>
          <p:cNvPr id="6" name="Slide Number Placeholder 5">
            <a:extLst>
              <a:ext uri="{FF2B5EF4-FFF2-40B4-BE49-F238E27FC236}">
                <a16:creationId xmlns:a16="http://schemas.microsoft.com/office/drawing/2014/main" id="{23E5CE89-1EF6-4C2F-B01B-B22FB6E2501F}"/>
              </a:ext>
            </a:extLst>
          </p:cNvPr>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16</a:t>
            </a:fld>
            <a:endParaRPr lang="en-US" dirty="0">
              <a:solidFill>
                <a:srgbClr val="000000">
                  <a:tint val="75000"/>
                </a:srgbClr>
              </a:solidFill>
              <a:latin typeface="Arial" panose="020B0604020202020204"/>
            </a:endParaRPr>
          </a:p>
        </p:txBody>
      </p:sp>
    </p:spTree>
    <p:extLst>
      <p:ext uri="{BB962C8B-B14F-4D97-AF65-F5344CB8AC3E}">
        <p14:creationId xmlns:p14="http://schemas.microsoft.com/office/powerpoint/2010/main" val="17895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E8F8E6E-6C45-5545-AEEF-C88E3CC65C1E}"/>
              </a:ext>
            </a:extLst>
          </p:cNvPr>
          <p:cNvGrpSpPr/>
          <p:nvPr/>
        </p:nvGrpSpPr>
        <p:grpSpPr>
          <a:xfrm>
            <a:off x="1304926" y="943757"/>
            <a:ext cx="6603700" cy="1146454"/>
            <a:chOff x="-345192" y="743640"/>
            <a:chExt cx="12595881" cy="1679458"/>
          </a:xfrm>
        </p:grpSpPr>
        <p:grpSp>
          <p:nvGrpSpPr>
            <p:cNvPr id="5" name="Group 4">
              <a:extLst>
                <a:ext uri="{FF2B5EF4-FFF2-40B4-BE49-F238E27FC236}">
                  <a16:creationId xmlns:a16="http://schemas.microsoft.com/office/drawing/2014/main" id="{C98A3F2D-FF44-944F-9B7F-7598F68D1A98}"/>
                </a:ext>
              </a:extLst>
            </p:cNvPr>
            <p:cNvGrpSpPr/>
            <p:nvPr/>
          </p:nvGrpSpPr>
          <p:grpSpPr>
            <a:xfrm>
              <a:off x="6338387" y="743640"/>
              <a:ext cx="5912302" cy="1679458"/>
              <a:chOff x="6466603" y="1438925"/>
              <a:chExt cx="5912302" cy="1679458"/>
            </a:xfrm>
          </p:grpSpPr>
          <p:pic>
            <p:nvPicPr>
              <p:cNvPr id="8" name="Picture 7">
                <a:extLst>
                  <a:ext uri="{FF2B5EF4-FFF2-40B4-BE49-F238E27FC236}">
                    <a16:creationId xmlns:a16="http://schemas.microsoft.com/office/drawing/2014/main" id="{A9ACE222-992A-0C4D-A7C7-DDC4400A5CD4}"/>
                  </a:ext>
                </a:extLst>
              </p:cNvPr>
              <p:cNvPicPr>
                <a:picLocks noChangeAspect="1"/>
              </p:cNvPicPr>
              <p:nvPr/>
            </p:nvPicPr>
            <p:blipFill>
              <a:blip r:embed="rId2"/>
              <a:stretch>
                <a:fillRect/>
              </a:stretch>
            </p:blipFill>
            <p:spPr>
              <a:xfrm>
                <a:off x="6466603" y="1438925"/>
                <a:ext cx="5912302" cy="1679458"/>
              </a:xfrm>
              <a:prstGeom prst="rect">
                <a:avLst/>
              </a:prstGeom>
            </p:spPr>
          </p:pic>
          <p:pic>
            <p:nvPicPr>
              <p:cNvPr id="9" name="Picture 8">
                <a:extLst>
                  <a:ext uri="{FF2B5EF4-FFF2-40B4-BE49-F238E27FC236}">
                    <a16:creationId xmlns:a16="http://schemas.microsoft.com/office/drawing/2014/main" id="{06DF9DF0-C7B0-004A-94E9-620F295C09D4}"/>
                  </a:ext>
                </a:extLst>
              </p:cNvPr>
              <p:cNvPicPr>
                <a:picLocks noChangeAspect="1"/>
              </p:cNvPicPr>
              <p:nvPr/>
            </p:nvPicPr>
            <p:blipFill>
              <a:blip r:embed="rId3"/>
              <a:stretch>
                <a:fillRect/>
              </a:stretch>
            </p:blipFill>
            <p:spPr>
              <a:xfrm>
                <a:off x="8372820" y="2325538"/>
                <a:ext cx="2382212" cy="450689"/>
              </a:xfrm>
              <a:prstGeom prst="rect">
                <a:avLst/>
              </a:prstGeom>
            </p:spPr>
          </p:pic>
        </p:grpSp>
        <p:pic>
          <p:nvPicPr>
            <p:cNvPr id="6" name="Picture 5">
              <a:extLst>
                <a:ext uri="{FF2B5EF4-FFF2-40B4-BE49-F238E27FC236}">
                  <a16:creationId xmlns:a16="http://schemas.microsoft.com/office/drawing/2014/main" id="{45C27521-E947-3B40-A955-D95CBE875945}"/>
                </a:ext>
              </a:extLst>
            </p:cNvPr>
            <p:cNvPicPr>
              <a:picLocks noChangeAspect="1"/>
            </p:cNvPicPr>
            <p:nvPr/>
          </p:nvPicPr>
          <p:blipFill>
            <a:blip r:embed="rId4"/>
            <a:stretch>
              <a:fillRect/>
            </a:stretch>
          </p:blipFill>
          <p:spPr>
            <a:xfrm>
              <a:off x="-299472" y="743640"/>
              <a:ext cx="5938093" cy="689866"/>
            </a:xfrm>
            <a:prstGeom prst="rect">
              <a:avLst/>
            </a:prstGeom>
          </p:spPr>
        </p:pic>
        <p:pic>
          <p:nvPicPr>
            <p:cNvPr id="7" name="Picture 6">
              <a:extLst>
                <a:ext uri="{FF2B5EF4-FFF2-40B4-BE49-F238E27FC236}">
                  <a16:creationId xmlns:a16="http://schemas.microsoft.com/office/drawing/2014/main" id="{4B4AE544-2D77-9B43-A740-38C3524BA12E}"/>
                </a:ext>
              </a:extLst>
            </p:cNvPr>
            <p:cNvPicPr>
              <a:picLocks noChangeAspect="1"/>
            </p:cNvPicPr>
            <p:nvPr/>
          </p:nvPicPr>
          <p:blipFill>
            <a:blip r:embed="rId5"/>
            <a:stretch>
              <a:fillRect/>
            </a:stretch>
          </p:blipFill>
          <p:spPr>
            <a:xfrm>
              <a:off x="-345192" y="1420563"/>
              <a:ext cx="6029532" cy="1002535"/>
            </a:xfrm>
            <a:prstGeom prst="rect">
              <a:avLst/>
            </a:prstGeom>
          </p:spPr>
        </p:pic>
      </p:grpSp>
      <p:sp>
        <p:nvSpPr>
          <p:cNvPr id="43" name="Rectangle 42">
            <a:extLst>
              <a:ext uri="{FF2B5EF4-FFF2-40B4-BE49-F238E27FC236}">
                <a16:creationId xmlns:a16="http://schemas.microsoft.com/office/drawing/2014/main" id="{E34CBEAE-5B15-1341-9F76-AF7C0B3945DE}"/>
              </a:ext>
            </a:extLst>
          </p:cNvPr>
          <p:cNvSpPr/>
          <p:nvPr/>
        </p:nvSpPr>
        <p:spPr>
          <a:xfrm>
            <a:off x="1189390" y="845821"/>
            <a:ext cx="3459286" cy="423894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4" name="Rectangle 43">
            <a:extLst>
              <a:ext uri="{FF2B5EF4-FFF2-40B4-BE49-F238E27FC236}">
                <a16:creationId xmlns:a16="http://schemas.microsoft.com/office/drawing/2014/main" id="{94140905-9E6F-FC45-B453-A4C15DA02999}"/>
              </a:ext>
            </a:extLst>
          </p:cNvPr>
          <p:cNvSpPr/>
          <p:nvPr/>
        </p:nvSpPr>
        <p:spPr>
          <a:xfrm>
            <a:off x="4686455" y="845821"/>
            <a:ext cx="3314546" cy="423894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nvGrpSpPr>
          <p:cNvPr id="24" name="Group 23">
            <a:extLst>
              <a:ext uri="{FF2B5EF4-FFF2-40B4-BE49-F238E27FC236}">
                <a16:creationId xmlns:a16="http://schemas.microsoft.com/office/drawing/2014/main" id="{0BBC7429-72BF-4046-9220-F9557CDEEC11}"/>
              </a:ext>
            </a:extLst>
          </p:cNvPr>
          <p:cNvGrpSpPr/>
          <p:nvPr/>
        </p:nvGrpSpPr>
        <p:grpSpPr>
          <a:xfrm>
            <a:off x="1179620" y="2269319"/>
            <a:ext cx="4247664" cy="2764928"/>
            <a:chOff x="207420" y="3173533"/>
            <a:chExt cx="5956300" cy="3416300"/>
          </a:xfrm>
        </p:grpSpPr>
        <p:grpSp>
          <p:nvGrpSpPr>
            <p:cNvPr id="25" name="Group 24">
              <a:extLst>
                <a:ext uri="{FF2B5EF4-FFF2-40B4-BE49-F238E27FC236}">
                  <a16:creationId xmlns:a16="http://schemas.microsoft.com/office/drawing/2014/main" id="{2C4667C2-3B87-C345-AE31-1FA32832A16D}"/>
                </a:ext>
              </a:extLst>
            </p:cNvPr>
            <p:cNvGrpSpPr/>
            <p:nvPr/>
          </p:nvGrpSpPr>
          <p:grpSpPr>
            <a:xfrm>
              <a:off x="207420" y="3173533"/>
              <a:ext cx="5956300" cy="3416300"/>
              <a:chOff x="92979" y="3078870"/>
              <a:chExt cx="5956300" cy="3416300"/>
            </a:xfrm>
          </p:grpSpPr>
          <p:pic>
            <p:nvPicPr>
              <p:cNvPr id="27" name="Picture 26">
                <a:extLst>
                  <a:ext uri="{FF2B5EF4-FFF2-40B4-BE49-F238E27FC236}">
                    <a16:creationId xmlns:a16="http://schemas.microsoft.com/office/drawing/2014/main" id="{D53843B5-A185-7441-AE65-B77A2F449BBB}"/>
                  </a:ext>
                </a:extLst>
              </p:cNvPr>
              <p:cNvPicPr>
                <a:picLocks noChangeAspect="1"/>
              </p:cNvPicPr>
              <p:nvPr/>
            </p:nvPicPr>
            <p:blipFill>
              <a:blip r:embed="rId6"/>
              <a:stretch>
                <a:fillRect/>
              </a:stretch>
            </p:blipFill>
            <p:spPr>
              <a:xfrm>
                <a:off x="92979" y="3078870"/>
                <a:ext cx="5956300" cy="3416300"/>
              </a:xfrm>
              <a:prstGeom prst="rect">
                <a:avLst/>
              </a:prstGeom>
            </p:spPr>
          </p:pic>
          <p:cxnSp>
            <p:nvCxnSpPr>
              <p:cNvPr id="28" name="Straight Arrow Connector 27">
                <a:extLst>
                  <a:ext uri="{FF2B5EF4-FFF2-40B4-BE49-F238E27FC236}">
                    <a16:creationId xmlns:a16="http://schemas.microsoft.com/office/drawing/2014/main" id="{592FB540-71F3-AA4B-982D-5D2095188A7B}"/>
                  </a:ext>
                </a:extLst>
              </p:cNvPr>
              <p:cNvCxnSpPr/>
              <p:nvPr/>
            </p:nvCxnSpPr>
            <p:spPr>
              <a:xfrm flipH="1">
                <a:off x="1153051" y="3727011"/>
                <a:ext cx="1095429" cy="38778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E27DFC0-1339-DB4F-A68F-4D73F17E6130}"/>
                </a:ext>
              </a:extLst>
            </p:cNvPr>
            <p:cNvSpPr txBox="1"/>
            <p:nvPr/>
          </p:nvSpPr>
          <p:spPr>
            <a:xfrm>
              <a:off x="1273627" y="3404110"/>
              <a:ext cx="3165232" cy="370776"/>
            </a:xfrm>
            <a:prstGeom prst="rect">
              <a:avLst/>
            </a:prstGeom>
            <a:solidFill>
              <a:schemeClr val="accent6">
                <a:lumMod val="20000"/>
                <a:lumOff val="80000"/>
              </a:schemeClr>
            </a:solidFill>
          </p:spPr>
          <p:txBody>
            <a:bodyPr wrap="square" rtlCol="0">
              <a:spAutoFit/>
            </a:bodyPr>
            <a:lstStyle/>
            <a:p>
              <a:pPr defTabSz="685800"/>
              <a:r>
                <a:rPr lang="en-US" sz="1350" b="1" dirty="0">
                  <a:solidFill>
                    <a:prstClr val="black"/>
                  </a:solidFill>
                  <a:latin typeface="Calibri" panose="020F0502020204030204"/>
                </a:rPr>
                <a:t>Resistencia </a:t>
              </a:r>
              <a:r>
                <a:rPr lang="en-US" sz="1350" b="1" dirty="0" err="1">
                  <a:solidFill>
                    <a:prstClr val="black"/>
                  </a:solidFill>
                  <a:latin typeface="Calibri" panose="020F0502020204030204"/>
                </a:rPr>
                <a:t>primaria</a:t>
              </a:r>
              <a:r>
                <a:rPr lang="en-US" sz="1350" b="1" dirty="0">
                  <a:solidFill>
                    <a:prstClr val="black"/>
                  </a:solidFill>
                  <a:latin typeface="Calibri" panose="020F0502020204030204"/>
                </a:rPr>
                <a:t> 46%</a:t>
              </a:r>
            </a:p>
          </p:txBody>
        </p:sp>
      </p:grpSp>
      <p:grpSp>
        <p:nvGrpSpPr>
          <p:cNvPr id="17" name="Group 16">
            <a:extLst>
              <a:ext uri="{FF2B5EF4-FFF2-40B4-BE49-F238E27FC236}">
                <a16:creationId xmlns:a16="http://schemas.microsoft.com/office/drawing/2014/main" id="{03BC91D2-445B-564B-AC2D-D7253D6CB439}"/>
              </a:ext>
            </a:extLst>
          </p:cNvPr>
          <p:cNvGrpSpPr/>
          <p:nvPr/>
        </p:nvGrpSpPr>
        <p:grpSpPr>
          <a:xfrm>
            <a:off x="1657145" y="3544439"/>
            <a:ext cx="1960415" cy="840670"/>
            <a:chOff x="685527" y="4410953"/>
            <a:chExt cx="2613886" cy="1120892"/>
          </a:xfrm>
        </p:grpSpPr>
        <p:sp>
          <p:nvSpPr>
            <p:cNvPr id="34" name="TextBox 33">
              <a:extLst>
                <a:ext uri="{FF2B5EF4-FFF2-40B4-BE49-F238E27FC236}">
                  <a16:creationId xmlns:a16="http://schemas.microsoft.com/office/drawing/2014/main" id="{0ACCC6C1-2483-9947-A5F2-41E70685D0FB}"/>
                </a:ext>
              </a:extLst>
            </p:cNvPr>
            <p:cNvSpPr txBox="1"/>
            <p:nvPr/>
          </p:nvSpPr>
          <p:spPr>
            <a:xfrm>
              <a:off x="685527" y="4854738"/>
              <a:ext cx="1338401" cy="677107"/>
            </a:xfrm>
            <a:prstGeom prst="rect">
              <a:avLst/>
            </a:prstGeom>
            <a:solidFill>
              <a:schemeClr val="accent2">
                <a:lumMod val="20000"/>
                <a:lumOff val="80000"/>
              </a:schemeClr>
            </a:solidFill>
          </p:spPr>
          <p:txBody>
            <a:bodyPr wrap="none" rtlCol="0">
              <a:spAutoFit/>
            </a:bodyPr>
            <a:lstStyle/>
            <a:p>
              <a:pPr defTabSz="685800"/>
              <a:r>
                <a:rPr lang="en-US" sz="1350" b="1" dirty="0">
                  <a:solidFill>
                    <a:prstClr val="black"/>
                  </a:solidFill>
                  <a:latin typeface="Calibri" panose="020F0502020204030204"/>
                </a:rPr>
                <a:t>Resistencia</a:t>
              </a:r>
            </a:p>
            <a:p>
              <a:pPr defTabSz="685800"/>
              <a:r>
                <a:rPr lang="en-US" sz="1350" b="1" dirty="0" err="1">
                  <a:solidFill>
                    <a:prstClr val="black"/>
                  </a:solidFill>
                  <a:latin typeface="Calibri" panose="020F0502020204030204"/>
                </a:rPr>
                <a:t>secundaria</a:t>
              </a:r>
              <a:r>
                <a:rPr lang="en-US" sz="1350" b="1" dirty="0">
                  <a:solidFill>
                    <a:prstClr val="black"/>
                  </a:solidFill>
                  <a:latin typeface="Calibri" panose="020F0502020204030204"/>
                </a:rPr>
                <a:t> </a:t>
              </a:r>
            </a:p>
          </p:txBody>
        </p:sp>
        <p:cxnSp>
          <p:nvCxnSpPr>
            <p:cNvPr id="35" name="Straight Arrow Connector 34">
              <a:extLst>
                <a:ext uri="{FF2B5EF4-FFF2-40B4-BE49-F238E27FC236}">
                  <a16:creationId xmlns:a16="http://schemas.microsoft.com/office/drawing/2014/main" id="{7BB0F8D7-744F-924F-A980-7FD858FBEAE9}"/>
                </a:ext>
              </a:extLst>
            </p:cNvPr>
            <p:cNvCxnSpPr>
              <a:cxnSpLocks/>
            </p:cNvCxnSpPr>
            <p:nvPr/>
          </p:nvCxnSpPr>
          <p:spPr>
            <a:xfrm flipV="1">
              <a:off x="2048400" y="4588720"/>
              <a:ext cx="557316" cy="4459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0132B7-8270-564E-B37C-36337B964EA3}"/>
                </a:ext>
              </a:extLst>
            </p:cNvPr>
            <p:cNvSpPr txBox="1"/>
            <p:nvPr/>
          </p:nvSpPr>
          <p:spPr>
            <a:xfrm>
              <a:off x="2649234" y="4410953"/>
              <a:ext cx="650179" cy="400109"/>
            </a:xfrm>
            <a:prstGeom prst="rect">
              <a:avLst/>
            </a:prstGeom>
            <a:noFill/>
          </p:spPr>
          <p:txBody>
            <a:bodyPr wrap="none" rtlCol="0">
              <a:spAutoFit/>
            </a:bodyPr>
            <a:lstStyle/>
            <a:p>
              <a:pPr defTabSz="685800"/>
              <a:r>
                <a:rPr lang="en-US" sz="1350" b="1" dirty="0">
                  <a:solidFill>
                    <a:prstClr val="black"/>
                  </a:solidFill>
                  <a:latin typeface="Calibri" panose="020F0502020204030204"/>
                </a:rPr>
                <a:t>20%</a:t>
              </a:r>
            </a:p>
          </p:txBody>
        </p:sp>
      </p:grpSp>
      <p:pic>
        <p:nvPicPr>
          <p:cNvPr id="38" name="Picture 37">
            <a:extLst>
              <a:ext uri="{FF2B5EF4-FFF2-40B4-BE49-F238E27FC236}">
                <a16:creationId xmlns:a16="http://schemas.microsoft.com/office/drawing/2014/main" id="{7DF4052E-47B1-8F4D-9949-D6906A5E7DCB}"/>
              </a:ext>
            </a:extLst>
          </p:cNvPr>
          <p:cNvPicPr>
            <a:picLocks noChangeAspect="1"/>
          </p:cNvPicPr>
          <p:nvPr/>
        </p:nvPicPr>
        <p:blipFill>
          <a:blip r:embed="rId7"/>
          <a:stretch>
            <a:fillRect/>
          </a:stretch>
        </p:blipFill>
        <p:spPr>
          <a:xfrm>
            <a:off x="1246988" y="1983497"/>
            <a:ext cx="2190749" cy="282677"/>
          </a:xfrm>
          <a:prstGeom prst="rect">
            <a:avLst/>
          </a:prstGeom>
        </p:spPr>
      </p:pic>
      <p:grpSp>
        <p:nvGrpSpPr>
          <p:cNvPr id="29" name="Group 28">
            <a:extLst>
              <a:ext uri="{FF2B5EF4-FFF2-40B4-BE49-F238E27FC236}">
                <a16:creationId xmlns:a16="http://schemas.microsoft.com/office/drawing/2014/main" id="{239CC8A7-0903-574B-A04F-4DA42DF5F4DF}"/>
              </a:ext>
            </a:extLst>
          </p:cNvPr>
          <p:cNvGrpSpPr/>
          <p:nvPr/>
        </p:nvGrpSpPr>
        <p:grpSpPr>
          <a:xfrm>
            <a:off x="4657726" y="2413979"/>
            <a:ext cx="3325289" cy="2403767"/>
            <a:chOff x="5969000" y="3054246"/>
            <a:chExt cx="6223000" cy="3657600"/>
          </a:xfrm>
        </p:grpSpPr>
        <p:grpSp>
          <p:nvGrpSpPr>
            <p:cNvPr id="30" name="Group 29">
              <a:extLst>
                <a:ext uri="{FF2B5EF4-FFF2-40B4-BE49-F238E27FC236}">
                  <a16:creationId xmlns:a16="http://schemas.microsoft.com/office/drawing/2014/main" id="{3E406CAC-5E18-C440-90D5-48246F8459BD}"/>
                </a:ext>
              </a:extLst>
            </p:cNvPr>
            <p:cNvGrpSpPr/>
            <p:nvPr/>
          </p:nvGrpSpPr>
          <p:grpSpPr>
            <a:xfrm>
              <a:off x="5969000" y="3054246"/>
              <a:ext cx="6223000" cy="3657600"/>
              <a:chOff x="5969000" y="3054246"/>
              <a:chExt cx="6223000" cy="3657600"/>
            </a:xfrm>
          </p:grpSpPr>
          <p:pic>
            <p:nvPicPr>
              <p:cNvPr id="32" name="Picture 31">
                <a:extLst>
                  <a:ext uri="{FF2B5EF4-FFF2-40B4-BE49-F238E27FC236}">
                    <a16:creationId xmlns:a16="http://schemas.microsoft.com/office/drawing/2014/main" id="{D562584E-5C25-7D43-B3D0-6344FD7813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9000" y="3054246"/>
                <a:ext cx="6223000" cy="3657600"/>
              </a:xfrm>
              <a:prstGeom prst="rect">
                <a:avLst/>
              </a:prstGeom>
            </p:spPr>
          </p:pic>
          <p:cxnSp>
            <p:nvCxnSpPr>
              <p:cNvPr id="33" name="Straight Arrow Connector 32">
                <a:extLst>
                  <a:ext uri="{FF2B5EF4-FFF2-40B4-BE49-F238E27FC236}">
                    <a16:creationId xmlns:a16="http://schemas.microsoft.com/office/drawing/2014/main" id="{51B90FF2-6726-E846-B54E-FA18FEE0FB2F}"/>
                  </a:ext>
                </a:extLst>
              </p:cNvPr>
              <p:cNvCxnSpPr/>
              <p:nvPr/>
            </p:nvCxnSpPr>
            <p:spPr>
              <a:xfrm flipH="1">
                <a:off x="7679772" y="3727010"/>
                <a:ext cx="1095429" cy="38778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7506A058-F14A-7449-ABF3-C013B21AB320}"/>
                </a:ext>
              </a:extLst>
            </p:cNvPr>
            <p:cNvSpPr txBox="1"/>
            <p:nvPr/>
          </p:nvSpPr>
          <p:spPr>
            <a:xfrm>
              <a:off x="8244605" y="3203773"/>
              <a:ext cx="3696100" cy="456608"/>
            </a:xfrm>
            <a:prstGeom prst="rect">
              <a:avLst/>
            </a:prstGeom>
            <a:solidFill>
              <a:schemeClr val="accent6">
                <a:lumMod val="20000"/>
                <a:lumOff val="80000"/>
              </a:schemeClr>
            </a:solidFill>
          </p:spPr>
          <p:txBody>
            <a:bodyPr wrap="none" rtlCol="0">
              <a:spAutoFit/>
            </a:bodyPr>
            <a:lstStyle/>
            <a:p>
              <a:pPr defTabSz="685800"/>
              <a:r>
                <a:rPr lang="en-US" sz="1350" b="1" dirty="0">
                  <a:solidFill>
                    <a:prstClr val="black"/>
                  </a:solidFill>
                  <a:latin typeface="Calibri" panose="020F0502020204030204"/>
                </a:rPr>
                <a:t>Resistencia </a:t>
              </a:r>
              <a:r>
                <a:rPr lang="en-US" sz="1350" b="1" dirty="0" err="1">
                  <a:solidFill>
                    <a:prstClr val="black"/>
                  </a:solidFill>
                  <a:latin typeface="Calibri" panose="020F0502020204030204"/>
                </a:rPr>
                <a:t>primaria</a:t>
              </a:r>
              <a:r>
                <a:rPr lang="en-US" sz="1350" b="1" dirty="0">
                  <a:solidFill>
                    <a:prstClr val="black"/>
                  </a:solidFill>
                  <a:latin typeface="Calibri" panose="020F0502020204030204"/>
                </a:rPr>
                <a:t> 28%</a:t>
              </a:r>
            </a:p>
          </p:txBody>
        </p:sp>
      </p:grpSp>
      <p:grpSp>
        <p:nvGrpSpPr>
          <p:cNvPr id="18" name="Group 17">
            <a:extLst>
              <a:ext uri="{FF2B5EF4-FFF2-40B4-BE49-F238E27FC236}">
                <a16:creationId xmlns:a16="http://schemas.microsoft.com/office/drawing/2014/main" id="{EF5979E7-0FA6-6B4C-B9C8-846D66BEE7FB}"/>
              </a:ext>
            </a:extLst>
          </p:cNvPr>
          <p:cNvGrpSpPr/>
          <p:nvPr/>
        </p:nvGrpSpPr>
        <p:grpSpPr>
          <a:xfrm>
            <a:off x="5409727" y="3323264"/>
            <a:ext cx="1447151" cy="933315"/>
            <a:chOff x="5688968" y="4116055"/>
            <a:chExt cx="1929534" cy="1244418"/>
          </a:xfrm>
        </p:grpSpPr>
        <p:sp>
          <p:nvSpPr>
            <p:cNvPr id="40" name="TextBox 39">
              <a:extLst>
                <a:ext uri="{FF2B5EF4-FFF2-40B4-BE49-F238E27FC236}">
                  <a16:creationId xmlns:a16="http://schemas.microsoft.com/office/drawing/2014/main" id="{D5FCA7A5-A68C-3A41-B624-701DBB02B63B}"/>
                </a:ext>
              </a:extLst>
            </p:cNvPr>
            <p:cNvSpPr txBox="1"/>
            <p:nvPr/>
          </p:nvSpPr>
          <p:spPr>
            <a:xfrm>
              <a:off x="5688968" y="4683366"/>
              <a:ext cx="1361656" cy="677107"/>
            </a:xfrm>
            <a:prstGeom prst="rect">
              <a:avLst/>
            </a:prstGeom>
            <a:solidFill>
              <a:schemeClr val="accent2">
                <a:lumMod val="20000"/>
                <a:lumOff val="80000"/>
              </a:schemeClr>
            </a:solidFill>
          </p:spPr>
          <p:txBody>
            <a:bodyPr wrap="none" rtlCol="0">
              <a:spAutoFit/>
            </a:bodyPr>
            <a:lstStyle/>
            <a:p>
              <a:pPr defTabSz="685800"/>
              <a:r>
                <a:rPr lang="en-US" sz="1350" b="1" dirty="0">
                  <a:solidFill>
                    <a:prstClr val="black"/>
                  </a:solidFill>
                  <a:latin typeface="Calibri" panose="020F0502020204030204"/>
                </a:rPr>
                <a:t>Resistencia </a:t>
              </a:r>
            </a:p>
            <a:p>
              <a:pPr defTabSz="685800"/>
              <a:r>
                <a:rPr lang="en-US" sz="1350" b="1" dirty="0" err="1">
                  <a:solidFill>
                    <a:prstClr val="black"/>
                  </a:solidFill>
                  <a:latin typeface="Calibri" panose="020F0502020204030204"/>
                </a:rPr>
                <a:t>secundaria</a:t>
              </a:r>
              <a:endParaRPr lang="en-US" sz="1350" b="1" dirty="0">
                <a:solidFill>
                  <a:prstClr val="black"/>
                </a:solidFill>
                <a:latin typeface="Calibri" panose="020F0502020204030204"/>
              </a:endParaRPr>
            </a:p>
          </p:txBody>
        </p:sp>
        <p:cxnSp>
          <p:nvCxnSpPr>
            <p:cNvPr id="41" name="Straight Arrow Connector 40">
              <a:extLst>
                <a:ext uri="{FF2B5EF4-FFF2-40B4-BE49-F238E27FC236}">
                  <a16:creationId xmlns:a16="http://schemas.microsoft.com/office/drawing/2014/main" id="{098B2B5C-DB60-B849-B8A3-2507434B9B1A}"/>
                </a:ext>
              </a:extLst>
            </p:cNvPr>
            <p:cNvCxnSpPr>
              <a:cxnSpLocks/>
            </p:cNvCxnSpPr>
            <p:nvPr/>
          </p:nvCxnSpPr>
          <p:spPr>
            <a:xfrm flipV="1">
              <a:off x="6220448" y="4311074"/>
              <a:ext cx="682712" cy="4513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9C739F-E4F8-7D48-80C7-EEF9A3CC7B6E}"/>
                </a:ext>
              </a:extLst>
            </p:cNvPr>
            <p:cNvSpPr txBox="1"/>
            <p:nvPr/>
          </p:nvSpPr>
          <p:spPr>
            <a:xfrm>
              <a:off x="6968323" y="4116055"/>
              <a:ext cx="650179" cy="400109"/>
            </a:xfrm>
            <a:prstGeom prst="rect">
              <a:avLst/>
            </a:prstGeom>
            <a:noFill/>
          </p:spPr>
          <p:txBody>
            <a:bodyPr wrap="none" rtlCol="0">
              <a:spAutoFit/>
            </a:bodyPr>
            <a:lstStyle/>
            <a:p>
              <a:pPr defTabSz="685800"/>
              <a:r>
                <a:rPr lang="en-US" sz="1350" b="1" dirty="0">
                  <a:solidFill>
                    <a:prstClr val="black"/>
                  </a:solidFill>
                  <a:latin typeface="Calibri" panose="020F0502020204030204"/>
                </a:rPr>
                <a:t>20%</a:t>
              </a:r>
            </a:p>
          </p:txBody>
        </p:sp>
      </p:grpSp>
      <p:sp>
        <p:nvSpPr>
          <p:cNvPr id="39" name="TextBox 38">
            <a:extLst>
              <a:ext uri="{FF2B5EF4-FFF2-40B4-BE49-F238E27FC236}">
                <a16:creationId xmlns:a16="http://schemas.microsoft.com/office/drawing/2014/main" id="{060A9ED8-E369-A842-8159-A63244CE02A1}"/>
              </a:ext>
            </a:extLst>
          </p:cNvPr>
          <p:cNvSpPr txBox="1"/>
          <p:nvPr/>
        </p:nvSpPr>
        <p:spPr>
          <a:xfrm>
            <a:off x="3992599" y="2056634"/>
            <a:ext cx="1427378" cy="507831"/>
          </a:xfrm>
          <a:prstGeom prst="rect">
            <a:avLst/>
          </a:prstGeom>
          <a:solidFill>
            <a:schemeClr val="accent2">
              <a:lumMod val="20000"/>
              <a:lumOff val="80000"/>
            </a:schemeClr>
          </a:solidFill>
          <a:ln w="38100">
            <a:solidFill>
              <a:srgbClr val="BE2BBB"/>
            </a:solidFill>
          </a:ln>
        </p:spPr>
        <p:txBody>
          <a:bodyPr wrap="none" rtlCol="0">
            <a:spAutoFit/>
          </a:bodyPr>
          <a:lstStyle/>
          <a:p>
            <a:pPr defTabSz="685800"/>
            <a:r>
              <a:rPr lang="en-US" sz="2700" b="1" dirty="0">
                <a:latin typeface="Calibri" panose="020F0502020204030204"/>
              </a:rPr>
              <a:t>3ra </a:t>
            </a:r>
            <a:r>
              <a:rPr lang="en-US" sz="2700" b="1" dirty="0" err="1">
                <a:latin typeface="Calibri" panose="020F0502020204030204"/>
              </a:rPr>
              <a:t>línea</a:t>
            </a:r>
            <a:endParaRPr lang="en-US" sz="2700" b="1" dirty="0">
              <a:latin typeface="Calibri" panose="020F0502020204030204"/>
            </a:endParaRPr>
          </a:p>
        </p:txBody>
      </p:sp>
      <p:sp>
        <p:nvSpPr>
          <p:cNvPr id="42" name="Title 1">
            <a:extLst>
              <a:ext uri="{FF2B5EF4-FFF2-40B4-BE49-F238E27FC236}">
                <a16:creationId xmlns:a16="http://schemas.microsoft.com/office/drawing/2014/main" id="{F54080CA-E7BA-954B-9854-BC10A83E9F91}"/>
              </a:ext>
            </a:extLst>
          </p:cNvPr>
          <p:cNvSpPr txBox="1">
            <a:spLocks/>
          </p:cNvSpPr>
          <p:nvPr/>
        </p:nvSpPr>
        <p:spPr>
          <a:xfrm>
            <a:off x="183697" y="103704"/>
            <a:ext cx="8609239" cy="857250"/>
          </a:xfrm>
          <a:prstGeom prst="rect">
            <a:avLst/>
          </a:prstGeom>
        </p:spPr>
        <p:txBody>
          <a:bodyPr vert="horz" lIns="68580" tIns="34290" rIns="68580" bIns="34290" rtlCol="0" anchor="ctr">
            <a:normAutofit/>
          </a:bodyPr>
          <a:lstStyle>
            <a:lvl1pPr algn="ctr" defTabSz="342900" rtl="0" eaLnBrk="1" latinLnBrk="0" hangingPunct="1">
              <a:lnSpc>
                <a:spcPct val="85000"/>
              </a:lnSpc>
              <a:spcBef>
                <a:spcPct val="0"/>
              </a:spcBef>
              <a:buNone/>
              <a:defRPr sz="4000" b="1" kern="1200">
                <a:solidFill>
                  <a:srgbClr val="E87722"/>
                </a:solidFill>
                <a:latin typeface="Arial" panose="020B0604020202020204" pitchFamily="34" charset="0"/>
                <a:ea typeface="+mj-ea"/>
                <a:cs typeface="+mj-cs"/>
              </a:defRPr>
            </a:lvl1pPr>
          </a:lstStyle>
          <a:p>
            <a:pPr defTabSz="257175"/>
            <a:r>
              <a:rPr lang="en-US" sz="2800" i="1" dirty="0">
                <a:solidFill>
                  <a:schemeClr val="tx1"/>
                </a:solidFill>
                <a:latin typeface="+mj-lt"/>
              </a:rPr>
              <a:t>¿</a:t>
            </a:r>
            <a:r>
              <a:rPr lang="en-US" sz="2800" i="1" dirty="0" err="1">
                <a:solidFill>
                  <a:schemeClr val="tx1"/>
                </a:solidFill>
                <a:latin typeface="+mj-lt"/>
              </a:rPr>
              <a:t>Existe</a:t>
            </a:r>
            <a:r>
              <a:rPr lang="en-US" sz="2800" i="1" dirty="0">
                <a:solidFill>
                  <a:schemeClr val="tx1"/>
                </a:solidFill>
                <a:latin typeface="+mj-lt"/>
              </a:rPr>
              <a:t> Resistencia </a:t>
            </a:r>
            <a:r>
              <a:rPr lang="en-US" sz="2800" i="1" dirty="0" err="1">
                <a:solidFill>
                  <a:schemeClr val="tx1"/>
                </a:solidFill>
                <a:latin typeface="+mj-lt"/>
              </a:rPr>
              <a:t>secundaria</a:t>
            </a:r>
            <a:r>
              <a:rPr lang="en-US" sz="2800" i="1" dirty="0">
                <a:solidFill>
                  <a:schemeClr val="tx1"/>
                </a:solidFill>
                <a:latin typeface="+mj-lt"/>
              </a:rPr>
              <a:t> </a:t>
            </a:r>
            <a:r>
              <a:rPr lang="en-US" sz="2800" i="1" dirty="0" err="1">
                <a:solidFill>
                  <a:schemeClr val="tx1"/>
                </a:solidFill>
                <a:latin typeface="+mj-lt"/>
              </a:rPr>
              <a:t>en</a:t>
            </a:r>
            <a:r>
              <a:rPr lang="en-US" sz="2800" i="1" dirty="0">
                <a:solidFill>
                  <a:schemeClr val="tx1"/>
                </a:solidFill>
                <a:latin typeface="+mj-lt"/>
              </a:rPr>
              <a:t> los </a:t>
            </a:r>
            <a:r>
              <a:rPr lang="en-US" sz="2800" i="1" dirty="0" err="1">
                <a:solidFill>
                  <a:schemeClr val="tx1"/>
                </a:solidFill>
                <a:latin typeface="+mj-lt"/>
              </a:rPr>
              <a:t>respondedores</a:t>
            </a:r>
            <a:r>
              <a:rPr lang="en-US" sz="2800" i="1" dirty="0">
                <a:solidFill>
                  <a:schemeClr val="tx1"/>
                </a:solidFill>
                <a:latin typeface="+mj-lt"/>
              </a:rPr>
              <a:t>?</a:t>
            </a:r>
          </a:p>
        </p:txBody>
      </p:sp>
      <p:sp>
        <p:nvSpPr>
          <p:cNvPr id="45" name="TextBox 44">
            <a:extLst>
              <a:ext uri="{FF2B5EF4-FFF2-40B4-BE49-F238E27FC236}">
                <a16:creationId xmlns:a16="http://schemas.microsoft.com/office/drawing/2014/main" id="{64084CAB-512D-7F4D-A6E2-B6B03E0171A1}"/>
              </a:ext>
            </a:extLst>
          </p:cNvPr>
          <p:cNvSpPr txBox="1"/>
          <p:nvPr/>
        </p:nvSpPr>
        <p:spPr>
          <a:xfrm>
            <a:off x="2467614" y="1742591"/>
            <a:ext cx="1802570" cy="369332"/>
          </a:xfrm>
          <a:prstGeom prst="rect">
            <a:avLst/>
          </a:prstGeom>
          <a:solidFill>
            <a:schemeClr val="bg1"/>
          </a:solidFill>
        </p:spPr>
        <p:txBody>
          <a:bodyPr wrap="square" rtlCol="0">
            <a:spAutoFit/>
          </a:bodyPr>
          <a:lstStyle/>
          <a:p>
            <a:pPr defTabSz="685800"/>
            <a:r>
              <a:rPr lang="en-US" b="1" dirty="0">
                <a:solidFill>
                  <a:prstClr val="black"/>
                </a:solidFill>
                <a:latin typeface="Calibri" panose="020F0502020204030204"/>
              </a:rPr>
              <a:t>Keynote - 158</a:t>
            </a:r>
          </a:p>
        </p:txBody>
      </p:sp>
      <p:sp>
        <p:nvSpPr>
          <p:cNvPr id="46" name="TextBox 45">
            <a:extLst>
              <a:ext uri="{FF2B5EF4-FFF2-40B4-BE49-F238E27FC236}">
                <a16:creationId xmlns:a16="http://schemas.microsoft.com/office/drawing/2014/main" id="{8362E2A8-684A-914D-8E8F-4C55D2F08967}"/>
              </a:ext>
            </a:extLst>
          </p:cNvPr>
          <p:cNvSpPr txBox="1"/>
          <p:nvPr/>
        </p:nvSpPr>
        <p:spPr>
          <a:xfrm>
            <a:off x="5612372" y="2053957"/>
            <a:ext cx="1993969" cy="369332"/>
          </a:xfrm>
          <a:prstGeom prst="rect">
            <a:avLst/>
          </a:prstGeom>
          <a:solidFill>
            <a:schemeClr val="bg1"/>
          </a:solidFill>
        </p:spPr>
        <p:txBody>
          <a:bodyPr wrap="square" rtlCol="0">
            <a:spAutoFit/>
          </a:bodyPr>
          <a:lstStyle/>
          <a:p>
            <a:pPr defTabSz="685800"/>
            <a:r>
              <a:rPr lang="en-US" b="1" dirty="0">
                <a:solidFill>
                  <a:prstClr val="black"/>
                </a:solidFill>
                <a:latin typeface="Calibri" panose="020F0502020204030204"/>
              </a:rPr>
              <a:t>Checkmate -142</a:t>
            </a:r>
          </a:p>
        </p:txBody>
      </p:sp>
      <p:sp>
        <p:nvSpPr>
          <p:cNvPr id="2" name="CuadroTexto 1">
            <a:extLst>
              <a:ext uri="{FF2B5EF4-FFF2-40B4-BE49-F238E27FC236}">
                <a16:creationId xmlns:a16="http://schemas.microsoft.com/office/drawing/2014/main" id="{FBF62C2E-1C8A-FB42-9693-CC35A68E2E4E}"/>
              </a:ext>
            </a:extLst>
          </p:cNvPr>
          <p:cNvSpPr txBox="1"/>
          <p:nvPr/>
        </p:nvSpPr>
        <p:spPr>
          <a:xfrm>
            <a:off x="6157232" y="4817746"/>
            <a:ext cx="1818703" cy="300082"/>
          </a:xfrm>
          <a:prstGeom prst="rect">
            <a:avLst/>
          </a:prstGeom>
          <a:noFill/>
        </p:spPr>
        <p:txBody>
          <a:bodyPr wrap="none" rtlCol="0">
            <a:spAutoFit/>
          </a:bodyPr>
          <a:lstStyle/>
          <a:p>
            <a:pPr defTabSz="685800"/>
            <a:r>
              <a:rPr lang="es-AR" sz="1350" i="1" dirty="0">
                <a:solidFill>
                  <a:prstClr val="black"/>
                </a:solidFill>
                <a:latin typeface="Calibri" panose="020F0502020204030204"/>
              </a:rPr>
              <a:t>Cortesia Dr Dan Aderka</a:t>
            </a:r>
          </a:p>
        </p:txBody>
      </p:sp>
    </p:spTree>
    <p:extLst>
      <p:ext uri="{BB962C8B-B14F-4D97-AF65-F5344CB8AC3E}">
        <p14:creationId xmlns:p14="http://schemas.microsoft.com/office/powerpoint/2010/main" val="328050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4530EBFA-E4B2-8448-85C9-3BBF50CE206D}"/>
              </a:ext>
            </a:extLst>
          </p:cNvPr>
          <p:cNvSpPr/>
          <p:nvPr/>
        </p:nvSpPr>
        <p:spPr>
          <a:xfrm>
            <a:off x="1376172" y="892282"/>
            <a:ext cx="6391656" cy="758952"/>
          </a:xfrm>
          <a:prstGeom prst="roundRect">
            <a:avLst/>
          </a:prstGeom>
          <a:solidFill>
            <a:schemeClr val="accent1">
              <a:lumMod val="20000"/>
              <a:lumOff val="80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 name="Title 1">
            <a:extLst>
              <a:ext uri="{FF2B5EF4-FFF2-40B4-BE49-F238E27FC236}">
                <a16:creationId xmlns:a16="http://schemas.microsoft.com/office/drawing/2014/main" id="{0AB1EF39-4CA8-F64B-89B4-5E3D407A0C89}"/>
              </a:ext>
            </a:extLst>
          </p:cNvPr>
          <p:cNvSpPr txBox="1">
            <a:spLocks/>
          </p:cNvSpPr>
          <p:nvPr/>
        </p:nvSpPr>
        <p:spPr>
          <a:xfrm>
            <a:off x="628239" y="1053829"/>
            <a:ext cx="8047298" cy="597405"/>
          </a:xfr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i="1" dirty="0"/>
              <a:t>¿</a:t>
            </a:r>
            <a:r>
              <a:rPr lang="en-US" sz="2400" b="1" i="1" dirty="0" err="1"/>
              <a:t>Cuál</a:t>
            </a:r>
            <a:r>
              <a:rPr lang="en-US" sz="2400" b="1" i="1" dirty="0"/>
              <a:t> es la </a:t>
            </a:r>
            <a:r>
              <a:rPr lang="en-US" sz="2400" b="1" i="1" dirty="0" err="1"/>
              <a:t>evidencia</a:t>
            </a:r>
            <a:r>
              <a:rPr lang="en-US" sz="2400" b="1" i="1" dirty="0"/>
              <a:t> actual para </a:t>
            </a:r>
            <a:r>
              <a:rPr lang="en-US" sz="2400" b="1" i="1" dirty="0" err="1"/>
              <a:t>Nivo</a:t>
            </a:r>
            <a:r>
              <a:rPr lang="en-US" sz="2400" b="1" i="1" dirty="0"/>
              <a:t>/Ipilimumab?</a:t>
            </a:r>
          </a:p>
        </p:txBody>
      </p:sp>
      <p:pic>
        <p:nvPicPr>
          <p:cNvPr id="5" name="Imagen 4" descr="Imagen que contiene luz&#10;&#10;Descripción generada automáticamente">
            <a:extLst>
              <a:ext uri="{FF2B5EF4-FFF2-40B4-BE49-F238E27FC236}">
                <a16:creationId xmlns:a16="http://schemas.microsoft.com/office/drawing/2014/main" id="{A157988C-707F-754D-9D73-6E6E7ABCBF74}"/>
              </a:ext>
            </a:extLst>
          </p:cNvPr>
          <p:cNvPicPr>
            <a:picLocks noChangeAspect="1"/>
          </p:cNvPicPr>
          <p:nvPr/>
        </p:nvPicPr>
        <p:blipFill>
          <a:blip r:embed="rId2"/>
          <a:stretch>
            <a:fillRect/>
          </a:stretch>
        </p:blipFill>
        <p:spPr>
          <a:xfrm>
            <a:off x="3146883" y="1812781"/>
            <a:ext cx="2999918" cy="2940185"/>
          </a:xfrm>
          <a:prstGeom prst="rect">
            <a:avLst/>
          </a:prstGeom>
        </p:spPr>
      </p:pic>
    </p:spTree>
    <p:extLst>
      <p:ext uri="{BB962C8B-B14F-4D97-AF65-F5344CB8AC3E}">
        <p14:creationId xmlns:p14="http://schemas.microsoft.com/office/powerpoint/2010/main" val="315694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DBD3A0-6A1F-45FB-BF9E-B36990C08EF2}"/>
              </a:ext>
            </a:extLst>
          </p:cNvPr>
          <p:cNvSpPr/>
          <p:nvPr/>
        </p:nvSpPr>
        <p:spPr>
          <a:xfrm>
            <a:off x="628650" y="1159425"/>
            <a:ext cx="7886700" cy="2050501"/>
          </a:xfrm>
          <a:prstGeom prst="rect">
            <a:avLst/>
          </a:prstGeom>
          <a:noFill/>
          <a:ln w="25400" cap="flat" cmpd="sng" algn="ctr">
            <a:noFill/>
            <a:prstDash val="solid"/>
          </a:ln>
          <a:effectLst/>
        </p:spPr>
        <p:txBody>
          <a:bodyPr rtlCol="0" anchor="ctr"/>
          <a:lstStyle/>
          <a:p>
            <a:pPr algn="ctr" defTabSz="685784">
              <a:defRPr/>
            </a:pPr>
            <a:endParaRPr lang="en-US" sz="750" kern="0" dirty="0">
              <a:solidFill>
                <a:sysClr val="windowText" lastClr="000000"/>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65C3CACF-27B5-427A-AF69-67506661D963}"/>
              </a:ext>
            </a:extLst>
          </p:cNvPr>
          <p:cNvCxnSpPr/>
          <p:nvPr/>
        </p:nvCxnSpPr>
        <p:spPr>
          <a:xfrm>
            <a:off x="2636386" y="2004362"/>
            <a:ext cx="1245269" cy="0"/>
          </a:xfrm>
          <a:prstGeom prst="straightConnector1">
            <a:avLst/>
          </a:prstGeom>
          <a:noFill/>
          <a:ln w="28575" cap="flat" cmpd="sng" algn="ctr">
            <a:solidFill>
              <a:srgbClr val="000000"/>
            </a:solidFill>
            <a:prstDash val="solid"/>
            <a:tailEnd type="arrow"/>
          </a:ln>
          <a:effectLst/>
        </p:spPr>
      </p:cxnSp>
      <p:cxnSp>
        <p:nvCxnSpPr>
          <p:cNvPr id="17" name="Straight Arrow Connector 16">
            <a:extLst>
              <a:ext uri="{FF2B5EF4-FFF2-40B4-BE49-F238E27FC236}">
                <a16:creationId xmlns:a16="http://schemas.microsoft.com/office/drawing/2014/main" id="{392B1E18-9FE9-4C9B-9611-0C5EA5C2DE1A}"/>
              </a:ext>
            </a:extLst>
          </p:cNvPr>
          <p:cNvCxnSpPr/>
          <p:nvPr/>
        </p:nvCxnSpPr>
        <p:spPr>
          <a:xfrm>
            <a:off x="2636386" y="2722290"/>
            <a:ext cx="1245269" cy="0"/>
          </a:xfrm>
          <a:prstGeom prst="straightConnector1">
            <a:avLst/>
          </a:prstGeom>
          <a:noFill/>
          <a:ln w="28575" cap="flat" cmpd="sng" algn="ctr">
            <a:solidFill>
              <a:srgbClr val="000000"/>
            </a:solidFill>
            <a:prstDash val="solid"/>
            <a:tailEnd type="arrow"/>
          </a:ln>
          <a:effectLst/>
        </p:spPr>
      </p:cxnSp>
      <p:sp>
        <p:nvSpPr>
          <p:cNvPr id="28" name="Title 1"/>
          <p:cNvSpPr>
            <a:spLocks noGrp="1"/>
          </p:cNvSpPr>
          <p:nvPr>
            <p:ph type="title"/>
          </p:nvPr>
        </p:nvSpPr>
        <p:spPr/>
        <p:txBody>
          <a:bodyPr/>
          <a:lstStyle/>
          <a:p>
            <a:r>
              <a:rPr lang="en-US" dirty="0"/>
              <a:t>CheckMate 142 Study Design (nivolumab + low-dose ipilimumab; 2L+)</a:t>
            </a:r>
            <a:r>
              <a:rPr lang="en-US" baseline="30000" dirty="0"/>
              <a:t>1–4</a:t>
            </a:r>
          </a:p>
        </p:txBody>
      </p:sp>
      <p:sp>
        <p:nvSpPr>
          <p:cNvPr id="4" name="Content Placeholder 3"/>
          <p:cNvSpPr>
            <a:spLocks noGrp="1"/>
          </p:cNvSpPr>
          <p:nvPr>
            <p:ph idx="1"/>
          </p:nvPr>
        </p:nvSpPr>
        <p:spPr>
          <a:xfrm>
            <a:off x="666563" y="3244453"/>
            <a:ext cx="7886700" cy="1005695"/>
          </a:xfrm>
        </p:spPr>
        <p:txBody>
          <a:bodyPr>
            <a:normAutofit/>
          </a:bodyPr>
          <a:lstStyle/>
          <a:p>
            <a:pPr>
              <a:lnSpc>
                <a:spcPct val="100000"/>
              </a:lnSpc>
            </a:pPr>
            <a:r>
              <a:rPr lang="en-US" dirty="0">
                <a:latin typeface="Arial" charset="0"/>
                <a:ea typeface="Arial" charset="0"/>
                <a:cs typeface="Arial" charset="0"/>
              </a:rPr>
              <a:t>Results of the monotherapy cohort (N = 74) with a median follow-up of 13.4 months (range, 10–32) are presented</a:t>
            </a:r>
            <a:r>
              <a:rPr lang="en-US" baseline="30000" dirty="0">
                <a:latin typeface="Arial" charset="0"/>
                <a:ea typeface="Arial" charset="0"/>
                <a:cs typeface="Arial" charset="0"/>
              </a:rPr>
              <a:t>1,2,c</a:t>
            </a:r>
          </a:p>
          <a:p>
            <a:pPr>
              <a:lnSpc>
                <a:spcPct val="100000"/>
              </a:lnSpc>
            </a:pPr>
            <a:r>
              <a:rPr lang="en-US" dirty="0">
                <a:latin typeface="Arial" charset="0"/>
                <a:ea typeface="Arial" charset="0"/>
                <a:cs typeface="Arial" charset="0"/>
              </a:rPr>
              <a:t>Results from the combination cohort (N = 119), after median follow-up of 13.4 months (range, 9–25) and </a:t>
            </a:r>
            <a:br>
              <a:rPr lang="en-US" dirty="0">
                <a:latin typeface="Arial" charset="0"/>
                <a:ea typeface="Arial" charset="0"/>
                <a:cs typeface="Arial" charset="0"/>
              </a:rPr>
            </a:br>
            <a:r>
              <a:rPr lang="en-US" dirty="0">
                <a:latin typeface="Arial" charset="0"/>
                <a:ea typeface="Arial" charset="0"/>
                <a:cs typeface="Arial" charset="0"/>
              </a:rPr>
              <a:t>25.4 months (range, 21.4–37.2) are presented</a:t>
            </a:r>
            <a:r>
              <a:rPr lang="en-US" baseline="30000" dirty="0">
                <a:latin typeface="Arial" charset="0"/>
                <a:ea typeface="Arial" charset="0"/>
                <a:cs typeface="Arial" charset="0"/>
              </a:rPr>
              <a:t>3,4,c</a:t>
            </a:r>
          </a:p>
          <a:p>
            <a:pPr>
              <a:lnSpc>
                <a:spcPct val="100000"/>
              </a:lnSpc>
            </a:pPr>
            <a:endParaRPr lang="en-US" baseline="30000" dirty="0">
              <a:latin typeface="Arial" charset="0"/>
              <a:ea typeface="Arial" charset="0"/>
              <a:cs typeface="Arial" charset="0"/>
            </a:endParaRPr>
          </a:p>
        </p:txBody>
      </p:sp>
      <p:sp>
        <p:nvSpPr>
          <p:cNvPr id="3" name="Slide Number Placeholder 2"/>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19</a:t>
            </a:fld>
            <a:endParaRPr lang="en-US" dirty="0">
              <a:solidFill>
                <a:srgbClr val="000000">
                  <a:tint val="75000"/>
                </a:srgbClr>
              </a:solidFill>
              <a:latin typeface="Arial" panose="020B0604020202020204"/>
            </a:endParaRPr>
          </a:p>
        </p:txBody>
      </p:sp>
      <p:sp>
        <p:nvSpPr>
          <p:cNvPr id="2" name="Text Placeholder 1"/>
          <p:cNvSpPr>
            <a:spLocks noGrp="1"/>
          </p:cNvSpPr>
          <p:nvPr>
            <p:ph type="body" sz="quarter" idx="14"/>
          </p:nvPr>
        </p:nvSpPr>
        <p:spPr>
          <a:xfrm>
            <a:off x="628650" y="4180923"/>
            <a:ext cx="7886700" cy="507118"/>
          </a:xfrm>
        </p:spPr>
        <p:txBody>
          <a:bodyPr/>
          <a:lstStyle/>
          <a:p>
            <a:pPr>
              <a:lnSpc>
                <a:spcPct val="100000"/>
              </a:lnSpc>
              <a:spcBef>
                <a:spcPts val="0"/>
              </a:spcBef>
            </a:pPr>
            <a:r>
              <a:rPr lang="en-US" baseline="30000" dirty="0">
                <a:solidFill>
                  <a:schemeClr val="bg1">
                    <a:lumMod val="50000"/>
                  </a:schemeClr>
                </a:solidFill>
                <a:latin typeface="Arial" charset="0"/>
                <a:ea typeface="Arial" charset="0"/>
                <a:cs typeface="Arial" charset="0"/>
              </a:rPr>
              <a:t>a</a:t>
            </a:r>
            <a:r>
              <a:rPr lang="en-US" dirty="0">
                <a:solidFill>
                  <a:schemeClr val="bg1">
                    <a:lumMod val="50000"/>
                  </a:schemeClr>
                </a:solidFill>
                <a:latin typeface="Arial" charset="0"/>
                <a:ea typeface="Arial" charset="0"/>
                <a:cs typeface="Arial" charset="0"/>
              </a:rPr>
              <a:t>Enrollment was staggered with additional patients being enrolled if ≥7 of the first 19 centrally confirmed MSI-H patients had a confirmed response (CR or PR). CheckMate 142 monotherapy and combination therapy cohorts were not randomized or designed for a formal comparison; </a:t>
            </a:r>
            <a:r>
              <a:rPr lang="en-US" baseline="30000" dirty="0">
                <a:solidFill>
                  <a:schemeClr val="bg1">
                    <a:lumMod val="50000"/>
                  </a:schemeClr>
                </a:solidFill>
                <a:latin typeface="Arial" charset="0"/>
                <a:ea typeface="Arial" charset="0"/>
                <a:cs typeface="Arial" charset="0"/>
              </a:rPr>
              <a:t>b</a:t>
            </a:r>
            <a:r>
              <a:rPr lang="en-US" dirty="0">
                <a:solidFill>
                  <a:schemeClr val="bg1">
                    <a:lumMod val="50000"/>
                  </a:schemeClr>
                </a:solidFill>
                <a:latin typeface="Arial" charset="0"/>
                <a:ea typeface="Arial" charset="0"/>
                <a:cs typeface="Arial" charset="0"/>
              </a:rPr>
              <a:t>Patients with a CR, PR, or SD for ≥12 weeks; </a:t>
            </a:r>
            <a:r>
              <a:rPr lang="en-US" baseline="30000" dirty="0">
                <a:solidFill>
                  <a:schemeClr val="bg1">
                    <a:lumMod val="50000"/>
                  </a:schemeClr>
                </a:solidFill>
                <a:latin typeface="Arial" charset="0"/>
                <a:ea typeface="Arial" charset="0"/>
                <a:cs typeface="Arial" charset="0"/>
              </a:rPr>
              <a:t>c</a:t>
            </a:r>
            <a:r>
              <a:rPr lang="en-US" dirty="0">
                <a:solidFill>
                  <a:schemeClr val="bg1">
                    <a:lumMod val="50000"/>
                  </a:schemeClr>
                </a:solidFill>
                <a:latin typeface="Arial" charset="0"/>
                <a:ea typeface="Arial" charset="0"/>
                <a:cs typeface="Arial" charset="0"/>
              </a:rPr>
              <a:t>Defined here as the time from first dose to data cutoff.</a:t>
            </a:r>
          </a:p>
          <a:p>
            <a:pPr>
              <a:lnSpc>
                <a:spcPct val="100000"/>
              </a:lnSpc>
              <a:spcBef>
                <a:spcPts val="0"/>
              </a:spcBef>
            </a:pPr>
            <a:r>
              <a:rPr lang="en-US" dirty="0">
                <a:solidFill>
                  <a:schemeClr val="bg1">
                    <a:lumMod val="50000"/>
                  </a:schemeClr>
                </a:solidFill>
                <a:latin typeface="Arial" charset="0"/>
                <a:ea typeface="Arial" charset="0"/>
                <a:cs typeface="Arial" charset="0"/>
              </a:rPr>
              <a:t>1. André T, et al. Oral presentation at ASCO-GI 2018. 2. Overman MJ, et al. </a:t>
            </a:r>
            <a:r>
              <a:rPr lang="en-US" i="1" dirty="0">
                <a:solidFill>
                  <a:schemeClr val="bg1">
                    <a:lumMod val="50000"/>
                  </a:schemeClr>
                </a:solidFill>
                <a:latin typeface="Arial" charset="0"/>
                <a:ea typeface="Arial" charset="0"/>
                <a:cs typeface="Arial" charset="0"/>
              </a:rPr>
              <a:t>Lancet Oncol </a:t>
            </a:r>
            <a:r>
              <a:rPr lang="en-US" dirty="0">
                <a:solidFill>
                  <a:schemeClr val="bg1">
                    <a:lumMod val="50000"/>
                  </a:schemeClr>
                </a:solidFill>
                <a:latin typeface="Arial" charset="0"/>
                <a:ea typeface="Arial" charset="0"/>
                <a:cs typeface="Arial" charset="0"/>
              </a:rPr>
              <a:t>2017;18:1182–1191; 3. </a:t>
            </a:r>
            <a:r>
              <a:rPr lang="nl-NL" dirty="0">
                <a:solidFill>
                  <a:schemeClr val="bg1">
                    <a:lumMod val="50000"/>
                  </a:schemeClr>
                </a:solidFill>
                <a:latin typeface="Arial" charset="0"/>
                <a:ea typeface="Arial" charset="0"/>
                <a:cs typeface="Arial" charset="0"/>
              </a:rPr>
              <a:t>Overman MJ, et al. </a:t>
            </a:r>
            <a:r>
              <a:rPr lang="nl-NL" i="1" dirty="0">
                <a:solidFill>
                  <a:schemeClr val="bg1">
                    <a:lumMod val="50000"/>
                  </a:schemeClr>
                </a:solidFill>
                <a:latin typeface="Arial" charset="0"/>
                <a:ea typeface="Arial" charset="0"/>
                <a:cs typeface="Arial" charset="0"/>
              </a:rPr>
              <a:t>J Clin Oncol </a:t>
            </a:r>
            <a:r>
              <a:rPr lang="nl-NL" dirty="0">
                <a:solidFill>
                  <a:schemeClr val="bg1">
                    <a:lumMod val="50000"/>
                  </a:schemeClr>
                </a:solidFill>
                <a:latin typeface="Arial" charset="0"/>
                <a:ea typeface="Arial" charset="0"/>
                <a:cs typeface="Arial" charset="0"/>
              </a:rPr>
              <a:t>2018;8:773–779. </a:t>
            </a:r>
            <a:r>
              <a:rPr lang="en-US" dirty="0">
                <a:solidFill>
                  <a:schemeClr val="bg1">
                    <a:lumMod val="50000"/>
                  </a:schemeClr>
                </a:solidFill>
                <a:latin typeface="Arial" charset="0"/>
                <a:ea typeface="Arial" charset="0"/>
                <a:cs typeface="Arial" charset="0"/>
              </a:rPr>
              <a:t>4. Overman MJ, et al. Poster presentation at ASCO-GI 2019.</a:t>
            </a:r>
          </a:p>
        </p:txBody>
      </p:sp>
      <p:sp>
        <p:nvSpPr>
          <p:cNvPr id="9" name="Rectangle 8">
            <a:extLst>
              <a:ext uri="{FF2B5EF4-FFF2-40B4-BE49-F238E27FC236}">
                <a16:creationId xmlns:a16="http://schemas.microsoft.com/office/drawing/2014/main" id="{5FC1B015-0955-422C-9E23-32E7CD66B3F1}"/>
              </a:ext>
            </a:extLst>
          </p:cNvPr>
          <p:cNvSpPr/>
          <p:nvPr/>
        </p:nvSpPr>
        <p:spPr>
          <a:xfrm>
            <a:off x="6234529" y="1529981"/>
            <a:ext cx="2318734" cy="1538883"/>
          </a:xfrm>
          <a:prstGeom prst="rect">
            <a:avLst/>
          </a:prstGeom>
        </p:spPr>
        <p:txBody>
          <a:bodyPr wrap="square">
            <a:spAutoFit/>
          </a:bodyPr>
          <a:lstStyle/>
          <a:p>
            <a:pPr marL="126802" indent="-126802" defTabSz="685800">
              <a:spcBef>
                <a:spcPts val="338"/>
              </a:spcBef>
              <a:defRPr/>
            </a:pPr>
            <a:r>
              <a:rPr lang="en-US" sz="1200" b="1" kern="0" dirty="0">
                <a:solidFill>
                  <a:srgbClr val="00457C"/>
                </a:solidFill>
                <a:latin typeface="Arial" panose="020B0604020202020204" pitchFamily="34" charset="0"/>
                <a:cs typeface="Arial" panose="020B0604020202020204" pitchFamily="34" charset="0"/>
              </a:rPr>
              <a:t>Primary endpoint: </a:t>
            </a:r>
          </a:p>
          <a:p>
            <a:pPr marL="171450" indent="-171450" defTabSz="685800">
              <a:spcBef>
                <a:spcPts val="338"/>
              </a:spcBef>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rPr>
              <a:t>ORR per investigator assessment (RECIST v1.1)</a:t>
            </a:r>
          </a:p>
          <a:p>
            <a:pPr marL="126802" indent="-126802" defTabSz="685800">
              <a:spcBef>
                <a:spcPts val="338"/>
              </a:spcBef>
              <a:defRPr/>
            </a:pPr>
            <a:endParaRPr lang="en-US" sz="1200" b="1" kern="0" dirty="0">
              <a:solidFill>
                <a:srgbClr val="00457C"/>
              </a:solidFill>
              <a:latin typeface="Arial" panose="020B0604020202020204" pitchFamily="34" charset="0"/>
              <a:cs typeface="Arial" panose="020B0604020202020204" pitchFamily="34" charset="0"/>
            </a:endParaRPr>
          </a:p>
          <a:p>
            <a:pPr marL="126802" indent="-126802" defTabSz="685800">
              <a:spcBef>
                <a:spcPts val="338"/>
              </a:spcBef>
              <a:defRPr/>
            </a:pPr>
            <a:r>
              <a:rPr lang="en-US" sz="1200" b="1" kern="0" dirty="0">
                <a:solidFill>
                  <a:srgbClr val="00457C"/>
                </a:solidFill>
                <a:latin typeface="Arial" panose="020B0604020202020204" pitchFamily="34" charset="0"/>
                <a:cs typeface="Arial" panose="020B0604020202020204" pitchFamily="34" charset="0"/>
              </a:rPr>
              <a:t>Other key endpoints: </a:t>
            </a:r>
          </a:p>
          <a:p>
            <a:pPr marL="171450" indent="-171450" defTabSz="685800">
              <a:spcBef>
                <a:spcPts val="338"/>
              </a:spcBef>
              <a:buClr>
                <a:srgbClr val="000000"/>
              </a:buClr>
              <a:buFont typeface="Arial" panose="020B0604020202020204" pitchFamily="34" charset="0"/>
              <a:buChar char="•"/>
              <a:defRPr/>
            </a:pPr>
            <a:r>
              <a:rPr lang="en-US" sz="1200" kern="0" dirty="0">
                <a:solidFill>
                  <a:srgbClr val="000000"/>
                </a:solidFill>
                <a:latin typeface="Arial" panose="020B0604020202020204" pitchFamily="34" charset="0"/>
                <a:cs typeface="Arial" panose="020B0604020202020204" pitchFamily="34" charset="0"/>
              </a:rPr>
              <a:t>ORR per BICR, DCR,</a:t>
            </a:r>
            <a:r>
              <a:rPr lang="en-US" sz="1200" kern="0" baseline="30000" dirty="0">
                <a:solidFill>
                  <a:srgbClr val="000000"/>
                </a:solidFill>
                <a:latin typeface="Arial" panose="020B0604020202020204" pitchFamily="34" charset="0"/>
                <a:cs typeface="Arial" panose="020B0604020202020204" pitchFamily="34" charset="0"/>
              </a:rPr>
              <a:t>b</a:t>
            </a:r>
            <a:r>
              <a:rPr lang="en-US" sz="1200" kern="0" dirty="0">
                <a:solidFill>
                  <a:srgbClr val="000000"/>
                </a:solidFill>
                <a:latin typeface="Arial" panose="020B0604020202020204" pitchFamily="34" charset="0"/>
                <a:cs typeface="Arial" panose="020B0604020202020204" pitchFamily="34" charset="0"/>
              </a:rPr>
              <a:t> </a:t>
            </a:r>
            <a:br>
              <a:rPr lang="en-US" sz="1200" kern="0" dirty="0">
                <a:solidFill>
                  <a:srgbClr val="000000"/>
                </a:solidFill>
                <a:latin typeface="Arial" panose="020B0604020202020204" pitchFamily="34" charset="0"/>
                <a:cs typeface="Arial" panose="020B0604020202020204" pitchFamily="34" charset="0"/>
              </a:rPr>
            </a:br>
            <a:r>
              <a:rPr lang="en-US" sz="1200" kern="0" dirty="0">
                <a:solidFill>
                  <a:srgbClr val="000000"/>
                </a:solidFill>
                <a:latin typeface="Arial" panose="020B0604020202020204" pitchFamily="34" charset="0"/>
                <a:cs typeface="Arial" panose="020B0604020202020204" pitchFamily="34" charset="0"/>
              </a:rPr>
              <a:t>DOR, PFS, OS, and safety</a:t>
            </a:r>
          </a:p>
        </p:txBody>
      </p:sp>
      <p:sp>
        <p:nvSpPr>
          <p:cNvPr id="10" name="TextBox 9">
            <a:extLst>
              <a:ext uri="{FF2B5EF4-FFF2-40B4-BE49-F238E27FC236}">
                <a16:creationId xmlns:a16="http://schemas.microsoft.com/office/drawing/2014/main" id="{B7C84ED8-E63D-467B-98B6-B65ACBF61CFB}"/>
              </a:ext>
            </a:extLst>
          </p:cNvPr>
          <p:cNvSpPr txBox="1"/>
          <p:nvPr/>
        </p:nvSpPr>
        <p:spPr>
          <a:xfrm>
            <a:off x="905376" y="1588172"/>
            <a:ext cx="1828299" cy="1465308"/>
          </a:xfrm>
          <a:prstGeom prst="roundRect">
            <a:avLst>
              <a:gd name="adj" fmla="val 12767"/>
            </a:avLst>
          </a:prstGeom>
          <a:solidFill>
            <a:schemeClr val="bg1">
              <a:lumMod val="50000"/>
            </a:schemeClr>
          </a:solidFill>
          <a:ln w="25400">
            <a:noFill/>
          </a:ln>
        </p:spPr>
        <p:txBody>
          <a:bodyPr wrap="square" lIns="0" tIns="0" rIns="0" bIns="0" rtlCol="0" anchor="ctr" anchorCtr="0">
            <a:noAutofit/>
          </a:bodyPr>
          <a:lstStyle>
            <a:defPPr>
              <a:defRPr lang="en-US"/>
            </a:defPPr>
            <a:lvl1pPr marL="85725" indent="-85725">
              <a:spcBef>
                <a:spcPts val="300"/>
              </a:spcBef>
              <a:spcAft>
                <a:spcPts val="300"/>
              </a:spcAft>
              <a:buFont typeface="Arial" pitchFamily="34" charset="0"/>
              <a:buChar char="•"/>
              <a:defRPr sz="1100" b="1">
                <a:solidFill>
                  <a:schemeClr val="tx1"/>
                </a:solidFill>
                <a:latin typeface="Times New Roman" panose="02020603050405020304" pitchFamily="18" charset="0"/>
                <a:cs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98822" indent="-98822" defTabSz="342892">
              <a:spcBef>
                <a:spcPts val="0"/>
              </a:spcBef>
              <a:spcAft>
                <a:spcPts val="675"/>
              </a:spcAft>
              <a:defRPr/>
            </a:pPr>
            <a:r>
              <a:rPr lang="en-US" sz="1050" kern="0" dirty="0">
                <a:solidFill>
                  <a:srgbClr val="FFFFFF"/>
                </a:solidFill>
                <a:latin typeface="Arial" panose="020B0604020202020204" pitchFamily="34" charset="0"/>
                <a:cs typeface="Arial" panose="020B0604020202020204" pitchFamily="34" charset="0"/>
              </a:rPr>
              <a:t>Histologically confirmed metastatic or recurrent CRC</a:t>
            </a:r>
          </a:p>
          <a:p>
            <a:pPr marL="98822" indent="-98822" defTabSz="342892">
              <a:spcBef>
                <a:spcPts val="0"/>
              </a:spcBef>
              <a:spcAft>
                <a:spcPts val="675"/>
              </a:spcAft>
              <a:defRPr/>
            </a:pPr>
            <a:r>
              <a:rPr lang="en-US" sz="1050" kern="0" dirty="0">
                <a:solidFill>
                  <a:srgbClr val="FFFFFF"/>
                </a:solidFill>
                <a:latin typeface="Arial" panose="020B0604020202020204" pitchFamily="34" charset="0"/>
                <a:cs typeface="Arial" panose="020B0604020202020204" pitchFamily="34" charset="0"/>
              </a:rPr>
              <a:t>MSI-H/dMMR per local laboratory</a:t>
            </a:r>
          </a:p>
          <a:p>
            <a:pPr marL="98822" indent="-98822" defTabSz="342892">
              <a:spcBef>
                <a:spcPts val="0"/>
              </a:spcBef>
              <a:spcAft>
                <a:spcPts val="675"/>
              </a:spcAft>
              <a:defRPr/>
            </a:pPr>
            <a:r>
              <a:rPr lang="en-US" sz="1050" kern="0" dirty="0">
                <a:solidFill>
                  <a:srgbClr val="FFFFFF"/>
                </a:solidFill>
                <a:latin typeface="Arial" panose="020B0604020202020204" pitchFamily="34" charset="0"/>
                <a:cs typeface="Arial" panose="020B0604020202020204" pitchFamily="34" charset="0"/>
              </a:rPr>
              <a:t>≥ 1 prior line of therapy</a:t>
            </a:r>
          </a:p>
        </p:txBody>
      </p:sp>
      <p:sp>
        <p:nvSpPr>
          <p:cNvPr id="12" name="Rounded Rectangle 34">
            <a:extLst>
              <a:ext uri="{FF2B5EF4-FFF2-40B4-BE49-F238E27FC236}">
                <a16:creationId xmlns:a16="http://schemas.microsoft.com/office/drawing/2014/main" id="{8C6B93CD-F512-4544-8D60-F83D7B383B13}"/>
              </a:ext>
            </a:extLst>
          </p:cNvPr>
          <p:cNvSpPr/>
          <p:nvPr>
            <p:custDataLst>
              <p:tags r:id="rId1"/>
            </p:custDataLst>
          </p:nvPr>
        </p:nvSpPr>
        <p:spPr bwMode="auto">
          <a:xfrm>
            <a:off x="3911735" y="1554634"/>
            <a:ext cx="1999758" cy="830197"/>
          </a:xfrm>
          <a:prstGeom prst="roundRect">
            <a:avLst>
              <a:gd name="adj" fmla="val 16667"/>
            </a:avLst>
          </a:prstGeom>
          <a:solidFill>
            <a:srgbClr val="00B050"/>
          </a:solidFill>
          <a:ln w="28575" cap="flat" cmpd="sng" algn="ctr">
            <a:noFill/>
            <a:prstDash val="solid"/>
            <a:miter lim="800000"/>
            <a:headEnd type="none" w="med" len="med"/>
            <a:tailEnd type="none" w="med" len="med"/>
          </a:ln>
          <a:effectLst/>
        </p:spPr>
        <p:txBody>
          <a:bodyPr lIns="67500" tIns="35100" rIns="0" bIns="35100" rtlCol="0" anchor="ctr"/>
          <a:lstStyle/>
          <a:p>
            <a:pPr algn="ctr" defTabSz="342892">
              <a:spcAft>
                <a:spcPts val="225"/>
              </a:spcAft>
              <a:defRPr/>
            </a:pPr>
            <a:r>
              <a:rPr lang="en-US" sz="1050" b="1" kern="0" dirty="0">
                <a:solidFill>
                  <a:srgbClr val="FFFFFF"/>
                </a:solidFill>
                <a:latin typeface="Arial" panose="020B0604020202020204" pitchFamily="34" charset="0"/>
                <a:cs typeface="Arial" panose="020B0604020202020204" pitchFamily="34" charset="0"/>
              </a:rPr>
              <a:t>Nivolumab 3 mg/kg + </a:t>
            </a:r>
            <a:br>
              <a:rPr lang="en-US" sz="1050" b="1" kern="0" dirty="0">
                <a:solidFill>
                  <a:srgbClr val="FFFFFF"/>
                </a:solidFill>
                <a:latin typeface="Arial" panose="020B0604020202020204" pitchFamily="34" charset="0"/>
                <a:cs typeface="Arial" panose="020B0604020202020204" pitchFamily="34" charset="0"/>
              </a:rPr>
            </a:br>
            <a:r>
              <a:rPr lang="en-US" sz="1050" b="1" kern="0" dirty="0">
                <a:solidFill>
                  <a:srgbClr val="FFFFFF"/>
                </a:solidFill>
                <a:latin typeface="Arial" panose="020B0604020202020204" pitchFamily="34" charset="0"/>
                <a:cs typeface="Arial" panose="020B0604020202020204" pitchFamily="34" charset="0"/>
              </a:rPr>
              <a:t>low-dose </a:t>
            </a:r>
            <a:r>
              <a:rPr lang="en-US" sz="1050" b="1" kern="0" dirty="0" err="1">
                <a:solidFill>
                  <a:srgbClr val="FFFFFF"/>
                </a:solidFill>
                <a:latin typeface="Arial" panose="020B0604020202020204" pitchFamily="34" charset="0"/>
                <a:cs typeface="Arial" panose="020B0604020202020204" pitchFamily="34" charset="0"/>
              </a:rPr>
              <a:t>i</a:t>
            </a:r>
            <a:r>
              <a:rPr lang="en-US" sz="1050" b="1" kern="0" dirty="0">
                <a:solidFill>
                  <a:srgbClr val="FFFFFF"/>
                </a:solidFill>
                <a:latin typeface="Arial" panose="020B0604020202020204" pitchFamily="34" charset="0"/>
                <a:cs typeface="Arial" panose="020B0604020202020204" pitchFamily="34" charset="0"/>
              </a:rPr>
              <a:t>pilimumab </a:t>
            </a:r>
            <a:br>
              <a:rPr lang="en-US" sz="1050" b="1" kern="0" dirty="0">
                <a:solidFill>
                  <a:srgbClr val="FFFFFF"/>
                </a:solidFill>
                <a:latin typeface="Arial" panose="020B0604020202020204" pitchFamily="34" charset="0"/>
                <a:cs typeface="Arial" panose="020B0604020202020204" pitchFamily="34" charset="0"/>
              </a:rPr>
            </a:br>
            <a:r>
              <a:rPr lang="en-US" sz="1050" b="1" kern="0" dirty="0">
                <a:solidFill>
                  <a:srgbClr val="FFFFFF"/>
                </a:solidFill>
                <a:latin typeface="Arial" panose="020B0604020202020204" pitchFamily="34" charset="0"/>
                <a:cs typeface="Arial" panose="020B0604020202020204" pitchFamily="34" charset="0"/>
              </a:rPr>
              <a:t>1 mg/kg Q3W</a:t>
            </a:r>
          </a:p>
          <a:p>
            <a:pPr algn="ctr" defTabSz="342892">
              <a:defRPr/>
            </a:pPr>
            <a:r>
              <a:rPr lang="en-US" sz="900" kern="0" dirty="0">
                <a:solidFill>
                  <a:srgbClr val="FFFFFF"/>
                </a:solidFill>
                <a:latin typeface="Arial" panose="020B0604020202020204" pitchFamily="34" charset="0"/>
                <a:cs typeface="Arial" panose="020B0604020202020204" pitchFamily="34" charset="0"/>
              </a:rPr>
              <a:t>(4 doses and then </a:t>
            </a:r>
          </a:p>
          <a:p>
            <a:pPr algn="ctr" defTabSz="342892">
              <a:defRPr/>
            </a:pPr>
            <a:r>
              <a:rPr lang="en-US" sz="900" kern="0" dirty="0">
                <a:solidFill>
                  <a:srgbClr val="FFFFFF"/>
                </a:solidFill>
                <a:latin typeface="Arial" panose="020B0604020202020204" pitchFamily="34" charset="0"/>
                <a:cs typeface="Arial" panose="020B0604020202020204" pitchFamily="34" charset="0"/>
              </a:rPr>
              <a:t>nivolumab 3 mg/kg Q2W) </a:t>
            </a:r>
          </a:p>
        </p:txBody>
      </p:sp>
      <p:sp>
        <p:nvSpPr>
          <p:cNvPr id="13" name="TextBox 12">
            <a:extLst>
              <a:ext uri="{FF2B5EF4-FFF2-40B4-BE49-F238E27FC236}">
                <a16:creationId xmlns:a16="http://schemas.microsoft.com/office/drawing/2014/main" id="{EDB036F6-FB1B-4DA1-A8AF-AD050CA514CC}"/>
              </a:ext>
            </a:extLst>
          </p:cNvPr>
          <p:cNvSpPr txBox="1"/>
          <p:nvPr/>
        </p:nvSpPr>
        <p:spPr>
          <a:xfrm>
            <a:off x="2754730" y="1676479"/>
            <a:ext cx="1089100" cy="323165"/>
          </a:xfrm>
          <a:prstGeom prst="rect">
            <a:avLst/>
          </a:prstGeom>
          <a:noFill/>
        </p:spPr>
        <p:txBody>
          <a:bodyPr wrap="square" rtlCol="0">
            <a:spAutoFit/>
          </a:bodyPr>
          <a:lstStyle/>
          <a:p>
            <a:pPr algn="ctr" defTabSz="685800">
              <a:defRPr/>
            </a:pPr>
            <a:r>
              <a:rPr lang="en-US" sz="750" b="1" kern="0" dirty="0">
                <a:solidFill>
                  <a:srgbClr val="000000"/>
                </a:solidFill>
                <a:latin typeface="Arial" panose="020B0604020202020204" pitchFamily="34" charset="0"/>
                <a:cs typeface="Arial" panose="020B0604020202020204" pitchFamily="34" charset="0"/>
              </a:rPr>
              <a:t>Combination</a:t>
            </a:r>
          </a:p>
          <a:p>
            <a:pPr algn="ctr" defTabSz="685800">
              <a:defRPr/>
            </a:pPr>
            <a:r>
              <a:rPr lang="en-US" sz="750" b="1" kern="0" dirty="0" err="1">
                <a:solidFill>
                  <a:srgbClr val="000000"/>
                </a:solidFill>
                <a:latin typeface="Arial" panose="020B0604020202020204" pitchFamily="34" charset="0"/>
                <a:cs typeface="Arial" panose="020B0604020202020204" pitchFamily="34" charset="0"/>
              </a:rPr>
              <a:t>cohort</a:t>
            </a:r>
            <a:r>
              <a:rPr lang="en-US" sz="750" b="1" kern="0" baseline="30000" dirty="0" err="1">
                <a:solidFill>
                  <a:srgbClr val="000000"/>
                </a:solidFill>
                <a:latin typeface="Arial" panose="020B0604020202020204" pitchFamily="34" charset="0"/>
                <a:cs typeface="Arial" panose="020B0604020202020204" pitchFamily="34" charset="0"/>
              </a:rPr>
              <a:t>a</a:t>
            </a:r>
            <a:endParaRPr lang="en-US" sz="750" b="1" kern="0" dirty="0">
              <a:solidFill>
                <a:srgbClr val="000000"/>
              </a:solidFill>
              <a:latin typeface="Arial" panose="020B0604020202020204" pitchFamily="34" charset="0"/>
              <a:cs typeface="Arial" panose="020B0604020202020204" pitchFamily="34" charset="0"/>
            </a:endParaRPr>
          </a:p>
        </p:txBody>
      </p:sp>
      <p:sp>
        <p:nvSpPr>
          <p:cNvPr id="15" name="Rounded Rectangle 25">
            <a:extLst>
              <a:ext uri="{FF2B5EF4-FFF2-40B4-BE49-F238E27FC236}">
                <a16:creationId xmlns:a16="http://schemas.microsoft.com/office/drawing/2014/main" id="{93E33801-3F22-429E-9422-ED45317690A7}"/>
              </a:ext>
            </a:extLst>
          </p:cNvPr>
          <p:cNvSpPr/>
          <p:nvPr>
            <p:custDataLst>
              <p:tags r:id="rId2"/>
            </p:custDataLst>
          </p:nvPr>
        </p:nvSpPr>
        <p:spPr bwMode="auto">
          <a:xfrm>
            <a:off x="3911737" y="2582402"/>
            <a:ext cx="1999757" cy="279552"/>
          </a:xfrm>
          <a:prstGeom prst="roundRect">
            <a:avLst>
              <a:gd name="adj" fmla="val 20074"/>
            </a:avLst>
          </a:prstGeom>
          <a:solidFill>
            <a:srgbClr val="0366A5"/>
          </a:solidFill>
          <a:ln w="28575" cap="flat" cmpd="sng" algn="ctr">
            <a:solidFill>
              <a:srgbClr val="0366A5"/>
            </a:solidFill>
            <a:prstDash val="solid"/>
            <a:miter lim="800000"/>
            <a:headEnd type="none" w="med" len="med"/>
            <a:tailEnd type="none" w="med" len="med"/>
          </a:ln>
          <a:effectLst/>
        </p:spPr>
        <p:txBody>
          <a:bodyPr lIns="34290" tIns="68580" rIns="34290" bIns="68580" rtlCol="0" anchor="ctr"/>
          <a:lstStyle/>
          <a:p>
            <a:pPr algn="ctr" defTabSz="342892">
              <a:spcAft>
                <a:spcPts val="225"/>
              </a:spcAft>
              <a:defRPr/>
            </a:pPr>
            <a:r>
              <a:rPr lang="en-US" sz="1050" b="1" kern="0">
                <a:solidFill>
                  <a:srgbClr val="FFFFFF"/>
                </a:solidFill>
                <a:latin typeface="Arial" panose="020B0604020202020204" pitchFamily="34" charset="0"/>
                <a:cs typeface="Arial" panose="020B0604020202020204" pitchFamily="34" charset="0"/>
              </a:rPr>
              <a:t>Nivolumab 3 mg/kg Q2W</a:t>
            </a:r>
          </a:p>
        </p:txBody>
      </p:sp>
      <p:sp>
        <p:nvSpPr>
          <p:cNvPr id="16" name="TextBox 15">
            <a:extLst>
              <a:ext uri="{FF2B5EF4-FFF2-40B4-BE49-F238E27FC236}">
                <a16:creationId xmlns:a16="http://schemas.microsoft.com/office/drawing/2014/main" id="{83F627E7-4663-4508-8A75-D14F48E93AC8}"/>
              </a:ext>
            </a:extLst>
          </p:cNvPr>
          <p:cNvSpPr txBox="1"/>
          <p:nvPr/>
        </p:nvSpPr>
        <p:spPr>
          <a:xfrm>
            <a:off x="2754731" y="2396188"/>
            <a:ext cx="1089099" cy="323165"/>
          </a:xfrm>
          <a:prstGeom prst="rect">
            <a:avLst/>
          </a:prstGeom>
          <a:noFill/>
        </p:spPr>
        <p:txBody>
          <a:bodyPr wrap="square" rtlCol="0">
            <a:spAutoFit/>
          </a:bodyPr>
          <a:lstStyle/>
          <a:p>
            <a:pPr algn="ctr" defTabSz="685800">
              <a:defRPr/>
            </a:pPr>
            <a:r>
              <a:rPr lang="en-US" sz="750" b="1" kern="0">
                <a:solidFill>
                  <a:srgbClr val="000000"/>
                </a:solidFill>
                <a:latin typeface="Arial" panose="020B0604020202020204" pitchFamily="34" charset="0"/>
                <a:cs typeface="Arial" panose="020B0604020202020204" pitchFamily="34" charset="0"/>
              </a:rPr>
              <a:t>Monotherapy</a:t>
            </a:r>
          </a:p>
          <a:p>
            <a:pPr algn="ctr" defTabSz="685800">
              <a:defRPr/>
            </a:pPr>
            <a:r>
              <a:rPr lang="en-US" sz="750" b="1" kern="0">
                <a:solidFill>
                  <a:srgbClr val="000000"/>
                </a:solidFill>
                <a:latin typeface="Arial" panose="020B0604020202020204" pitchFamily="34" charset="0"/>
                <a:cs typeface="Arial" panose="020B0604020202020204" pitchFamily="34" charset="0"/>
              </a:rPr>
              <a:t>cohort</a:t>
            </a:r>
            <a:r>
              <a:rPr lang="en-US" sz="750" b="1" kern="0" baseline="30000">
                <a:solidFill>
                  <a:srgbClr val="000000"/>
                </a:solidFill>
                <a:latin typeface="Arial" panose="020B0604020202020204" pitchFamily="34" charset="0"/>
                <a:cs typeface="Arial" panose="020B0604020202020204" pitchFamily="34" charset="0"/>
              </a:rPr>
              <a:t>a</a:t>
            </a:r>
            <a:endParaRPr lang="en-US" sz="750" b="1" kern="0">
              <a:solidFill>
                <a:srgbClr val="000000"/>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FBE4B9E-B9BE-415E-8C34-D3E5B01DD3A3}"/>
              </a:ext>
            </a:extLst>
          </p:cNvPr>
          <p:cNvSpPr/>
          <p:nvPr/>
        </p:nvSpPr>
        <p:spPr>
          <a:xfrm>
            <a:off x="2859756" y="1230072"/>
            <a:ext cx="3424489" cy="276999"/>
          </a:xfrm>
          <a:prstGeom prst="rect">
            <a:avLst/>
          </a:prstGeom>
        </p:spPr>
        <p:txBody>
          <a:bodyPr wrap="square">
            <a:spAutoFit/>
          </a:bodyPr>
          <a:lstStyle/>
          <a:p>
            <a:pPr marL="126802" indent="-126802" algn="ctr" defTabSz="685800">
              <a:spcBef>
                <a:spcPts val="338"/>
              </a:spcBef>
              <a:defRPr/>
            </a:pPr>
            <a:r>
              <a:rPr lang="en-US" sz="1200" b="1" kern="0">
                <a:solidFill>
                  <a:srgbClr val="000000"/>
                </a:solidFill>
                <a:latin typeface="Arial" panose="020B0604020202020204" pitchFamily="34" charset="0"/>
                <a:cs typeface="Arial" panose="020B0604020202020204" pitchFamily="34" charset="0"/>
              </a:rPr>
              <a:t>Phase 2 Nonrandomized Study</a:t>
            </a:r>
            <a:endParaRPr lang="en-US" sz="1200" ker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887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A1E47-8CDA-D34F-BC8D-12CB6D7D228B}"/>
              </a:ext>
            </a:extLst>
          </p:cNvPr>
          <p:cNvSpPr>
            <a:spLocks noGrp="1"/>
          </p:cNvSpPr>
          <p:nvPr>
            <p:ph type="title"/>
          </p:nvPr>
        </p:nvSpPr>
        <p:spPr>
          <a:xfrm>
            <a:off x="526312" y="841047"/>
            <a:ext cx="1924125" cy="3450887"/>
          </a:xfrm>
        </p:spPr>
        <p:txBody>
          <a:bodyPr vert="horz" lIns="68580" tIns="34290" rIns="68580" bIns="34290" rtlCol="0" anchor="ctr">
            <a:normAutofit/>
          </a:bodyPr>
          <a:lstStyle/>
          <a:p>
            <a:r>
              <a:rPr lang="en-US" b="1" dirty="0"/>
              <a:t>AGENDA</a:t>
            </a:r>
          </a:p>
        </p:txBody>
      </p:sp>
      <p:graphicFrame>
        <p:nvGraphicFramePr>
          <p:cNvPr id="5" name="CuadroTexto 2">
            <a:extLst>
              <a:ext uri="{FF2B5EF4-FFF2-40B4-BE49-F238E27FC236}">
                <a16:creationId xmlns:a16="http://schemas.microsoft.com/office/drawing/2014/main" id="{90D5EE87-680F-4100-B6A3-C31363276334}"/>
              </a:ext>
            </a:extLst>
          </p:cNvPr>
          <p:cNvGraphicFramePr/>
          <p:nvPr>
            <p:extLst>
              <p:ext uri="{D42A27DB-BD31-4B8C-83A1-F6EECF244321}">
                <p14:modId xmlns:p14="http://schemas.microsoft.com/office/powerpoint/2010/main" val="1086416186"/>
              </p:ext>
            </p:extLst>
          </p:nvPr>
        </p:nvGraphicFramePr>
        <p:xfrm>
          <a:off x="2450436" y="567994"/>
          <a:ext cx="6348625" cy="400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CDA7B983-6BF2-A944-80B0-74168DF74B93}"/>
              </a:ext>
            </a:extLst>
          </p:cNvPr>
          <p:cNvPicPr>
            <a:picLocks noChangeAspect="1"/>
          </p:cNvPicPr>
          <p:nvPr/>
        </p:nvPicPr>
        <p:blipFill>
          <a:blip r:embed="rId8"/>
          <a:stretch>
            <a:fillRect/>
          </a:stretch>
        </p:blipFill>
        <p:spPr>
          <a:xfrm>
            <a:off x="7283659" y="1501942"/>
            <a:ext cx="976866" cy="976866"/>
          </a:xfrm>
          <a:prstGeom prst="ellipse">
            <a:avLst/>
          </a:prstGeom>
        </p:spPr>
      </p:pic>
    </p:spTree>
    <p:extLst>
      <p:ext uri="{BB962C8B-B14F-4D97-AF65-F5344CB8AC3E}">
        <p14:creationId xmlns:p14="http://schemas.microsoft.com/office/powerpoint/2010/main" val="447644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Baseline Demographics and Disease Characteristics (nivolumab + low-dose ipilimumab; 2L+) </a:t>
            </a:r>
          </a:p>
        </p:txBody>
      </p:sp>
      <p:sp>
        <p:nvSpPr>
          <p:cNvPr id="4" name="Slide Number Placeholder 3"/>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20</a:t>
            </a:fld>
            <a:endParaRPr lang="en-US">
              <a:solidFill>
                <a:srgbClr val="000000">
                  <a:tint val="75000"/>
                </a:srgbClr>
              </a:solidFill>
              <a:latin typeface="Arial" panose="020B0604020202020204"/>
            </a:endParaRPr>
          </a:p>
        </p:txBody>
      </p:sp>
      <p:sp>
        <p:nvSpPr>
          <p:cNvPr id="11" name="Text Placeholder 10"/>
          <p:cNvSpPr>
            <a:spLocks noGrp="1"/>
          </p:cNvSpPr>
          <p:nvPr>
            <p:ph type="body" sz="quarter" idx="14"/>
          </p:nvPr>
        </p:nvSpPr>
        <p:spPr>
          <a:xfrm>
            <a:off x="628650" y="4154326"/>
            <a:ext cx="8089681" cy="463007"/>
          </a:xfrm>
        </p:spPr>
        <p:txBody>
          <a:bodyPr/>
          <a:lstStyle/>
          <a:p>
            <a:r>
              <a:rPr lang="en-US" dirty="0">
                <a:solidFill>
                  <a:schemeClr val="bg1">
                    <a:lumMod val="50000"/>
                  </a:schemeClr>
                </a:solidFill>
              </a:rPr>
              <a:t>Percentages may not add up to 100% because of rounding.</a:t>
            </a:r>
            <a:r>
              <a:rPr lang="en-US" baseline="30000" dirty="0">
                <a:solidFill>
                  <a:schemeClr val="bg1">
                    <a:lumMod val="50000"/>
                  </a:schemeClr>
                </a:solidFill>
              </a:rPr>
              <a:t> </a:t>
            </a:r>
            <a:r>
              <a:rPr lang="en-US" baseline="30000" dirty="0" err="1">
                <a:solidFill>
                  <a:schemeClr val="bg1">
                    <a:lumMod val="50000"/>
                  </a:schemeClr>
                </a:solidFill>
              </a:rPr>
              <a:t>a</a:t>
            </a:r>
            <a:r>
              <a:rPr lang="en-US" dirty="0" err="1">
                <a:solidFill>
                  <a:schemeClr val="bg1">
                    <a:lumMod val="50000"/>
                  </a:schemeClr>
                </a:solidFill>
              </a:rPr>
              <a:t>All</a:t>
            </a:r>
            <a:r>
              <a:rPr lang="en-US" dirty="0">
                <a:solidFill>
                  <a:schemeClr val="bg1">
                    <a:lumMod val="50000"/>
                  </a:schemeClr>
                </a:solidFill>
              </a:rPr>
              <a:t> patients had stage IV disease at study entry; </a:t>
            </a:r>
            <a:r>
              <a:rPr lang="en-US" baseline="30000" dirty="0" err="1">
                <a:solidFill>
                  <a:schemeClr val="bg1">
                    <a:lumMod val="50000"/>
                  </a:schemeClr>
                </a:solidFill>
              </a:rPr>
              <a:t>b</a:t>
            </a:r>
            <a:r>
              <a:rPr lang="en-US" dirty="0" err="1">
                <a:solidFill>
                  <a:schemeClr val="bg1">
                    <a:lumMod val="50000"/>
                  </a:schemeClr>
                </a:solidFill>
              </a:rPr>
              <a:t>Based</a:t>
            </a:r>
            <a:r>
              <a:rPr lang="en-US" dirty="0">
                <a:solidFill>
                  <a:schemeClr val="bg1">
                    <a:lumMod val="50000"/>
                  </a:schemeClr>
                </a:solidFill>
              </a:rPr>
              <a:t> on the clinical records of the patients at sites in countries where this reporting was permitted (excluded Italy); </a:t>
            </a:r>
            <a:r>
              <a:rPr lang="en-US" baseline="30000" dirty="0" err="1">
                <a:solidFill>
                  <a:schemeClr val="bg1">
                    <a:lumMod val="50000"/>
                  </a:schemeClr>
                </a:solidFill>
              </a:rPr>
              <a:t>c</a:t>
            </a:r>
            <a:r>
              <a:rPr lang="en-US" dirty="0" err="1">
                <a:solidFill>
                  <a:schemeClr val="bg1">
                    <a:lumMod val="50000"/>
                  </a:schemeClr>
                </a:solidFill>
              </a:rPr>
              <a:t>One</a:t>
            </a:r>
            <a:r>
              <a:rPr lang="en-US" dirty="0">
                <a:solidFill>
                  <a:schemeClr val="bg1">
                    <a:lumMod val="50000"/>
                  </a:schemeClr>
                </a:solidFill>
              </a:rPr>
              <a:t> patient had received no prior lines of therapy.</a:t>
            </a:r>
          </a:p>
        </p:txBody>
      </p:sp>
      <p:graphicFrame>
        <p:nvGraphicFramePr>
          <p:cNvPr id="14" name="Table 13">
            <a:extLst>
              <a:ext uri="{FF2B5EF4-FFF2-40B4-BE49-F238E27FC236}">
                <a16:creationId xmlns:a16="http://schemas.microsoft.com/office/drawing/2014/main" id="{3AEA2081-1946-4FF1-B994-4AFAFF89268E}"/>
              </a:ext>
            </a:extLst>
          </p:cNvPr>
          <p:cNvGraphicFramePr>
            <a:graphicFrameLocks noGrp="1"/>
          </p:cNvGraphicFramePr>
          <p:nvPr>
            <p:extLst/>
          </p:nvPr>
        </p:nvGraphicFramePr>
        <p:xfrm>
          <a:off x="628650" y="1368272"/>
          <a:ext cx="3758184" cy="2422453"/>
        </p:xfrm>
        <a:graphic>
          <a:graphicData uri="http://schemas.openxmlformats.org/drawingml/2006/table">
            <a:tbl>
              <a:tblPr firstRow="1">
                <a:tableStyleId>{5C22544A-7EE6-4342-B048-85BDC9FD1C3A}</a:tableStyleId>
              </a:tblPr>
              <a:tblGrid>
                <a:gridCol w="1879092">
                  <a:extLst>
                    <a:ext uri="{9D8B030D-6E8A-4147-A177-3AD203B41FA5}">
                      <a16:colId xmlns:a16="http://schemas.microsoft.com/office/drawing/2014/main" val="2393656643"/>
                    </a:ext>
                  </a:extLst>
                </a:gridCol>
                <a:gridCol w="1879092">
                  <a:extLst>
                    <a:ext uri="{9D8B030D-6E8A-4147-A177-3AD203B41FA5}">
                      <a16:colId xmlns:a16="http://schemas.microsoft.com/office/drawing/2014/main" val="2243349011"/>
                    </a:ext>
                  </a:extLst>
                </a:gridCol>
              </a:tblGrid>
              <a:tr h="582642">
                <a:tc>
                  <a:txBody>
                    <a:bodyPr/>
                    <a:lstStyle/>
                    <a:p>
                      <a:pPr marL="0" indent="0"/>
                      <a:endParaRPr lang="en-US" sz="1200" b="1">
                        <a:solidFill>
                          <a:schemeClr val="bg1"/>
                        </a:solidFill>
                        <a:effectLst/>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Nivolumab + </a:t>
                      </a:r>
                    </a:p>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low-dose ipilimumab</a:t>
                      </a:r>
                    </a:p>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 = 119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348037711"/>
                  </a:ext>
                </a:extLst>
              </a:tr>
              <a:tr h="157818">
                <a:tc>
                  <a:txBody>
                    <a:bodyPr/>
                    <a:lstStyle/>
                    <a:p>
                      <a:pPr marL="0" marR="0" indent="0">
                        <a:lnSpc>
                          <a:spcPct val="100000"/>
                        </a:lnSpc>
                        <a:spcBef>
                          <a:spcPts val="0"/>
                        </a:spcBef>
                        <a:spcAft>
                          <a:spcPts val="0"/>
                        </a:spcAft>
                      </a:pPr>
                      <a:r>
                        <a:rPr lang="en-US" sz="800" b="1" kern="1200">
                          <a:solidFill>
                            <a:srgbClr val="000000"/>
                          </a:solidFill>
                          <a:effectLst/>
                          <a:latin typeface="+mn-lt"/>
                        </a:rPr>
                        <a:t>Median age (range), years </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r>
                        <a:rPr lang="en-US" sz="800">
                          <a:solidFill>
                            <a:srgbClr val="000000"/>
                          </a:solidFill>
                          <a:effectLst/>
                          <a:latin typeface="+mn-lt"/>
                        </a:rPr>
                        <a:t>  58.0 (21–88)</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2943422005"/>
                  </a:ext>
                </a:extLst>
              </a:tr>
              <a:tr h="153162">
                <a:tc>
                  <a:txBody>
                    <a:bodyPr/>
                    <a:lstStyle/>
                    <a:p>
                      <a:pPr marL="0" marR="0">
                        <a:lnSpc>
                          <a:spcPct val="100000"/>
                        </a:lnSpc>
                        <a:spcBef>
                          <a:spcPts val="0"/>
                        </a:spcBef>
                        <a:spcAft>
                          <a:spcPts val="0"/>
                        </a:spcAft>
                      </a:pPr>
                      <a:r>
                        <a:rPr lang="en-US" sz="800" b="1" kern="1200" dirty="0">
                          <a:solidFill>
                            <a:srgbClr val="000000"/>
                          </a:solidFill>
                          <a:effectLst/>
                          <a:latin typeface="+mn-lt"/>
                        </a:rPr>
                        <a:t>Male, n (%)</a:t>
                      </a:r>
                      <a:endParaRPr lang="en-US" sz="800" b="1" dirty="0">
                        <a:solidFill>
                          <a:srgbClr val="000000"/>
                        </a:solidFill>
                        <a:effectLst/>
                        <a:latin typeface="+mn-lt"/>
                        <a:ea typeface="Calibri" panose="020F0502020204030204" pitchFamily="34" charset="0"/>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r>
                        <a:rPr lang="en-US" sz="800">
                          <a:solidFill>
                            <a:srgbClr val="000000"/>
                          </a:solidFill>
                          <a:effectLst/>
                          <a:latin typeface="+mn-lt"/>
                          <a:ea typeface="Calibri" panose="020F0502020204030204" pitchFamily="34" charset="0"/>
                        </a:rPr>
                        <a:t>  70 (59)</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2891178346"/>
                  </a:ext>
                </a:extLst>
              </a:tr>
              <a:tr h="416923">
                <a:tc>
                  <a:txBody>
                    <a:bodyPr/>
                    <a:lstStyle/>
                    <a:p>
                      <a:pPr marL="0" marR="0">
                        <a:lnSpc>
                          <a:spcPct val="100000"/>
                        </a:lnSpc>
                        <a:spcBef>
                          <a:spcPts val="0"/>
                        </a:spcBef>
                        <a:spcAft>
                          <a:spcPts val="0"/>
                        </a:spcAft>
                      </a:pPr>
                      <a:r>
                        <a:rPr lang="en-US" sz="800" b="1" kern="1200" dirty="0">
                          <a:solidFill>
                            <a:srgbClr val="000000"/>
                          </a:solidFill>
                          <a:effectLst/>
                          <a:latin typeface="+mn-lt"/>
                        </a:rPr>
                        <a:t>ECOG performance status, n (%)</a:t>
                      </a:r>
                      <a:endParaRPr lang="en-US" sz="800" b="1" dirty="0">
                        <a:solidFill>
                          <a:srgbClr val="000000"/>
                        </a:solidFill>
                        <a:effectLst/>
                        <a:latin typeface="+mn-lt"/>
                      </a:endParaRPr>
                    </a:p>
                    <a:p>
                      <a:pPr marL="228600" marR="0">
                        <a:lnSpc>
                          <a:spcPct val="100000"/>
                        </a:lnSpc>
                        <a:spcBef>
                          <a:spcPts val="0"/>
                        </a:spcBef>
                        <a:spcAft>
                          <a:spcPts val="0"/>
                        </a:spcAft>
                      </a:pPr>
                      <a:r>
                        <a:rPr lang="en-US" sz="800" kern="1200" dirty="0">
                          <a:solidFill>
                            <a:srgbClr val="000000"/>
                          </a:solidFill>
                          <a:effectLst/>
                          <a:latin typeface="+mn-lt"/>
                        </a:rPr>
                        <a:t>0</a:t>
                      </a:r>
                      <a:endParaRPr lang="en-US" sz="800" dirty="0">
                        <a:solidFill>
                          <a:srgbClr val="000000"/>
                        </a:solidFill>
                        <a:effectLst/>
                        <a:latin typeface="+mn-lt"/>
                      </a:endParaRPr>
                    </a:p>
                    <a:p>
                      <a:pPr marL="228600" marR="0">
                        <a:lnSpc>
                          <a:spcPct val="100000"/>
                        </a:lnSpc>
                        <a:spcBef>
                          <a:spcPts val="0"/>
                        </a:spcBef>
                        <a:spcAft>
                          <a:spcPts val="0"/>
                        </a:spcAft>
                      </a:pPr>
                      <a:r>
                        <a:rPr lang="en-US" sz="800" kern="1200" dirty="0">
                          <a:solidFill>
                            <a:srgbClr val="000000"/>
                          </a:solidFill>
                          <a:effectLst/>
                          <a:latin typeface="+mn-lt"/>
                        </a:rPr>
                        <a:t>1</a:t>
                      </a:r>
                      <a:endParaRPr lang="en-US" sz="800" dirty="0">
                        <a:solidFill>
                          <a:srgbClr val="000000"/>
                        </a:solidFill>
                        <a:effectLst/>
                        <a:latin typeface="+mn-lt"/>
                        <a:ea typeface="Calibri" panose="020F0502020204030204" pitchFamily="34" charset="0"/>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endParaRPr lang="en-US" sz="800">
                        <a:solidFill>
                          <a:srgbClr val="000000"/>
                        </a:solidFill>
                        <a:effectLst/>
                        <a:latin typeface="+mn-lt"/>
                        <a:ea typeface="Calibri" panose="020F0502020204030204" pitchFamily="34" charset="0"/>
                      </a:endParaRPr>
                    </a:p>
                    <a:p>
                      <a:pPr marL="0" marR="0" algn="ctr">
                        <a:lnSpc>
                          <a:spcPct val="100000"/>
                        </a:lnSpc>
                        <a:spcBef>
                          <a:spcPts val="0"/>
                        </a:spcBef>
                        <a:spcAft>
                          <a:spcPts val="0"/>
                        </a:spcAft>
                      </a:pPr>
                      <a:r>
                        <a:rPr lang="en-US" sz="800">
                          <a:solidFill>
                            <a:srgbClr val="000000"/>
                          </a:solidFill>
                          <a:effectLst/>
                          <a:latin typeface="+mn-lt"/>
                          <a:ea typeface="Calibri" panose="020F0502020204030204" pitchFamily="34" charset="0"/>
                        </a:rPr>
                        <a:t>   54 (45)</a:t>
                      </a:r>
                    </a:p>
                    <a:p>
                      <a:pPr marL="0" marR="0" algn="ctr">
                        <a:lnSpc>
                          <a:spcPct val="100000"/>
                        </a:lnSpc>
                        <a:spcBef>
                          <a:spcPts val="0"/>
                        </a:spcBef>
                        <a:spcAft>
                          <a:spcPts val="0"/>
                        </a:spcAft>
                      </a:pPr>
                      <a:r>
                        <a:rPr lang="en-US" sz="800">
                          <a:solidFill>
                            <a:srgbClr val="000000"/>
                          </a:solidFill>
                          <a:effectLst/>
                          <a:latin typeface="+mn-lt"/>
                          <a:ea typeface="Calibri" panose="020F0502020204030204" pitchFamily="34" charset="0"/>
                        </a:rPr>
                        <a:t>   65 (55)</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018422992"/>
                  </a:ext>
                </a:extLst>
              </a:tr>
              <a:tr h="416923">
                <a:tc>
                  <a:txBody>
                    <a:bodyPr/>
                    <a:lstStyle/>
                    <a:p>
                      <a:pPr marL="0" marR="0">
                        <a:lnSpc>
                          <a:spcPct val="100000"/>
                        </a:lnSpc>
                        <a:spcBef>
                          <a:spcPts val="0"/>
                        </a:spcBef>
                        <a:spcAft>
                          <a:spcPts val="0"/>
                        </a:spcAft>
                      </a:pPr>
                      <a:r>
                        <a:rPr lang="en-US" sz="800" b="1" kern="1200" dirty="0">
                          <a:solidFill>
                            <a:srgbClr val="000000"/>
                          </a:solidFill>
                          <a:effectLst/>
                          <a:latin typeface="+mn-lt"/>
                        </a:rPr>
                        <a:t>Disease stage at diagnosis, n (%)</a:t>
                      </a:r>
                      <a:r>
                        <a:rPr lang="en-US" sz="800" b="1" kern="1200" baseline="30000" dirty="0">
                          <a:solidFill>
                            <a:srgbClr val="000000"/>
                          </a:solidFill>
                          <a:effectLst/>
                          <a:latin typeface="+mn-lt"/>
                        </a:rPr>
                        <a:t>a</a:t>
                      </a:r>
                      <a:endParaRPr lang="en-US" sz="800" b="1" dirty="0">
                        <a:solidFill>
                          <a:srgbClr val="000000"/>
                        </a:solidFill>
                        <a:effectLst/>
                        <a:latin typeface="+mn-lt"/>
                      </a:endParaRPr>
                    </a:p>
                    <a:p>
                      <a:pPr marL="228600" marR="0">
                        <a:lnSpc>
                          <a:spcPct val="100000"/>
                        </a:lnSpc>
                        <a:spcBef>
                          <a:spcPts val="0"/>
                        </a:spcBef>
                        <a:spcAft>
                          <a:spcPts val="0"/>
                        </a:spcAft>
                      </a:pPr>
                      <a:r>
                        <a:rPr lang="en-US" sz="800" kern="1200" dirty="0">
                          <a:solidFill>
                            <a:srgbClr val="000000"/>
                          </a:solidFill>
                          <a:effectLst/>
                          <a:latin typeface="+mn-lt"/>
                        </a:rPr>
                        <a:t>I–III</a:t>
                      </a:r>
                      <a:endParaRPr lang="en-US" sz="800" dirty="0">
                        <a:solidFill>
                          <a:srgbClr val="000000"/>
                        </a:solidFill>
                        <a:effectLst/>
                        <a:latin typeface="+mn-lt"/>
                      </a:endParaRPr>
                    </a:p>
                    <a:p>
                      <a:pPr marL="228600" marR="0">
                        <a:lnSpc>
                          <a:spcPct val="100000"/>
                        </a:lnSpc>
                        <a:spcBef>
                          <a:spcPts val="0"/>
                        </a:spcBef>
                        <a:spcAft>
                          <a:spcPts val="0"/>
                        </a:spcAft>
                      </a:pPr>
                      <a:r>
                        <a:rPr lang="en-US" sz="800" kern="1200" dirty="0">
                          <a:solidFill>
                            <a:srgbClr val="000000"/>
                          </a:solidFill>
                          <a:effectLst/>
                          <a:latin typeface="+mn-lt"/>
                        </a:rPr>
                        <a:t>IV</a:t>
                      </a:r>
                      <a:endParaRPr lang="en-US" sz="800" dirty="0">
                        <a:solidFill>
                          <a:srgbClr val="000000"/>
                        </a:solidFill>
                        <a:effectLst/>
                        <a:latin typeface="+mn-lt"/>
                        <a:ea typeface="Calibri" panose="020F0502020204030204" pitchFamily="34" charset="0"/>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defTabSz="914400" rtl="0" eaLnBrk="1" latinLnBrk="0" hangingPunct="1">
                        <a:lnSpc>
                          <a:spcPct val="100000"/>
                        </a:lnSpc>
                        <a:spcBef>
                          <a:spcPts val="0"/>
                        </a:spcBef>
                        <a:spcAft>
                          <a:spcPts val="0"/>
                        </a:spcAft>
                      </a:pPr>
                      <a:endParaRPr lang="en-US" sz="800" kern="1200">
                        <a:solidFill>
                          <a:srgbClr val="000000"/>
                        </a:solidFill>
                        <a:effectLst/>
                        <a:latin typeface="+mn-lt"/>
                        <a:ea typeface="Calibri" panose="020F0502020204030204" pitchFamily="34" charset="0"/>
                        <a:cs typeface="+mn-cs"/>
                      </a:endParaRPr>
                    </a:p>
                    <a:p>
                      <a:pPr marL="0" marR="0" indent="0" algn="ctr" defTabSz="914400" rtl="0" eaLnBrk="1" latinLnBrk="0" hangingPunct="1">
                        <a:lnSpc>
                          <a:spcPct val="100000"/>
                        </a:lnSpc>
                        <a:spcBef>
                          <a:spcPts val="0"/>
                        </a:spcBef>
                        <a:spcAft>
                          <a:spcPts val="0"/>
                        </a:spcAft>
                      </a:pPr>
                      <a:r>
                        <a:rPr lang="en-US" sz="800" kern="1200">
                          <a:solidFill>
                            <a:srgbClr val="000000"/>
                          </a:solidFill>
                          <a:effectLst/>
                          <a:latin typeface="+mn-lt"/>
                          <a:ea typeface="+mn-ea"/>
                          <a:cs typeface="+mn-cs"/>
                        </a:rPr>
                        <a:t>66 (55)</a:t>
                      </a:r>
                    </a:p>
                    <a:p>
                      <a:pPr marL="0" marR="0" algn="ctr" defTabSz="914400" rtl="0" eaLnBrk="1" latinLnBrk="0" hangingPunct="1">
                        <a:lnSpc>
                          <a:spcPct val="100000"/>
                        </a:lnSpc>
                        <a:spcBef>
                          <a:spcPts val="0"/>
                        </a:spcBef>
                        <a:spcAft>
                          <a:spcPts val="0"/>
                        </a:spcAft>
                      </a:pPr>
                      <a:r>
                        <a:rPr lang="en-US" sz="800" kern="1200">
                          <a:solidFill>
                            <a:srgbClr val="000000"/>
                          </a:solidFill>
                          <a:effectLst/>
                          <a:latin typeface="+mn-lt"/>
                          <a:ea typeface="+mn-ea"/>
                          <a:cs typeface="+mn-cs"/>
                        </a:rPr>
                        <a:t>53 (45)</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056378672"/>
                  </a:ext>
                </a:extLst>
              </a:tr>
              <a:tr h="676028">
                <a:tc>
                  <a:txBody>
                    <a:bodyPr/>
                    <a:lstStyle/>
                    <a:p>
                      <a:pPr marL="0" marR="0">
                        <a:lnSpc>
                          <a:spcPct val="100000"/>
                        </a:lnSpc>
                        <a:spcBef>
                          <a:spcPts val="0"/>
                        </a:spcBef>
                        <a:spcAft>
                          <a:spcPts val="0"/>
                        </a:spcAft>
                      </a:pPr>
                      <a:r>
                        <a:rPr lang="en-US" sz="800" b="1" kern="1200" dirty="0">
                          <a:solidFill>
                            <a:srgbClr val="000000"/>
                          </a:solidFill>
                          <a:effectLst/>
                          <a:latin typeface="+mn-lt"/>
                        </a:rPr>
                        <a:t>Tumor PD-L1 expression at baseline, n (%)</a:t>
                      </a:r>
                      <a:endParaRPr lang="en-US" sz="800" b="1" dirty="0">
                        <a:solidFill>
                          <a:srgbClr val="000000"/>
                        </a:solidFill>
                        <a:effectLst/>
                        <a:latin typeface="+mn-lt"/>
                      </a:endParaRPr>
                    </a:p>
                    <a:p>
                      <a:pPr marL="228600" marR="0">
                        <a:lnSpc>
                          <a:spcPct val="100000"/>
                        </a:lnSpc>
                        <a:spcBef>
                          <a:spcPts val="0"/>
                        </a:spcBef>
                        <a:spcAft>
                          <a:spcPts val="0"/>
                        </a:spcAft>
                      </a:pPr>
                      <a:r>
                        <a:rPr lang="en-US" sz="800" kern="1200" dirty="0">
                          <a:solidFill>
                            <a:srgbClr val="000000"/>
                          </a:solidFill>
                          <a:effectLst/>
                          <a:latin typeface="+mn-lt"/>
                        </a:rPr>
                        <a:t>≥ 1%</a:t>
                      </a:r>
                    </a:p>
                    <a:p>
                      <a:pPr marL="22860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effectLst/>
                          <a:latin typeface="+mn-lt"/>
                        </a:rPr>
                        <a:t>&lt; 1%</a:t>
                      </a:r>
                    </a:p>
                    <a:p>
                      <a:pPr marL="22860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rgbClr val="000000"/>
                          </a:solidFill>
                          <a:effectLst/>
                          <a:latin typeface="+mn-lt"/>
                        </a:rPr>
                        <a:t>Unknown</a:t>
                      </a:r>
                      <a:endParaRPr lang="en-US" sz="800" dirty="0">
                        <a:solidFill>
                          <a:srgbClr val="000000"/>
                        </a:solidFill>
                        <a:effectLst/>
                        <a:latin typeface="+mn-lt"/>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defTabSz="914400" rtl="0" eaLnBrk="1" latinLnBrk="0" hangingPunct="1">
                        <a:lnSpc>
                          <a:spcPct val="100000"/>
                        </a:lnSpc>
                        <a:spcBef>
                          <a:spcPts val="0"/>
                        </a:spcBef>
                        <a:spcAft>
                          <a:spcPts val="0"/>
                        </a:spcAft>
                      </a:pPr>
                      <a:endParaRPr lang="en-US" sz="800" kern="1200" dirty="0">
                        <a:solidFill>
                          <a:srgbClr val="000000"/>
                        </a:solidFill>
                        <a:effectLst/>
                        <a:latin typeface="+mn-lt"/>
                        <a:cs typeface="+mn-cs"/>
                      </a:endParaRPr>
                    </a:p>
                    <a:p>
                      <a:pPr marL="0" marR="0" algn="ctr" defTabSz="914400" rtl="0" eaLnBrk="1" latinLnBrk="0" hangingPunct="1">
                        <a:lnSpc>
                          <a:spcPct val="100000"/>
                        </a:lnSpc>
                        <a:spcBef>
                          <a:spcPts val="0"/>
                        </a:spcBef>
                        <a:spcAft>
                          <a:spcPts val="0"/>
                        </a:spcAft>
                      </a:pPr>
                      <a:r>
                        <a:rPr lang="en-US" sz="800" kern="1200" dirty="0">
                          <a:solidFill>
                            <a:schemeClr val="tx1"/>
                          </a:solidFill>
                          <a:effectLst/>
                          <a:latin typeface="+mn-lt"/>
                          <a:cs typeface="+mn-cs"/>
                        </a:rPr>
                        <a:t>  27 (23)</a:t>
                      </a:r>
                    </a:p>
                    <a:p>
                      <a:pPr marL="0" marR="0" algn="ctr" defTabSz="914400" rtl="0" eaLnBrk="1" latinLnBrk="0" hangingPunct="1">
                        <a:lnSpc>
                          <a:spcPct val="100000"/>
                        </a:lnSpc>
                        <a:spcBef>
                          <a:spcPts val="0"/>
                        </a:spcBef>
                        <a:spcAft>
                          <a:spcPts val="0"/>
                        </a:spcAft>
                      </a:pPr>
                      <a:r>
                        <a:rPr lang="en-US" sz="800" kern="1200" dirty="0">
                          <a:solidFill>
                            <a:schemeClr val="tx1"/>
                          </a:solidFill>
                          <a:effectLst/>
                          <a:latin typeface="+mn-lt"/>
                          <a:cs typeface="+mn-cs"/>
                        </a:rPr>
                        <a:t>  75 (63)</a:t>
                      </a:r>
                    </a:p>
                    <a:p>
                      <a:pPr marL="0" marR="0" algn="ctr" defTabSz="914400" rtl="0" eaLnBrk="1" latinLnBrk="0" hangingPunct="1">
                        <a:lnSpc>
                          <a:spcPct val="100000"/>
                        </a:lnSpc>
                        <a:spcBef>
                          <a:spcPts val="0"/>
                        </a:spcBef>
                        <a:spcAft>
                          <a:spcPts val="0"/>
                        </a:spcAft>
                      </a:pPr>
                      <a:r>
                        <a:rPr lang="en-US" sz="800" kern="1200" dirty="0">
                          <a:solidFill>
                            <a:schemeClr val="tx1"/>
                          </a:solidFill>
                          <a:effectLst/>
                          <a:latin typeface="+mn-lt"/>
                          <a:cs typeface="+mn-cs"/>
                        </a:rPr>
                        <a:t>  17 (14)</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4181086542"/>
                  </a:ext>
                </a:extLst>
              </a:tr>
            </a:tbl>
          </a:graphicData>
        </a:graphic>
      </p:graphicFrame>
      <p:graphicFrame>
        <p:nvGraphicFramePr>
          <p:cNvPr id="16" name="Table 15">
            <a:extLst>
              <a:ext uri="{FF2B5EF4-FFF2-40B4-BE49-F238E27FC236}">
                <a16:creationId xmlns:a16="http://schemas.microsoft.com/office/drawing/2014/main" id="{E02C5F16-42C8-418F-A543-E30BA5618080}"/>
              </a:ext>
            </a:extLst>
          </p:cNvPr>
          <p:cNvGraphicFramePr>
            <a:graphicFrameLocks noGrp="1"/>
          </p:cNvGraphicFramePr>
          <p:nvPr>
            <p:extLst/>
          </p:nvPr>
        </p:nvGraphicFramePr>
        <p:xfrm>
          <a:off x="4799614" y="1368456"/>
          <a:ext cx="3758294" cy="2569845"/>
        </p:xfrm>
        <a:graphic>
          <a:graphicData uri="http://schemas.openxmlformats.org/drawingml/2006/table">
            <a:tbl>
              <a:tblPr firstRow="1">
                <a:tableStyleId>{5C22544A-7EE6-4342-B048-85BDC9FD1C3A}</a:tableStyleId>
              </a:tblPr>
              <a:tblGrid>
                <a:gridCol w="1879147">
                  <a:extLst>
                    <a:ext uri="{9D8B030D-6E8A-4147-A177-3AD203B41FA5}">
                      <a16:colId xmlns:a16="http://schemas.microsoft.com/office/drawing/2014/main" val="2393656643"/>
                    </a:ext>
                  </a:extLst>
                </a:gridCol>
                <a:gridCol w="1879147">
                  <a:extLst>
                    <a:ext uri="{9D8B030D-6E8A-4147-A177-3AD203B41FA5}">
                      <a16:colId xmlns:a16="http://schemas.microsoft.com/office/drawing/2014/main" val="2243349011"/>
                    </a:ext>
                  </a:extLst>
                </a:gridCol>
              </a:tblGrid>
              <a:tr h="577501">
                <a:tc>
                  <a:txBody>
                    <a:bodyPr/>
                    <a:lstStyle/>
                    <a:p>
                      <a:pPr marL="0" indent="0"/>
                      <a:endParaRPr lang="en-US" sz="800" b="1" dirty="0">
                        <a:solidFill>
                          <a:schemeClr val="bg1"/>
                        </a:solidFill>
                        <a:effectLst/>
                        <a:latin typeface="+mn-lt"/>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Nivolumab + </a:t>
                      </a:r>
                    </a:p>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low-dose ipilimumab</a:t>
                      </a:r>
                    </a:p>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 = 119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348037711"/>
                  </a:ext>
                </a:extLst>
              </a:tr>
              <a:tr h="656082">
                <a:tc>
                  <a:txBody>
                    <a:bodyPr/>
                    <a:lstStyle/>
                    <a:p>
                      <a:pPr marL="0" marR="0">
                        <a:lnSpc>
                          <a:spcPct val="100000"/>
                        </a:lnSpc>
                        <a:spcBef>
                          <a:spcPts val="0"/>
                        </a:spcBef>
                        <a:spcAft>
                          <a:spcPts val="0"/>
                        </a:spcAft>
                      </a:pPr>
                      <a:r>
                        <a:rPr lang="en-US" sz="800" b="1" kern="1200" dirty="0">
                          <a:solidFill>
                            <a:schemeClr val="tx1"/>
                          </a:solidFill>
                          <a:effectLst/>
                          <a:latin typeface="+mn-lt"/>
                        </a:rPr>
                        <a:t>Mutation status, n (%)</a:t>
                      </a:r>
                      <a:endParaRPr lang="en-US" sz="800" b="1" dirty="0">
                        <a:solidFill>
                          <a:schemeClr val="tx1"/>
                        </a:solidFill>
                        <a:effectLst/>
                        <a:latin typeface="+mn-lt"/>
                      </a:endParaRPr>
                    </a:p>
                    <a:p>
                      <a:pPr marL="228600" marR="0">
                        <a:lnSpc>
                          <a:spcPct val="100000"/>
                        </a:lnSpc>
                        <a:spcBef>
                          <a:spcPts val="0"/>
                        </a:spcBef>
                        <a:spcAft>
                          <a:spcPts val="0"/>
                        </a:spcAft>
                        <a:tabLst>
                          <a:tab pos="282575" algn="l"/>
                          <a:tab pos="460375" algn="l"/>
                        </a:tabLst>
                      </a:pPr>
                      <a:r>
                        <a:rPr lang="en-US" sz="800" i="1" kern="1200" dirty="0">
                          <a:solidFill>
                            <a:schemeClr val="tx1"/>
                          </a:solidFill>
                          <a:effectLst/>
                          <a:latin typeface="+mn-lt"/>
                        </a:rPr>
                        <a:t>BRAF/KRAS</a:t>
                      </a:r>
                      <a:r>
                        <a:rPr lang="en-US" sz="800" kern="1200" dirty="0">
                          <a:solidFill>
                            <a:schemeClr val="tx1"/>
                          </a:solidFill>
                          <a:effectLst/>
                          <a:latin typeface="+mn-lt"/>
                        </a:rPr>
                        <a:t> wild type</a:t>
                      </a:r>
                      <a:endParaRPr lang="en-US" sz="800" dirty="0">
                        <a:solidFill>
                          <a:schemeClr val="tx1"/>
                        </a:solidFill>
                        <a:effectLst/>
                        <a:latin typeface="+mn-lt"/>
                      </a:endParaRPr>
                    </a:p>
                    <a:p>
                      <a:pPr marL="228600" marR="0">
                        <a:lnSpc>
                          <a:spcPct val="100000"/>
                        </a:lnSpc>
                        <a:spcBef>
                          <a:spcPts val="0"/>
                        </a:spcBef>
                        <a:spcAft>
                          <a:spcPts val="0"/>
                        </a:spcAft>
                        <a:tabLst>
                          <a:tab pos="282575" algn="l"/>
                          <a:tab pos="460375" algn="l"/>
                        </a:tabLst>
                      </a:pPr>
                      <a:r>
                        <a:rPr lang="en-US" sz="800" i="1" kern="1200" dirty="0">
                          <a:solidFill>
                            <a:schemeClr val="tx1"/>
                          </a:solidFill>
                          <a:effectLst/>
                          <a:latin typeface="+mn-lt"/>
                        </a:rPr>
                        <a:t>BRAF</a:t>
                      </a:r>
                      <a:r>
                        <a:rPr lang="en-US" sz="800" kern="1200" dirty="0">
                          <a:solidFill>
                            <a:schemeClr val="tx1"/>
                          </a:solidFill>
                          <a:effectLst/>
                          <a:latin typeface="+mn-lt"/>
                        </a:rPr>
                        <a:t> mutation</a:t>
                      </a:r>
                      <a:endParaRPr lang="en-US" sz="800" dirty="0">
                        <a:solidFill>
                          <a:schemeClr val="tx1"/>
                        </a:solidFill>
                        <a:effectLst/>
                        <a:latin typeface="+mn-lt"/>
                      </a:endParaRPr>
                    </a:p>
                    <a:p>
                      <a:pPr marL="228600" marR="0">
                        <a:lnSpc>
                          <a:spcPct val="100000"/>
                        </a:lnSpc>
                        <a:spcBef>
                          <a:spcPts val="0"/>
                        </a:spcBef>
                        <a:spcAft>
                          <a:spcPts val="0"/>
                        </a:spcAft>
                        <a:tabLst>
                          <a:tab pos="282575" algn="l"/>
                          <a:tab pos="460375" algn="l"/>
                        </a:tabLst>
                      </a:pPr>
                      <a:r>
                        <a:rPr lang="en-US" sz="800" i="1" kern="1200" dirty="0">
                          <a:solidFill>
                            <a:schemeClr val="tx1"/>
                          </a:solidFill>
                          <a:effectLst/>
                          <a:latin typeface="+mn-lt"/>
                        </a:rPr>
                        <a:t>KRAS</a:t>
                      </a:r>
                      <a:r>
                        <a:rPr lang="en-US" sz="800" kern="1200" dirty="0">
                          <a:solidFill>
                            <a:schemeClr val="tx1"/>
                          </a:solidFill>
                          <a:effectLst/>
                          <a:latin typeface="+mn-lt"/>
                        </a:rPr>
                        <a:t> mutation</a:t>
                      </a:r>
                    </a:p>
                    <a:p>
                      <a:pPr marL="228600" marR="0">
                        <a:lnSpc>
                          <a:spcPct val="100000"/>
                        </a:lnSpc>
                        <a:spcBef>
                          <a:spcPts val="0"/>
                        </a:spcBef>
                        <a:spcAft>
                          <a:spcPts val="0"/>
                        </a:spcAft>
                        <a:tabLst>
                          <a:tab pos="282575" algn="l"/>
                          <a:tab pos="460375" algn="l"/>
                        </a:tabLst>
                      </a:pPr>
                      <a:r>
                        <a:rPr lang="en-US" sz="800" kern="1200" dirty="0">
                          <a:solidFill>
                            <a:schemeClr val="tx1"/>
                          </a:solidFill>
                          <a:effectLst/>
                          <a:latin typeface="+mn-lt"/>
                        </a:rPr>
                        <a:t>Unknown</a:t>
                      </a:r>
                      <a:endParaRPr lang="en-US" sz="800" dirty="0">
                        <a:solidFill>
                          <a:schemeClr val="tx1"/>
                        </a:solidFill>
                        <a:effectLst/>
                        <a:latin typeface="+mn-lt"/>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endParaRPr lang="en-US" sz="800">
                        <a:solidFill>
                          <a:schemeClr val="tx1"/>
                        </a:solidFill>
                        <a:effectLst/>
                        <a:latin typeface="+mn-lt"/>
                      </a:endParaRPr>
                    </a:p>
                    <a:p>
                      <a:pPr marL="0" marR="0" algn="ctr">
                        <a:lnSpc>
                          <a:spcPct val="100000"/>
                        </a:lnSpc>
                        <a:spcBef>
                          <a:spcPts val="0"/>
                        </a:spcBef>
                        <a:spcAft>
                          <a:spcPts val="0"/>
                        </a:spcAft>
                      </a:pPr>
                      <a:r>
                        <a:rPr lang="en-US" sz="800">
                          <a:solidFill>
                            <a:schemeClr val="tx1"/>
                          </a:solidFill>
                          <a:effectLst/>
                          <a:latin typeface="+mn-lt"/>
                        </a:rPr>
                        <a:t>  31 (26)</a:t>
                      </a:r>
                    </a:p>
                    <a:p>
                      <a:pPr marL="0" marR="0" algn="ctr">
                        <a:lnSpc>
                          <a:spcPct val="100000"/>
                        </a:lnSpc>
                        <a:spcBef>
                          <a:spcPts val="0"/>
                        </a:spcBef>
                        <a:spcAft>
                          <a:spcPts val="0"/>
                        </a:spcAft>
                      </a:pPr>
                      <a:r>
                        <a:rPr lang="en-US" sz="800">
                          <a:solidFill>
                            <a:schemeClr val="tx1"/>
                          </a:solidFill>
                          <a:effectLst/>
                          <a:latin typeface="+mn-lt"/>
                        </a:rPr>
                        <a:t>  30 (25)</a:t>
                      </a:r>
                    </a:p>
                    <a:p>
                      <a:pPr marL="0" marR="0" algn="ctr">
                        <a:lnSpc>
                          <a:spcPct val="100000"/>
                        </a:lnSpc>
                        <a:spcBef>
                          <a:spcPts val="0"/>
                        </a:spcBef>
                        <a:spcAft>
                          <a:spcPts val="0"/>
                        </a:spcAft>
                      </a:pPr>
                      <a:r>
                        <a:rPr lang="en-US" sz="800">
                          <a:solidFill>
                            <a:schemeClr val="tx1"/>
                          </a:solidFill>
                          <a:effectLst/>
                          <a:latin typeface="+mn-lt"/>
                        </a:rPr>
                        <a:t>  44 (37)</a:t>
                      </a:r>
                    </a:p>
                    <a:p>
                      <a:pPr marL="0" marR="0" algn="ctr">
                        <a:lnSpc>
                          <a:spcPct val="100000"/>
                        </a:lnSpc>
                        <a:spcBef>
                          <a:spcPts val="0"/>
                        </a:spcBef>
                        <a:spcAft>
                          <a:spcPts val="0"/>
                        </a:spcAft>
                      </a:pPr>
                      <a:r>
                        <a:rPr lang="en-US" sz="800">
                          <a:solidFill>
                            <a:schemeClr val="tx1"/>
                          </a:solidFill>
                          <a:effectLst/>
                          <a:latin typeface="+mn-lt"/>
                        </a:rPr>
                        <a:t>  14 (12)</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10001"/>
                  </a:ext>
                </a:extLst>
              </a:tr>
              <a:tr h="656082">
                <a:tc>
                  <a:txBody>
                    <a:bodyPr/>
                    <a:lstStyle/>
                    <a:p>
                      <a:pPr marL="0" marR="0">
                        <a:lnSpc>
                          <a:spcPct val="100000"/>
                        </a:lnSpc>
                        <a:spcBef>
                          <a:spcPts val="0"/>
                        </a:spcBef>
                        <a:spcAft>
                          <a:spcPts val="0"/>
                        </a:spcAft>
                      </a:pPr>
                      <a:r>
                        <a:rPr lang="en-US" sz="800" b="1" kern="1200" dirty="0">
                          <a:solidFill>
                            <a:schemeClr val="tx1"/>
                          </a:solidFill>
                          <a:effectLst/>
                          <a:latin typeface="+mn-lt"/>
                        </a:rPr>
                        <a:t>Clinical history of Lynch syndrome,</a:t>
                      </a:r>
                      <a:r>
                        <a:rPr lang="en-US" sz="800" b="1" kern="1200" baseline="0" dirty="0">
                          <a:solidFill>
                            <a:schemeClr val="tx1"/>
                          </a:solidFill>
                          <a:effectLst/>
                          <a:latin typeface="+mn-lt"/>
                        </a:rPr>
                        <a:t> </a:t>
                      </a:r>
                      <a:r>
                        <a:rPr lang="en-US" sz="800" b="1" kern="1200" dirty="0">
                          <a:solidFill>
                            <a:schemeClr val="tx1"/>
                          </a:solidFill>
                          <a:effectLst/>
                          <a:latin typeface="+mn-lt"/>
                        </a:rPr>
                        <a:t>n (%)</a:t>
                      </a:r>
                      <a:r>
                        <a:rPr lang="en-US" sz="800" b="1" kern="1200" baseline="30000" dirty="0">
                          <a:solidFill>
                            <a:schemeClr val="tx1"/>
                          </a:solidFill>
                          <a:effectLst/>
                          <a:latin typeface="+mn-lt"/>
                        </a:rPr>
                        <a:t>b</a:t>
                      </a:r>
                      <a:endParaRPr lang="en-US" sz="800" b="1" dirty="0">
                        <a:solidFill>
                          <a:schemeClr val="tx1"/>
                        </a:solidFill>
                        <a:effectLst/>
                        <a:latin typeface="+mn-lt"/>
                      </a:endParaRPr>
                    </a:p>
                    <a:p>
                      <a:pPr marL="228600" marR="0" indent="0">
                        <a:lnSpc>
                          <a:spcPct val="100000"/>
                        </a:lnSpc>
                        <a:spcBef>
                          <a:spcPts val="0"/>
                        </a:spcBef>
                        <a:spcAft>
                          <a:spcPts val="0"/>
                        </a:spcAft>
                      </a:pPr>
                      <a:r>
                        <a:rPr lang="en-US" sz="800" kern="1200" dirty="0">
                          <a:solidFill>
                            <a:schemeClr val="tx1"/>
                          </a:solidFill>
                          <a:effectLst/>
                          <a:latin typeface="+mn-lt"/>
                        </a:rPr>
                        <a:t>Yes</a:t>
                      </a:r>
                      <a:endParaRPr lang="en-US" sz="800" dirty="0">
                        <a:solidFill>
                          <a:schemeClr val="tx1"/>
                        </a:solidFill>
                        <a:effectLst/>
                        <a:latin typeface="+mn-lt"/>
                      </a:endParaRPr>
                    </a:p>
                    <a:p>
                      <a:pPr marL="228600" marR="0" indent="0">
                        <a:lnSpc>
                          <a:spcPct val="100000"/>
                        </a:lnSpc>
                        <a:spcBef>
                          <a:spcPts val="0"/>
                        </a:spcBef>
                        <a:spcAft>
                          <a:spcPts val="0"/>
                        </a:spcAft>
                      </a:pPr>
                      <a:r>
                        <a:rPr lang="en-US" sz="800" kern="1200" dirty="0">
                          <a:solidFill>
                            <a:schemeClr val="tx1"/>
                          </a:solidFill>
                          <a:effectLst/>
                          <a:latin typeface="+mn-lt"/>
                        </a:rPr>
                        <a:t>No</a:t>
                      </a:r>
                      <a:endParaRPr lang="en-US" sz="800" dirty="0">
                        <a:solidFill>
                          <a:schemeClr val="tx1"/>
                        </a:solidFill>
                        <a:effectLst/>
                        <a:latin typeface="+mn-lt"/>
                      </a:endParaRPr>
                    </a:p>
                    <a:p>
                      <a:pPr marL="228600" marR="0" indent="0">
                        <a:lnSpc>
                          <a:spcPct val="100000"/>
                        </a:lnSpc>
                        <a:spcBef>
                          <a:spcPts val="0"/>
                        </a:spcBef>
                        <a:spcAft>
                          <a:spcPts val="0"/>
                        </a:spcAft>
                      </a:pPr>
                      <a:r>
                        <a:rPr lang="en-US" sz="800" kern="1200" dirty="0">
                          <a:solidFill>
                            <a:schemeClr val="tx1"/>
                          </a:solidFill>
                          <a:effectLst/>
                          <a:latin typeface="+mn-lt"/>
                        </a:rPr>
                        <a:t>Unknown</a:t>
                      </a:r>
                      <a:endParaRPr lang="en-US" sz="800" dirty="0">
                        <a:solidFill>
                          <a:schemeClr val="tx1"/>
                        </a:solidFill>
                        <a:effectLst/>
                        <a:latin typeface="+mn-lt"/>
                        <a:ea typeface="Calibri" panose="020F0502020204030204" pitchFamily="34" charset="0"/>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0"/>
                        </a:spcAft>
                      </a:pPr>
                      <a:endParaRPr lang="en-US" sz="800">
                        <a:solidFill>
                          <a:schemeClr val="tx1"/>
                        </a:solidFill>
                        <a:effectLst/>
                        <a:latin typeface="+mn-lt"/>
                        <a:ea typeface="Calibri" panose="020F0502020204030204" pitchFamily="34" charset="0"/>
                      </a:endParaRPr>
                    </a:p>
                    <a:p>
                      <a:pPr marL="0" marR="0" algn="ctr">
                        <a:lnSpc>
                          <a:spcPct val="100000"/>
                        </a:lnSpc>
                        <a:spcBef>
                          <a:spcPts val="0"/>
                        </a:spcBef>
                        <a:spcAft>
                          <a:spcPts val="0"/>
                        </a:spcAft>
                      </a:pPr>
                      <a:r>
                        <a:rPr lang="en-US" sz="800">
                          <a:solidFill>
                            <a:schemeClr val="tx1"/>
                          </a:solidFill>
                          <a:effectLst/>
                          <a:latin typeface="+mn-lt"/>
                          <a:ea typeface="Calibri" panose="020F0502020204030204" pitchFamily="34" charset="0"/>
                        </a:rPr>
                        <a:t>  35 (29)</a:t>
                      </a:r>
                    </a:p>
                    <a:p>
                      <a:pPr marL="0" marR="0" algn="ctr">
                        <a:lnSpc>
                          <a:spcPct val="100000"/>
                        </a:lnSpc>
                        <a:spcBef>
                          <a:spcPts val="0"/>
                        </a:spcBef>
                        <a:spcAft>
                          <a:spcPts val="0"/>
                        </a:spcAft>
                      </a:pPr>
                      <a:r>
                        <a:rPr lang="en-US" sz="800">
                          <a:solidFill>
                            <a:schemeClr val="tx1"/>
                          </a:solidFill>
                          <a:effectLst/>
                          <a:latin typeface="+mn-lt"/>
                          <a:ea typeface="Calibri" panose="020F0502020204030204" pitchFamily="34" charset="0"/>
                        </a:rPr>
                        <a:t>  31 (26)</a:t>
                      </a:r>
                    </a:p>
                    <a:p>
                      <a:pPr marL="0" marR="0" algn="ctr">
                        <a:lnSpc>
                          <a:spcPct val="100000"/>
                        </a:lnSpc>
                        <a:spcBef>
                          <a:spcPts val="0"/>
                        </a:spcBef>
                        <a:spcAft>
                          <a:spcPts val="0"/>
                        </a:spcAft>
                      </a:pPr>
                      <a:r>
                        <a:rPr lang="en-US" sz="800">
                          <a:solidFill>
                            <a:schemeClr val="tx1"/>
                          </a:solidFill>
                          <a:effectLst/>
                          <a:latin typeface="+mn-lt"/>
                          <a:ea typeface="Calibri" panose="020F0502020204030204" pitchFamily="34" charset="0"/>
                        </a:rPr>
                        <a:t>  53 (45)</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10002"/>
                  </a:ext>
                </a:extLst>
              </a:tr>
              <a:tr h="656082">
                <a:tc>
                  <a:txBody>
                    <a:bodyPr/>
                    <a:lstStyle/>
                    <a:p>
                      <a:pPr marL="0" marR="0">
                        <a:lnSpc>
                          <a:spcPct val="100000"/>
                        </a:lnSpc>
                        <a:spcBef>
                          <a:spcPts val="0"/>
                        </a:spcBef>
                        <a:spcAft>
                          <a:spcPts val="0"/>
                        </a:spcAft>
                      </a:pPr>
                      <a:r>
                        <a:rPr lang="en-US" sz="800" b="1" kern="1200" dirty="0">
                          <a:solidFill>
                            <a:schemeClr val="tx1"/>
                          </a:solidFill>
                          <a:effectLst/>
                          <a:latin typeface="+mn-lt"/>
                        </a:rPr>
                        <a:t>Prior lines</a:t>
                      </a:r>
                      <a:r>
                        <a:rPr lang="en-US" sz="800" b="1" kern="1200" baseline="0" dirty="0">
                          <a:solidFill>
                            <a:schemeClr val="tx1"/>
                          </a:solidFill>
                          <a:effectLst/>
                          <a:latin typeface="+mn-lt"/>
                        </a:rPr>
                        <a:t> of therapy, n (%)</a:t>
                      </a:r>
                      <a:r>
                        <a:rPr lang="en-US" sz="800" b="1" kern="1200" baseline="30000" dirty="0">
                          <a:solidFill>
                            <a:schemeClr val="tx1"/>
                          </a:solidFill>
                          <a:effectLst/>
                          <a:latin typeface="+mn-lt"/>
                        </a:rPr>
                        <a:t>c</a:t>
                      </a:r>
                      <a:endParaRPr lang="en-US" sz="800" b="1" dirty="0">
                        <a:solidFill>
                          <a:schemeClr val="tx1"/>
                        </a:solidFill>
                        <a:effectLst/>
                        <a:latin typeface="+mn-lt"/>
                      </a:endParaRPr>
                    </a:p>
                    <a:p>
                      <a:pPr marL="228600" marR="0">
                        <a:lnSpc>
                          <a:spcPct val="100000"/>
                        </a:lnSpc>
                        <a:spcBef>
                          <a:spcPts val="0"/>
                        </a:spcBef>
                        <a:spcAft>
                          <a:spcPts val="0"/>
                        </a:spcAft>
                      </a:pPr>
                      <a:r>
                        <a:rPr lang="en-US" sz="800" kern="1200" dirty="0">
                          <a:solidFill>
                            <a:schemeClr val="tx1"/>
                          </a:solidFill>
                          <a:effectLst/>
                          <a:latin typeface="+mn-lt"/>
                        </a:rPr>
                        <a:t>1 </a:t>
                      </a:r>
                      <a:endParaRPr lang="en-US" sz="800" dirty="0">
                        <a:solidFill>
                          <a:schemeClr val="tx1"/>
                        </a:solidFill>
                        <a:effectLst/>
                        <a:latin typeface="+mn-lt"/>
                      </a:endParaRPr>
                    </a:p>
                    <a:p>
                      <a:pPr marL="228600" marR="0">
                        <a:lnSpc>
                          <a:spcPct val="100000"/>
                        </a:lnSpc>
                        <a:spcBef>
                          <a:spcPts val="0"/>
                        </a:spcBef>
                        <a:spcAft>
                          <a:spcPts val="0"/>
                        </a:spcAft>
                      </a:pPr>
                      <a:r>
                        <a:rPr lang="en-US" sz="800" kern="1200" dirty="0">
                          <a:solidFill>
                            <a:schemeClr val="tx1"/>
                          </a:solidFill>
                          <a:effectLst/>
                          <a:latin typeface="+mn-lt"/>
                        </a:rPr>
                        <a:t>2</a:t>
                      </a:r>
                      <a:endParaRPr lang="en-US" sz="800" dirty="0">
                        <a:solidFill>
                          <a:schemeClr val="tx1"/>
                        </a:solidFill>
                        <a:effectLst/>
                        <a:latin typeface="+mn-lt"/>
                      </a:endParaRPr>
                    </a:p>
                    <a:p>
                      <a:pPr marL="228600" marR="0">
                        <a:lnSpc>
                          <a:spcPct val="100000"/>
                        </a:lnSpc>
                        <a:spcBef>
                          <a:spcPts val="0"/>
                        </a:spcBef>
                        <a:spcAft>
                          <a:spcPts val="0"/>
                        </a:spcAft>
                      </a:pPr>
                      <a:r>
                        <a:rPr lang="en-US" sz="800" kern="1200" dirty="0">
                          <a:solidFill>
                            <a:schemeClr val="tx1"/>
                          </a:solidFill>
                          <a:effectLst/>
                          <a:latin typeface="+mn-lt"/>
                        </a:rPr>
                        <a:t>3</a:t>
                      </a:r>
                    </a:p>
                    <a:p>
                      <a:pPr marL="228600" marR="0">
                        <a:lnSpc>
                          <a:spcPct val="100000"/>
                        </a:lnSpc>
                        <a:spcBef>
                          <a:spcPts val="0"/>
                        </a:spcBef>
                        <a:spcAft>
                          <a:spcPts val="0"/>
                        </a:spcAft>
                      </a:pPr>
                      <a:r>
                        <a:rPr lang="en-US" sz="800" kern="1200" dirty="0">
                          <a:solidFill>
                            <a:schemeClr val="tx1"/>
                          </a:solidFill>
                          <a:effectLst/>
                          <a:latin typeface="+mn-lt"/>
                        </a:rPr>
                        <a:t>≥ 4</a:t>
                      </a:r>
                      <a:endParaRPr lang="en-US" sz="800" dirty="0">
                        <a:solidFill>
                          <a:schemeClr val="tx1"/>
                        </a:solidFill>
                        <a:effectLst/>
                        <a:latin typeface="+mn-lt"/>
                        <a:ea typeface="Calibri" panose="020F0502020204030204" pitchFamily="34" charset="0"/>
                      </a:endParaRP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0"/>
                        </a:spcAft>
                      </a:pPr>
                      <a:endParaRPr lang="en-US" sz="800" dirty="0">
                        <a:solidFill>
                          <a:schemeClr val="tx1"/>
                        </a:solidFill>
                        <a:effectLst/>
                        <a:latin typeface="+mn-lt"/>
                        <a:ea typeface="Calibri" panose="020F0502020204030204" pitchFamily="34" charset="0"/>
                      </a:endParaRPr>
                    </a:p>
                    <a:p>
                      <a:pPr marL="0" marR="0" algn="ctr">
                        <a:lnSpc>
                          <a:spcPct val="100000"/>
                        </a:lnSpc>
                        <a:spcBef>
                          <a:spcPts val="0"/>
                        </a:spcBef>
                        <a:spcAft>
                          <a:spcPts val="0"/>
                        </a:spcAft>
                      </a:pPr>
                      <a:r>
                        <a:rPr lang="en-US" sz="800" dirty="0">
                          <a:solidFill>
                            <a:schemeClr val="tx1"/>
                          </a:solidFill>
                          <a:effectLst/>
                          <a:latin typeface="+mn-lt"/>
                          <a:ea typeface="Calibri" panose="020F0502020204030204" pitchFamily="34" charset="0"/>
                        </a:rPr>
                        <a:t>27 (23)</a:t>
                      </a:r>
                    </a:p>
                    <a:p>
                      <a:pPr marL="0" marR="0" algn="ctr">
                        <a:lnSpc>
                          <a:spcPct val="100000"/>
                        </a:lnSpc>
                        <a:spcBef>
                          <a:spcPts val="0"/>
                        </a:spcBef>
                        <a:spcAft>
                          <a:spcPts val="0"/>
                        </a:spcAft>
                      </a:pPr>
                      <a:r>
                        <a:rPr lang="en-US" sz="800" dirty="0">
                          <a:solidFill>
                            <a:schemeClr val="tx1"/>
                          </a:solidFill>
                          <a:effectLst/>
                          <a:latin typeface="+mn-lt"/>
                          <a:ea typeface="Calibri" panose="020F0502020204030204" pitchFamily="34" charset="0"/>
                        </a:rPr>
                        <a:t>43 (36)</a:t>
                      </a:r>
                    </a:p>
                    <a:p>
                      <a:pPr marL="0" marR="0" algn="ctr">
                        <a:lnSpc>
                          <a:spcPct val="100000"/>
                        </a:lnSpc>
                        <a:spcBef>
                          <a:spcPts val="0"/>
                        </a:spcBef>
                        <a:spcAft>
                          <a:spcPts val="0"/>
                        </a:spcAft>
                      </a:pPr>
                      <a:r>
                        <a:rPr lang="en-US" sz="800" dirty="0">
                          <a:solidFill>
                            <a:schemeClr val="tx1"/>
                          </a:solidFill>
                          <a:effectLst/>
                          <a:latin typeface="+mn-lt"/>
                          <a:ea typeface="Calibri" panose="020F0502020204030204" pitchFamily="34" charset="0"/>
                        </a:rPr>
                        <a:t>29 (24)</a:t>
                      </a:r>
                    </a:p>
                    <a:p>
                      <a:pPr marL="0" marR="0" algn="ctr">
                        <a:lnSpc>
                          <a:spcPct val="100000"/>
                        </a:lnSpc>
                        <a:spcBef>
                          <a:spcPts val="0"/>
                        </a:spcBef>
                        <a:spcAft>
                          <a:spcPts val="0"/>
                        </a:spcAft>
                      </a:pPr>
                      <a:r>
                        <a:rPr lang="en-US" sz="800" dirty="0">
                          <a:solidFill>
                            <a:schemeClr val="tx1"/>
                          </a:solidFill>
                          <a:effectLst/>
                          <a:latin typeface="+mn-lt"/>
                          <a:ea typeface="Calibri" panose="020F0502020204030204" pitchFamily="34" charset="0"/>
                        </a:rPr>
                        <a:t>19 (16)</a:t>
                      </a:r>
                    </a:p>
                  </a:txBody>
                  <a:tcPr marL="68580" marR="68580" marT="13716" marB="13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859711618"/>
                  </a:ext>
                </a:extLst>
              </a:tr>
            </a:tbl>
          </a:graphicData>
        </a:graphic>
      </p:graphicFrame>
      <p:sp>
        <p:nvSpPr>
          <p:cNvPr id="18" name="Rectangle 17">
            <a:extLst>
              <a:ext uri="{FF2B5EF4-FFF2-40B4-BE49-F238E27FC236}">
                <a16:creationId xmlns:a16="http://schemas.microsoft.com/office/drawing/2014/main" id="{BC9E4924-A2D0-47A5-AC51-B771BC336C27}"/>
              </a:ext>
            </a:extLst>
          </p:cNvPr>
          <p:cNvSpPr/>
          <p:nvPr/>
        </p:nvSpPr>
        <p:spPr>
          <a:xfrm>
            <a:off x="597120" y="4072666"/>
            <a:ext cx="4170965" cy="276999"/>
          </a:xfrm>
          <a:prstGeom prst="rect">
            <a:avLst/>
          </a:prstGeom>
        </p:spPr>
        <p:txBody>
          <a:bodyPr wrap="square">
            <a:spAutoFit/>
          </a:bodyPr>
          <a:lstStyle/>
          <a:p>
            <a:pPr marL="171450" indent="-171450" defTabSz="914378" fontAlgn="base">
              <a:spcBef>
                <a:spcPct val="0"/>
              </a:spcBef>
              <a:spcAft>
                <a:spcPts val="150"/>
              </a:spcAft>
              <a:buClr>
                <a:srgbClr val="000000"/>
              </a:buClr>
              <a:buFont typeface="Arial" panose="020B0604020202020204" pitchFamily="34" charset="0"/>
              <a:buChar char="•"/>
              <a:defRPr/>
            </a:pPr>
            <a:r>
              <a:rPr lang="en-US" sz="1200" dirty="0">
                <a:solidFill>
                  <a:srgbClr val="000000"/>
                </a:solidFill>
                <a:latin typeface="Arial" panose="020B0604020202020204"/>
                <a:ea typeface="ＭＳ Ｐゴシック" charset="0"/>
              </a:rPr>
              <a:t>Median follow-up was 25.4 months (range, 21.4–37.2)</a:t>
            </a:r>
          </a:p>
        </p:txBody>
      </p:sp>
      <p:sp>
        <p:nvSpPr>
          <p:cNvPr id="10" name="Text Placeholder 5">
            <a:extLst>
              <a:ext uri="{FF2B5EF4-FFF2-40B4-BE49-F238E27FC236}">
                <a16:creationId xmlns:a16="http://schemas.microsoft.com/office/drawing/2014/main" id="{C4464A69-6CAE-4188-97BF-4B13579DF4E6}"/>
              </a:ext>
            </a:extLst>
          </p:cNvPr>
          <p:cNvSpPr txBox="1">
            <a:spLocks/>
          </p:cNvSpPr>
          <p:nvPr/>
        </p:nvSpPr>
        <p:spPr>
          <a:xfrm>
            <a:off x="628650" y="4263860"/>
            <a:ext cx="8341929" cy="463007"/>
          </a:xfrm>
          <a:prstGeom prst="rect">
            <a:avLst/>
          </a:prstGeom>
        </p:spPr>
        <p:txBody>
          <a:bodyPr vert="horz" lIns="68580" tIns="34290" rIns="68580" bIns="34290" rtlCol="0" anchor="b" anchorCtr="0">
            <a:noAutofit/>
          </a:bodyPr>
          <a:lstStyle>
            <a:lvl1pPr marL="0" indent="0" algn="l" defTabSz="914400" rtl="0" eaLnBrk="1" latinLnBrk="0" hangingPunct="1">
              <a:lnSpc>
                <a:spcPct val="90000"/>
              </a:lnSpc>
              <a:spcBef>
                <a:spcPts val="1000"/>
              </a:spcBef>
              <a:buFont typeface="Arial"/>
              <a:buNone/>
              <a:defRPr lang="en-US" sz="900" kern="1200" dirty="0">
                <a:solidFill>
                  <a:schemeClr val="bg2">
                    <a:lumMod val="50000"/>
                  </a:schemeClr>
                </a:solidFill>
                <a:latin typeface="+mn-lt"/>
                <a:ea typeface="+mn-ea"/>
                <a:cs typeface="+mn-cs"/>
              </a:defRPr>
            </a:lvl1pPr>
            <a:lvl2pPr marL="502920" indent="-228600" algn="l" defTabSz="914400" rtl="0" eaLnBrk="1" latinLnBrk="0" hangingPunct="1">
              <a:lnSpc>
                <a:spcPct val="90000"/>
              </a:lnSpc>
              <a:spcBef>
                <a:spcPts val="500"/>
              </a:spcBef>
              <a:buFont typeface=".AppleSystemUIFont" charset="-120"/>
              <a:buChar char="-"/>
              <a:defRPr sz="1600" kern="1200">
                <a:solidFill>
                  <a:schemeClr val="tx1"/>
                </a:solidFill>
                <a:latin typeface="+mn-lt"/>
                <a:ea typeface="+mn-ea"/>
                <a:cs typeface="+mn-cs"/>
              </a:defRPr>
            </a:lvl2pPr>
            <a:lvl3pPr marL="777240" indent="-228600" algn="l" defTabSz="914400" rtl="0" eaLnBrk="1" latinLnBrk="0" hangingPunct="1">
              <a:lnSpc>
                <a:spcPct val="90000"/>
              </a:lnSpc>
              <a:spcBef>
                <a:spcPts val="500"/>
              </a:spcBef>
              <a:buFont typeface="LucidaGrande" charset="0"/>
              <a:buChar char="■"/>
              <a:defRPr sz="1600" kern="1200">
                <a:solidFill>
                  <a:schemeClr val="tx1"/>
                </a:solidFill>
                <a:latin typeface="+mn-lt"/>
                <a:ea typeface="+mn-ea"/>
                <a:cs typeface="+mn-cs"/>
              </a:defRPr>
            </a:lvl3pPr>
            <a:lvl4pPr marL="1051560" indent="-228600" algn="l" defTabSz="914400" rtl="0" eaLnBrk="1" latinLnBrk="0" hangingPunct="1">
              <a:lnSpc>
                <a:spcPct val="90000"/>
              </a:lnSpc>
              <a:spcBef>
                <a:spcPts val="500"/>
              </a:spcBef>
              <a:buFont typeface="Courier New" charset="0"/>
              <a:buChar char="o"/>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spcBef>
                <a:spcPts val="0"/>
              </a:spcBef>
            </a:pPr>
            <a:r>
              <a:rPr lang="en-US" sz="675" dirty="0">
                <a:solidFill>
                  <a:srgbClr val="FFFFFF">
                    <a:lumMod val="50000"/>
                  </a:srgbClr>
                </a:solidFill>
                <a:latin typeface="Arial" panose="020B0604020202020204"/>
              </a:rPr>
              <a:t> </a:t>
            </a:r>
          </a:p>
          <a:p>
            <a:pPr defTabSz="685800">
              <a:spcBef>
                <a:spcPts val="0"/>
              </a:spcBef>
            </a:pPr>
            <a:r>
              <a:rPr lang="en-US" sz="675" dirty="0">
                <a:solidFill>
                  <a:srgbClr val="FFFFFF">
                    <a:lumMod val="50000"/>
                  </a:srgbClr>
                </a:solidFill>
                <a:latin typeface="Arial" charset="0"/>
                <a:ea typeface="Arial" charset="0"/>
                <a:cs typeface="Arial" charset="0"/>
              </a:rPr>
              <a:t>Overman MJ, et al. Poster presentation ASCO-GI 2019.</a:t>
            </a:r>
            <a:endParaRPr lang="en-US" sz="675" dirty="0">
              <a:solidFill>
                <a:srgbClr val="FFFFFF">
                  <a:lumMod val="50000"/>
                </a:srgbClr>
              </a:solidFill>
              <a:latin typeface="Arial" panose="020B0604020202020204"/>
            </a:endParaRPr>
          </a:p>
        </p:txBody>
      </p:sp>
    </p:spTree>
    <p:extLst>
      <p:ext uri="{BB962C8B-B14F-4D97-AF65-F5344CB8AC3E}">
        <p14:creationId xmlns:p14="http://schemas.microsoft.com/office/powerpoint/2010/main" val="3793684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751904"/>
            <a:ext cx="8156122" cy="395868"/>
          </a:xfrm>
        </p:spPr>
        <p:txBody>
          <a:bodyPr>
            <a:noAutofit/>
          </a:bodyPr>
          <a:lstStyle/>
          <a:p>
            <a:r>
              <a:rPr lang="en-US"/>
              <a:t>Investigator-Assessed Response and Disease Control (nivolumab + low-dose ipilimumab; 2L+)</a:t>
            </a:r>
            <a:r>
              <a:rPr lang="en-US" baseline="30000"/>
              <a:t>1,2,3</a:t>
            </a:r>
            <a:endParaRPr lang="en-US"/>
          </a:p>
        </p:txBody>
      </p:sp>
      <p:sp>
        <p:nvSpPr>
          <p:cNvPr id="7" name="Slide Number Placeholder 6"/>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21</a:t>
            </a:fld>
            <a:endParaRPr lang="en-US">
              <a:solidFill>
                <a:srgbClr val="000000">
                  <a:tint val="75000"/>
                </a:srgbClr>
              </a:solidFill>
              <a:latin typeface="Arial" panose="020B0604020202020204"/>
            </a:endParaRPr>
          </a:p>
        </p:txBody>
      </p:sp>
      <p:sp>
        <p:nvSpPr>
          <p:cNvPr id="5" name="Text Placeholder 4"/>
          <p:cNvSpPr>
            <a:spLocks noGrp="1"/>
          </p:cNvSpPr>
          <p:nvPr>
            <p:ph type="body" sz="quarter" idx="14"/>
          </p:nvPr>
        </p:nvSpPr>
        <p:spPr>
          <a:xfrm>
            <a:off x="628650" y="4394506"/>
            <a:ext cx="7886700" cy="276911"/>
          </a:xfrm>
        </p:spPr>
        <p:txBody>
          <a:bodyPr/>
          <a:lstStyle/>
          <a:p>
            <a:pPr>
              <a:spcBef>
                <a:spcPts val="0"/>
              </a:spcBef>
            </a:pPr>
            <a:r>
              <a:rPr lang="en-US" baseline="30000" dirty="0" err="1">
                <a:solidFill>
                  <a:schemeClr val="bg1">
                    <a:lumMod val="50000"/>
                  </a:schemeClr>
                </a:solidFill>
              </a:rPr>
              <a:t>a</a:t>
            </a:r>
            <a:r>
              <a:rPr lang="en-US" dirty="0" err="1">
                <a:solidFill>
                  <a:schemeClr val="bg1">
                    <a:lumMod val="50000"/>
                  </a:schemeClr>
                </a:solidFill>
              </a:rPr>
              <a:t>Disease</a:t>
            </a:r>
            <a:r>
              <a:rPr lang="en-US" dirty="0">
                <a:solidFill>
                  <a:schemeClr val="bg1">
                    <a:lumMod val="50000"/>
                  </a:schemeClr>
                </a:solidFill>
              </a:rPr>
              <a:t> control was defined as patients with a CR, PR, or SD for ≥ 12 weeks.</a:t>
            </a:r>
          </a:p>
          <a:p>
            <a:pPr>
              <a:spcBef>
                <a:spcPts val="0"/>
              </a:spcBef>
            </a:pPr>
            <a:r>
              <a:rPr lang="en-US" dirty="0">
                <a:solidFill>
                  <a:schemeClr val="bg1">
                    <a:lumMod val="50000"/>
                  </a:schemeClr>
                </a:solidFill>
              </a:rPr>
              <a:t>1. </a:t>
            </a:r>
            <a:r>
              <a:rPr lang="nl-NL" dirty="0">
                <a:solidFill>
                  <a:schemeClr val="bg1">
                    <a:lumMod val="50000"/>
                  </a:schemeClr>
                </a:solidFill>
              </a:rPr>
              <a:t>Overman MJ, et al. </a:t>
            </a:r>
            <a:r>
              <a:rPr lang="nl-NL" i="1" dirty="0">
                <a:solidFill>
                  <a:schemeClr val="bg1">
                    <a:lumMod val="50000"/>
                  </a:schemeClr>
                </a:solidFill>
              </a:rPr>
              <a:t>J Clin Oncol </a:t>
            </a:r>
            <a:r>
              <a:rPr lang="nl-NL" dirty="0">
                <a:solidFill>
                  <a:schemeClr val="bg1">
                    <a:lumMod val="50000"/>
                  </a:schemeClr>
                </a:solidFill>
              </a:rPr>
              <a:t>2018;8:773–779</a:t>
            </a:r>
            <a:r>
              <a:rPr lang="en-US" dirty="0">
                <a:solidFill>
                  <a:schemeClr val="bg1">
                    <a:lumMod val="50000"/>
                  </a:schemeClr>
                </a:solidFill>
              </a:rPr>
              <a:t>; 2. André T, et al. Oral presentation at ASCO-GI 2018; </a:t>
            </a:r>
            <a:r>
              <a:rPr lang="en-US" dirty="0">
                <a:solidFill>
                  <a:schemeClr val="bg1">
                    <a:lumMod val="50000"/>
                  </a:schemeClr>
                </a:solidFill>
                <a:latin typeface="Arial" charset="0"/>
                <a:ea typeface="Arial" charset="0"/>
                <a:cs typeface="Arial" charset="0"/>
              </a:rPr>
              <a:t>3. Overman MJ, et al. Poster presentation at ASCO-GI 2019; 4</a:t>
            </a:r>
            <a:r>
              <a:rPr lang="en-US" dirty="0">
                <a:solidFill>
                  <a:schemeClr val="bg1">
                    <a:lumMod val="50000"/>
                  </a:schemeClr>
                </a:solidFill>
              </a:rPr>
              <a:t>. </a:t>
            </a:r>
            <a:r>
              <a:rPr lang="en-US" dirty="0">
                <a:solidFill>
                  <a:schemeClr val="bg1">
                    <a:lumMod val="50000"/>
                  </a:schemeClr>
                </a:solidFill>
                <a:latin typeface="Arial" charset="0"/>
                <a:ea typeface="Arial" charset="0"/>
                <a:cs typeface="Arial" charset="0"/>
              </a:rPr>
              <a:t>OPDIVO</a:t>
            </a:r>
            <a:r>
              <a:rPr lang="en-US" baseline="30000" dirty="0">
                <a:solidFill>
                  <a:schemeClr val="bg1">
                    <a:lumMod val="50000"/>
                  </a:schemeClr>
                </a:solidFill>
                <a:latin typeface="Arial" charset="0"/>
                <a:ea typeface="Arial" charset="0"/>
                <a:cs typeface="Arial" charset="0"/>
              </a:rPr>
              <a:t>®</a:t>
            </a:r>
            <a:r>
              <a:rPr lang="en-US" dirty="0">
                <a:solidFill>
                  <a:schemeClr val="bg1">
                    <a:lumMod val="50000"/>
                  </a:schemeClr>
                </a:solidFill>
                <a:latin typeface="Arial" charset="0"/>
                <a:ea typeface="Arial" charset="0"/>
                <a:cs typeface="Arial" charset="0"/>
              </a:rPr>
              <a:t> [prescribing information]. July 2018. </a:t>
            </a:r>
            <a:endParaRPr lang="en-US" dirty="0">
              <a:solidFill>
                <a:schemeClr val="bg1">
                  <a:lumMod val="50000"/>
                </a:schemeClr>
              </a:solidFill>
            </a:endParaRPr>
          </a:p>
        </p:txBody>
      </p:sp>
      <p:graphicFrame>
        <p:nvGraphicFramePr>
          <p:cNvPr id="64" name="Content Placeholder 8">
            <a:extLst>
              <a:ext uri="{FF2B5EF4-FFF2-40B4-BE49-F238E27FC236}">
                <a16:creationId xmlns:a16="http://schemas.microsoft.com/office/drawing/2014/main" id="{3B5728D5-ED40-4D98-9209-1C5F864CD4E1}"/>
              </a:ext>
            </a:extLst>
          </p:cNvPr>
          <p:cNvGraphicFramePr>
            <a:graphicFrameLocks/>
          </p:cNvGraphicFramePr>
          <p:nvPr>
            <p:extLst/>
          </p:nvPr>
        </p:nvGraphicFramePr>
        <p:xfrm>
          <a:off x="763336" y="1106176"/>
          <a:ext cx="7886747" cy="2711207"/>
        </p:xfrm>
        <a:graphic>
          <a:graphicData uri="http://schemas.openxmlformats.org/drawingml/2006/table">
            <a:tbl>
              <a:tblPr firstRow="1" bandRow="1">
                <a:tableStyleId>{F5AB1C69-6EDB-4FF4-983F-18BD219EF322}</a:tableStyleId>
              </a:tblPr>
              <a:tblGrid>
                <a:gridCol w="2129123">
                  <a:extLst>
                    <a:ext uri="{9D8B030D-6E8A-4147-A177-3AD203B41FA5}">
                      <a16:colId xmlns:a16="http://schemas.microsoft.com/office/drawing/2014/main" val="1236969538"/>
                    </a:ext>
                  </a:extLst>
                </a:gridCol>
                <a:gridCol w="1919208">
                  <a:extLst>
                    <a:ext uri="{9D8B030D-6E8A-4147-A177-3AD203B41FA5}">
                      <a16:colId xmlns:a16="http://schemas.microsoft.com/office/drawing/2014/main" val="2568734430"/>
                    </a:ext>
                  </a:extLst>
                </a:gridCol>
                <a:gridCol w="1919208">
                  <a:extLst>
                    <a:ext uri="{9D8B030D-6E8A-4147-A177-3AD203B41FA5}">
                      <a16:colId xmlns:a16="http://schemas.microsoft.com/office/drawing/2014/main" val="536785698"/>
                    </a:ext>
                  </a:extLst>
                </a:gridCol>
                <a:gridCol w="1919208">
                  <a:extLst>
                    <a:ext uri="{9D8B030D-6E8A-4147-A177-3AD203B41FA5}">
                      <a16:colId xmlns:a16="http://schemas.microsoft.com/office/drawing/2014/main" val="1232416248"/>
                    </a:ext>
                  </a:extLst>
                </a:gridCol>
              </a:tblGrid>
              <a:tr h="578807">
                <a:tc>
                  <a:txBody>
                    <a:bodyPr/>
                    <a:lstStyle/>
                    <a:p>
                      <a:pPr marL="0" marR="0" algn="ctr">
                        <a:spcBef>
                          <a:spcPts val="300"/>
                        </a:spcBef>
                        <a:spcAft>
                          <a:spcPts val="300"/>
                        </a:spcAft>
                        <a:tabLst>
                          <a:tab pos="228600" algn="l"/>
                        </a:tabLst>
                      </a:pPr>
                      <a:r>
                        <a:rPr lang="x-none" sz="1100">
                          <a:solidFill>
                            <a:srgbClr val="FF0000"/>
                          </a:solidFill>
                          <a:effectLst/>
                        </a:rPr>
                        <a:t> </a:t>
                      </a:r>
                      <a:endParaRPr lang="en-US" sz="1100" b="1">
                        <a:solidFill>
                          <a:srgbClr val="FF0000"/>
                        </a:solidFill>
                        <a:effectLst/>
                        <a:latin typeface="Times New Roman" panose="02020603050405020304" pitchFamily="18" charset="0"/>
                        <a:ea typeface="+mn-ea"/>
                      </a:endParaRPr>
                    </a:p>
                  </a:txBody>
                  <a:tcPr marL="20503" marR="20503" marT="20574" marB="20574">
                    <a:lnB w="6350" cap="flat" cmpd="sng" algn="ctr">
                      <a:solidFill>
                        <a:schemeClr val="bg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100">
                          <a:solidFill>
                            <a:schemeClr val="bg1"/>
                          </a:solidFill>
                          <a:effectLst/>
                        </a:rPr>
                        <a:t>Median FU 13.4 months</a:t>
                      </a:r>
                      <a:r>
                        <a:rPr lang="en-US" sz="1100" baseline="30000">
                          <a:solidFill>
                            <a:schemeClr val="bg1"/>
                          </a:solidFill>
                          <a:effectLst/>
                        </a:rPr>
                        <a:t>1,2 </a:t>
                      </a:r>
                    </a:p>
                    <a:p>
                      <a:pPr marL="0" marR="0" algn="ctr">
                        <a:lnSpc>
                          <a:spcPct val="105000"/>
                        </a:lnSpc>
                        <a:spcBef>
                          <a:spcPts val="0"/>
                        </a:spcBef>
                        <a:spcAft>
                          <a:spcPts val="0"/>
                        </a:spcAft>
                      </a:pPr>
                      <a:r>
                        <a:rPr lang="en-US" sz="1100">
                          <a:solidFill>
                            <a:schemeClr val="bg1"/>
                          </a:solidFill>
                          <a:effectLst/>
                        </a:rPr>
                        <a:t>Investigator assessment </a:t>
                      </a:r>
                    </a:p>
                    <a:p>
                      <a:pPr marL="0" marR="0" algn="ctr">
                        <a:lnSpc>
                          <a:spcPct val="105000"/>
                        </a:lnSpc>
                        <a:spcBef>
                          <a:spcPts val="0"/>
                        </a:spcBef>
                        <a:spcAft>
                          <a:spcPts val="0"/>
                        </a:spcAft>
                      </a:pPr>
                      <a:r>
                        <a:rPr lang="en-US" sz="1100">
                          <a:solidFill>
                            <a:schemeClr val="bg1"/>
                          </a:solidFill>
                          <a:effectLst/>
                        </a:rPr>
                        <a:t>(N = 119)</a:t>
                      </a:r>
                      <a:endParaRPr lang="en-US" sz="1100" b="1">
                        <a:solidFill>
                          <a:schemeClr val="bg1"/>
                        </a:solidFill>
                        <a:effectLst/>
                        <a:latin typeface="Calibri" panose="020F0502020204030204" pitchFamily="34" charset="0"/>
                        <a:ea typeface="+mn-ea"/>
                      </a:endParaRPr>
                    </a:p>
                  </a:txBody>
                  <a:tcPr marL="20503" marR="20503" marT="20574" marB="20574" anchor="ctr">
                    <a:lnB w="635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228600" algn="l"/>
                        </a:tabLst>
                      </a:pPr>
                      <a:r>
                        <a:rPr lang="en-US" sz="1100">
                          <a:solidFill>
                            <a:schemeClr val="bg1"/>
                          </a:solidFill>
                          <a:effectLst/>
                        </a:rPr>
                        <a:t>Median FU 13.4 months</a:t>
                      </a:r>
                      <a:r>
                        <a:rPr lang="en-US" sz="1100" baseline="30000">
                          <a:solidFill>
                            <a:schemeClr val="bg1"/>
                          </a:solidFill>
                          <a:effectLst/>
                        </a:rPr>
                        <a:t>1,2</a:t>
                      </a:r>
                      <a:r>
                        <a:rPr lang="en-US" sz="1100">
                          <a:solidFill>
                            <a:schemeClr val="bg1"/>
                          </a:solidFill>
                          <a:effectLst/>
                        </a:rPr>
                        <a:t> </a:t>
                      </a:r>
                    </a:p>
                    <a:p>
                      <a:pPr marL="0" marR="0" algn="ctr">
                        <a:spcBef>
                          <a:spcPts val="0"/>
                        </a:spcBef>
                        <a:spcAft>
                          <a:spcPts val="0"/>
                        </a:spcAft>
                        <a:tabLst>
                          <a:tab pos="228600" algn="l"/>
                        </a:tabLst>
                      </a:pPr>
                      <a:r>
                        <a:rPr lang="en-US" sz="1100">
                          <a:solidFill>
                            <a:schemeClr val="bg1"/>
                          </a:solidFill>
                          <a:effectLst/>
                        </a:rPr>
                        <a:t>BICR</a:t>
                      </a:r>
                      <a:r>
                        <a:rPr lang="en-US" sz="1100" baseline="0">
                          <a:solidFill>
                            <a:schemeClr val="bg1"/>
                          </a:solidFill>
                          <a:effectLst/>
                        </a:rPr>
                        <a:t> assessment </a:t>
                      </a:r>
                    </a:p>
                    <a:p>
                      <a:pPr marL="0" marR="0" algn="ctr">
                        <a:spcBef>
                          <a:spcPts val="0"/>
                        </a:spcBef>
                        <a:spcAft>
                          <a:spcPts val="0"/>
                        </a:spcAft>
                        <a:tabLst>
                          <a:tab pos="228600" algn="l"/>
                        </a:tabLst>
                      </a:pPr>
                      <a:r>
                        <a:rPr lang="en-US" sz="1100" baseline="0">
                          <a:solidFill>
                            <a:schemeClr val="bg1"/>
                          </a:solidFill>
                          <a:effectLst/>
                        </a:rPr>
                        <a:t>(N = 119)</a:t>
                      </a:r>
                      <a:endParaRPr lang="en-US" sz="1100" b="1">
                        <a:solidFill>
                          <a:schemeClr val="bg1"/>
                        </a:solidFill>
                        <a:effectLst/>
                        <a:latin typeface="Times New Roman" panose="02020603050405020304" pitchFamily="18" charset="0"/>
                        <a:ea typeface="+mn-ea"/>
                      </a:endParaRPr>
                    </a:p>
                  </a:txBody>
                  <a:tcPr marL="20503" marR="20503" marT="20574" marB="20574" anchor="ctr">
                    <a:lnB w="635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tabLst>
                          <a:tab pos="228600" algn="l"/>
                        </a:tabLst>
                      </a:pPr>
                      <a:r>
                        <a:rPr lang="en-US" sz="1100" b="1">
                          <a:solidFill>
                            <a:schemeClr val="bg1"/>
                          </a:solidFill>
                          <a:effectLst/>
                          <a:latin typeface="+mn-lt"/>
                          <a:ea typeface="+mn-ea"/>
                        </a:rPr>
                        <a:t>Median FU 25.4 months</a:t>
                      </a:r>
                      <a:r>
                        <a:rPr lang="en-US" sz="1100" b="1" baseline="30000">
                          <a:solidFill>
                            <a:schemeClr val="bg1"/>
                          </a:solidFill>
                          <a:effectLst/>
                          <a:latin typeface="+mn-lt"/>
                          <a:ea typeface="+mn-ea"/>
                        </a:rPr>
                        <a:t>3</a:t>
                      </a:r>
                    </a:p>
                    <a:p>
                      <a:pPr marL="0" marR="0" algn="ctr">
                        <a:spcBef>
                          <a:spcPts val="0"/>
                        </a:spcBef>
                        <a:spcAft>
                          <a:spcPts val="0"/>
                        </a:spcAft>
                        <a:tabLst>
                          <a:tab pos="228600" algn="l"/>
                        </a:tabLst>
                      </a:pPr>
                      <a:r>
                        <a:rPr lang="en-US" sz="1100" b="1">
                          <a:solidFill>
                            <a:schemeClr val="bg1"/>
                          </a:solidFill>
                          <a:effectLst/>
                          <a:latin typeface="+mn-lt"/>
                          <a:ea typeface="+mn-ea"/>
                        </a:rPr>
                        <a:t>Investigator assessment</a:t>
                      </a:r>
                    </a:p>
                    <a:p>
                      <a:pPr marL="0" marR="0" algn="ctr">
                        <a:spcBef>
                          <a:spcPts val="0"/>
                        </a:spcBef>
                        <a:spcAft>
                          <a:spcPts val="0"/>
                        </a:spcAft>
                        <a:tabLst>
                          <a:tab pos="228600" algn="l"/>
                        </a:tabLst>
                      </a:pPr>
                      <a:r>
                        <a:rPr lang="en-US" sz="1100" b="1">
                          <a:solidFill>
                            <a:schemeClr val="bg1"/>
                          </a:solidFill>
                          <a:effectLst/>
                          <a:latin typeface="+mn-lt"/>
                          <a:ea typeface="+mn-ea"/>
                        </a:rPr>
                        <a:t>(N = 119)</a:t>
                      </a:r>
                    </a:p>
                  </a:txBody>
                  <a:tcPr marL="20503" marR="20503" marT="20574" marB="20574"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9593816"/>
                  </a:ext>
                </a:extLst>
              </a:tr>
              <a:tr h="401364">
                <a:tc>
                  <a:txBody>
                    <a:bodyPr/>
                    <a:lstStyle/>
                    <a:p>
                      <a:pPr marL="0" marR="0" algn="l">
                        <a:spcBef>
                          <a:spcPts val="300"/>
                        </a:spcBef>
                        <a:spcAft>
                          <a:spcPts val="300"/>
                        </a:spcAft>
                        <a:tabLst>
                          <a:tab pos="228600" algn="l"/>
                        </a:tabLst>
                      </a:pPr>
                      <a:r>
                        <a:rPr lang="en-GB" sz="900" b="1" dirty="0">
                          <a:solidFill>
                            <a:schemeClr val="tx1"/>
                          </a:solidFill>
                          <a:effectLst/>
                          <a:latin typeface="+mn-lt"/>
                        </a:rPr>
                        <a:t>ORR, n (%) </a:t>
                      </a:r>
                      <a:endParaRPr lang="en-US" sz="900" b="1" dirty="0">
                        <a:solidFill>
                          <a:schemeClr val="tx1"/>
                        </a:solidFill>
                        <a:effectLst/>
                        <a:latin typeface="+mn-lt"/>
                      </a:endParaRPr>
                    </a:p>
                    <a:p>
                      <a:pPr marL="0" marR="0" algn="l">
                        <a:spcBef>
                          <a:spcPts val="300"/>
                        </a:spcBef>
                        <a:spcAft>
                          <a:spcPts val="300"/>
                        </a:spcAft>
                        <a:tabLst>
                          <a:tab pos="228600" algn="l"/>
                        </a:tabLst>
                      </a:pPr>
                      <a:r>
                        <a:rPr lang="en-GB" sz="900" dirty="0">
                          <a:solidFill>
                            <a:schemeClr val="tx1"/>
                          </a:solidFill>
                          <a:effectLst/>
                          <a:latin typeface="+mn-lt"/>
                        </a:rPr>
                        <a:t>         [95% CI]</a:t>
                      </a:r>
                      <a:endParaRPr lang="en-US" sz="900" b="0" dirty="0">
                        <a:solidFill>
                          <a:schemeClr val="tx1"/>
                        </a:solidFill>
                        <a:effectLst/>
                        <a:latin typeface="+mn-lt"/>
                        <a:ea typeface="+mn-ea"/>
                      </a:endParaRPr>
                    </a:p>
                  </a:txBody>
                  <a:tcPr marL="20503" marR="20503" marT="20574" marB="20574">
                    <a:lnT w="6350" cap="flat" cmpd="sng" algn="ctr">
                      <a:solidFill>
                        <a:schemeClr val="bg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GB" sz="900">
                          <a:solidFill>
                            <a:schemeClr val="tx1"/>
                          </a:solidFill>
                          <a:effectLst/>
                          <a:latin typeface="+mn-lt"/>
                        </a:rPr>
                        <a:t>65 (55)</a:t>
                      </a:r>
                      <a:endParaRPr lang="en-US" sz="900">
                        <a:solidFill>
                          <a:schemeClr val="tx1"/>
                        </a:solidFill>
                        <a:effectLst/>
                        <a:latin typeface="+mn-lt"/>
                      </a:endParaRPr>
                    </a:p>
                    <a:p>
                      <a:pPr marL="0" marR="0" algn="ctr">
                        <a:spcBef>
                          <a:spcPts val="300"/>
                        </a:spcBef>
                        <a:spcAft>
                          <a:spcPts val="300"/>
                        </a:spcAft>
                        <a:tabLst>
                          <a:tab pos="228600" algn="l"/>
                        </a:tabLst>
                      </a:pPr>
                      <a:r>
                        <a:rPr lang="en-GB" sz="900">
                          <a:solidFill>
                            <a:schemeClr val="tx1"/>
                          </a:solidFill>
                          <a:effectLst/>
                          <a:latin typeface="+mn-lt"/>
                        </a:rPr>
                        <a:t>[45–64]</a:t>
                      </a:r>
                      <a:endParaRPr lang="en-US" sz="900">
                        <a:solidFill>
                          <a:schemeClr val="tx1"/>
                        </a:solidFill>
                        <a:effectLst/>
                        <a:latin typeface="+mn-lt"/>
                        <a:ea typeface="+mn-ea"/>
                      </a:endParaRPr>
                    </a:p>
                  </a:txBody>
                  <a:tcPr marL="20503" marR="20503" marT="20574" marB="20574" anchor="ctr">
                    <a:lnT w="6350" cap="flat" cmpd="sng" algn="ctr">
                      <a:solidFill>
                        <a:schemeClr val="bg1"/>
                      </a:solidFill>
                      <a:prstDash val="solid"/>
                      <a:round/>
                      <a:headEnd type="none" w="med" len="med"/>
                      <a:tailEnd type="none" w="med" len="med"/>
                    </a:lnT>
                  </a:tcPr>
                </a:tc>
                <a:tc>
                  <a:txBody>
                    <a:bodyPr/>
                    <a:lstStyle/>
                    <a:p>
                      <a:pPr marL="0" marR="0" algn="ctr" defTabSz="1219170" rtl="0" eaLnBrk="1" latinLnBrk="0" hangingPunct="1">
                        <a:lnSpc>
                          <a:spcPct val="105000"/>
                        </a:lnSpc>
                        <a:spcBef>
                          <a:spcPts val="0"/>
                        </a:spcBef>
                        <a:spcAft>
                          <a:spcPts val="0"/>
                        </a:spcAft>
                      </a:pPr>
                      <a:r>
                        <a:rPr lang="en-GB" sz="900" kern="1200">
                          <a:solidFill>
                            <a:schemeClr val="tx1"/>
                          </a:solidFill>
                          <a:effectLst/>
                          <a:latin typeface="+mn-lt"/>
                        </a:rPr>
                        <a:t>58 (49) </a:t>
                      </a:r>
                      <a:endParaRPr lang="en-US" sz="900" kern="1200">
                        <a:solidFill>
                          <a:schemeClr val="tx1"/>
                        </a:solidFill>
                        <a:effectLst/>
                        <a:latin typeface="+mn-lt"/>
                      </a:endParaRPr>
                    </a:p>
                    <a:p>
                      <a:pPr marL="0" marR="0" algn="ctr" defTabSz="1219170" rtl="0" eaLnBrk="1" latinLnBrk="0" hangingPunct="1">
                        <a:lnSpc>
                          <a:spcPct val="105000"/>
                        </a:lnSpc>
                        <a:spcBef>
                          <a:spcPts val="0"/>
                        </a:spcBef>
                        <a:spcAft>
                          <a:spcPts val="0"/>
                        </a:spcAft>
                        <a:tabLst>
                          <a:tab pos="228600" algn="l"/>
                        </a:tabLst>
                      </a:pPr>
                      <a:r>
                        <a:rPr lang="en-GB" sz="900" kern="1200">
                          <a:solidFill>
                            <a:schemeClr val="tx1"/>
                          </a:solidFill>
                          <a:effectLst/>
                          <a:latin typeface="+mn-lt"/>
                        </a:rPr>
                        <a:t>[40</a:t>
                      </a:r>
                      <a:r>
                        <a:rPr lang="en-GB" sz="900">
                          <a:solidFill>
                            <a:schemeClr val="tx1"/>
                          </a:solidFill>
                          <a:effectLst/>
                          <a:latin typeface="+mn-lt"/>
                        </a:rPr>
                        <a:t>–</a:t>
                      </a:r>
                      <a:r>
                        <a:rPr lang="en-GB" sz="900" kern="1200">
                          <a:solidFill>
                            <a:schemeClr val="tx1"/>
                          </a:solidFill>
                          <a:effectLst/>
                          <a:latin typeface="+mn-lt"/>
                        </a:rPr>
                        <a:t>58]</a:t>
                      </a:r>
                      <a:endParaRPr lang="en-US" sz="900" kern="1200">
                        <a:solidFill>
                          <a:schemeClr val="tx1"/>
                        </a:solidFill>
                        <a:effectLst/>
                        <a:latin typeface="+mn-lt"/>
                        <a:ea typeface="+mn-ea"/>
                        <a:cs typeface="+mn-cs"/>
                      </a:endParaRPr>
                    </a:p>
                  </a:txBody>
                  <a:tcPr marL="20503" marR="20503" marT="20574" marB="20574" anchor="ctr">
                    <a:lnT w="6350" cap="flat" cmpd="sng" algn="ctr">
                      <a:solidFill>
                        <a:schemeClr val="bg1"/>
                      </a:solidFill>
                      <a:prstDash val="solid"/>
                      <a:round/>
                      <a:headEnd type="none" w="med" len="med"/>
                      <a:tailEnd type="none" w="med" len="med"/>
                    </a:lnT>
                  </a:tcP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69 (58)</a:t>
                      </a:r>
                    </a:p>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[49</a:t>
                      </a:r>
                      <a:r>
                        <a:rPr lang="en-GB" sz="900">
                          <a:solidFill>
                            <a:schemeClr val="tx1"/>
                          </a:solidFill>
                          <a:effectLst/>
                          <a:latin typeface="+mn-lt"/>
                        </a:rPr>
                        <a:t>–</a:t>
                      </a:r>
                      <a:r>
                        <a:rPr lang="en-US" sz="900" kern="1200">
                          <a:solidFill>
                            <a:schemeClr val="tx1"/>
                          </a:solidFill>
                          <a:effectLst/>
                          <a:latin typeface="+mn-lt"/>
                          <a:ea typeface="+mn-ea"/>
                          <a:cs typeface="+mn-cs"/>
                        </a:rPr>
                        <a:t>67]</a:t>
                      </a:r>
                    </a:p>
                  </a:txBody>
                  <a:tcPr marL="20503" marR="20503" marT="20574" marB="20574" anchor="ctr">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16342417"/>
                  </a:ext>
                </a:extLst>
              </a:tr>
              <a:tr h="221612">
                <a:tc>
                  <a:txBody>
                    <a:bodyPr/>
                    <a:lstStyle/>
                    <a:p>
                      <a:pPr marL="0" marR="0" algn="l">
                        <a:spcBef>
                          <a:spcPts val="300"/>
                        </a:spcBef>
                        <a:spcAft>
                          <a:spcPts val="300"/>
                        </a:spcAft>
                        <a:tabLst>
                          <a:tab pos="228600" algn="l"/>
                        </a:tabLst>
                      </a:pPr>
                      <a:r>
                        <a:rPr lang="en-GB" sz="900">
                          <a:solidFill>
                            <a:schemeClr val="tx1"/>
                          </a:solidFill>
                          <a:effectLst/>
                          <a:latin typeface="+mn-lt"/>
                        </a:rPr>
                        <a:t>         Complete response</a:t>
                      </a:r>
                      <a:endParaRPr lang="en-US" sz="900" b="0">
                        <a:solidFill>
                          <a:schemeClr val="tx1"/>
                        </a:solidFill>
                        <a:effectLst/>
                        <a:latin typeface="+mn-lt"/>
                        <a:ea typeface="+mn-ea"/>
                      </a:endParaRP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4 (3)</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5 (4)</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7 (6)</a:t>
                      </a:r>
                    </a:p>
                  </a:txBody>
                  <a:tcPr marL="20503" marR="20503" marT="20574" marB="20574" anchor="ctr"/>
                </a:tc>
                <a:extLst>
                  <a:ext uri="{0D108BD9-81ED-4DB2-BD59-A6C34878D82A}">
                    <a16:rowId xmlns:a16="http://schemas.microsoft.com/office/drawing/2014/main" val="1267260143"/>
                  </a:ext>
                </a:extLst>
              </a:tr>
              <a:tr h="221612">
                <a:tc>
                  <a:txBody>
                    <a:bodyPr/>
                    <a:lstStyle/>
                    <a:p>
                      <a:pPr marL="0" marR="0" algn="l">
                        <a:spcBef>
                          <a:spcPts val="300"/>
                        </a:spcBef>
                        <a:spcAft>
                          <a:spcPts val="300"/>
                        </a:spcAft>
                        <a:tabLst>
                          <a:tab pos="228600" algn="l"/>
                        </a:tabLst>
                      </a:pPr>
                      <a:r>
                        <a:rPr lang="en-GB" sz="900">
                          <a:solidFill>
                            <a:schemeClr val="tx1"/>
                          </a:solidFill>
                          <a:effectLst/>
                          <a:latin typeface="+mn-lt"/>
                        </a:rPr>
                        <a:t>         Partial response</a:t>
                      </a:r>
                      <a:endParaRPr lang="en-US" sz="900" b="0">
                        <a:solidFill>
                          <a:schemeClr val="tx1"/>
                        </a:solidFill>
                        <a:effectLst/>
                        <a:latin typeface="+mn-lt"/>
                        <a:ea typeface="+mn-ea"/>
                      </a:endParaRP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61 (51)</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53 (45)</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62 (52)</a:t>
                      </a:r>
                    </a:p>
                  </a:txBody>
                  <a:tcPr marL="20503" marR="20503" marT="20574" marB="20574" anchor="ctr"/>
                </a:tc>
                <a:extLst>
                  <a:ext uri="{0D108BD9-81ED-4DB2-BD59-A6C34878D82A}">
                    <a16:rowId xmlns:a16="http://schemas.microsoft.com/office/drawing/2014/main" val="3228729168"/>
                  </a:ext>
                </a:extLst>
              </a:tr>
              <a:tr h="221612">
                <a:tc>
                  <a:txBody>
                    <a:bodyPr/>
                    <a:lstStyle/>
                    <a:p>
                      <a:pPr marL="0" marR="0" algn="l">
                        <a:spcBef>
                          <a:spcPts val="300"/>
                        </a:spcBef>
                        <a:spcAft>
                          <a:spcPts val="300"/>
                        </a:spcAft>
                        <a:tabLst>
                          <a:tab pos="228600" algn="l"/>
                        </a:tabLst>
                      </a:pPr>
                      <a:r>
                        <a:rPr lang="en-US" sz="900">
                          <a:solidFill>
                            <a:schemeClr val="tx1"/>
                          </a:solidFill>
                          <a:effectLst/>
                          <a:latin typeface="+mn-lt"/>
                          <a:ea typeface="+mn-ea"/>
                        </a:rPr>
                        <a:t>         Stable</a:t>
                      </a:r>
                      <a:r>
                        <a:rPr lang="en-US" sz="900" baseline="0">
                          <a:solidFill>
                            <a:schemeClr val="tx1"/>
                          </a:solidFill>
                          <a:effectLst/>
                          <a:latin typeface="+mn-lt"/>
                          <a:ea typeface="+mn-ea"/>
                        </a:rPr>
                        <a:t> disease</a:t>
                      </a:r>
                      <a:endParaRPr lang="en-US" sz="900">
                        <a:solidFill>
                          <a:schemeClr val="tx1"/>
                        </a:solidFill>
                        <a:effectLst/>
                        <a:latin typeface="+mn-lt"/>
                        <a:ea typeface="+mn-ea"/>
                      </a:endParaRP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37 (31)</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39 (33)</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33 (28)</a:t>
                      </a:r>
                    </a:p>
                  </a:txBody>
                  <a:tcPr marL="20503" marR="20503" marT="20574" marB="20574" anchor="ctr"/>
                </a:tc>
                <a:extLst>
                  <a:ext uri="{0D108BD9-81ED-4DB2-BD59-A6C34878D82A}">
                    <a16:rowId xmlns:a16="http://schemas.microsoft.com/office/drawing/2014/main" val="3490306660"/>
                  </a:ext>
                </a:extLst>
              </a:tr>
              <a:tr h="221612">
                <a:tc>
                  <a:txBody>
                    <a:bodyPr/>
                    <a:lstStyle/>
                    <a:p>
                      <a:pPr marL="400050" marR="0" algn="l">
                        <a:spcBef>
                          <a:spcPts val="300"/>
                        </a:spcBef>
                        <a:spcAft>
                          <a:spcPts val="300"/>
                        </a:spcAft>
                        <a:tabLst>
                          <a:tab pos="228600" algn="l"/>
                          <a:tab pos="400050" algn="l"/>
                        </a:tabLst>
                      </a:pPr>
                      <a:r>
                        <a:rPr lang="en-US" sz="900" b="0">
                          <a:solidFill>
                            <a:schemeClr val="tx1"/>
                          </a:solidFill>
                          <a:effectLst/>
                          <a:latin typeface="+mn-lt"/>
                          <a:ea typeface="+mn-ea"/>
                        </a:rPr>
                        <a:t>Progressive</a:t>
                      </a:r>
                      <a:r>
                        <a:rPr lang="en-US" sz="900" b="0" baseline="0">
                          <a:solidFill>
                            <a:schemeClr val="tx1"/>
                          </a:solidFill>
                          <a:effectLst/>
                          <a:latin typeface="+mn-lt"/>
                          <a:ea typeface="+mn-ea"/>
                        </a:rPr>
                        <a:t> disease</a:t>
                      </a:r>
                      <a:endParaRPr lang="en-US" sz="900" b="0">
                        <a:solidFill>
                          <a:schemeClr val="tx1"/>
                        </a:solidFill>
                        <a:effectLst/>
                        <a:latin typeface="+mn-lt"/>
                        <a:ea typeface="+mn-ea"/>
                      </a:endParaRP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14 (12)</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17 (14)</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14 (12)</a:t>
                      </a:r>
                    </a:p>
                  </a:txBody>
                  <a:tcPr marL="20503" marR="20503" marT="20574" marB="20574" anchor="ctr"/>
                </a:tc>
                <a:extLst>
                  <a:ext uri="{0D108BD9-81ED-4DB2-BD59-A6C34878D82A}">
                    <a16:rowId xmlns:a16="http://schemas.microsoft.com/office/drawing/2014/main" val="4091835411"/>
                  </a:ext>
                </a:extLst>
              </a:tr>
              <a:tr h="221612">
                <a:tc>
                  <a:txBody>
                    <a:bodyPr/>
                    <a:lstStyle/>
                    <a:p>
                      <a:pPr marL="0" marR="0" algn="l">
                        <a:spcBef>
                          <a:spcPts val="300"/>
                        </a:spcBef>
                        <a:spcAft>
                          <a:spcPts val="300"/>
                        </a:spcAft>
                        <a:tabLst>
                          <a:tab pos="228600" algn="l"/>
                        </a:tabLst>
                      </a:pPr>
                      <a:r>
                        <a:rPr lang="en-US" sz="900" b="0">
                          <a:solidFill>
                            <a:schemeClr val="tx1"/>
                          </a:solidFill>
                          <a:effectLst/>
                          <a:latin typeface="+mn-lt"/>
                          <a:ea typeface="+mn-ea"/>
                        </a:rPr>
                        <a:t>         Not determined</a:t>
                      </a: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3 (3)</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4 (3)</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3 (3)</a:t>
                      </a:r>
                    </a:p>
                  </a:txBody>
                  <a:tcPr marL="20503" marR="20503" marT="20574" marB="20574" anchor="ctr"/>
                </a:tc>
                <a:extLst>
                  <a:ext uri="{0D108BD9-81ED-4DB2-BD59-A6C34878D82A}">
                    <a16:rowId xmlns:a16="http://schemas.microsoft.com/office/drawing/2014/main" val="3012032636"/>
                  </a:ext>
                </a:extLst>
              </a:tr>
              <a:tr h="221612">
                <a:tc>
                  <a:txBody>
                    <a:bodyPr/>
                    <a:lstStyle/>
                    <a:p>
                      <a:pPr marL="0" marR="0" algn="l">
                        <a:spcBef>
                          <a:spcPts val="300"/>
                        </a:spcBef>
                        <a:spcAft>
                          <a:spcPts val="300"/>
                        </a:spcAft>
                        <a:tabLst>
                          <a:tab pos="228600" algn="l"/>
                        </a:tabLst>
                      </a:pPr>
                      <a:r>
                        <a:rPr lang="en-US" sz="900" b="0">
                          <a:solidFill>
                            <a:schemeClr val="tx1"/>
                          </a:solidFill>
                          <a:effectLst/>
                          <a:latin typeface="+mn-lt"/>
                          <a:ea typeface="+mn-ea"/>
                        </a:rPr>
                        <a:t>         Not reported</a:t>
                      </a: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0</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1 (1)</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0</a:t>
                      </a:r>
                    </a:p>
                  </a:txBody>
                  <a:tcPr marL="20503" marR="20503" marT="20574" marB="20574" anchor="ctr"/>
                </a:tc>
                <a:extLst>
                  <a:ext uri="{0D108BD9-81ED-4DB2-BD59-A6C34878D82A}">
                    <a16:rowId xmlns:a16="http://schemas.microsoft.com/office/drawing/2014/main" val="10007"/>
                  </a:ext>
                </a:extLst>
              </a:tr>
              <a:tr h="401364">
                <a:tc>
                  <a:txBody>
                    <a:bodyPr/>
                    <a:lstStyle/>
                    <a:p>
                      <a:pPr marL="0" marR="0" algn="l">
                        <a:spcBef>
                          <a:spcPts val="300"/>
                        </a:spcBef>
                        <a:spcAft>
                          <a:spcPts val="300"/>
                        </a:spcAft>
                        <a:tabLst>
                          <a:tab pos="228600" algn="l"/>
                        </a:tabLst>
                      </a:pPr>
                      <a:r>
                        <a:rPr lang="en-US" sz="900" b="1" dirty="0">
                          <a:solidFill>
                            <a:schemeClr val="tx1"/>
                          </a:solidFill>
                          <a:effectLst/>
                          <a:latin typeface="+mn-lt"/>
                          <a:ea typeface="+mn-ea"/>
                        </a:rPr>
                        <a:t>Disease</a:t>
                      </a:r>
                      <a:r>
                        <a:rPr lang="en-US" sz="900" b="1" baseline="0" dirty="0">
                          <a:solidFill>
                            <a:schemeClr val="tx1"/>
                          </a:solidFill>
                          <a:effectLst/>
                          <a:latin typeface="+mn-lt"/>
                          <a:ea typeface="+mn-ea"/>
                        </a:rPr>
                        <a:t> control for ≥12 </a:t>
                      </a:r>
                      <a:r>
                        <a:rPr lang="en-US" sz="900" b="1" baseline="0" dirty="0" err="1">
                          <a:solidFill>
                            <a:schemeClr val="tx1"/>
                          </a:solidFill>
                          <a:effectLst/>
                          <a:latin typeface="+mn-lt"/>
                          <a:ea typeface="+mn-ea"/>
                        </a:rPr>
                        <a:t>weeks,</a:t>
                      </a:r>
                      <a:r>
                        <a:rPr lang="en-US" sz="900" b="1" baseline="30000" dirty="0" err="1">
                          <a:solidFill>
                            <a:schemeClr val="tx1"/>
                          </a:solidFill>
                          <a:effectLst/>
                          <a:latin typeface="+mn-lt"/>
                          <a:ea typeface="+mn-ea"/>
                        </a:rPr>
                        <a:t>a</a:t>
                      </a:r>
                      <a:r>
                        <a:rPr lang="en-US" sz="900" b="1" baseline="0" dirty="0">
                          <a:solidFill>
                            <a:schemeClr val="tx1"/>
                          </a:solidFill>
                          <a:effectLst/>
                          <a:latin typeface="+mn-lt"/>
                          <a:ea typeface="+mn-ea"/>
                        </a:rPr>
                        <a:t> </a:t>
                      </a:r>
                      <a:r>
                        <a:rPr lang="en-GB" sz="900" b="1" dirty="0">
                          <a:solidFill>
                            <a:schemeClr val="tx1"/>
                          </a:solidFill>
                          <a:effectLst/>
                          <a:latin typeface="+mn-lt"/>
                        </a:rPr>
                        <a:t>n (%)</a:t>
                      </a:r>
                    </a:p>
                    <a:p>
                      <a:pPr marL="0" marR="0" indent="0" algn="l">
                        <a:spcBef>
                          <a:spcPts val="300"/>
                        </a:spcBef>
                        <a:spcAft>
                          <a:spcPts val="300"/>
                        </a:spcAft>
                        <a:tabLst>
                          <a:tab pos="349250" algn="l"/>
                        </a:tabLst>
                      </a:pPr>
                      <a:r>
                        <a:rPr lang="en-GB" sz="900" dirty="0">
                          <a:solidFill>
                            <a:schemeClr val="tx1"/>
                          </a:solidFill>
                          <a:effectLst/>
                          <a:latin typeface="+mn-lt"/>
                        </a:rPr>
                        <a:t>          [95% CI]</a:t>
                      </a:r>
                      <a:endParaRPr lang="en-US" sz="900" b="0" dirty="0">
                        <a:solidFill>
                          <a:schemeClr val="tx1"/>
                        </a:solidFill>
                        <a:effectLst/>
                        <a:latin typeface="+mn-lt"/>
                        <a:ea typeface="+mn-ea"/>
                      </a:endParaRPr>
                    </a:p>
                  </a:txBody>
                  <a:tcPr marL="20503" marR="20503" marT="20574" marB="20574"/>
                </a:tc>
                <a:tc>
                  <a:txBody>
                    <a:bodyPr/>
                    <a:lstStyle/>
                    <a:p>
                      <a:pPr marL="0" marR="0" algn="ctr">
                        <a:spcBef>
                          <a:spcPts val="300"/>
                        </a:spcBef>
                        <a:spcAft>
                          <a:spcPts val="300"/>
                        </a:spcAft>
                        <a:tabLst>
                          <a:tab pos="228600" algn="l"/>
                        </a:tabLst>
                      </a:pPr>
                      <a:r>
                        <a:rPr lang="en-US" sz="900">
                          <a:solidFill>
                            <a:schemeClr val="tx1"/>
                          </a:solidFill>
                          <a:effectLst/>
                          <a:latin typeface="+mn-lt"/>
                          <a:ea typeface="+mn-ea"/>
                        </a:rPr>
                        <a:t>95 (80)</a:t>
                      </a:r>
                    </a:p>
                    <a:p>
                      <a:pPr marL="0" marR="0" lvl="0" indent="0" algn="ctr" defTabSz="914400" rtl="0" eaLnBrk="1" fontAlgn="auto" latinLnBrk="0" hangingPunct="1">
                        <a:lnSpc>
                          <a:spcPct val="100000"/>
                        </a:lnSpc>
                        <a:spcBef>
                          <a:spcPts val="300"/>
                        </a:spcBef>
                        <a:spcAft>
                          <a:spcPts val="300"/>
                        </a:spcAft>
                        <a:buClrTx/>
                        <a:buSzTx/>
                        <a:buFontTx/>
                        <a:buNone/>
                        <a:tabLst>
                          <a:tab pos="228600" algn="l"/>
                        </a:tabLst>
                        <a:defRPr/>
                      </a:pPr>
                      <a:r>
                        <a:rPr lang="en-US" sz="900">
                          <a:solidFill>
                            <a:schemeClr val="tx1"/>
                          </a:solidFill>
                          <a:effectLst/>
                          <a:latin typeface="+mn-lt"/>
                          <a:ea typeface="+mn-ea"/>
                        </a:rPr>
                        <a:t>[72</a:t>
                      </a:r>
                      <a:r>
                        <a:rPr lang="en-GB" sz="900">
                          <a:solidFill>
                            <a:schemeClr val="tx1"/>
                          </a:solidFill>
                          <a:effectLst/>
                          <a:latin typeface="+mn-lt"/>
                        </a:rPr>
                        <a:t>–</a:t>
                      </a:r>
                      <a:r>
                        <a:rPr lang="en-US" sz="900">
                          <a:solidFill>
                            <a:schemeClr val="tx1"/>
                          </a:solidFill>
                          <a:effectLst/>
                          <a:latin typeface="+mn-lt"/>
                          <a:ea typeface="+mn-ea"/>
                        </a:rPr>
                        <a:t>87]</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a:solidFill>
                            <a:schemeClr val="tx1"/>
                          </a:solidFill>
                          <a:effectLst/>
                          <a:latin typeface="+mn-lt"/>
                          <a:ea typeface="+mn-ea"/>
                          <a:cs typeface="+mn-cs"/>
                        </a:rPr>
                        <a:t>94 (79)</a:t>
                      </a:r>
                    </a:p>
                    <a:p>
                      <a:pPr marL="0" marR="0" lvl="0" indent="0" algn="ctr" defTabSz="1219170" rtl="0" eaLnBrk="1" fontAlgn="auto" latinLnBrk="0" hangingPunct="1">
                        <a:lnSpc>
                          <a:spcPct val="105000"/>
                        </a:lnSpc>
                        <a:spcBef>
                          <a:spcPts val="0"/>
                        </a:spcBef>
                        <a:spcAft>
                          <a:spcPts val="0"/>
                        </a:spcAft>
                        <a:buClrTx/>
                        <a:buSzTx/>
                        <a:buFontTx/>
                        <a:buNone/>
                        <a:tabLst>
                          <a:tab pos="228600" algn="l"/>
                        </a:tabLst>
                        <a:defRPr/>
                      </a:pPr>
                      <a:r>
                        <a:rPr lang="en-US" sz="900" kern="1200">
                          <a:solidFill>
                            <a:schemeClr val="tx1"/>
                          </a:solidFill>
                          <a:effectLst/>
                          <a:latin typeface="+mn-lt"/>
                          <a:ea typeface="+mn-ea"/>
                          <a:cs typeface="+mn-cs"/>
                        </a:rPr>
                        <a:t>[71</a:t>
                      </a:r>
                      <a:r>
                        <a:rPr lang="en-GB" sz="900">
                          <a:solidFill>
                            <a:schemeClr val="tx1"/>
                          </a:solidFill>
                          <a:effectLst/>
                          <a:latin typeface="+mn-lt"/>
                        </a:rPr>
                        <a:t>–</a:t>
                      </a:r>
                      <a:r>
                        <a:rPr lang="en-US" sz="900" kern="1200">
                          <a:solidFill>
                            <a:schemeClr val="tx1"/>
                          </a:solidFill>
                          <a:effectLst/>
                          <a:latin typeface="+mn-lt"/>
                          <a:ea typeface="+mn-ea"/>
                          <a:cs typeface="+mn-cs"/>
                        </a:rPr>
                        <a:t>86]</a:t>
                      </a:r>
                    </a:p>
                  </a:txBody>
                  <a:tcPr marL="20503" marR="20503" marT="20574" marB="20574" anchor="ctr"/>
                </a:tc>
                <a:tc>
                  <a:txBody>
                    <a:bodyPr/>
                    <a:lstStyle/>
                    <a:p>
                      <a:pPr marL="0" marR="0" algn="ctr" defTabSz="1219170" rtl="0" eaLnBrk="1" latinLnBrk="0" hangingPunct="1">
                        <a:lnSpc>
                          <a:spcPct val="105000"/>
                        </a:lnSpc>
                        <a:spcBef>
                          <a:spcPts val="0"/>
                        </a:spcBef>
                        <a:spcAft>
                          <a:spcPts val="0"/>
                        </a:spcAft>
                        <a:tabLst>
                          <a:tab pos="228600" algn="l"/>
                        </a:tabLst>
                      </a:pPr>
                      <a:r>
                        <a:rPr lang="en-US" sz="900" kern="1200" dirty="0">
                          <a:solidFill>
                            <a:schemeClr val="tx1"/>
                          </a:solidFill>
                          <a:effectLst/>
                          <a:latin typeface="+mn-lt"/>
                          <a:ea typeface="+mn-ea"/>
                          <a:cs typeface="+mn-cs"/>
                        </a:rPr>
                        <a:t>96 (81)</a:t>
                      </a:r>
                    </a:p>
                    <a:p>
                      <a:pPr marL="0" marR="0" lvl="0" indent="0" algn="ctr" defTabSz="1219170" rtl="0" eaLnBrk="1" fontAlgn="auto" latinLnBrk="0" hangingPunct="1">
                        <a:lnSpc>
                          <a:spcPct val="105000"/>
                        </a:lnSpc>
                        <a:spcBef>
                          <a:spcPts val="0"/>
                        </a:spcBef>
                        <a:spcAft>
                          <a:spcPts val="0"/>
                        </a:spcAft>
                        <a:buClrTx/>
                        <a:buSzTx/>
                        <a:buFontTx/>
                        <a:buNone/>
                        <a:tabLst>
                          <a:tab pos="228600" algn="l"/>
                        </a:tabLst>
                        <a:defRPr/>
                      </a:pPr>
                      <a:r>
                        <a:rPr lang="en-US" sz="900" kern="1200" dirty="0">
                          <a:solidFill>
                            <a:schemeClr val="tx1"/>
                          </a:solidFill>
                          <a:effectLst/>
                          <a:latin typeface="+mn-lt"/>
                          <a:ea typeface="+mn-ea"/>
                          <a:cs typeface="+mn-cs"/>
                        </a:rPr>
                        <a:t>[72</a:t>
                      </a:r>
                      <a:r>
                        <a:rPr lang="en-GB" sz="900" dirty="0">
                          <a:solidFill>
                            <a:schemeClr val="tx1"/>
                          </a:solidFill>
                          <a:effectLst/>
                          <a:latin typeface="+mn-lt"/>
                        </a:rPr>
                        <a:t>–</a:t>
                      </a:r>
                      <a:r>
                        <a:rPr lang="en-US" sz="900" kern="1200" dirty="0">
                          <a:solidFill>
                            <a:schemeClr val="tx1"/>
                          </a:solidFill>
                          <a:effectLst/>
                          <a:latin typeface="+mn-lt"/>
                          <a:ea typeface="+mn-ea"/>
                          <a:cs typeface="+mn-cs"/>
                        </a:rPr>
                        <a:t>87]</a:t>
                      </a:r>
                    </a:p>
                  </a:txBody>
                  <a:tcPr marL="20503" marR="20503" marT="20574" marB="20574" anchor="ctr"/>
                </a:tc>
                <a:extLst>
                  <a:ext uri="{0D108BD9-81ED-4DB2-BD59-A6C34878D82A}">
                    <a16:rowId xmlns:a16="http://schemas.microsoft.com/office/drawing/2014/main" val="10008"/>
                  </a:ext>
                </a:extLst>
              </a:tr>
            </a:tbl>
          </a:graphicData>
        </a:graphic>
      </p:graphicFrame>
      <p:sp>
        <p:nvSpPr>
          <p:cNvPr id="6" name="TextBox 5">
            <a:extLst>
              <a:ext uri="{FF2B5EF4-FFF2-40B4-BE49-F238E27FC236}">
                <a16:creationId xmlns:a16="http://schemas.microsoft.com/office/drawing/2014/main" id="{56CB831F-7824-47C2-85C7-5A8B119C902C}"/>
              </a:ext>
            </a:extLst>
          </p:cNvPr>
          <p:cNvSpPr txBox="1"/>
          <p:nvPr/>
        </p:nvSpPr>
        <p:spPr>
          <a:xfrm>
            <a:off x="578358" y="3828945"/>
            <a:ext cx="7886700" cy="577081"/>
          </a:xfrm>
          <a:prstGeom prst="rect">
            <a:avLst/>
          </a:prstGeom>
          <a:noFill/>
        </p:spPr>
        <p:txBody>
          <a:bodyPr wrap="square" rtlCol="0">
            <a:spAutoFit/>
          </a:bodyPr>
          <a:lstStyle/>
          <a:p>
            <a:pPr marL="214313" indent="-214313" defTabSz="685800">
              <a:buFont typeface="Arial" panose="020B0604020202020204" pitchFamily="34" charset="0"/>
              <a:buChar char="•"/>
            </a:pPr>
            <a:r>
              <a:rPr lang="en-US" sz="1050" dirty="0">
                <a:solidFill>
                  <a:srgbClr val="000000"/>
                </a:solidFill>
                <a:latin typeface="Arial" panose="020B0604020202020204"/>
              </a:rPr>
              <a:t>July 11, 2018: Nivolumab plus low-dose ipilimumab received accelerated approval from the US FDA for adult and pediatric </a:t>
            </a:r>
            <a:br>
              <a:rPr lang="en-US" sz="1050" dirty="0">
                <a:solidFill>
                  <a:srgbClr val="000000"/>
                </a:solidFill>
                <a:latin typeface="Arial" panose="020B0604020202020204"/>
              </a:rPr>
            </a:br>
            <a:r>
              <a:rPr lang="en-US" sz="1050" dirty="0">
                <a:solidFill>
                  <a:srgbClr val="000000"/>
                </a:solidFill>
                <a:latin typeface="Arial" panose="020B0604020202020204"/>
              </a:rPr>
              <a:t>(12 years and older) patients with MSI-H/dMMR mCRC that progressed following treatment with a fluoropyrimidine, oxaliplatin, and irinotecan,</a:t>
            </a:r>
            <a:r>
              <a:rPr lang="en-US" sz="1050" baseline="30000" dirty="0">
                <a:solidFill>
                  <a:srgbClr val="000000"/>
                </a:solidFill>
                <a:latin typeface="Arial" panose="020B0604020202020204"/>
              </a:rPr>
              <a:t>4</a:t>
            </a:r>
            <a:r>
              <a:rPr lang="en-US" sz="1050" dirty="0">
                <a:solidFill>
                  <a:srgbClr val="000000"/>
                </a:solidFill>
                <a:latin typeface="Arial" panose="020B0604020202020204"/>
              </a:rPr>
              <a:t> based on overall response rate and duration of response from a median follow-up of 13.4 months</a:t>
            </a:r>
            <a:r>
              <a:rPr lang="en-US" sz="1050" baseline="30000" dirty="0">
                <a:solidFill>
                  <a:srgbClr val="000000"/>
                </a:solidFill>
                <a:latin typeface="Arial" panose="020B0604020202020204"/>
              </a:rPr>
              <a:t>1</a:t>
            </a:r>
          </a:p>
        </p:txBody>
      </p:sp>
    </p:spTree>
    <p:extLst>
      <p:ext uri="{BB962C8B-B14F-4D97-AF65-F5344CB8AC3E}">
        <p14:creationId xmlns:p14="http://schemas.microsoft.com/office/powerpoint/2010/main" val="2525828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Patient Disposition and Exposure (nivolumab + low-dose ipilimumab; 2L+)</a:t>
            </a:r>
            <a:endParaRPr lang="en-US" baseline="30000" dirty="0"/>
          </a:p>
        </p:txBody>
      </p:sp>
      <p:sp>
        <p:nvSpPr>
          <p:cNvPr id="7" name="Slide Number Placeholder 6"/>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22</a:t>
            </a:fld>
            <a:endParaRPr lang="en-US">
              <a:solidFill>
                <a:srgbClr val="000000">
                  <a:tint val="75000"/>
                </a:srgbClr>
              </a:solidFill>
              <a:latin typeface="Arial" panose="020B0604020202020204"/>
            </a:endParaRPr>
          </a:p>
        </p:txBody>
      </p:sp>
      <p:sp>
        <p:nvSpPr>
          <p:cNvPr id="6" name="Text Placeholder 5"/>
          <p:cNvSpPr>
            <a:spLocks noGrp="1"/>
          </p:cNvSpPr>
          <p:nvPr>
            <p:ph type="body" sz="quarter" idx="14"/>
          </p:nvPr>
        </p:nvSpPr>
        <p:spPr>
          <a:xfrm>
            <a:off x="628650" y="4482094"/>
            <a:ext cx="7886700" cy="126035"/>
          </a:xfrm>
        </p:spPr>
        <p:txBody>
          <a:bodyPr/>
          <a:lstStyle/>
          <a:p>
            <a:pPr>
              <a:spcBef>
                <a:spcPts val="0"/>
              </a:spcBef>
            </a:pPr>
            <a:r>
              <a:rPr lang="en-US" baseline="30000" dirty="0" err="1">
                <a:solidFill>
                  <a:schemeClr val="bg1">
                    <a:lumMod val="50000"/>
                  </a:schemeClr>
                </a:solidFill>
              </a:rPr>
              <a:t>a</a:t>
            </a:r>
            <a:r>
              <a:rPr lang="en-US" dirty="0" err="1">
                <a:solidFill>
                  <a:schemeClr val="bg1">
                    <a:lumMod val="50000"/>
                  </a:schemeClr>
                </a:solidFill>
              </a:rPr>
              <a:t>Other</a:t>
            </a:r>
            <a:r>
              <a:rPr lang="en-US" dirty="0">
                <a:solidFill>
                  <a:schemeClr val="bg1">
                    <a:lumMod val="50000"/>
                  </a:schemeClr>
                </a:solidFill>
              </a:rPr>
              <a:t> reasons included maximum clinical benefit (n = 5), patient request to discontinue (n = 3), lost to follow-up (n = 1), and patient unable to return for restaging (n = 1).</a:t>
            </a:r>
          </a:p>
          <a:p>
            <a:pPr>
              <a:spcBef>
                <a:spcPts val="0"/>
              </a:spcBef>
            </a:pPr>
            <a:r>
              <a:rPr lang="en-US" dirty="0">
                <a:solidFill>
                  <a:schemeClr val="bg1">
                    <a:lumMod val="50000"/>
                  </a:schemeClr>
                </a:solidFill>
                <a:latin typeface="Arial" charset="0"/>
                <a:ea typeface="Arial" charset="0"/>
                <a:cs typeface="Arial" charset="0"/>
              </a:rPr>
              <a:t>Overman MJ, et al. Poster presentation ASCO-GI 2019.</a:t>
            </a:r>
            <a:r>
              <a:rPr lang="en-US" dirty="0">
                <a:solidFill>
                  <a:schemeClr val="bg1">
                    <a:lumMod val="50000"/>
                  </a:schemeClr>
                </a:solidFill>
              </a:rPr>
              <a:t> </a:t>
            </a:r>
          </a:p>
        </p:txBody>
      </p:sp>
      <p:graphicFrame>
        <p:nvGraphicFramePr>
          <p:cNvPr id="5" name="Table 4"/>
          <p:cNvGraphicFramePr>
            <a:graphicFrameLocks noGrp="1"/>
          </p:cNvGraphicFramePr>
          <p:nvPr>
            <p:extLst/>
          </p:nvPr>
        </p:nvGraphicFramePr>
        <p:xfrm>
          <a:off x="628650" y="1228378"/>
          <a:ext cx="7886701" cy="2577846"/>
        </p:xfrm>
        <a:graphic>
          <a:graphicData uri="http://schemas.openxmlformats.org/drawingml/2006/table">
            <a:tbl>
              <a:tblPr firstRow="1">
                <a:tableStyleId>{F5AB1C69-6EDB-4FF4-983F-18BD219EF322}</a:tableStyleId>
              </a:tblPr>
              <a:tblGrid>
                <a:gridCol w="4341800">
                  <a:extLst>
                    <a:ext uri="{9D8B030D-6E8A-4147-A177-3AD203B41FA5}">
                      <a16:colId xmlns:a16="http://schemas.microsoft.com/office/drawing/2014/main" val="2393656643"/>
                    </a:ext>
                  </a:extLst>
                </a:gridCol>
                <a:gridCol w="3544901">
                  <a:extLst>
                    <a:ext uri="{9D8B030D-6E8A-4147-A177-3AD203B41FA5}">
                      <a16:colId xmlns:a16="http://schemas.microsoft.com/office/drawing/2014/main" val="949656173"/>
                    </a:ext>
                  </a:extLst>
                </a:gridCol>
              </a:tblGrid>
              <a:tr h="407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Arial" panose="020B0604020202020204" pitchFamily="34" charset="0"/>
                        <a:cs typeface="Arial" panose="020B0604020202020204" pitchFamily="34" charset="0"/>
                      </a:endParaRPr>
                    </a:p>
                  </a:txBody>
                  <a:tcPr marL="68580" marR="68580" marT="34290" marB="34290" anchor="b">
                    <a:lnB w="9525" cap="flat" cmpd="sng" algn="ctr">
                      <a:solidFill>
                        <a:schemeClr val="bg1"/>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Nivolumab + low-dose ipilimumab</a:t>
                      </a:r>
                    </a:p>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 = 119</a:t>
                      </a:r>
                    </a:p>
                  </a:txBody>
                  <a:tcPr marL="68580" marR="68580" marT="34290" marB="34290" anchor="ctr">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8037711"/>
                  </a:ext>
                </a:extLst>
              </a:tr>
              <a:tr h="586740">
                <a:tc>
                  <a:txBody>
                    <a:bodyPr/>
                    <a:lstStyle/>
                    <a:p>
                      <a:pPr marL="0" marR="0">
                        <a:lnSpc>
                          <a:spcPct val="100000"/>
                        </a:lnSpc>
                        <a:spcBef>
                          <a:spcPts val="0"/>
                        </a:spcBef>
                        <a:spcAft>
                          <a:spcPts val="0"/>
                        </a:spcAft>
                      </a:pPr>
                      <a:r>
                        <a:rPr lang="en-US" sz="1100" b="1" dirty="0">
                          <a:solidFill>
                            <a:schemeClr val="tx1"/>
                          </a:solidFill>
                          <a:effectLst/>
                          <a:latin typeface="+mn-lt"/>
                          <a:ea typeface="Calibri" panose="020F0502020204030204" pitchFamily="34" charset="0"/>
                        </a:rPr>
                        <a:t>Median number of doses</a:t>
                      </a:r>
                      <a:r>
                        <a:rPr lang="en-US" sz="1100" b="1" baseline="0" dirty="0">
                          <a:solidFill>
                            <a:schemeClr val="tx1"/>
                          </a:solidFill>
                          <a:effectLst/>
                          <a:latin typeface="+mn-lt"/>
                          <a:ea typeface="Calibri" panose="020F0502020204030204" pitchFamily="34" charset="0"/>
                        </a:rPr>
                        <a:t> (range)</a:t>
                      </a:r>
                    </a:p>
                    <a:p>
                      <a:pPr marL="173038" marR="0" indent="0">
                        <a:lnSpc>
                          <a:spcPct val="100000"/>
                        </a:lnSpc>
                        <a:spcBef>
                          <a:spcPts val="0"/>
                        </a:spcBef>
                        <a:spcAft>
                          <a:spcPts val="0"/>
                        </a:spcAft>
                      </a:pPr>
                      <a:r>
                        <a:rPr lang="en-US" sz="1100" baseline="0" dirty="0">
                          <a:solidFill>
                            <a:schemeClr val="tx1"/>
                          </a:solidFill>
                          <a:effectLst/>
                          <a:latin typeface="+mn-lt"/>
                          <a:ea typeface="Calibri" panose="020F0502020204030204" pitchFamily="34" charset="0"/>
                        </a:rPr>
                        <a:t>Nivolumab</a:t>
                      </a:r>
                    </a:p>
                    <a:p>
                      <a:pPr marL="173038" marR="0" indent="0">
                        <a:lnSpc>
                          <a:spcPct val="100000"/>
                        </a:lnSpc>
                        <a:spcBef>
                          <a:spcPts val="0"/>
                        </a:spcBef>
                        <a:spcAft>
                          <a:spcPts val="0"/>
                        </a:spcAft>
                      </a:pPr>
                      <a:r>
                        <a:rPr lang="en-US" sz="1100" baseline="0" dirty="0">
                          <a:solidFill>
                            <a:schemeClr val="tx1"/>
                          </a:solidFill>
                          <a:effectLst/>
                          <a:latin typeface="+mn-lt"/>
                          <a:ea typeface="Calibri" panose="020F0502020204030204" pitchFamily="34" charset="0"/>
                        </a:rPr>
                        <a:t>Ipilimumab</a:t>
                      </a:r>
                      <a:endParaRPr lang="en-US" sz="1100" dirty="0">
                        <a:solidFill>
                          <a:schemeClr val="tx1"/>
                        </a:solidFill>
                        <a:effectLst/>
                        <a:latin typeface="+mn-lt"/>
                        <a:ea typeface="Calibri" panose="020F0502020204030204" pitchFamily="34" charset="0"/>
                      </a:endParaRPr>
                    </a:p>
                  </a:txBody>
                  <a:tcPr marL="68580" marR="68580" marT="34290" marB="34290" anchor="ctr">
                    <a:lnT w="9525" cap="flat" cmpd="sng" algn="ctr">
                      <a:solidFill>
                        <a:schemeClr val="bg1"/>
                      </a:solidFill>
                      <a:prstDash val="solid"/>
                      <a:round/>
                      <a:headEnd type="none" w="med" len="med"/>
                      <a:tailEnd type="none" w="med" len="med"/>
                    </a:lnT>
                    <a:solidFill>
                      <a:srgbClr val="CDE5E7"/>
                    </a:solidFill>
                  </a:tcPr>
                </a:tc>
                <a:tc>
                  <a:txBody>
                    <a:bodyPr/>
                    <a:lstStyle/>
                    <a:p>
                      <a:pPr marL="0" marR="0" algn="ctr">
                        <a:lnSpc>
                          <a:spcPct val="100000"/>
                        </a:lnSpc>
                        <a:spcBef>
                          <a:spcPts val="0"/>
                        </a:spcBef>
                        <a:spcAft>
                          <a:spcPts val="200"/>
                        </a:spcAft>
                      </a:pPr>
                      <a:endParaRPr lang="en-US" sz="1100">
                        <a:solidFill>
                          <a:schemeClr val="tx1"/>
                        </a:solidFill>
                        <a:effectLst/>
                        <a:latin typeface="+mn-lt"/>
                        <a:ea typeface="Calibri" panose="020F0502020204030204" pitchFamily="34" charset="0"/>
                      </a:endParaRPr>
                    </a:p>
                    <a:p>
                      <a:pPr marL="0" marR="0" algn="ctr">
                        <a:lnSpc>
                          <a:spcPct val="100000"/>
                        </a:lnSpc>
                        <a:spcBef>
                          <a:spcPts val="0"/>
                        </a:spcBef>
                        <a:spcAft>
                          <a:spcPts val="200"/>
                        </a:spcAft>
                      </a:pPr>
                      <a:r>
                        <a:rPr lang="en-US" sz="1100">
                          <a:solidFill>
                            <a:schemeClr val="tx1"/>
                          </a:solidFill>
                          <a:effectLst/>
                          <a:latin typeface="+mn-lt"/>
                          <a:ea typeface="Calibri" panose="020F0502020204030204" pitchFamily="34" charset="0"/>
                        </a:rPr>
                        <a:t>45 (1–80)</a:t>
                      </a:r>
                    </a:p>
                    <a:p>
                      <a:pPr marL="0" marR="0" algn="ctr">
                        <a:lnSpc>
                          <a:spcPct val="100000"/>
                        </a:lnSpc>
                        <a:spcBef>
                          <a:spcPts val="0"/>
                        </a:spcBef>
                        <a:spcAft>
                          <a:spcPts val="200"/>
                        </a:spcAft>
                      </a:pPr>
                      <a:r>
                        <a:rPr lang="en-US" sz="1100">
                          <a:solidFill>
                            <a:schemeClr val="tx1"/>
                          </a:solidFill>
                          <a:effectLst/>
                          <a:latin typeface="+mn-lt"/>
                          <a:ea typeface="Calibri" panose="020F0502020204030204" pitchFamily="34" charset="0"/>
                        </a:rPr>
                        <a:t>4 (1–4)</a:t>
                      </a:r>
                    </a:p>
                  </a:txBody>
                  <a:tcPr marL="68580" marR="68580" marT="34290" marB="34290" anchor="ctr">
                    <a:lnT w="9525" cap="flat" cmpd="sng" algn="ctr">
                      <a:solidFill>
                        <a:schemeClr val="bg1"/>
                      </a:solidFill>
                      <a:prstDash val="solid"/>
                      <a:round/>
                      <a:headEnd type="none" w="med" len="med"/>
                      <a:tailEnd type="none" w="med" len="med"/>
                    </a:lnT>
                    <a:solidFill>
                      <a:srgbClr val="CDE5E7"/>
                    </a:solidFill>
                  </a:tcPr>
                </a:tc>
                <a:extLst>
                  <a:ext uri="{0D108BD9-81ED-4DB2-BD59-A6C34878D82A}">
                    <a16:rowId xmlns:a16="http://schemas.microsoft.com/office/drawing/2014/main" val="2853054834"/>
                  </a:ext>
                </a:extLst>
              </a:tr>
              <a:tr h="228600">
                <a:tc>
                  <a:txBody>
                    <a:bodyPr/>
                    <a:lstStyle/>
                    <a:p>
                      <a:pPr marL="0" marR="0" indent="0">
                        <a:lnSpc>
                          <a:spcPct val="100000"/>
                        </a:lnSpc>
                        <a:spcBef>
                          <a:spcPts val="0"/>
                        </a:spcBef>
                        <a:spcAft>
                          <a:spcPts val="0"/>
                        </a:spcAft>
                      </a:pPr>
                      <a:r>
                        <a:rPr lang="en-US" sz="1100" b="1">
                          <a:solidFill>
                            <a:schemeClr val="tx1"/>
                          </a:solidFill>
                          <a:effectLst/>
                          <a:latin typeface="+mn-lt"/>
                          <a:ea typeface="Calibri" panose="020F0502020204030204" pitchFamily="34" charset="0"/>
                        </a:rPr>
                        <a:t>Median duration of therapy, months (95% CI)</a:t>
                      </a:r>
                    </a:p>
                  </a:txBody>
                  <a:tcPr marL="68580" marR="68580" marT="34290" marB="34290" anchor="ctr">
                    <a:solidFill>
                      <a:srgbClr val="E8F3F3"/>
                    </a:solidFill>
                  </a:tcPr>
                </a:tc>
                <a:tc>
                  <a:txBody>
                    <a:bodyPr/>
                    <a:lstStyle/>
                    <a:p>
                      <a:pPr marL="0" marR="0" algn="ctr">
                        <a:lnSpc>
                          <a:spcPct val="100000"/>
                        </a:lnSpc>
                        <a:spcBef>
                          <a:spcPts val="0"/>
                        </a:spcBef>
                        <a:spcAft>
                          <a:spcPts val="200"/>
                        </a:spcAft>
                      </a:pPr>
                      <a:r>
                        <a:rPr lang="en-US" sz="1100">
                          <a:solidFill>
                            <a:schemeClr val="tx1"/>
                          </a:solidFill>
                          <a:effectLst/>
                          <a:latin typeface="+mn-lt"/>
                          <a:ea typeface="Calibri" panose="020F0502020204030204" pitchFamily="34" charset="0"/>
                        </a:rPr>
                        <a:t>24.9 (15.8–NE)</a:t>
                      </a:r>
                    </a:p>
                  </a:txBody>
                  <a:tcPr marL="68580" marR="68580" marT="34290" marB="34290" anchor="ctr">
                    <a:solidFill>
                      <a:srgbClr val="E8F3F3"/>
                    </a:solidFill>
                  </a:tcPr>
                </a:tc>
                <a:extLst>
                  <a:ext uri="{0D108BD9-81ED-4DB2-BD59-A6C34878D82A}">
                    <a16:rowId xmlns:a16="http://schemas.microsoft.com/office/drawing/2014/main" val="1219158403"/>
                  </a:ext>
                </a:extLst>
              </a:tr>
              <a:tr h="228600">
                <a:tc>
                  <a:txBody>
                    <a:bodyPr/>
                    <a:lstStyle/>
                    <a:p>
                      <a:pPr marL="0" marR="0">
                        <a:lnSpc>
                          <a:spcPct val="100000"/>
                        </a:lnSpc>
                        <a:spcBef>
                          <a:spcPts val="0"/>
                        </a:spcBef>
                        <a:spcAft>
                          <a:spcPts val="0"/>
                        </a:spcAft>
                      </a:pPr>
                      <a:r>
                        <a:rPr lang="en-US" sz="1100" b="1" dirty="0">
                          <a:solidFill>
                            <a:schemeClr val="tx1"/>
                          </a:solidFill>
                          <a:effectLst/>
                          <a:latin typeface="+mn-lt"/>
                          <a:ea typeface="Calibri" panose="020F0502020204030204" pitchFamily="34" charset="0"/>
                        </a:rPr>
                        <a:t>Continuing</a:t>
                      </a:r>
                      <a:r>
                        <a:rPr lang="en-US" sz="1100" b="1" baseline="0" dirty="0">
                          <a:solidFill>
                            <a:schemeClr val="tx1"/>
                          </a:solidFill>
                          <a:effectLst/>
                          <a:latin typeface="+mn-lt"/>
                          <a:ea typeface="Calibri" panose="020F0502020204030204" pitchFamily="34" charset="0"/>
                        </a:rPr>
                        <a:t> treatment, </a:t>
                      </a:r>
                      <a:r>
                        <a:rPr lang="en-US" sz="1100" b="1" dirty="0">
                          <a:solidFill>
                            <a:schemeClr val="tx1"/>
                          </a:solidFill>
                          <a:effectLst/>
                          <a:latin typeface="+mn-lt"/>
                        </a:rPr>
                        <a:t>n (%)</a:t>
                      </a:r>
                      <a:endParaRPr lang="en-US" sz="1100" b="1" dirty="0">
                        <a:solidFill>
                          <a:schemeClr val="tx1"/>
                        </a:solidFill>
                        <a:effectLst/>
                        <a:latin typeface="+mn-lt"/>
                        <a:ea typeface="Calibri" panose="020F0502020204030204" pitchFamily="34" charset="0"/>
                      </a:endParaRPr>
                    </a:p>
                  </a:txBody>
                  <a:tcPr marL="68580" marR="68580" marT="34290" marB="34290" anchor="ctr">
                    <a:solidFill>
                      <a:srgbClr val="CDE5E7"/>
                    </a:solidFill>
                  </a:tcPr>
                </a:tc>
                <a:tc>
                  <a:txBody>
                    <a:bodyPr/>
                    <a:lstStyle/>
                    <a:p>
                      <a:pPr marL="0" marR="0" algn="ctr">
                        <a:lnSpc>
                          <a:spcPct val="100000"/>
                        </a:lnSpc>
                        <a:spcBef>
                          <a:spcPts val="0"/>
                        </a:spcBef>
                        <a:spcAft>
                          <a:spcPts val="200"/>
                        </a:spcAft>
                      </a:pPr>
                      <a:r>
                        <a:rPr lang="en-US" sz="1100">
                          <a:solidFill>
                            <a:schemeClr val="tx1"/>
                          </a:solidFill>
                          <a:effectLst/>
                          <a:latin typeface="+mn-lt"/>
                          <a:ea typeface="Calibri" panose="020F0502020204030204" pitchFamily="34" charset="0"/>
                        </a:rPr>
                        <a:t>58 (49)</a:t>
                      </a:r>
                    </a:p>
                  </a:txBody>
                  <a:tcPr marL="68580" marR="68580" marT="34290" marB="34290" anchor="ctr">
                    <a:solidFill>
                      <a:srgbClr val="CDE5E7"/>
                    </a:solidFill>
                  </a:tcPr>
                </a:tc>
                <a:extLst>
                  <a:ext uri="{0D108BD9-81ED-4DB2-BD59-A6C34878D82A}">
                    <a16:rowId xmlns:a16="http://schemas.microsoft.com/office/drawing/2014/main" val="450584804"/>
                  </a:ext>
                </a:extLst>
              </a:tr>
              <a:tr h="982980">
                <a:tc>
                  <a:txBody>
                    <a:bodyPr/>
                    <a:lstStyle/>
                    <a:p>
                      <a:pPr marL="0" marR="0">
                        <a:lnSpc>
                          <a:spcPct val="100000"/>
                        </a:lnSpc>
                        <a:spcBef>
                          <a:spcPts val="0"/>
                        </a:spcBef>
                        <a:spcAft>
                          <a:spcPts val="300"/>
                        </a:spcAft>
                      </a:pPr>
                      <a:r>
                        <a:rPr lang="en-US" sz="1100" b="1" dirty="0">
                          <a:solidFill>
                            <a:schemeClr val="tx1"/>
                          </a:solidFill>
                          <a:effectLst/>
                          <a:latin typeface="+mn-lt"/>
                          <a:ea typeface="Calibri" panose="020F0502020204030204" pitchFamily="34" charset="0"/>
                        </a:rPr>
                        <a:t>Reasons for </a:t>
                      </a:r>
                      <a:r>
                        <a:rPr lang="en-US" sz="1100" b="1" baseline="0" dirty="0">
                          <a:solidFill>
                            <a:schemeClr val="tx1"/>
                          </a:solidFill>
                          <a:effectLst/>
                          <a:latin typeface="+mn-lt"/>
                          <a:ea typeface="Calibri" panose="020F0502020204030204" pitchFamily="34" charset="0"/>
                        </a:rPr>
                        <a:t>treatment discontinuation, </a:t>
                      </a:r>
                      <a:r>
                        <a:rPr lang="en-US" sz="1100" b="1" dirty="0">
                          <a:solidFill>
                            <a:schemeClr val="tx1"/>
                          </a:solidFill>
                          <a:effectLst/>
                          <a:latin typeface="+mn-lt"/>
                        </a:rPr>
                        <a:t>n (%)</a:t>
                      </a:r>
                      <a:endParaRPr lang="en-US" sz="1100" b="1" baseline="0" dirty="0">
                        <a:solidFill>
                          <a:schemeClr val="tx1"/>
                        </a:solidFill>
                        <a:effectLst/>
                        <a:latin typeface="+mn-lt"/>
                        <a:ea typeface="Calibri" panose="020F0502020204030204" pitchFamily="34" charset="0"/>
                      </a:endParaRPr>
                    </a:p>
                    <a:p>
                      <a:pPr marL="169863" marR="0" indent="0">
                        <a:lnSpc>
                          <a:spcPct val="100000"/>
                        </a:lnSpc>
                        <a:spcBef>
                          <a:spcPts val="0"/>
                        </a:spcBef>
                        <a:spcAft>
                          <a:spcPts val="300"/>
                        </a:spcAft>
                      </a:pPr>
                      <a:r>
                        <a:rPr lang="en-US" sz="1100" baseline="0" dirty="0">
                          <a:solidFill>
                            <a:schemeClr val="tx1"/>
                          </a:solidFill>
                          <a:effectLst/>
                          <a:latin typeface="+mn-lt"/>
                          <a:ea typeface="Calibri" panose="020F0502020204030204" pitchFamily="34" charset="0"/>
                        </a:rPr>
                        <a:t>Disease progression</a:t>
                      </a:r>
                    </a:p>
                    <a:p>
                      <a:pPr marL="169863" marR="0" indent="0">
                        <a:lnSpc>
                          <a:spcPct val="100000"/>
                        </a:lnSpc>
                        <a:spcBef>
                          <a:spcPts val="0"/>
                        </a:spcBef>
                        <a:spcAft>
                          <a:spcPts val="300"/>
                        </a:spcAft>
                      </a:pPr>
                      <a:r>
                        <a:rPr lang="en-US" sz="1100" baseline="0" dirty="0">
                          <a:solidFill>
                            <a:schemeClr val="tx1"/>
                          </a:solidFill>
                          <a:effectLst/>
                          <a:latin typeface="+mn-lt"/>
                          <a:ea typeface="Calibri" panose="020F0502020204030204" pitchFamily="34" charset="0"/>
                        </a:rPr>
                        <a:t>AE related to study drug</a:t>
                      </a:r>
                    </a:p>
                    <a:p>
                      <a:pPr marL="169863" marR="0" indent="0">
                        <a:lnSpc>
                          <a:spcPct val="100000"/>
                        </a:lnSpc>
                        <a:spcBef>
                          <a:spcPts val="0"/>
                        </a:spcBef>
                        <a:spcAft>
                          <a:spcPts val="300"/>
                        </a:spcAft>
                      </a:pPr>
                      <a:r>
                        <a:rPr lang="en-US" sz="1100" baseline="0" dirty="0">
                          <a:solidFill>
                            <a:schemeClr val="tx1"/>
                          </a:solidFill>
                          <a:effectLst/>
                          <a:latin typeface="+mn-lt"/>
                          <a:ea typeface="Calibri" panose="020F0502020204030204" pitchFamily="34" charset="0"/>
                        </a:rPr>
                        <a:t>AE unrelated to study drug</a:t>
                      </a:r>
                    </a:p>
                    <a:p>
                      <a:pPr marL="169863" marR="0" indent="0">
                        <a:lnSpc>
                          <a:spcPct val="100000"/>
                        </a:lnSpc>
                        <a:spcBef>
                          <a:spcPts val="0"/>
                        </a:spcBef>
                        <a:spcAft>
                          <a:spcPts val="300"/>
                        </a:spcAft>
                      </a:pPr>
                      <a:r>
                        <a:rPr lang="en-US" sz="1100" baseline="0" dirty="0" err="1">
                          <a:solidFill>
                            <a:schemeClr val="tx1"/>
                          </a:solidFill>
                          <a:effectLst/>
                          <a:latin typeface="+mn-lt"/>
                          <a:ea typeface="Calibri" panose="020F0502020204030204" pitchFamily="34" charset="0"/>
                        </a:rPr>
                        <a:t>Other</a:t>
                      </a:r>
                      <a:r>
                        <a:rPr lang="en-US" sz="1100" baseline="30000" dirty="0" err="1">
                          <a:solidFill>
                            <a:schemeClr val="tx1"/>
                          </a:solidFill>
                          <a:effectLst/>
                          <a:latin typeface="+mn-lt"/>
                          <a:ea typeface="Calibri" panose="020F0502020204030204" pitchFamily="34" charset="0"/>
                        </a:rPr>
                        <a:t>a</a:t>
                      </a:r>
                      <a:endParaRPr lang="en-US" sz="1100" baseline="30000" dirty="0">
                        <a:solidFill>
                          <a:schemeClr val="tx1"/>
                        </a:solidFill>
                        <a:effectLst/>
                        <a:latin typeface="+mn-lt"/>
                        <a:ea typeface="Calibri" panose="020F0502020204030204" pitchFamily="34" charset="0"/>
                      </a:endParaRPr>
                    </a:p>
                  </a:txBody>
                  <a:tcPr marL="68580" marR="68580" marT="34290" marB="34290">
                    <a:solidFill>
                      <a:srgbClr val="E8F3F3"/>
                    </a:solidFill>
                  </a:tcPr>
                </a:tc>
                <a:tc>
                  <a:txBody>
                    <a:bodyPr/>
                    <a:lstStyle/>
                    <a:p>
                      <a:pPr marL="0" marR="0" algn="ctr">
                        <a:lnSpc>
                          <a:spcPct val="100000"/>
                        </a:lnSpc>
                        <a:spcBef>
                          <a:spcPts val="0"/>
                        </a:spcBef>
                        <a:spcAft>
                          <a:spcPts val="200"/>
                        </a:spcAft>
                      </a:pPr>
                      <a:endParaRPr lang="en-US" sz="1100" dirty="0">
                        <a:solidFill>
                          <a:schemeClr val="tx1"/>
                        </a:solidFill>
                        <a:effectLst/>
                        <a:latin typeface="+mn-lt"/>
                      </a:endParaRPr>
                    </a:p>
                    <a:p>
                      <a:pPr marL="0" marR="0" algn="ctr">
                        <a:lnSpc>
                          <a:spcPct val="100000"/>
                        </a:lnSpc>
                        <a:spcBef>
                          <a:spcPts val="0"/>
                        </a:spcBef>
                        <a:spcAft>
                          <a:spcPts val="200"/>
                        </a:spcAft>
                      </a:pPr>
                      <a:r>
                        <a:rPr lang="en-US" sz="1100" dirty="0">
                          <a:solidFill>
                            <a:schemeClr val="tx1"/>
                          </a:solidFill>
                          <a:effectLst/>
                          <a:latin typeface="+mn-lt"/>
                        </a:rPr>
                        <a:t>32 (27)</a:t>
                      </a:r>
                    </a:p>
                    <a:p>
                      <a:pPr marL="0" marR="0" algn="ctr">
                        <a:lnSpc>
                          <a:spcPct val="100000"/>
                        </a:lnSpc>
                        <a:spcBef>
                          <a:spcPts val="0"/>
                        </a:spcBef>
                        <a:spcAft>
                          <a:spcPts val="200"/>
                        </a:spcAft>
                      </a:pPr>
                      <a:r>
                        <a:rPr lang="en-US" sz="1100" dirty="0">
                          <a:solidFill>
                            <a:schemeClr val="tx1"/>
                          </a:solidFill>
                          <a:effectLst/>
                          <a:latin typeface="+mn-lt"/>
                        </a:rPr>
                        <a:t>17 (14)</a:t>
                      </a:r>
                    </a:p>
                    <a:p>
                      <a:pPr marL="0" marR="0" algn="ctr">
                        <a:lnSpc>
                          <a:spcPct val="100000"/>
                        </a:lnSpc>
                        <a:spcBef>
                          <a:spcPts val="0"/>
                        </a:spcBef>
                        <a:spcAft>
                          <a:spcPts val="200"/>
                        </a:spcAft>
                      </a:pPr>
                      <a:r>
                        <a:rPr lang="en-US" sz="1100" dirty="0">
                          <a:solidFill>
                            <a:schemeClr val="tx1"/>
                          </a:solidFill>
                          <a:effectLst/>
                          <a:latin typeface="+mn-lt"/>
                        </a:rPr>
                        <a:t>2 (2)</a:t>
                      </a:r>
                    </a:p>
                    <a:p>
                      <a:pPr marL="0" marR="0" algn="ctr">
                        <a:lnSpc>
                          <a:spcPct val="100000"/>
                        </a:lnSpc>
                        <a:spcBef>
                          <a:spcPts val="0"/>
                        </a:spcBef>
                        <a:spcAft>
                          <a:spcPts val="200"/>
                        </a:spcAft>
                      </a:pPr>
                      <a:r>
                        <a:rPr lang="en-US" sz="1100" dirty="0">
                          <a:solidFill>
                            <a:schemeClr val="tx1"/>
                          </a:solidFill>
                          <a:effectLst/>
                          <a:latin typeface="+mn-lt"/>
                        </a:rPr>
                        <a:t>10 (8)</a:t>
                      </a:r>
                      <a:endParaRPr lang="en-US" sz="1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34290" marB="34290">
                    <a:solidFill>
                      <a:srgbClr val="E8F3F3"/>
                    </a:solidFill>
                  </a:tcPr>
                </a:tc>
                <a:extLst>
                  <a:ext uri="{0D108BD9-81ED-4DB2-BD59-A6C34878D82A}">
                    <a16:rowId xmlns:a16="http://schemas.microsoft.com/office/drawing/2014/main" val="4181086542"/>
                  </a:ext>
                </a:extLst>
              </a:tr>
            </a:tbl>
          </a:graphicData>
        </a:graphic>
      </p:graphicFrame>
      <p:sp>
        <p:nvSpPr>
          <p:cNvPr id="2" name="Rectangle 1"/>
          <p:cNvSpPr/>
          <p:nvPr/>
        </p:nvSpPr>
        <p:spPr>
          <a:xfrm>
            <a:off x="628650" y="3928910"/>
            <a:ext cx="7886702" cy="276999"/>
          </a:xfrm>
          <a:prstGeom prst="rect">
            <a:avLst/>
          </a:prstGeom>
        </p:spPr>
        <p:txBody>
          <a:bodyPr wrap="square">
            <a:spAutoFit/>
          </a:bodyPr>
          <a:lstStyle/>
          <a:p>
            <a:pPr marL="171450" indent="-171450" defTabSz="685800">
              <a:spcBef>
                <a:spcPts val="750"/>
              </a:spcBef>
              <a:buFont typeface="Arial"/>
              <a:buChar char="•"/>
            </a:pPr>
            <a:r>
              <a:rPr lang="en-US" sz="1200">
                <a:solidFill>
                  <a:srgbClr val="000000"/>
                </a:solidFill>
                <a:latin typeface="Arial" panose="020B0604020202020204"/>
              </a:rPr>
              <a:t>Median follow-up was 25.4 months (range, 21.4–37.2)</a:t>
            </a:r>
          </a:p>
        </p:txBody>
      </p:sp>
    </p:spTree>
    <p:extLst>
      <p:ext uri="{BB962C8B-B14F-4D97-AF65-F5344CB8AC3E}">
        <p14:creationId xmlns:p14="http://schemas.microsoft.com/office/powerpoint/2010/main" val="911659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753686"/>
            <a:ext cx="7886700" cy="395868"/>
          </a:xfrm>
        </p:spPr>
        <p:txBody>
          <a:bodyPr>
            <a:noAutofit/>
          </a:bodyPr>
          <a:lstStyle/>
          <a:p>
            <a:r>
              <a:rPr lang="en-US" dirty="0"/>
              <a:t>Best Reduction in Target Lesions Based on Investigator-Assessed Response (nivolumab + low-dose ipilimumab; 2L+)</a:t>
            </a:r>
            <a:r>
              <a:rPr lang="en-US" baseline="30000" dirty="0"/>
              <a:t>a</a:t>
            </a:r>
            <a:endParaRPr lang="en-US" dirty="0"/>
          </a:p>
        </p:txBody>
      </p:sp>
      <p:sp>
        <p:nvSpPr>
          <p:cNvPr id="805" name="Content Placeholder 804"/>
          <p:cNvSpPr>
            <a:spLocks noGrp="1"/>
          </p:cNvSpPr>
          <p:nvPr>
            <p:ph idx="1"/>
          </p:nvPr>
        </p:nvSpPr>
        <p:spPr>
          <a:xfrm>
            <a:off x="687305" y="3973042"/>
            <a:ext cx="7886700" cy="691274"/>
          </a:xfrm>
        </p:spPr>
        <p:txBody>
          <a:bodyPr anchor="t"/>
          <a:lstStyle/>
          <a:p>
            <a:r>
              <a:rPr lang="en-US"/>
              <a:t>79% of patients had a reduction in tumor burden from baseline with combination therapy</a:t>
            </a:r>
          </a:p>
          <a:p>
            <a:r>
              <a:rPr lang="en-US"/>
              <a:t>Median follow-up was 25.4 months (range, 21.4–37.2)</a:t>
            </a:r>
          </a:p>
          <a:p>
            <a:endParaRPr lang="en-US"/>
          </a:p>
        </p:txBody>
      </p:sp>
      <p:sp>
        <p:nvSpPr>
          <p:cNvPr id="2" name="Slide Number Placeholder 1"/>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23</a:t>
            </a:fld>
            <a:endParaRPr lang="en-US">
              <a:solidFill>
                <a:srgbClr val="000000">
                  <a:tint val="75000"/>
                </a:srgbClr>
              </a:solidFill>
              <a:latin typeface="Arial" panose="020B0604020202020204"/>
            </a:endParaRPr>
          </a:p>
        </p:txBody>
      </p:sp>
      <p:sp>
        <p:nvSpPr>
          <p:cNvPr id="808" name="Text Placeholder 807"/>
          <p:cNvSpPr>
            <a:spLocks noGrp="1"/>
          </p:cNvSpPr>
          <p:nvPr>
            <p:ph type="body" sz="quarter" idx="14"/>
          </p:nvPr>
        </p:nvSpPr>
        <p:spPr>
          <a:xfrm>
            <a:off x="628650" y="4389815"/>
            <a:ext cx="7886700" cy="280233"/>
          </a:xfrm>
        </p:spPr>
        <p:txBody>
          <a:bodyPr/>
          <a:lstStyle/>
          <a:p>
            <a:r>
              <a:rPr lang="en-US" baseline="30000" dirty="0" err="1">
                <a:solidFill>
                  <a:schemeClr val="bg1">
                    <a:lumMod val="50000"/>
                  </a:schemeClr>
                </a:solidFill>
              </a:rPr>
              <a:t>a</a:t>
            </a:r>
            <a:r>
              <a:rPr lang="en-US" dirty="0" err="1">
                <a:solidFill>
                  <a:schemeClr val="bg1">
                    <a:lumMod val="50000"/>
                  </a:schemeClr>
                </a:solidFill>
              </a:rPr>
              <a:t>Patients</a:t>
            </a:r>
            <a:r>
              <a:rPr lang="en-US" dirty="0">
                <a:solidFill>
                  <a:schemeClr val="bg1">
                    <a:lumMod val="50000"/>
                  </a:schemeClr>
                </a:solidFill>
              </a:rPr>
              <a:t> with target lesion at baseline and ≥1 on-treatment tumor assessment; *Confirmed response per investigator assessment.</a:t>
            </a:r>
            <a:r>
              <a:rPr lang="en-US" dirty="0">
                <a:solidFill>
                  <a:schemeClr val="bg1">
                    <a:lumMod val="50000"/>
                  </a:schemeClr>
                </a:solidFill>
                <a:latin typeface="Arial" charset="0"/>
                <a:ea typeface="Arial" charset="0"/>
                <a:cs typeface="Arial" charset="0"/>
              </a:rPr>
              <a:t/>
            </a:r>
            <a:br>
              <a:rPr lang="en-US" dirty="0">
                <a:solidFill>
                  <a:schemeClr val="bg1">
                    <a:lumMod val="50000"/>
                  </a:schemeClr>
                </a:solidFill>
                <a:latin typeface="Arial" charset="0"/>
                <a:ea typeface="Arial" charset="0"/>
                <a:cs typeface="Arial" charset="0"/>
              </a:rPr>
            </a:br>
            <a:r>
              <a:rPr lang="en-US" dirty="0">
                <a:solidFill>
                  <a:schemeClr val="bg1">
                    <a:lumMod val="50000"/>
                  </a:schemeClr>
                </a:solidFill>
                <a:latin typeface="Arial" charset="0"/>
                <a:ea typeface="Arial" charset="0"/>
                <a:cs typeface="Arial" charset="0"/>
              </a:rPr>
              <a:t>Overman MJ et al, Poster presentation at ASCO-GI 2019. </a:t>
            </a:r>
            <a:endParaRPr lang="en-US" dirty="0">
              <a:solidFill>
                <a:schemeClr val="bg1">
                  <a:lumMod val="50000"/>
                </a:schemeClr>
              </a:solidFill>
            </a:endParaRPr>
          </a:p>
        </p:txBody>
      </p:sp>
      <p:grpSp>
        <p:nvGrpSpPr>
          <p:cNvPr id="534" name="Group 533">
            <a:extLst>
              <a:ext uri="{FF2B5EF4-FFF2-40B4-BE49-F238E27FC236}">
                <a16:creationId xmlns:a16="http://schemas.microsoft.com/office/drawing/2014/main" id="{673882A8-C7BD-40FC-8315-260BE2417EDB}"/>
              </a:ext>
            </a:extLst>
          </p:cNvPr>
          <p:cNvGrpSpPr/>
          <p:nvPr/>
        </p:nvGrpSpPr>
        <p:grpSpPr>
          <a:xfrm>
            <a:off x="1096072" y="1275240"/>
            <a:ext cx="6960824" cy="2626175"/>
            <a:chOff x="468452" y="985039"/>
            <a:chExt cx="8218348" cy="3164020"/>
          </a:xfrm>
        </p:grpSpPr>
        <p:sp>
          <p:nvSpPr>
            <p:cNvPr id="535" name="AutoShape 3">
              <a:extLst>
                <a:ext uri="{FF2B5EF4-FFF2-40B4-BE49-F238E27FC236}">
                  <a16:creationId xmlns:a16="http://schemas.microsoft.com/office/drawing/2014/main" id="{70E786F4-75F8-4B00-BE0C-7EC1411A2147}"/>
                </a:ext>
              </a:extLst>
            </p:cNvPr>
            <p:cNvSpPr>
              <a:spLocks noChangeAspect="1" noChangeArrowheads="1" noTextEdit="1"/>
            </p:cNvSpPr>
            <p:nvPr/>
          </p:nvSpPr>
          <p:spPr bwMode="auto">
            <a:xfrm>
              <a:off x="468452" y="994041"/>
              <a:ext cx="8218348" cy="315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36" name="Rectangle 5">
              <a:extLst>
                <a:ext uri="{FF2B5EF4-FFF2-40B4-BE49-F238E27FC236}">
                  <a16:creationId xmlns:a16="http://schemas.microsoft.com/office/drawing/2014/main" id="{6A9968B8-9A64-4796-8F9F-72BABE1D13DA}"/>
                </a:ext>
              </a:extLst>
            </p:cNvPr>
            <p:cNvSpPr>
              <a:spLocks noChangeArrowheads="1"/>
            </p:cNvSpPr>
            <p:nvPr/>
          </p:nvSpPr>
          <p:spPr bwMode="auto">
            <a:xfrm>
              <a:off x="1089555" y="1174071"/>
              <a:ext cx="54009" cy="130071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37" name="Rectangle 6">
              <a:extLst>
                <a:ext uri="{FF2B5EF4-FFF2-40B4-BE49-F238E27FC236}">
                  <a16:creationId xmlns:a16="http://schemas.microsoft.com/office/drawing/2014/main" id="{C389A062-666B-4DD1-870B-3B0CE4D866F6}"/>
                </a:ext>
              </a:extLst>
            </p:cNvPr>
            <p:cNvSpPr>
              <a:spLocks noChangeArrowheads="1"/>
            </p:cNvSpPr>
            <p:nvPr/>
          </p:nvSpPr>
          <p:spPr bwMode="auto">
            <a:xfrm>
              <a:off x="1152565" y="1318094"/>
              <a:ext cx="54009" cy="115669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38" name="Rectangle 7">
              <a:extLst>
                <a:ext uri="{FF2B5EF4-FFF2-40B4-BE49-F238E27FC236}">
                  <a16:creationId xmlns:a16="http://schemas.microsoft.com/office/drawing/2014/main" id="{C633DA2E-EE3E-4C91-89B3-0B6B94383858}"/>
                </a:ext>
              </a:extLst>
            </p:cNvPr>
            <p:cNvSpPr>
              <a:spLocks noChangeArrowheads="1"/>
            </p:cNvSpPr>
            <p:nvPr/>
          </p:nvSpPr>
          <p:spPr bwMode="auto">
            <a:xfrm>
              <a:off x="1215575" y="1583638"/>
              <a:ext cx="54009" cy="89114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39" name="Rectangle 8">
              <a:extLst>
                <a:ext uri="{FF2B5EF4-FFF2-40B4-BE49-F238E27FC236}">
                  <a16:creationId xmlns:a16="http://schemas.microsoft.com/office/drawing/2014/main" id="{C35DC398-9BCF-428F-8E80-E1BF97579BA1}"/>
                </a:ext>
              </a:extLst>
            </p:cNvPr>
            <p:cNvSpPr>
              <a:spLocks noChangeArrowheads="1"/>
            </p:cNvSpPr>
            <p:nvPr/>
          </p:nvSpPr>
          <p:spPr bwMode="auto">
            <a:xfrm>
              <a:off x="1278586" y="1633146"/>
              <a:ext cx="54009" cy="841638"/>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0" name="Rectangle 9">
              <a:extLst>
                <a:ext uri="{FF2B5EF4-FFF2-40B4-BE49-F238E27FC236}">
                  <a16:creationId xmlns:a16="http://schemas.microsoft.com/office/drawing/2014/main" id="{8CDC38B7-7176-4A4E-8931-677E6D9F4D3C}"/>
                </a:ext>
              </a:extLst>
            </p:cNvPr>
            <p:cNvSpPr>
              <a:spLocks noChangeArrowheads="1"/>
            </p:cNvSpPr>
            <p:nvPr/>
          </p:nvSpPr>
          <p:spPr bwMode="auto">
            <a:xfrm>
              <a:off x="1341596" y="1867184"/>
              <a:ext cx="54009" cy="60760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1" name="Rectangle 10">
              <a:extLst>
                <a:ext uri="{FF2B5EF4-FFF2-40B4-BE49-F238E27FC236}">
                  <a16:creationId xmlns:a16="http://schemas.microsoft.com/office/drawing/2014/main" id="{483D173C-21A0-4246-A48A-9691BB2FA116}"/>
                </a:ext>
              </a:extLst>
            </p:cNvPr>
            <p:cNvSpPr>
              <a:spLocks noChangeArrowheads="1"/>
            </p:cNvSpPr>
            <p:nvPr/>
          </p:nvSpPr>
          <p:spPr bwMode="auto">
            <a:xfrm>
              <a:off x="1404606" y="2101223"/>
              <a:ext cx="58510" cy="37356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2" name="Rectangle 11">
              <a:extLst>
                <a:ext uri="{FF2B5EF4-FFF2-40B4-BE49-F238E27FC236}">
                  <a16:creationId xmlns:a16="http://schemas.microsoft.com/office/drawing/2014/main" id="{2E90EC9E-76F6-48AC-A2BD-68B9646F2336}"/>
                </a:ext>
              </a:extLst>
            </p:cNvPr>
            <p:cNvSpPr>
              <a:spLocks noChangeArrowheads="1"/>
            </p:cNvSpPr>
            <p:nvPr/>
          </p:nvSpPr>
          <p:spPr bwMode="auto">
            <a:xfrm>
              <a:off x="1467617" y="2168734"/>
              <a:ext cx="58510" cy="30605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3" name="Rectangle 12">
              <a:extLst>
                <a:ext uri="{FF2B5EF4-FFF2-40B4-BE49-F238E27FC236}">
                  <a16:creationId xmlns:a16="http://schemas.microsoft.com/office/drawing/2014/main" id="{C7B4BEDA-76DE-49FD-9F83-9256C65D192C}"/>
                </a:ext>
              </a:extLst>
            </p:cNvPr>
            <p:cNvSpPr>
              <a:spLocks noChangeArrowheads="1"/>
            </p:cNvSpPr>
            <p:nvPr/>
          </p:nvSpPr>
          <p:spPr bwMode="auto">
            <a:xfrm>
              <a:off x="1530627" y="2186737"/>
              <a:ext cx="58510" cy="28804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4" name="Rectangle 13">
              <a:extLst>
                <a:ext uri="{FF2B5EF4-FFF2-40B4-BE49-F238E27FC236}">
                  <a16:creationId xmlns:a16="http://schemas.microsoft.com/office/drawing/2014/main" id="{5773189B-01DC-4DB6-BA94-24B11A81F474}"/>
                </a:ext>
              </a:extLst>
            </p:cNvPr>
            <p:cNvSpPr>
              <a:spLocks noChangeArrowheads="1"/>
            </p:cNvSpPr>
            <p:nvPr/>
          </p:nvSpPr>
          <p:spPr bwMode="auto">
            <a:xfrm>
              <a:off x="1593637" y="2222743"/>
              <a:ext cx="58510" cy="25204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5" name="Rectangle 14">
              <a:extLst>
                <a:ext uri="{FF2B5EF4-FFF2-40B4-BE49-F238E27FC236}">
                  <a16:creationId xmlns:a16="http://schemas.microsoft.com/office/drawing/2014/main" id="{409686B6-B13B-4759-AB28-F0C85D702848}"/>
                </a:ext>
              </a:extLst>
            </p:cNvPr>
            <p:cNvSpPr>
              <a:spLocks noChangeArrowheads="1"/>
            </p:cNvSpPr>
            <p:nvPr/>
          </p:nvSpPr>
          <p:spPr bwMode="auto">
            <a:xfrm>
              <a:off x="1656648" y="2240746"/>
              <a:ext cx="58510" cy="234038"/>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6" name="Rectangle 15">
              <a:extLst>
                <a:ext uri="{FF2B5EF4-FFF2-40B4-BE49-F238E27FC236}">
                  <a16:creationId xmlns:a16="http://schemas.microsoft.com/office/drawing/2014/main" id="{6303C5A9-1E09-4A0A-AA1A-FFE74F9DF899}"/>
                </a:ext>
              </a:extLst>
            </p:cNvPr>
            <p:cNvSpPr>
              <a:spLocks noChangeArrowheads="1"/>
            </p:cNvSpPr>
            <p:nvPr/>
          </p:nvSpPr>
          <p:spPr bwMode="auto">
            <a:xfrm>
              <a:off x="1719658" y="2258749"/>
              <a:ext cx="58510" cy="21603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7" name="Rectangle 16">
              <a:extLst>
                <a:ext uri="{FF2B5EF4-FFF2-40B4-BE49-F238E27FC236}">
                  <a16:creationId xmlns:a16="http://schemas.microsoft.com/office/drawing/2014/main" id="{42C0533C-AD9E-4DFB-9B33-595ECF745657}"/>
                </a:ext>
              </a:extLst>
            </p:cNvPr>
            <p:cNvSpPr>
              <a:spLocks noChangeArrowheads="1"/>
            </p:cNvSpPr>
            <p:nvPr/>
          </p:nvSpPr>
          <p:spPr bwMode="auto">
            <a:xfrm>
              <a:off x="1782668" y="2290254"/>
              <a:ext cx="58510" cy="18453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8" name="Rectangle 17">
              <a:extLst>
                <a:ext uri="{FF2B5EF4-FFF2-40B4-BE49-F238E27FC236}">
                  <a16:creationId xmlns:a16="http://schemas.microsoft.com/office/drawing/2014/main" id="{BF77547A-9948-4749-B721-D21D96BF0F09}"/>
                </a:ext>
              </a:extLst>
            </p:cNvPr>
            <p:cNvSpPr>
              <a:spLocks noChangeArrowheads="1"/>
            </p:cNvSpPr>
            <p:nvPr/>
          </p:nvSpPr>
          <p:spPr bwMode="auto">
            <a:xfrm>
              <a:off x="1845679" y="2299255"/>
              <a:ext cx="58510" cy="17552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49" name="Rectangle 18">
              <a:extLst>
                <a:ext uri="{FF2B5EF4-FFF2-40B4-BE49-F238E27FC236}">
                  <a16:creationId xmlns:a16="http://schemas.microsoft.com/office/drawing/2014/main" id="{FE160DD5-D3BC-4A0A-B674-1C921F688E82}"/>
                </a:ext>
              </a:extLst>
            </p:cNvPr>
            <p:cNvSpPr>
              <a:spLocks noChangeArrowheads="1"/>
            </p:cNvSpPr>
            <p:nvPr/>
          </p:nvSpPr>
          <p:spPr bwMode="auto">
            <a:xfrm>
              <a:off x="1913190" y="2308257"/>
              <a:ext cx="54009" cy="16652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0" name="Rectangle 19">
              <a:extLst>
                <a:ext uri="{FF2B5EF4-FFF2-40B4-BE49-F238E27FC236}">
                  <a16:creationId xmlns:a16="http://schemas.microsoft.com/office/drawing/2014/main" id="{AE5C4619-90BB-41D2-ACCF-5AE7F700C099}"/>
                </a:ext>
              </a:extLst>
            </p:cNvPr>
            <p:cNvSpPr>
              <a:spLocks noChangeArrowheads="1"/>
            </p:cNvSpPr>
            <p:nvPr/>
          </p:nvSpPr>
          <p:spPr bwMode="auto">
            <a:xfrm>
              <a:off x="1976200" y="2326260"/>
              <a:ext cx="54009" cy="14852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1" name="Rectangle 20">
              <a:extLst>
                <a:ext uri="{FF2B5EF4-FFF2-40B4-BE49-F238E27FC236}">
                  <a16:creationId xmlns:a16="http://schemas.microsoft.com/office/drawing/2014/main" id="{A09D9176-D641-4A7F-A6D0-7C14C2B1F227}"/>
                </a:ext>
              </a:extLst>
            </p:cNvPr>
            <p:cNvSpPr>
              <a:spLocks noChangeArrowheads="1"/>
            </p:cNvSpPr>
            <p:nvPr/>
          </p:nvSpPr>
          <p:spPr bwMode="auto">
            <a:xfrm>
              <a:off x="2039210" y="2344263"/>
              <a:ext cx="54009" cy="13052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2" name="Rectangle 21">
              <a:extLst>
                <a:ext uri="{FF2B5EF4-FFF2-40B4-BE49-F238E27FC236}">
                  <a16:creationId xmlns:a16="http://schemas.microsoft.com/office/drawing/2014/main" id="{79F1205F-4882-4683-BCCC-414121649B14}"/>
                </a:ext>
              </a:extLst>
            </p:cNvPr>
            <p:cNvSpPr>
              <a:spLocks noChangeArrowheads="1"/>
            </p:cNvSpPr>
            <p:nvPr/>
          </p:nvSpPr>
          <p:spPr bwMode="auto">
            <a:xfrm>
              <a:off x="2102221" y="2344263"/>
              <a:ext cx="54009" cy="13052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3" name="Rectangle 22">
              <a:extLst>
                <a:ext uri="{FF2B5EF4-FFF2-40B4-BE49-F238E27FC236}">
                  <a16:creationId xmlns:a16="http://schemas.microsoft.com/office/drawing/2014/main" id="{8A53D682-C03F-4F0F-8FB9-BD5036C79643}"/>
                </a:ext>
              </a:extLst>
            </p:cNvPr>
            <p:cNvSpPr>
              <a:spLocks noChangeArrowheads="1"/>
            </p:cNvSpPr>
            <p:nvPr/>
          </p:nvSpPr>
          <p:spPr bwMode="auto">
            <a:xfrm>
              <a:off x="2165231" y="2398271"/>
              <a:ext cx="54009" cy="7651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4" name="Rectangle 23">
              <a:extLst>
                <a:ext uri="{FF2B5EF4-FFF2-40B4-BE49-F238E27FC236}">
                  <a16:creationId xmlns:a16="http://schemas.microsoft.com/office/drawing/2014/main" id="{2CDA5140-D8C9-4F76-9374-5A4415C97E78}"/>
                </a:ext>
              </a:extLst>
            </p:cNvPr>
            <p:cNvSpPr>
              <a:spLocks noChangeArrowheads="1"/>
            </p:cNvSpPr>
            <p:nvPr/>
          </p:nvSpPr>
          <p:spPr bwMode="auto">
            <a:xfrm>
              <a:off x="2228241" y="2429777"/>
              <a:ext cx="54009" cy="4500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5" name="Rectangle 24">
              <a:extLst>
                <a:ext uri="{FF2B5EF4-FFF2-40B4-BE49-F238E27FC236}">
                  <a16:creationId xmlns:a16="http://schemas.microsoft.com/office/drawing/2014/main" id="{4F58F604-9D0A-4177-AEDF-71C84F2EA29E}"/>
                </a:ext>
              </a:extLst>
            </p:cNvPr>
            <p:cNvSpPr>
              <a:spLocks noChangeArrowheads="1"/>
            </p:cNvSpPr>
            <p:nvPr/>
          </p:nvSpPr>
          <p:spPr bwMode="auto">
            <a:xfrm>
              <a:off x="2291252" y="2429777"/>
              <a:ext cx="54009" cy="4500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6" name="Rectangle 25">
              <a:extLst>
                <a:ext uri="{FF2B5EF4-FFF2-40B4-BE49-F238E27FC236}">
                  <a16:creationId xmlns:a16="http://schemas.microsoft.com/office/drawing/2014/main" id="{C6C4EE7F-EAEB-4A92-8DAF-0DDA7E35B830}"/>
                </a:ext>
              </a:extLst>
            </p:cNvPr>
            <p:cNvSpPr>
              <a:spLocks noChangeArrowheads="1"/>
            </p:cNvSpPr>
            <p:nvPr/>
          </p:nvSpPr>
          <p:spPr bwMode="auto">
            <a:xfrm>
              <a:off x="2354262" y="2443279"/>
              <a:ext cx="58510" cy="3150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7" name="Rectangle 26">
              <a:extLst>
                <a:ext uri="{FF2B5EF4-FFF2-40B4-BE49-F238E27FC236}">
                  <a16:creationId xmlns:a16="http://schemas.microsoft.com/office/drawing/2014/main" id="{4B50011A-730E-4589-B8E0-4B2E11FD63C4}"/>
                </a:ext>
              </a:extLst>
            </p:cNvPr>
            <p:cNvSpPr>
              <a:spLocks noChangeArrowheads="1"/>
            </p:cNvSpPr>
            <p:nvPr/>
          </p:nvSpPr>
          <p:spPr bwMode="auto">
            <a:xfrm>
              <a:off x="2417272" y="2447780"/>
              <a:ext cx="58510" cy="2700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8" name="Rectangle 27">
              <a:extLst>
                <a:ext uri="{FF2B5EF4-FFF2-40B4-BE49-F238E27FC236}">
                  <a16:creationId xmlns:a16="http://schemas.microsoft.com/office/drawing/2014/main" id="{9C66D719-3F54-4CBE-857E-66B407F6EA46}"/>
                </a:ext>
              </a:extLst>
            </p:cNvPr>
            <p:cNvSpPr>
              <a:spLocks noChangeArrowheads="1"/>
            </p:cNvSpPr>
            <p:nvPr/>
          </p:nvSpPr>
          <p:spPr bwMode="auto">
            <a:xfrm>
              <a:off x="2480283" y="2461282"/>
              <a:ext cx="58510" cy="1350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59" name="Rectangle 28">
              <a:extLst>
                <a:ext uri="{FF2B5EF4-FFF2-40B4-BE49-F238E27FC236}">
                  <a16:creationId xmlns:a16="http://schemas.microsoft.com/office/drawing/2014/main" id="{6675C973-B25B-422B-BB75-F82C6A084FCA}"/>
                </a:ext>
              </a:extLst>
            </p:cNvPr>
            <p:cNvSpPr>
              <a:spLocks noChangeArrowheads="1"/>
            </p:cNvSpPr>
            <p:nvPr/>
          </p:nvSpPr>
          <p:spPr bwMode="auto">
            <a:xfrm>
              <a:off x="2543293" y="2465782"/>
              <a:ext cx="58510" cy="900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0" name="Rectangle 29">
              <a:extLst>
                <a:ext uri="{FF2B5EF4-FFF2-40B4-BE49-F238E27FC236}">
                  <a16:creationId xmlns:a16="http://schemas.microsoft.com/office/drawing/2014/main" id="{E06B0B7C-8082-41EB-A6B3-335956BB0069}"/>
                </a:ext>
              </a:extLst>
            </p:cNvPr>
            <p:cNvSpPr>
              <a:spLocks noChangeArrowheads="1"/>
            </p:cNvSpPr>
            <p:nvPr/>
          </p:nvSpPr>
          <p:spPr bwMode="auto">
            <a:xfrm>
              <a:off x="2606303" y="2474784"/>
              <a:ext cx="58510" cy="49508"/>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1" name="Rectangle 30">
              <a:extLst>
                <a:ext uri="{FF2B5EF4-FFF2-40B4-BE49-F238E27FC236}">
                  <a16:creationId xmlns:a16="http://schemas.microsoft.com/office/drawing/2014/main" id="{43E8F936-9232-4EFD-9F7C-0A53626DB17C}"/>
                </a:ext>
              </a:extLst>
            </p:cNvPr>
            <p:cNvSpPr>
              <a:spLocks noChangeArrowheads="1"/>
            </p:cNvSpPr>
            <p:nvPr/>
          </p:nvSpPr>
          <p:spPr bwMode="auto">
            <a:xfrm>
              <a:off x="2669314" y="2474784"/>
              <a:ext cx="58510" cy="7201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2" name="Rectangle 31">
              <a:extLst>
                <a:ext uri="{FF2B5EF4-FFF2-40B4-BE49-F238E27FC236}">
                  <a16:creationId xmlns:a16="http://schemas.microsoft.com/office/drawing/2014/main" id="{F847700B-31FC-4B6C-9714-8F6E36F374CF}"/>
                </a:ext>
              </a:extLst>
            </p:cNvPr>
            <p:cNvSpPr>
              <a:spLocks noChangeArrowheads="1"/>
            </p:cNvSpPr>
            <p:nvPr/>
          </p:nvSpPr>
          <p:spPr bwMode="auto">
            <a:xfrm>
              <a:off x="2732324" y="2474784"/>
              <a:ext cx="58510" cy="8101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3" name="Rectangle 32">
              <a:extLst>
                <a:ext uri="{FF2B5EF4-FFF2-40B4-BE49-F238E27FC236}">
                  <a16:creationId xmlns:a16="http://schemas.microsoft.com/office/drawing/2014/main" id="{CC585211-549C-448A-A03E-CDBD65E1AC9B}"/>
                </a:ext>
              </a:extLst>
            </p:cNvPr>
            <p:cNvSpPr>
              <a:spLocks noChangeArrowheads="1"/>
            </p:cNvSpPr>
            <p:nvPr/>
          </p:nvSpPr>
          <p:spPr bwMode="auto">
            <a:xfrm>
              <a:off x="2795334" y="2474784"/>
              <a:ext cx="58510" cy="9001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4" name="Rectangle 33">
              <a:extLst>
                <a:ext uri="{FF2B5EF4-FFF2-40B4-BE49-F238E27FC236}">
                  <a16:creationId xmlns:a16="http://schemas.microsoft.com/office/drawing/2014/main" id="{5D2D307D-DA54-4F07-8DA6-19BC8BF69269}"/>
                </a:ext>
              </a:extLst>
            </p:cNvPr>
            <p:cNvSpPr>
              <a:spLocks noChangeArrowheads="1"/>
            </p:cNvSpPr>
            <p:nvPr/>
          </p:nvSpPr>
          <p:spPr bwMode="auto">
            <a:xfrm>
              <a:off x="2862845" y="2474784"/>
              <a:ext cx="54009" cy="12152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5" name="Rectangle 34">
              <a:extLst>
                <a:ext uri="{FF2B5EF4-FFF2-40B4-BE49-F238E27FC236}">
                  <a16:creationId xmlns:a16="http://schemas.microsoft.com/office/drawing/2014/main" id="{C2CA395F-FC0C-40A4-B257-336F66F16C7C}"/>
                </a:ext>
              </a:extLst>
            </p:cNvPr>
            <p:cNvSpPr>
              <a:spLocks noChangeArrowheads="1"/>
            </p:cNvSpPr>
            <p:nvPr/>
          </p:nvSpPr>
          <p:spPr bwMode="auto">
            <a:xfrm>
              <a:off x="2925856" y="2474784"/>
              <a:ext cx="54009" cy="12602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6" name="Rectangle 35">
              <a:extLst>
                <a:ext uri="{FF2B5EF4-FFF2-40B4-BE49-F238E27FC236}">
                  <a16:creationId xmlns:a16="http://schemas.microsoft.com/office/drawing/2014/main" id="{D701D7A5-D3EC-4477-9A45-091CCB9F7FEE}"/>
                </a:ext>
              </a:extLst>
            </p:cNvPr>
            <p:cNvSpPr>
              <a:spLocks noChangeArrowheads="1"/>
            </p:cNvSpPr>
            <p:nvPr/>
          </p:nvSpPr>
          <p:spPr bwMode="auto">
            <a:xfrm>
              <a:off x="2988866" y="2474784"/>
              <a:ext cx="54009" cy="21603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7" name="Rectangle 36">
              <a:extLst>
                <a:ext uri="{FF2B5EF4-FFF2-40B4-BE49-F238E27FC236}">
                  <a16:creationId xmlns:a16="http://schemas.microsoft.com/office/drawing/2014/main" id="{93FF149E-97B0-4477-8B70-25D56F5E0339}"/>
                </a:ext>
              </a:extLst>
            </p:cNvPr>
            <p:cNvSpPr>
              <a:spLocks noChangeArrowheads="1"/>
            </p:cNvSpPr>
            <p:nvPr/>
          </p:nvSpPr>
          <p:spPr bwMode="auto">
            <a:xfrm>
              <a:off x="3051876" y="2474784"/>
              <a:ext cx="54009" cy="22053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8" name="Rectangle 37">
              <a:extLst>
                <a:ext uri="{FF2B5EF4-FFF2-40B4-BE49-F238E27FC236}">
                  <a16:creationId xmlns:a16="http://schemas.microsoft.com/office/drawing/2014/main" id="{24DA7655-C413-4DB0-B7CE-0996B7327D66}"/>
                </a:ext>
              </a:extLst>
            </p:cNvPr>
            <p:cNvSpPr>
              <a:spLocks noChangeArrowheads="1"/>
            </p:cNvSpPr>
            <p:nvPr/>
          </p:nvSpPr>
          <p:spPr bwMode="auto">
            <a:xfrm>
              <a:off x="3114887" y="2474784"/>
              <a:ext cx="54009" cy="25204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69" name="Rectangle 38">
              <a:extLst>
                <a:ext uri="{FF2B5EF4-FFF2-40B4-BE49-F238E27FC236}">
                  <a16:creationId xmlns:a16="http://schemas.microsoft.com/office/drawing/2014/main" id="{04C06F75-9F1F-4679-B347-5C1BAF2641E7}"/>
                </a:ext>
              </a:extLst>
            </p:cNvPr>
            <p:cNvSpPr>
              <a:spLocks noChangeArrowheads="1"/>
            </p:cNvSpPr>
            <p:nvPr/>
          </p:nvSpPr>
          <p:spPr bwMode="auto">
            <a:xfrm>
              <a:off x="3177897" y="2474784"/>
              <a:ext cx="54009" cy="27904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0" name="Rectangle 39">
              <a:extLst>
                <a:ext uri="{FF2B5EF4-FFF2-40B4-BE49-F238E27FC236}">
                  <a16:creationId xmlns:a16="http://schemas.microsoft.com/office/drawing/2014/main" id="{2266712B-CC3F-4C9E-929E-91CF1B34AA21}"/>
                </a:ext>
              </a:extLst>
            </p:cNvPr>
            <p:cNvSpPr>
              <a:spLocks noChangeArrowheads="1"/>
            </p:cNvSpPr>
            <p:nvPr/>
          </p:nvSpPr>
          <p:spPr bwMode="auto">
            <a:xfrm>
              <a:off x="3240907" y="2474784"/>
              <a:ext cx="54009" cy="292548"/>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1" name="Rectangle 40">
              <a:extLst>
                <a:ext uri="{FF2B5EF4-FFF2-40B4-BE49-F238E27FC236}">
                  <a16:creationId xmlns:a16="http://schemas.microsoft.com/office/drawing/2014/main" id="{F40B2C76-0257-49CE-8E14-DE88655904AE}"/>
                </a:ext>
              </a:extLst>
            </p:cNvPr>
            <p:cNvSpPr>
              <a:spLocks noChangeArrowheads="1"/>
            </p:cNvSpPr>
            <p:nvPr/>
          </p:nvSpPr>
          <p:spPr bwMode="auto">
            <a:xfrm>
              <a:off x="3303918" y="2474784"/>
              <a:ext cx="54009" cy="28804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2" name="Rectangle 41">
              <a:extLst>
                <a:ext uri="{FF2B5EF4-FFF2-40B4-BE49-F238E27FC236}">
                  <a16:creationId xmlns:a16="http://schemas.microsoft.com/office/drawing/2014/main" id="{D3CDC3B6-EC2B-42C7-A0BF-68F266FEC3AD}"/>
                </a:ext>
              </a:extLst>
            </p:cNvPr>
            <p:cNvSpPr>
              <a:spLocks noChangeArrowheads="1"/>
            </p:cNvSpPr>
            <p:nvPr/>
          </p:nvSpPr>
          <p:spPr bwMode="auto">
            <a:xfrm>
              <a:off x="3366928" y="2474784"/>
              <a:ext cx="58510" cy="30154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3" name="Rectangle 42">
              <a:extLst>
                <a:ext uri="{FF2B5EF4-FFF2-40B4-BE49-F238E27FC236}">
                  <a16:creationId xmlns:a16="http://schemas.microsoft.com/office/drawing/2014/main" id="{125ED7B5-E7B5-4DC8-833F-451F353FE811}"/>
                </a:ext>
              </a:extLst>
            </p:cNvPr>
            <p:cNvSpPr>
              <a:spLocks noChangeArrowheads="1"/>
            </p:cNvSpPr>
            <p:nvPr/>
          </p:nvSpPr>
          <p:spPr bwMode="auto">
            <a:xfrm>
              <a:off x="3429938" y="2474784"/>
              <a:ext cx="58510" cy="30605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4" name="Rectangle 43">
              <a:extLst>
                <a:ext uri="{FF2B5EF4-FFF2-40B4-BE49-F238E27FC236}">
                  <a16:creationId xmlns:a16="http://schemas.microsoft.com/office/drawing/2014/main" id="{81743DA0-60D0-47D7-88F1-C3C114524995}"/>
                </a:ext>
              </a:extLst>
            </p:cNvPr>
            <p:cNvSpPr>
              <a:spLocks noChangeArrowheads="1"/>
            </p:cNvSpPr>
            <p:nvPr/>
          </p:nvSpPr>
          <p:spPr bwMode="auto">
            <a:xfrm>
              <a:off x="3492949" y="2474784"/>
              <a:ext cx="58510" cy="31055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5" name="Rectangle 44">
              <a:extLst>
                <a:ext uri="{FF2B5EF4-FFF2-40B4-BE49-F238E27FC236}">
                  <a16:creationId xmlns:a16="http://schemas.microsoft.com/office/drawing/2014/main" id="{5B6F60F2-0C25-40E4-BC69-2BC6CEC94EF4}"/>
                </a:ext>
              </a:extLst>
            </p:cNvPr>
            <p:cNvSpPr>
              <a:spLocks noChangeArrowheads="1"/>
            </p:cNvSpPr>
            <p:nvPr/>
          </p:nvSpPr>
          <p:spPr bwMode="auto">
            <a:xfrm>
              <a:off x="3555959" y="2474784"/>
              <a:ext cx="58510" cy="31955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6" name="Rectangle 45">
              <a:extLst>
                <a:ext uri="{FF2B5EF4-FFF2-40B4-BE49-F238E27FC236}">
                  <a16:creationId xmlns:a16="http://schemas.microsoft.com/office/drawing/2014/main" id="{997D3E76-F977-4729-B4ED-2446A49E808B}"/>
                </a:ext>
              </a:extLst>
            </p:cNvPr>
            <p:cNvSpPr>
              <a:spLocks noChangeArrowheads="1"/>
            </p:cNvSpPr>
            <p:nvPr/>
          </p:nvSpPr>
          <p:spPr bwMode="auto">
            <a:xfrm>
              <a:off x="3618969" y="2474784"/>
              <a:ext cx="58510" cy="31505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7" name="Rectangle 46">
              <a:extLst>
                <a:ext uri="{FF2B5EF4-FFF2-40B4-BE49-F238E27FC236}">
                  <a16:creationId xmlns:a16="http://schemas.microsoft.com/office/drawing/2014/main" id="{741087B4-09B5-44A3-9702-5D83603274D3}"/>
                </a:ext>
              </a:extLst>
            </p:cNvPr>
            <p:cNvSpPr>
              <a:spLocks noChangeArrowheads="1"/>
            </p:cNvSpPr>
            <p:nvPr/>
          </p:nvSpPr>
          <p:spPr bwMode="auto">
            <a:xfrm>
              <a:off x="3681980" y="2474784"/>
              <a:ext cx="58510" cy="31955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8" name="Rectangle 47">
              <a:extLst>
                <a:ext uri="{FF2B5EF4-FFF2-40B4-BE49-F238E27FC236}">
                  <a16:creationId xmlns:a16="http://schemas.microsoft.com/office/drawing/2014/main" id="{22401D15-6F6A-49F9-9602-EF0A44A52D92}"/>
                </a:ext>
              </a:extLst>
            </p:cNvPr>
            <p:cNvSpPr>
              <a:spLocks noChangeArrowheads="1"/>
            </p:cNvSpPr>
            <p:nvPr/>
          </p:nvSpPr>
          <p:spPr bwMode="auto">
            <a:xfrm>
              <a:off x="3744990" y="2474784"/>
              <a:ext cx="58510" cy="32855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79" name="Rectangle 48">
              <a:extLst>
                <a:ext uri="{FF2B5EF4-FFF2-40B4-BE49-F238E27FC236}">
                  <a16:creationId xmlns:a16="http://schemas.microsoft.com/office/drawing/2014/main" id="{EDC33497-94AF-4ACF-8437-101DBC3C0487}"/>
                </a:ext>
              </a:extLst>
            </p:cNvPr>
            <p:cNvSpPr>
              <a:spLocks noChangeArrowheads="1"/>
            </p:cNvSpPr>
            <p:nvPr/>
          </p:nvSpPr>
          <p:spPr bwMode="auto">
            <a:xfrm>
              <a:off x="3808000" y="2474784"/>
              <a:ext cx="58510" cy="42757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0" name="Rectangle 49">
              <a:extLst>
                <a:ext uri="{FF2B5EF4-FFF2-40B4-BE49-F238E27FC236}">
                  <a16:creationId xmlns:a16="http://schemas.microsoft.com/office/drawing/2014/main" id="{61660133-9751-4503-845A-6738C595235E}"/>
                </a:ext>
              </a:extLst>
            </p:cNvPr>
            <p:cNvSpPr>
              <a:spLocks noChangeArrowheads="1"/>
            </p:cNvSpPr>
            <p:nvPr/>
          </p:nvSpPr>
          <p:spPr bwMode="auto">
            <a:xfrm>
              <a:off x="3875512" y="2474784"/>
              <a:ext cx="54009" cy="46357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1" name="Rectangle 50">
              <a:extLst>
                <a:ext uri="{FF2B5EF4-FFF2-40B4-BE49-F238E27FC236}">
                  <a16:creationId xmlns:a16="http://schemas.microsoft.com/office/drawing/2014/main" id="{91A0F2A8-41A1-4440-86C7-9571D58A34EA}"/>
                </a:ext>
              </a:extLst>
            </p:cNvPr>
            <p:cNvSpPr>
              <a:spLocks noChangeArrowheads="1"/>
            </p:cNvSpPr>
            <p:nvPr/>
          </p:nvSpPr>
          <p:spPr bwMode="auto">
            <a:xfrm>
              <a:off x="3938522" y="2474784"/>
              <a:ext cx="54009" cy="49958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2" name="Rectangle 51">
              <a:extLst>
                <a:ext uri="{FF2B5EF4-FFF2-40B4-BE49-F238E27FC236}">
                  <a16:creationId xmlns:a16="http://schemas.microsoft.com/office/drawing/2014/main" id="{CDDD33EB-AEB3-4DF3-AA78-BECE58BBC71D}"/>
                </a:ext>
              </a:extLst>
            </p:cNvPr>
            <p:cNvSpPr>
              <a:spLocks noChangeArrowheads="1"/>
            </p:cNvSpPr>
            <p:nvPr/>
          </p:nvSpPr>
          <p:spPr bwMode="auto">
            <a:xfrm>
              <a:off x="4001532" y="2474784"/>
              <a:ext cx="54009" cy="50408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3" name="Rectangle 52">
              <a:extLst>
                <a:ext uri="{FF2B5EF4-FFF2-40B4-BE49-F238E27FC236}">
                  <a16:creationId xmlns:a16="http://schemas.microsoft.com/office/drawing/2014/main" id="{F3A9494D-0B37-4396-B7CB-45331C059EE5}"/>
                </a:ext>
              </a:extLst>
            </p:cNvPr>
            <p:cNvSpPr>
              <a:spLocks noChangeArrowheads="1"/>
            </p:cNvSpPr>
            <p:nvPr/>
          </p:nvSpPr>
          <p:spPr bwMode="auto">
            <a:xfrm>
              <a:off x="4064543" y="2474784"/>
              <a:ext cx="54009" cy="50858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4" name="Rectangle 53">
              <a:extLst>
                <a:ext uri="{FF2B5EF4-FFF2-40B4-BE49-F238E27FC236}">
                  <a16:creationId xmlns:a16="http://schemas.microsoft.com/office/drawing/2014/main" id="{1DED108D-0D97-4876-A812-38B45ECFEB71}"/>
                </a:ext>
              </a:extLst>
            </p:cNvPr>
            <p:cNvSpPr>
              <a:spLocks noChangeArrowheads="1"/>
            </p:cNvSpPr>
            <p:nvPr/>
          </p:nvSpPr>
          <p:spPr bwMode="auto">
            <a:xfrm>
              <a:off x="4127553" y="2474784"/>
              <a:ext cx="54009" cy="54458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5" name="Rectangle 54">
              <a:extLst>
                <a:ext uri="{FF2B5EF4-FFF2-40B4-BE49-F238E27FC236}">
                  <a16:creationId xmlns:a16="http://schemas.microsoft.com/office/drawing/2014/main" id="{4515D999-EAD2-477C-A64A-9F7E339CBEA8}"/>
                </a:ext>
              </a:extLst>
            </p:cNvPr>
            <p:cNvSpPr>
              <a:spLocks noChangeArrowheads="1"/>
            </p:cNvSpPr>
            <p:nvPr/>
          </p:nvSpPr>
          <p:spPr bwMode="auto">
            <a:xfrm>
              <a:off x="4190563" y="2474784"/>
              <a:ext cx="54009" cy="54458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6" name="Rectangle 55">
              <a:extLst>
                <a:ext uri="{FF2B5EF4-FFF2-40B4-BE49-F238E27FC236}">
                  <a16:creationId xmlns:a16="http://schemas.microsoft.com/office/drawing/2014/main" id="{A5202F53-1373-4110-A371-6DD8BFB92961}"/>
                </a:ext>
              </a:extLst>
            </p:cNvPr>
            <p:cNvSpPr>
              <a:spLocks noChangeArrowheads="1"/>
            </p:cNvSpPr>
            <p:nvPr/>
          </p:nvSpPr>
          <p:spPr bwMode="auto">
            <a:xfrm>
              <a:off x="4253574" y="2474784"/>
              <a:ext cx="54009" cy="57609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7" name="Rectangle 56">
              <a:extLst>
                <a:ext uri="{FF2B5EF4-FFF2-40B4-BE49-F238E27FC236}">
                  <a16:creationId xmlns:a16="http://schemas.microsoft.com/office/drawing/2014/main" id="{A654603A-9160-47F4-A85E-0606A8B45D9F}"/>
                </a:ext>
              </a:extLst>
            </p:cNvPr>
            <p:cNvSpPr>
              <a:spLocks noChangeArrowheads="1"/>
            </p:cNvSpPr>
            <p:nvPr/>
          </p:nvSpPr>
          <p:spPr bwMode="auto">
            <a:xfrm>
              <a:off x="4316584" y="2474784"/>
              <a:ext cx="58510" cy="58059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8" name="Rectangle 57">
              <a:extLst>
                <a:ext uri="{FF2B5EF4-FFF2-40B4-BE49-F238E27FC236}">
                  <a16:creationId xmlns:a16="http://schemas.microsoft.com/office/drawing/2014/main" id="{C0B4689A-9112-4493-86C4-8DC9BA2D49E2}"/>
                </a:ext>
              </a:extLst>
            </p:cNvPr>
            <p:cNvSpPr>
              <a:spLocks noChangeArrowheads="1"/>
            </p:cNvSpPr>
            <p:nvPr/>
          </p:nvSpPr>
          <p:spPr bwMode="auto">
            <a:xfrm>
              <a:off x="4379594" y="2474784"/>
              <a:ext cx="58510" cy="62560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89" name="Rectangle 58">
              <a:extLst>
                <a:ext uri="{FF2B5EF4-FFF2-40B4-BE49-F238E27FC236}">
                  <a16:creationId xmlns:a16="http://schemas.microsoft.com/office/drawing/2014/main" id="{9F083EE9-06E4-4569-8CF1-FB20EB70095E}"/>
                </a:ext>
              </a:extLst>
            </p:cNvPr>
            <p:cNvSpPr>
              <a:spLocks noChangeArrowheads="1"/>
            </p:cNvSpPr>
            <p:nvPr/>
          </p:nvSpPr>
          <p:spPr bwMode="auto">
            <a:xfrm>
              <a:off x="4442605" y="2474784"/>
              <a:ext cx="58510" cy="62560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0" name="Rectangle 59">
              <a:extLst>
                <a:ext uri="{FF2B5EF4-FFF2-40B4-BE49-F238E27FC236}">
                  <a16:creationId xmlns:a16="http://schemas.microsoft.com/office/drawing/2014/main" id="{51DD32B9-442A-41AD-A0E1-C48C3B2EDC0C}"/>
                </a:ext>
              </a:extLst>
            </p:cNvPr>
            <p:cNvSpPr>
              <a:spLocks noChangeArrowheads="1"/>
            </p:cNvSpPr>
            <p:nvPr/>
          </p:nvSpPr>
          <p:spPr bwMode="auto">
            <a:xfrm>
              <a:off x="4505615" y="2474784"/>
              <a:ext cx="58510" cy="63010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1" name="Rectangle 60">
              <a:extLst>
                <a:ext uri="{FF2B5EF4-FFF2-40B4-BE49-F238E27FC236}">
                  <a16:creationId xmlns:a16="http://schemas.microsoft.com/office/drawing/2014/main" id="{6423277B-F016-44D6-AC8C-0367A1661D84}"/>
                </a:ext>
              </a:extLst>
            </p:cNvPr>
            <p:cNvSpPr>
              <a:spLocks noChangeArrowheads="1"/>
            </p:cNvSpPr>
            <p:nvPr/>
          </p:nvSpPr>
          <p:spPr bwMode="auto">
            <a:xfrm>
              <a:off x="4568625" y="2474784"/>
              <a:ext cx="58510" cy="65260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2" name="Rectangle 61">
              <a:extLst>
                <a:ext uri="{FF2B5EF4-FFF2-40B4-BE49-F238E27FC236}">
                  <a16:creationId xmlns:a16="http://schemas.microsoft.com/office/drawing/2014/main" id="{7BF7E7E3-13B9-4E92-AEFF-56D74766BA0B}"/>
                </a:ext>
              </a:extLst>
            </p:cNvPr>
            <p:cNvSpPr>
              <a:spLocks noChangeArrowheads="1"/>
            </p:cNvSpPr>
            <p:nvPr/>
          </p:nvSpPr>
          <p:spPr bwMode="auto">
            <a:xfrm>
              <a:off x="4631636" y="2474784"/>
              <a:ext cx="58510" cy="67511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3" name="Rectangle 62">
              <a:extLst>
                <a:ext uri="{FF2B5EF4-FFF2-40B4-BE49-F238E27FC236}">
                  <a16:creationId xmlns:a16="http://schemas.microsoft.com/office/drawing/2014/main" id="{A36FBB0F-F2BB-4A6F-99F4-BF3869C8ECF3}"/>
                </a:ext>
              </a:extLst>
            </p:cNvPr>
            <p:cNvSpPr>
              <a:spLocks noChangeArrowheads="1"/>
            </p:cNvSpPr>
            <p:nvPr/>
          </p:nvSpPr>
          <p:spPr bwMode="auto">
            <a:xfrm>
              <a:off x="4694646" y="2474784"/>
              <a:ext cx="58510" cy="67961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4" name="Rectangle 63">
              <a:extLst>
                <a:ext uri="{FF2B5EF4-FFF2-40B4-BE49-F238E27FC236}">
                  <a16:creationId xmlns:a16="http://schemas.microsoft.com/office/drawing/2014/main" id="{0961E7A4-0D47-4AC0-90F8-6965ABF00054}"/>
                </a:ext>
              </a:extLst>
            </p:cNvPr>
            <p:cNvSpPr>
              <a:spLocks noChangeArrowheads="1"/>
            </p:cNvSpPr>
            <p:nvPr/>
          </p:nvSpPr>
          <p:spPr bwMode="auto">
            <a:xfrm>
              <a:off x="4757656" y="2474784"/>
              <a:ext cx="58510" cy="71111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5" name="Rectangle 64">
              <a:extLst>
                <a:ext uri="{FF2B5EF4-FFF2-40B4-BE49-F238E27FC236}">
                  <a16:creationId xmlns:a16="http://schemas.microsoft.com/office/drawing/2014/main" id="{77B31CF5-7CE1-49F6-8ECF-B10C2AF0F3B7}"/>
                </a:ext>
              </a:extLst>
            </p:cNvPr>
            <p:cNvSpPr>
              <a:spLocks noChangeArrowheads="1"/>
            </p:cNvSpPr>
            <p:nvPr/>
          </p:nvSpPr>
          <p:spPr bwMode="auto">
            <a:xfrm>
              <a:off x="4825167" y="2474784"/>
              <a:ext cx="54009" cy="73812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6" name="Rectangle 65">
              <a:extLst>
                <a:ext uri="{FF2B5EF4-FFF2-40B4-BE49-F238E27FC236}">
                  <a16:creationId xmlns:a16="http://schemas.microsoft.com/office/drawing/2014/main" id="{BC564CA8-4343-4982-A989-70F64534C3BE}"/>
                </a:ext>
              </a:extLst>
            </p:cNvPr>
            <p:cNvSpPr>
              <a:spLocks noChangeArrowheads="1"/>
            </p:cNvSpPr>
            <p:nvPr/>
          </p:nvSpPr>
          <p:spPr bwMode="auto">
            <a:xfrm>
              <a:off x="4888178" y="2474784"/>
              <a:ext cx="54009" cy="73812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7" name="Rectangle 66">
              <a:extLst>
                <a:ext uri="{FF2B5EF4-FFF2-40B4-BE49-F238E27FC236}">
                  <a16:creationId xmlns:a16="http://schemas.microsoft.com/office/drawing/2014/main" id="{64D92A2A-5618-4B69-BB4D-7A25F3DAF4F6}"/>
                </a:ext>
              </a:extLst>
            </p:cNvPr>
            <p:cNvSpPr>
              <a:spLocks noChangeArrowheads="1"/>
            </p:cNvSpPr>
            <p:nvPr/>
          </p:nvSpPr>
          <p:spPr bwMode="auto">
            <a:xfrm>
              <a:off x="4951188" y="2474784"/>
              <a:ext cx="54009" cy="75612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8" name="Rectangle 67">
              <a:extLst>
                <a:ext uri="{FF2B5EF4-FFF2-40B4-BE49-F238E27FC236}">
                  <a16:creationId xmlns:a16="http://schemas.microsoft.com/office/drawing/2014/main" id="{98AFD0AD-FE4B-4589-8477-E29BFAD213CE}"/>
                </a:ext>
              </a:extLst>
            </p:cNvPr>
            <p:cNvSpPr>
              <a:spLocks noChangeArrowheads="1"/>
            </p:cNvSpPr>
            <p:nvPr/>
          </p:nvSpPr>
          <p:spPr bwMode="auto">
            <a:xfrm>
              <a:off x="5014198" y="2474784"/>
              <a:ext cx="54009" cy="76512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599" name="Rectangle 68">
              <a:extLst>
                <a:ext uri="{FF2B5EF4-FFF2-40B4-BE49-F238E27FC236}">
                  <a16:creationId xmlns:a16="http://schemas.microsoft.com/office/drawing/2014/main" id="{A44C27E9-A4CB-4C8B-BDF0-2D769C317F25}"/>
                </a:ext>
              </a:extLst>
            </p:cNvPr>
            <p:cNvSpPr>
              <a:spLocks noChangeArrowheads="1"/>
            </p:cNvSpPr>
            <p:nvPr/>
          </p:nvSpPr>
          <p:spPr bwMode="auto">
            <a:xfrm>
              <a:off x="5077209" y="2474784"/>
              <a:ext cx="54009" cy="79213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0" name="Rectangle 69">
              <a:extLst>
                <a:ext uri="{FF2B5EF4-FFF2-40B4-BE49-F238E27FC236}">
                  <a16:creationId xmlns:a16="http://schemas.microsoft.com/office/drawing/2014/main" id="{A77105B0-40CA-4D16-984A-6E5420DC43E9}"/>
                </a:ext>
              </a:extLst>
            </p:cNvPr>
            <p:cNvSpPr>
              <a:spLocks noChangeArrowheads="1"/>
            </p:cNvSpPr>
            <p:nvPr/>
          </p:nvSpPr>
          <p:spPr bwMode="auto">
            <a:xfrm>
              <a:off x="5140219" y="2474784"/>
              <a:ext cx="54009" cy="81463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1" name="Rectangle 70">
              <a:extLst>
                <a:ext uri="{FF2B5EF4-FFF2-40B4-BE49-F238E27FC236}">
                  <a16:creationId xmlns:a16="http://schemas.microsoft.com/office/drawing/2014/main" id="{AAF93B49-A54F-4E9F-9A19-616214712E67}"/>
                </a:ext>
              </a:extLst>
            </p:cNvPr>
            <p:cNvSpPr>
              <a:spLocks noChangeArrowheads="1"/>
            </p:cNvSpPr>
            <p:nvPr/>
          </p:nvSpPr>
          <p:spPr bwMode="auto">
            <a:xfrm>
              <a:off x="5203229" y="2474784"/>
              <a:ext cx="54009" cy="81463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2" name="Rectangle 71">
              <a:extLst>
                <a:ext uri="{FF2B5EF4-FFF2-40B4-BE49-F238E27FC236}">
                  <a16:creationId xmlns:a16="http://schemas.microsoft.com/office/drawing/2014/main" id="{FE7868C7-048B-4FF4-A7DA-CB5FF98C86C0}"/>
                </a:ext>
              </a:extLst>
            </p:cNvPr>
            <p:cNvSpPr>
              <a:spLocks noChangeArrowheads="1"/>
            </p:cNvSpPr>
            <p:nvPr/>
          </p:nvSpPr>
          <p:spPr bwMode="auto">
            <a:xfrm>
              <a:off x="5266240" y="2474784"/>
              <a:ext cx="58510" cy="82363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3" name="Rectangle 72">
              <a:extLst>
                <a:ext uri="{FF2B5EF4-FFF2-40B4-BE49-F238E27FC236}">
                  <a16:creationId xmlns:a16="http://schemas.microsoft.com/office/drawing/2014/main" id="{B3421533-69EF-4A2D-97EB-79889E9ECFBF}"/>
                </a:ext>
              </a:extLst>
            </p:cNvPr>
            <p:cNvSpPr>
              <a:spLocks noChangeArrowheads="1"/>
            </p:cNvSpPr>
            <p:nvPr/>
          </p:nvSpPr>
          <p:spPr bwMode="auto">
            <a:xfrm>
              <a:off x="5329250" y="2474784"/>
              <a:ext cx="58510" cy="82813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4" name="Rectangle 73">
              <a:extLst>
                <a:ext uri="{FF2B5EF4-FFF2-40B4-BE49-F238E27FC236}">
                  <a16:creationId xmlns:a16="http://schemas.microsoft.com/office/drawing/2014/main" id="{F14B4725-416C-450B-99D2-D843FF47B57B}"/>
                </a:ext>
              </a:extLst>
            </p:cNvPr>
            <p:cNvSpPr>
              <a:spLocks noChangeArrowheads="1"/>
            </p:cNvSpPr>
            <p:nvPr/>
          </p:nvSpPr>
          <p:spPr bwMode="auto">
            <a:xfrm>
              <a:off x="5392260" y="2474784"/>
              <a:ext cx="58510" cy="84613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5" name="Rectangle 74">
              <a:extLst>
                <a:ext uri="{FF2B5EF4-FFF2-40B4-BE49-F238E27FC236}">
                  <a16:creationId xmlns:a16="http://schemas.microsoft.com/office/drawing/2014/main" id="{DA41B92D-2E41-4D83-9878-37BED1D08440}"/>
                </a:ext>
              </a:extLst>
            </p:cNvPr>
            <p:cNvSpPr>
              <a:spLocks noChangeArrowheads="1"/>
            </p:cNvSpPr>
            <p:nvPr/>
          </p:nvSpPr>
          <p:spPr bwMode="auto">
            <a:xfrm>
              <a:off x="5455271" y="2474784"/>
              <a:ext cx="58510" cy="85064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6" name="Rectangle 75">
              <a:extLst>
                <a:ext uri="{FF2B5EF4-FFF2-40B4-BE49-F238E27FC236}">
                  <a16:creationId xmlns:a16="http://schemas.microsoft.com/office/drawing/2014/main" id="{C7E1AEA5-0156-4C61-9B0F-4C794BD3C0BC}"/>
                </a:ext>
              </a:extLst>
            </p:cNvPr>
            <p:cNvSpPr>
              <a:spLocks noChangeArrowheads="1"/>
            </p:cNvSpPr>
            <p:nvPr/>
          </p:nvSpPr>
          <p:spPr bwMode="auto">
            <a:xfrm>
              <a:off x="5518281" y="2474784"/>
              <a:ext cx="58510" cy="85964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7" name="Rectangle 76">
              <a:extLst>
                <a:ext uri="{FF2B5EF4-FFF2-40B4-BE49-F238E27FC236}">
                  <a16:creationId xmlns:a16="http://schemas.microsoft.com/office/drawing/2014/main" id="{984ED77D-BC75-425A-9BB7-7D75347770FC}"/>
                </a:ext>
              </a:extLst>
            </p:cNvPr>
            <p:cNvSpPr>
              <a:spLocks noChangeArrowheads="1"/>
            </p:cNvSpPr>
            <p:nvPr/>
          </p:nvSpPr>
          <p:spPr bwMode="auto">
            <a:xfrm>
              <a:off x="5581291" y="2474784"/>
              <a:ext cx="58510" cy="85964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8" name="Rectangle 77">
              <a:extLst>
                <a:ext uri="{FF2B5EF4-FFF2-40B4-BE49-F238E27FC236}">
                  <a16:creationId xmlns:a16="http://schemas.microsoft.com/office/drawing/2014/main" id="{516D62A4-F168-4D57-B795-92BE06BCCB2C}"/>
                </a:ext>
              </a:extLst>
            </p:cNvPr>
            <p:cNvSpPr>
              <a:spLocks noChangeArrowheads="1"/>
            </p:cNvSpPr>
            <p:nvPr/>
          </p:nvSpPr>
          <p:spPr bwMode="auto">
            <a:xfrm>
              <a:off x="5644302" y="2474784"/>
              <a:ext cx="58510" cy="86864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09" name="Rectangle 78">
              <a:extLst>
                <a:ext uri="{FF2B5EF4-FFF2-40B4-BE49-F238E27FC236}">
                  <a16:creationId xmlns:a16="http://schemas.microsoft.com/office/drawing/2014/main" id="{6B610341-83A4-4BF0-9DBB-2303D76230D0}"/>
                </a:ext>
              </a:extLst>
            </p:cNvPr>
            <p:cNvSpPr>
              <a:spLocks noChangeArrowheads="1"/>
            </p:cNvSpPr>
            <p:nvPr/>
          </p:nvSpPr>
          <p:spPr bwMode="auto">
            <a:xfrm>
              <a:off x="5707312" y="2474784"/>
              <a:ext cx="58510" cy="89114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0" name="Rectangle 79">
              <a:extLst>
                <a:ext uri="{FF2B5EF4-FFF2-40B4-BE49-F238E27FC236}">
                  <a16:creationId xmlns:a16="http://schemas.microsoft.com/office/drawing/2014/main" id="{7DCF6BF7-97D6-48B6-94D2-D1E2E5630248}"/>
                </a:ext>
              </a:extLst>
            </p:cNvPr>
            <p:cNvSpPr>
              <a:spLocks noChangeArrowheads="1"/>
            </p:cNvSpPr>
            <p:nvPr/>
          </p:nvSpPr>
          <p:spPr bwMode="auto">
            <a:xfrm>
              <a:off x="5774823" y="2474784"/>
              <a:ext cx="54009" cy="92265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1" name="Rectangle 80">
              <a:extLst>
                <a:ext uri="{FF2B5EF4-FFF2-40B4-BE49-F238E27FC236}">
                  <a16:creationId xmlns:a16="http://schemas.microsoft.com/office/drawing/2014/main" id="{F9E3BCCD-5BD8-4C9B-9002-6800FF06C88C}"/>
                </a:ext>
              </a:extLst>
            </p:cNvPr>
            <p:cNvSpPr>
              <a:spLocks noChangeArrowheads="1"/>
            </p:cNvSpPr>
            <p:nvPr/>
          </p:nvSpPr>
          <p:spPr bwMode="auto">
            <a:xfrm>
              <a:off x="5837833" y="2474784"/>
              <a:ext cx="54009" cy="92265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2" name="Rectangle 81">
              <a:extLst>
                <a:ext uri="{FF2B5EF4-FFF2-40B4-BE49-F238E27FC236}">
                  <a16:creationId xmlns:a16="http://schemas.microsoft.com/office/drawing/2014/main" id="{C64C7C5D-9841-4A0B-9CAA-6F6EA0B0B65A}"/>
                </a:ext>
              </a:extLst>
            </p:cNvPr>
            <p:cNvSpPr>
              <a:spLocks noChangeArrowheads="1"/>
            </p:cNvSpPr>
            <p:nvPr/>
          </p:nvSpPr>
          <p:spPr bwMode="auto">
            <a:xfrm>
              <a:off x="5900844" y="2474784"/>
              <a:ext cx="54009" cy="94965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3" name="Rectangle 82">
              <a:extLst>
                <a:ext uri="{FF2B5EF4-FFF2-40B4-BE49-F238E27FC236}">
                  <a16:creationId xmlns:a16="http://schemas.microsoft.com/office/drawing/2014/main" id="{86507B4F-ED4C-4FD6-9E56-3D507EB5BA02}"/>
                </a:ext>
              </a:extLst>
            </p:cNvPr>
            <p:cNvSpPr>
              <a:spLocks noChangeArrowheads="1"/>
            </p:cNvSpPr>
            <p:nvPr/>
          </p:nvSpPr>
          <p:spPr bwMode="auto">
            <a:xfrm>
              <a:off x="5963854" y="2474784"/>
              <a:ext cx="54009" cy="99466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4" name="Rectangle 83">
              <a:extLst>
                <a:ext uri="{FF2B5EF4-FFF2-40B4-BE49-F238E27FC236}">
                  <a16:creationId xmlns:a16="http://schemas.microsoft.com/office/drawing/2014/main" id="{E9F03B99-9491-4678-8886-A530F455C462}"/>
                </a:ext>
              </a:extLst>
            </p:cNvPr>
            <p:cNvSpPr>
              <a:spLocks noChangeArrowheads="1"/>
            </p:cNvSpPr>
            <p:nvPr/>
          </p:nvSpPr>
          <p:spPr bwMode="auto">
            <a:xfrm>
              <a:off x="6026864" y="2474784"/>
              <a:ext cx="54009" cy="100366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5" name="Rectangle 84">
              <a:extLst>
                <a:ext uri="{FF2B5EF4-FFF2-40B4-BE49-F238E27FC236}">
                  <a16:creationId xmlns:a16="http://schemas.microsoft.com/office/drawing/2014/main" id="{DDFD31DC-EC8C-428C-9F09-2150FA8EC2B2}"/>
                </a:ext>
              </a:extLst>
            </p:cNvPr>
            <p:cNvSpPr>
              <a:spLocks noChangeArrowheads="1"/>
            </p:cNvSpPr>
            <p:nvPr/>
          </p:nvSpPr>
          <p:spPr bwMode="auto">
            <a:xfrm>
              <a:off x="6089875" y="2474784"/>
              <a:ext cx="54009" cy="1012666"/>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6" name="Rectangle 85">
              <a:extLst>
                <a:ext uri="{FF2B5EF4-FFF2-40B4-BE49-F238E27FC236}">
                  <a16:creationId xmlns:a16="http://schemas.microsoft.com/office/drawing/2014/main" id="{A52DE203-C038-46D6-AD9A-3C696DB9B9E1}"/>
                </a:ext>
              </a:extLst>
            </p:cNvPr>
            <p:cNvSpPr>
              <a:spLocks noChangeArrowheads="1"/>
            </p:cNvSpPr>
            <p:nvPr/>
          </p:nvSpPr>
          <p:spPr bwMode="auto">
            <a:xfrm>
              <a:off x="6152885" y="2474784"/>
              <a:ext cx="54009" cy="101716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7" name="Rectangle 86">
              <a:extLst>
                <a:ext uri="{FF2B5EF4-FFF2-40B4-BE49-F238E27FC236}">
                  <a16:creationId xmlns:a16="http://schemas.microsoft.com/office/drawing/2014/main" id="{474AE7E4-FB4C-4CDF-9A88-01281E2B0AF4}"/>
                </a:ext>
              </a:extLst>
            </p:cNvPr>
            <p:cNvSpPr>
              <a:spLocks noChangeArrowheads="1"/>
            </p:cNvSpPr>
            <p:nvPr/>
          </p:nvSpPr>
          <p:spPr bwMode="auto">
            <a:xfrm>
              <a:off x="6215895" y="2474784"/>
              <a:ext cx="54009" cy="1017167"/>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8" name="Rectangle 87">
              <a:extLst>
                <a:ext uri="{FF2B5EF4-FFF2-40B4-BE49-F238E27FC236}">
                  <a16:creationId xmlns:a16="http://schemas.microsoft.com/office/drawing/2014/main" id="{0C59F5CD-049C-46CB-B4BF-DF13479E8367}"/>
                </a:ext>
              </a:extLst>
            </p:cNvPr>
            <p:cNvSpPr>
              <a:spLocks noChangeArrowheads="1"/>
            </p:cNvSpPr>
            <p:nvPr/>
          </p:nvSpPr>
          <p:spPr bwMode="auto">
            <a:xfrm>
              <a:off x="6278906" y="2474784"/>
              <a:ext cx="58510" cy="103066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19" name="Rectangle 88">
              <a:extLst>
                <a:ext uri="{FF2B5EF4-FFF2-40B4-BE49-F238E27FC236}">
                  <a16:creationId xmlns:a16="http://schemas.microsoft.com/office/drawing/2014/main" id="{EC1193DC-58E7-426A-A039-110879F67250}"/>
                </a:ext>
              </a:extLst>
            </p:cNvPr>
            <p:cNvSpPr>
              <a:spLocks noChangeArrowheads="1"/>
            </p:cNvSpPr>
            <p:nvPr/>
          </p:nvSpPr>
          <p:spPr bwMode="auto">
            <a:xfrm>
              <a:off x="6341916" y="2474784"/>
              <a:ext cx="58510" cy="1035170"/>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0" name="Rectangle 89">
              <a:extLst>
                <a:ext uri="{FF2B5EF4-FFF2-40B4-BE49-F238E27FC236}">
                  <a16:creationId xmlns:a16="http://schemas.microsoft.com/office/drawing/2014/main" id="{B2728626-E439-4AF2-982E-6019EA4490D2}"/>
                </a:ext>
              </a:extLst>
            </p:cNvPr>
            <p:cNvSpPr>
              <a:spLocks noChangeArrowheads="1"/>
            </p:cNvSpPr>
            <p:nvPr/>
          </p:nvSpPr>
          <p:spPr bwMode="auto">
            <a:xfrm>
              <a:off x="6404926" y="2474784"/>
              <a:ext cx="58510" cy="103967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1" name="Rectangle 90">
              <a:extLst>
                <a:ext uri="{FF2B5EF4-FFF2-40B4-BE49-F238E27FC236}">
                  <a16:creationId xmlns:a16="http://schemas.microsoft.com/office/drawing/2014/main" id="{E9DB335A-ACCB-4C04-AC02-2435D43CC40F}"/>
                </a:ext>
              </a:extLst>
            </p:cNvPr>
            <p:cNvSpPr>
              <a:spLocks noChangeArrowheads="1"/>
            </p:cNvSpPr>
            <p:nvPr/>
          </p:nvSpPr>
          <p:spPr bwMode="auto">
            <a:xfrm>
              <a:off x="6467937" y="2474784"/>
              <a:ext cx="58510" cy="103967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2" name="Rectangle 91">
              <a:extLst>
                <a:ext uri="{FF2B5EF4-FFF2-40B4-BE49-F238E27FC236}">
                  <a16:creationId xmlns:a16="http://schemas.microsoft.com/office/drawing/2014/main" id="{1B9CA411-623A-4245-B9F1-085AE46DDE29}"/>
                </a:ext>
              </a:extLst>
            </p:cNvPr>
            <p:cNvSpPr>
              <a:spLocks noChangeArrowheads="1"/>
            </p:cNvSpPr>
            <p:nvPr/>
          </p:nvSpPr>
          <p:spPr bwMode="auto">
            <a:xfrm>
              <a:off x="6530947" y="2474784"/>
              <a:ext cx="58510" cy="104417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3" name="Rectangle 92">
              <a:extLst>
                <a:ext uri="{FF2B5EF4-FFF2-40B4-BE49-F238E27FC236}">
                  <a16:creationId xmlns:a16="http://schemas.microsoft.com/office/drawing/2014/main" id="{21C3F9CB-362D-4A26-A2C9-5696993959FA}"/>
                </a:ext>
              </a:extLst>
            </p:cNvPr>
            <p:cNvSpPr>
              <a:spLocks noChangeArrowheads="1"/>
            </p:cNvSpPr>
            <p:nvPr/>
          </p:nvSpPr>
          <p:spPr bwMode="auto">
            <a:xfrm>
              <a:off x="6593957" y="2474784"/>
              <a:ext cx="58510" cy="104417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4" name="Rectangle 93">
              <a:extLst>
                <a:ext uri="{FF2B5EF4-FFF2-40B4-BE49-F238E27FC236}">
                  <a16:creationId xmlns:a16="http://schemas.microsoft.com/office/drawing/2014/main" id="{6D9DC5DB-2EFB-4E35-8693-008A1B1F034B}"/>
                </a:ext>
              </a:extLst>
            </p:cNvPr>
            <p:cNvSpPr>
              <a:spLocks noChangeArrowheads="1"/>
            </p:cNvSpPr>
            <p:nvPr/>
          </p:nvSpPr>
          <p:spPr bwMode="auto">
            <a:xfrm>
              <a:off x="6656968" y="2474784"/>
              <a:ext cx="58510" cy="105767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5" name="Rectangle 94">
              <a:extLst>
                <a:ext uri="{FF2B5EF4-FFF2-40B4-BE49-F238E27FC236}">
                  <a16:creationId xmlns:a16="http://schemas.microsoft.com/office/drawing/2014/main" id="{CBE344CF-5F73-4CEA-96BD-BF701BCB48E4}"/>
                </a:ext>
              </a:extLst>
            </p:cNvPr>
            <p:cNvSpPr>
              <a:spLocks noChangeArrowheads="1"/>
            </p:cNvSpPr>
            <p:nvPr/>
          </p:nvSpPr>
          <p:spPr bwMode="auto">
            <a:xfrm>
              <a:off x="6719978" y="2474784"/>
              <a:ext cx="58510" cy="105767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6" name="Rectangle 95">
              <a:extLst>
                <a:ext uri="{FF2B5EF4-FFF2-40B4-BE49-F238E27FC236}">
                  <a16:creationId xmlns:a16="http://schemas.microsoft.com/office/drawing/2014/main" id="{B1410F46-45F5-43BC-A261-536F9E05AD0A}"/>
                </a:ext>
              </a:extLst>
            </p:cNvPr>
            <p:cNvSpPr>
              <a:spLocks noChangeArrowheads="1"/>
            </p:cNvSpPr>
            <p:nvPr/>
          </p:nvSpPr>
          <p:spPr bwMode="auto">
            <a:xfrm>
              <a:off x="6787489" y="2474784"/>
              <a:ext cx="54009" cy="1057674"/>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7" name="Rectangle 96">
              <a:extLst>
                <a:ext uri="{FF2B5EF4-FFF2-40B4-BE49-F238E27FC236}">
                  <a16:creationId xmlns:a16="http://schemas.microsoft.com/office/drawing/2014/main" id="{EB9C5D48-BA02-4DB4-8DF3-D817BB3C1E50}"/>
                </a:ext>
              </a:extLst>
            </p:cNvPr>
            <p:cNvSpPr>
              <a:spLocks noChangeArrowheads="1"/>
            </p:cNvSpPr>
            <p:nvPr/>
          </p:nvSpPr>
          <p:spPr bwMode="auto">
            <a:xfrm>
              <a:off x="6850500" y="2474784"/>
              <a:ext cx="54009" cy="106667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8" name="Rectangle 97">
              <a:extLst>
                <a:ext uri="{FF2B5EF4-FFF2-40B4-BE49-F238E27FC236}">
                  <a16:creationId xmlns:a16="http://schemas.microsoft.com/office/drawing/2014/main" id="{4F20AECC-6083-4B6B-BBAA-00B10530A3EE}"/>
                </a:ext>
              </a:extLst>
            </p:cNvPr>
            <p:cNvSpPr>
              <a:spLocks noChangeArrowheads="1"/>
            </p:cNvSpPr>
            <p:nvPr/>
          </p:nvSpPr>
          <p:spPr bwMode="auto">
            <a:xfrm>
              <a:off x="6913510" y="2474784"/>
              <a:ext cx="54009" cy="108917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29" name="Rectangle 98">
              <a:extLst>
                <a:ext uri="{FF2B5EF4-FFF2-40B4-BE49-F238E27FC236}">
                  <a16:creationId xmlns:a16="http://schemas.microsoft.com/office/drawing/2014/main" id="{92E2E97C-0819-4696-9CC0-B25E4F317AB9}"/>
                </a:ext>
              </a:extLst>
            </p:cNvPr>
            <p:cNvSpPr>
              <a:spLocks noChangeArrowheads="1"/>
            </p:cNvSpPr>
            <p:nvPr/>
          </p:nvSpPr>
          <p:spPr bwMode="auto">
            <a:xfrm>
              <a:off x="6976520" y="2474784"/>
              <a:ext cx="54009" cy="110268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0" name="Rectangle 99">
              <a:extLst>
                <a:ext uri="{FF2B5EF4-FFF2-40B4-BE49-F238E27FC236}">
                  <a16:creationId xmlns:a16="http://schemas.microsoft.com/office/drawing/2014/main" id="{314E6D83-5267-412B-82AE-1078CB32950F}"/>
                </a:ext>
              </a:extLst>
            </p:cNvPr>
            <p:cNvSpPr>
              <a:spLocks noChangeArrowheads="1"/>
            </p:cNvSpPr>
            <p:nvPr/>
          </p:nvSpPr>
          <p:spPr bwMode="auto">
            <a:xfrm>
              <a:off x="7039531" y="2474784"/>
              <a:ext cx="54009" cy="110268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1" name="Rectangle 100">
              <a:extLst>
                <a:ext uri="{FF2B5EF4-FFF2-40B4-BE49-F238E27FC236}">
                  <a16:creationId xmlns:a16="http://schemas.microsoft.com/office/drawing/2014/main" id="{FFA090DE-94C2-44A7-9642-2900A846F1BF}"/>
                </a:ext>
              </a:extLst>
            </p:cNvPr>
            <p:cNvSpPr>
              <a:spLocks noChangeArrowheads="1"/>
            </p:cNvSpPr>
            <p:nvPr/>
          </p:nvSpPr>
          <p:spPr bwMode="auto">
            <a:xfrm>
              <a:off x="7102541" y="2474784"/>
              <a:ext cx="54009" cy="110718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2" name="Rectangle 101">
              <a:extLst>
                <a:ext uri="{FF2B5EF4-FFF2-40B4-BE49-F238E27FC236}">
                  <a16:creationId xmlns:a16="http://schemas.microsoft.com/office/drawing/2014/main" id="{B3FB388A-4F71-4944-BAF7-DE6990404308}"/>
                </a:ext>
              </a:extLst>
            </p:cNvPr>
            <p:cNvSpPr>
              <a:spLocks noChangeArrowheads="1"/>
            </p:cNvSpPr>
            <p:nvPr/>
          </p:nvSpPr>
          <p:spPr bwMode="auto">
            <a:xfrm>
              <a:off x="7165551" y="2474784"/>
              <a:ext cx="54009" cy="111618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3" name="Rectangle 102">
              <a:extLst>
                <a:ext uri="{FF2B5EF4-FFF2-40B4-BE49-F238E27FC236}">
                  <a16:creationId xmlns:a16="http://schemas.microsoft.com/office/drawing/2014/main" id="{E703E22A-3F8C-47E1-8A89-AAC5A978F6AE}"/>
                </a:ext>
              </a:extLst>
            </p:cNvPr>
            <p:cNvSpPr>
              <a:spLocks noChangeArrowheads="1"/>
            </p:cNvSpPr>
            <p:nvPr/>
          </p:nvSpPr>
          <p:spPr bwMode="auto">
            <a:xfrm>
              <a:off x="7228562" y="2474784"/>
              <a:ext cx="58510" cy="112968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4" name="Rectangle 103">
              <a:extLst>
                <a:ext uri="{FF2B5EF4-FFF2-40B4-BE49-F238E27FC236}">
                  <a16:creationId xmlns:a16="http://schemas.microsoft.com/office/drawing/2014/main" id="{1C1AF1E9-A58D-4A15-9270-42AA5A4EE7F9}"/>
                </a:ext>
              </a:extLst>
            </p:cNvPr>
            <p:cNvSpPr>
              <a:spLocks noChangeArrowheads="1"/>
            </p:cNvSpPr>
            <p:nvPr/>
          </p:nvSpPr>
          <p:spPr bwMode="auto">
            <a:xfrm>
              <a:off x="7291572" y="2474784"/>
              <a:ext cx="58510" cy="1147688"/>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5" name="Rectangle 104">
              <a:extLst>
                <a:ext uri="{FF2B5EF4-FFF2-40B4-BE49-F238E27FC236}">
                  <a16:creationId xmlns:a16="http://schemas.microsoft.com/office/drawing/2014/main" id="{E3A64A9D-F161-4DA5-B31E-E630B5F18B50}"/>
                </a:ext>
              </a:extLst>
            </p:cNvPr>
            <p:cNvSpPr>
              <a:spLocks noChangeArrowheads="1"/>
            </p:cNvSpPr>
            <p:nvPr/>
          </p:nvSpPr>
          <p:spPr bwMode="auto">
            <a:xfrm>
              <a:off x="7354582" y="2474784"/>
              <a:ext cx="58510" cy="116569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6" name="Rectangle 105">
              <a:extLst>
                <a:ext uri="{FF2B5EF4-FFF2-40B4-BE49-F238E27FC236}">
                  <a16:creationId xmlns:a16="http://schemas.microsoft.com/office/drawing/2014/main" id="{B7CEE1CE-BC1A-4CD3-A654-66519E7E38C5}"/>
                </a:ext>
              </a:extLst>
            </p:cNvPr>
            <p:cNvSpPr>
              <a:spLocks noChangeArrowheads="1"/>
            </p:cNvSpPr>
            <p:nvPr/>
          </p:nvSpPr>
          <p:spPr bwMode="auto">
            <a:xfrm>
              <a:off x="7417593" y="2474784"/>
              <a:ext cx="58510" cy="117019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7" name="Rectangle 106">
              <a:extLst>
                <a:ext uri="{FF2B5EF4-FFF2-40B4-BE49-F238E27FC236}">
                  <a16:creationId xmlns:a16="http://schemas.microsoft.com/office/drawing/2014/main" id="{FE9D0B34-9B9A-4852-8234-3A4BB6B50A9B}"/>
                </a:ext>
              </a:extLst>
            </p:cNvPr>
            <p:cNvSpPr>
              <a:spLocks noChangeArrowheads="1"/>
            </p:cNvSpPr>
            <p:nvPr/>
          </p:nvSpPr>
          <p:spPr bwMode="auto">
            <a:xfrm>
              <a:off x="7480603" y="2474784"/>
              <a:ext cx="58510" cy="1206198"/>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8" name="Rectangle 107">
              <a:extLst>
                <a:ext uri="{FF2B5EF4-FFF2-40B4-BE49-F238E27FC236}">
                  <a16:creationId xmlns:a16="http://schemas.microsoft.com/office/drawing/2014/main" id="{35E4D254-0995-4219-AE6D-E1ACC7530135}"/>
                </a:ext>
              </a:extLst>
            </p:cNvPr>
            <p:cNvSpPr>
              <a:spLocks noChangeArrowheads="1"/>
            </p:cNvSpPr>
            <p:nvPr/>
          </p:nvSpPr>
          <p:spPr bwMode="auto">
            <a:xfrm>
              <a:off x="7543613" y="2474784"/>
              <a:ext cx="58510" cy="1215199"/>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39" name="Rectangle 108">
              <a:extLst>
                <a:ext uri="{FF2B5EF4-FFF2-40B4-BE49-F238E27FC236}">
                  <a16:creationId xmlns:a16="http://schemas.microsoft.com/office/drawing/2014/main" id="{2472C29E-3F24-4A5C-9EB3-EAF5109802AC}"/>
                </a:ext>
              </a:extLst>
            </p:cNvPr>
            <p:cNvSpPr>
              <a:spLocks noChangeArrowheads="1"/>
            </p:cNvSpPr>
            <p:nvPr/>
          </p:nvSpPr>
          <p:spPr bwMode="auto">
            <a:xfrm>
              <a:off x="7606624" y="2474784"/>
              <a:ext cx="58510" cy="122870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0" name="Rectangle 109">
              <a:extLst>
                <a:ext uri="{FF2B5EF4-FFF2-40B4-BE49-F238E27FC236}">
                  <a16:creationId xmlns:a16="http://schemas.microsoft.com/office/drawing/2014/main" id="{8936CE83-C9BA-40A1-AD85-CD2FDAAE3CBF}"/>
                </a:ext>
              </a:extLst>
            </p:cNvPr>
            <p:cNvSpPr>
              <a:spLocks noChangeArrowheads="1"/>
            </p:cNvSpPr>
            <p:nvPr/>
          </p:nvSpPr>
          <p:spPr bwMode="auto">
            <a:xfrm>
              <a:off x="7669634" y="2474784"/>
              <a:ext cx="58510" cy="1228702"/>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1" name="Rectangle 110">
              <a:extLst>
                <a:ext uri="{FF2B5EF4-FFF2-40B4-BE49-F238E27FC236}">
                  <a16:creationId xmlns:a16="http://schemas.microsoft.com/office/drawing/2014/main" id="{CD79AF84-6A75-48AB-9591-ECADA4925825}"/>
                </a:ext>
              </a:extLst>
            </p:cNvPr>
            <p:cNvSpPr>
              <a:spLocks noChangeArrowheads="1"/>
            </p:cNvSpPr>
            <p:nvPr/>
          </p:nvSpPr>
          <p:spPr bwMode="auto">
            <a:xfrm>
              <a:off x="7737145" y="2474784"/>
              <a:ext cx="54009" cy="123770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2" name="Rectangle 111">
              <a:extLst>
                <a:ext uri="{FF2B5EF4-FFF2-40B4-BE49-F238E27FC236}">
                  <a16:creationId xmlns:a16="http://schemas.microsoft.com/office/drawing/2014/main" id="{1D04A65B-F205-4B8B-B92F-E29A3F5206C5}"/>
                </a:ext>
              </a:extLst>
            </p:cNvPr>
            <p:cNvSpPr>
              <a:spLocks noChangeArrowheads="1"/>
            </p:cNvSpPr>
            <p:nvPr/>
          </p:nvSpPr>
          <p:spPr bwMode="auto">
            <a:xfrm>
              <a:off x="7800155" y="2474784"/>
              <a:ext cx="54009" cy="1251205"/>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3" name="Rectangle 112">
              <a:extLst>
                <a:ext uri="{FF2B5EF4-FFF2-40B4-BE49-F238E27FC236}">
                  <a16:creationId xmlns:a16="http://schemas.microsoft.com/office/drawing/2014/main" id="{8303A6C4-4CB9-437C-B3E8-46BDDB1283E1}"/>
                </a:ext>
              </a:extLst>
            </p:cNvPr>
            <p:cNvSpPr>
              <a:spLocks noChangeArrowheads="1"/>
            </p:cNvSpPr>
            <p:nvPr/>
          </p:nvSpPr>
          <p:spPr bwMode="auto">
            <a:xfrm>
              <a:off x="7863166" y="2474784"/>
              <a:ext cx="54009" cy="128271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4" name="Rectangle 113">
              <a:extLst>
                <a:ext uri="{FF2B5EF4-FFF2-40B4-BE49-F238E27FC236}">
                  <a16:creationId xmlns:a16="http://schemas.microsoft.com/office/drawing/2014/main" id="{C61ADB4B-FEF5-45CE-90CA-1D06D1B5B8ED}"/>
                </a:ext>
              </a:extLst>
            </p:cNvPr>
            <p:cNvSpPr>
              <a:spLocks noChangeArrowheads="1"/>
            </p:cNvSpPr>
            <p:nvPr/>
          </p:nvSpPr>
          <p:spPr bwMode="auto">
            <a:xfrm>
              <a:off x="7926176" y="2474784"/>
              <a:ext cx="54009" cy="128721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5" name="Rectangle 114">
              <a:extLst>
                <a:ext uri="{FF2B5EF4-FFF2-40B4-BE49-F238E27FC236}">
                  <a16:creationId xmlns:a16="http://schemas.microsoft.com/office/drawing/2014/main" id="{9655F053-89DF-4B38-A599-1E86B0937186}"/>
                </a:ext>
              </a:extLst>
            </p:cNvPr>
            <p:cNvSpPr>
              <a:spLocks noChangeArrowheads="1"/>
            </p:cNvSpPr>
            <p:nvPr/>
          </p:nvSpPr>
          <p:spPr bwMode="auto">
            <a:xfrm>
              <a:off x="7989186" y="2474784"/>
              <a:ext cx="54009" cy="1345721"/>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6" name="Rectangle 115">
              <a:extLst>
                <a:ext uri="{FF2B5EF4-FFF2-40B4-BE49-F238E27FC236}">
                  <a16:creationId xmlns:a16="http://schemas.microsoft.com/office/drawing/2014/main" id="{65C7E89B-72FE-4B28-9CB6-DB3318DAF115}"/>
                </a:ext>
              </a:extLst>
            </p:cNvPr>
            <p:cNvSpPr>
              <a:spLocks noChangeArrowheads="1"/>
            </p:cNvSpPr>
            <p:nvPr/>
          </p:nvSpPr>
          <p:spPr bwMode="auto">
            <a:xfrm>
              <a:off x="8052197" y="2474784"/>
              <a:ext cx="54009" cy="141773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7" name="Rectangle 116">
              <a:extLst>
                <a:ext uri="{FF2B5EF4-FFF2-40B4-BE49-F238E27FC236}">
                  <a16:creationId xmlns:a16="http://schemas.microsoft.com/office/drawing/2014/main" id="{E9DA98BA-53F1-4E87-A0A6-4A5A713D6A3B}"/>
                </a:ext>
              </a:extLst>
            </p:cNvPr>
            <p:cNvSpPr>
              <a:spLocks noChangeArrowheads="1"/>
            </p:cNvSpPr>
            <p:nvPr/>
          </p:nvSpPr>
          <p:spPr bwMode="auto">
            <a:xfrm>
              <a:off x="8115207" y="2474784"/>
              <a:ext cx="54009" cy="141773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8" name="Rectangle 117">
              <a:extLst>
                <a:ext uri="{FF2B5EF4-FFF2-40B4-BE49-F238E27FC236}">
                  <a16:creationId xmlns:a16="http://schemas.microsoft.com/office/drawing/2014/main" id="{BAD0FF0F-CE0D-4604-BEB3-9062D8C704B5}"/>
                </a:ext>
              </a:extLst>
            </p:cNvPr>
            <p:cNvSpPr>
              <a:spLocks noChangeArrowheads="1"/>
            </p:cNvSpPr>
            <p:nvPr/>
          </p:nvSpPr>
          <p:spPr bwMode="auto">
            <a:xfrm>
              <a:off x="8178217" y="2474784"/>
              <a:ext cx="54009" cy="141773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49" name="Rectangle 118">
              <a:extLst>
                <a:ext uri="{FF2B5EF4-FFF2-40B4-BE49-F238E27FC236}">
                  <a16:creationId xmlns:a16="http://schemas.microsoft.com/office/drawing/2014/main" id="{6B778614-B56D-488A-9997-987DE0BA0F40}"/>
                </a:ext>
              </a:extLst>
            </p:cNvPr>
            <p:cNvSpPr>
              <a:spLocks noChangeArrowheads="1"/>
            </p:cNvSpPr>
            <p:nvPr/>
          </p:nvSpPr>
          <p:spPr bwMode="auto">
            <a:xfrm>
              <a:off x="8241228" y="2474784"/>
              <a:ext cx="58510" cy="141773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50" name="Rectangle 119">
              <a:extLst>
                <a:ext uri="{FF2B5EF4-FFF2-40B4-BE49-F238E27FC236}">
                  <a16:creationId xmlns:a16="http://schemas.microsoft.com/office/drawing/2014/main" id="{3EA80D1C-CCE8-4457-8B1F-6E3691BB37B8}"/>
                </a:ext>
              </a:extLst>
            </p:cNvPr>
            <p:cNvSpPr>
              <a:spLocks noChangeArrowheads="1"/>
            </p:cNvSpPr>
            <p:nvPr/>
          </p:nvSpPr>
          <p:spPr bwMode="auto">
            <a:xfrm>
              <a:off x="8304238" y="2474784"/>
              <a:ext cx="58510" cy="1417733"/>
            </a:xfrm>
            <a:prstGeom prst="rect">
              <a:avLst/>
            </a:prstGeom>
            <a:solidFill>
              <a:srgbClr val="006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51" name="Line 120">
              <a:extLst>
                <a:ext uri="{FF2B5EF4-FFF2-40B4-BE49-F238E27FC236}">
                  <a16:creationId xmlns:a16="http://schemas.microsoft.com/office/drawing/2014/main" id="{860CB535-87AE-439F-A26F-BB1EC1EC2AE7}"/>
                </a:ext>
              </a:extLst>
            </p:cNvPr>
            <p:cNvSpPr>
              <a:spLocks noChangeShapeType="1"/>
            </p:cNvSpPr>
            <p:nvPr/>
          </p:nvSpPr>
          <p:spPr bwMode="auto">
            <a:xfrm flipH="1">
              <a:off x="1031045" y="3946525"/>
              <a:ext cx="7430719"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52" name="Rectangle 121">
              <a:extLst>
                <a:ext uri="{FF2B5EF4-FFF2-40B4-BE49-F238E27FC236}">
                  <a16:creationId xmlns:a16="http://schemas.microsoft.com/office/drawing/2014/main" id="{23A9D77D-7ADF-4D97-9FCC-F2C9D97C3717}"/>
                </a:ext>
              </a:extLst>
            </p:cNvPr>
            <p:cNvSpPr>
              <a:spLocks noChangeArrowheads="1"/>
            </p:cNvSpPr>
            <p:nvPr/>
          </p:nvSpPr>
          <p:spPr bwMode="auto">
            <a:xfrm>
              <a:off x="718368" y="3811502"/>
              <a:ext cx="249824"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–100</a:t>
              </a:r>
            </a:p>
          </p:txBody>
        </p:sp>
        <p:sp>
          <p:nvSpPr>
            <p:cNvPr id="653" name="Line 122">
              <a:extLst>
                <a:ext uri="{FF2B5EF4-FFF2-40B4-BE49-F238E27FC236}">
                  <a16:creationId xmlns:a16="http://schemas.microsoft.com/office/drawing/2014/main" id="{74CD9614-2266-444F-90D9-DD90914E6A43}"/>
                </a:ext>
              </a:extLst>
            </p:cNvPr>
            <p:cNvSpPr>
              <a:spLocks noChangeShapeType="1"/>
            </p:cNvSpPr>
            <p:nvPr/>
          </p:nvSpPr>
          <p:spPr bwMode="auto">
            <a:xfrm>
              <a:off x="981537" y="3888016"/>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54" name="Rectangle 123">
              <a:extLst>
                <a:ext uri="{FF2B5EF4-FFF2-40B4-BE49-F238E27FC236}">
                  <a16:creationId xmlns:a16="http://schemas.microsoft.com/office/drawing/2014/main" id="{9418C9CA-7855-4C98-93E9-C976A99CDA38}"/>
                </a:ext>
              </a:extLst>
            </p:cNvPr>
            <p:cNvSpPr>
              <a:spLocks noChangeArrowheads="1"/>
            </p:cNvSpPr>
            <p:nvPr/>
          </p:nvSpPr>
          <p:spPr bwMode="auto">
            <a:xfrm>
              <a:off x="780823" y="3527957"/>
              <a:ext cx="187368"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–80</a:t>
              </a:r>
            </a:p>
          </p:txBody>
        </p:sp>
        <p:sp>
          <p:nvSpPr>
            <p:cNvPr id="655" name="Line 124">
              <a:extLst>
                <a:ext uri="{FF2B5EF4-FFF2-40B4-BE49-F238E27FC236}">
                  <a16:creationId xmlns:a16="http://schemas.microsoft.com/office/drawing/2014/main" id="{02D9DE3A-89AA-4F6D-A6FA-F1AFE7DE4AA2}"/>
                </a:ext>
              </a:extLst>
            </p:cNvPr>
            <p:cNvSpPr>
              <a:spLocks noChangeShapeType="1"/>
            </p:cNvSpPr>
            <p:nvPr/>
          </p:nvSpPr>
          <p:spPr bwMode="auto">
            <a:xfrm>
              <a:off x="981537" y="3608970"/>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56" name="Rectangle 125">
              <a:extLst>
                <a:ext uri="{FF2B5EF4-FFF2-40B4-BE49-F238E27FC236}">
                  <a16:creationId xmlns:a16="http://schemas.microsoft.com/office/drawing/2014/main" id="{C090B7F6-82B2-4587-AB21-37D9AD3E839E}"/>
                </a:ext>
              </a:extLst>
            </p:cNvPr>
            <p:cNvSpPr>
              <a:spLocks noChangeArrowheads="1"/>
            </p:cNvSpPr>
            <p:nvPr/>
          </p:nvSpPr>
          <p:spPr bwMode="auto">
            <a:xfrm>
              <a:off x="780823" y="3244410"/>
              <a:ext cx="187368"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–60</a:t>
              </a:r>
            </a:p>
          </p:txBody>
        </p:sp>
        <p:sp>
          <p:nvSpPr>
            <p:cNvPr id="657" name="Line 126">
              <a:extLst>
                <a:ext uri="{FF2B5EF4-FFF2-40B4-BE49-F238E27FC236}">
                  <a16:creationId xmlns:a16="http://schemas.microsoft.com/office/drawing/2014/main" id="{AE65C496-25F7-407E-94EB-5A242D53CCCA}"/>
                </a:ext>
              </a:extLst>
            </p:cNvPr>
            <p:cNvSpPr>
              <a:spLocks noChangeShapeType="1"/>
            </p:cNvSpPr>
            <p:nvPr/>
          </p:nvSpPr>
          <p:spPr bwMode="auto">
            <a:xfrm>
              <a:off x="981537" y="3325424"/>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58" name="Rectangle 127">
              <a:extLst>
                <a:ext uri="{FF2B5EF4-FFF2-40B4-BE49-F238E27FC236}">
                  <a16:creationId xmlns:a16="http://schemas.microsoft.com/office/drawing/2014/main" id="{223F36BB-31E6-4BBF-B91A-5609D773D1D2}"/>
                </a:ext>
              </a:extLst>
            </p:cNvPr>
            <p:cNvSpPr>
              <a:spLocks noChangeArrowheads="1"/>
            </p:cNvSpPr>
            <p:nvPr/>
          </p:nvSpPr>
          <p:spPr bwMode="auto">
            <a:xfrm>
              <a:off x="780823" y="2965364"/>
              <a:ext cx="187368"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–40</a:t>
              </a:r>
            </a:p>
          </p:txBody>
        </p:sp>
        <p:sp>
          <p:nvSpPr>
            <p:cNvPr id="659" name="Line 128">
              <a:extLst>
                <a:ext uri="{FF2B5EF4-FFF2-40B4-BE49-F238E27FC236}">
                  <a16:creationId xmlns:a16="http://schemas.microsoft.com/office/drawing/2014/main" id="{590A556F-8154-485A-8999-38BDE435521F}"/>
                </a:ext>
              </a:extLst>
            </p:cNvPr>
            <p:cNvSpPr>
              <a:spLocks noChangeShapeType="1"/>
            </p:cNvSpPr>
            <p:nvPr/>
          </p:nvSpPr>
          <p:spPr bwMode="auto">
            <a:xfrm>
              <a:off x="981537" y="3041877"/>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0" name="Rectangle 129">
              <a:extLst>
                <a:ext uri="{FF2B5EF4-FFF2-40B4-BE49-F238E27FC236}">
                  <a16:creationId xmlns:a16="http://schemas.microsoft.com/office/drawing/2014/main" id="{41876565-CBF9-4C71-9E27-003E7E6DE418}"/>
                </a:ext>
              </a:extLst>
            </p:cNvPr>
            <p:cNvSpPr>
              <a:spLocks noChangeArrowheads="1"/>
            </p:cNvSpPr>
            <p:nvPr/>
          </p:nvSpPr>
          <p:spPr bwMode="auto">
            <a:xfrm>
              <a:off x="780823" y="2681818"/>
              <a:ext cx="187368"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–20</a:t>
              </a:r>
            </a:p>
          </p:txBody>
        </p:sp>
        <p:sp>
          <p:nvSpPr>
            <p:cNvPr id="661" name="Line 130">
              <a:extLst>
                <a:ext uri="{FF2B5EF4-FFF2-40B4-BE49-F238E27FC236}">
                  <a16:creationId xmlns:a16="http://schemas.microsoft.com/office/drawing/2014/main" id="{F2313639-2B3F-4C0B-87E4-9C9AA306C3D1}"/>
                </a:ext>
              </a:extLst>
            </p:cNvPr>
            <p:cNvSpPr>
              <a:spLocks noChangeShapeType="1"/>
            </p:cNvSpPr>
            <p:nvPr/>
          </p:nvSpPr>
          <p:spPr bwMode="auto">
            <a:xfrm>
              <a:off x="981537" y="2758331"/>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2" name="Rectangle 131">
              <a:extLst>
                <a:ext uri="{FF2B5EF4-FFF2-40B4-BE49-F238E27FC236}">
                  <a16:creationId xmlns:a16="http://schemas.microsoft.com/office/drawing/2014/main" id="{BA5CE86B-A0B4-4B2D-867D-E8AF2DB6B505}"/>
                </a:ext>
              </a:extLst>
            </p:cNvPr>
            <p:cNvSpPr>
              <a:spLocks noChangeArrowheads="1"/>
            </p:cNvSpPr>
            <p:nvPr/>
          </p:nvSpPr>
          <p:spPr bwMode="auto">
            <a:xfrm>
              <a:off x="905734" y="2393771"/>
              <a:ext cx="62457"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0</a:t>
              </a:r>
            </a:p>
          </p:txBody>
        </p:sp>
        <p:sp>
          <p:nvSpPr>
            <p:cNvPr id="663" name="Freeform 132">
              <a:extLst>
                <a:ext uri="{FF2B5EF4-FFF2-40B4-BE49-F238E27FC236}">
                  <a16:creationId xmlns:a16="http://schemas.microsoft.com/office/drawing/2014/main" id="{0681D564-C102-43C7-BAC7-BE831A6E1BB5}"/>
                </a:ext>
              </a:extLst>
            </p:cNvPr>
            <p:cNvSpPr>
              <a:spLocks/>
            </p:cNvSpPr>
            <p:nvPr/>
          </p:nvSpPr>
          <p:spPr bwMode="auto">
            <a:xfrm>
              <a:off x="8385251" y="2897853"/>
              <a:ext cx="67511" cy="9001"/>
            </a:xfrm>
            <a:custGeom>
              <a:avLst/>
              <a:gdLst>
                <a:gd name="T0" fmla="*/ 30 w 30"/>
                <a:gd name="T1" fmla="*/ 4 h 4"/>
                <a:gd name="T2" fmla="*/ 30 w 30"/>
                <a:gd name="T3" fmla="*/ 0 h 4"/>
                <a:gd name="T4" fmla="*/ 0 w 30"/>
                <a:gd name="T5" fmla="*/ 0 h 4"/>
                <a:gd name="T6" fmla="*/ 0 w 30"/>
                <a:gd name="T7" fmla="*/ 4 h 4"/>
                <a:gd name="T8" fmla="*/ 30 w 30"/>
                <a:gd name="T9" fmla="*/ 4 h 4"/>
                <a:gd name="T10" fmla="*/ 30 w 30"/>
                <a:gd name="T11" fmla="*/ 4 h 4"/>
              </a:gdLst>
              <a:ahLst/>
              <a:cxnLst>
                <a:cxn ang="0">
                  <a:pos x="T0" y="T1"/>
                </a:cxn>
                <a:cxn ang="0">
                  <a:pos x="T2" y="T3"/>
                </a:cxn>
                <a:cxn ang="0">
                  <a:pos x="T4" y="T5"/>
                </a:cxn>
                <a:cxn ang="0">
                  <a:pos x="T6" y="T7"/>
                </a:cxn>
                <a:cxn ang="0">
                  <a:pos x="T8" y="T9"/>
                </a:cxn>
                <a:cxn ang="0">
                  <a:pos x="T10" y="T11"/>
                </a:cxn>
              </a:cxnLst>
              <a:rect l="0" t="0" r="r" b="b"/>
              <a:pathLst>
                <a:path w="30" h="4">
                  <a:moveTo>
                    <a:pt x="30" y="4"/>
                  </a:moveTo>
                  <a:lnTo>
                    <a:pt x="30" y="0"/>
                  </a:lnTo>
                  <a:lnTo>
                    <a:pt x="0" y="0"/>
                  </a:lnTo>
                  <a:lnTo>
                    <a:pt x="0" y="4"/>
                  </a:lnTo>
                  <a:lnTo>
                    <a:pt x="30" y="4"/>
                  </a:lnTo>
                  <a:lnTo>
                    <a:pt x="3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4" name="Freeform 133">
              <a:extLst>
                <a:ext uri="{FF2B5EF4-FFF2-40B4-BE49-F238E27FC236}">
                  <a16:creationId xmlns:a16="http://schemas.microsoft.com/office/drawing/2014/main" id="{FBF58614-E915-4149-A58F-7C7DCB36DF43}"/>
                </a:ext>
              </a:extLst>
            </p:cNvPr>
            <p:cNvSpPr>
              <a:spLocks/>
            </p:cNvSpPr>
            <p:nvPr/>
          </p:nvSpPr>
          <p:spPr bwMode="auto">
            <a:xfrm>
              <a:off x="8457263" y="2843845"/>
              <a:ext cx="54009" cy="90015"/>
            </a:xfrm>
            <a:custGeom>
              <a:avLst/>
              <a:gdLst>
                <a:gd name="T0" fmla="*/ 4 w 24"/>
                <a:gd name="T1" fmla="*/ 38 h 40"/>
                <a:gd name="T2" fmla="*/ 12 w 24"/>
                <a:gd name="T3" fmla="*/ 40 h 40"/>
                <a:gd name="T4" fmla="*/ 16 w 24"/>
                <a:gd name="T5" fmla="*/ 40 h 40"/>
                <a:gd name="T6" fmla="*/ 20 w 24"/>
                <a:gd name="T7" fmla="*/ 36 h 40"/>
                <a:gd name="T8" fmla="*/ 24 w 24"/>
                <a:gd name="T9" fmla="*/ 28 h 40"/>
                <a:gd name="T10" fmla="*/ 24 w 24"/>
                <a:gd name="T11" fmla="*/ 24 h 40"/>
                <a:gd name="T12" fmla="*/ 22 w 24"/>
                <a:gd name="T13" fmla="*/ 20 h 40"/>
                <a:gd name="T14" fmla="*/ 18 w 24"/>
                <a:gd name="T15" fmla="*/ 18 h 40"/>
                <a:gd name="T16" fmla="*/ 22 w 24"/>
                <a:gd name="T17" fmla="*/ 14 h 40"/>
                <a:gd name="T18" fmla="*/ 22 w 24"/>
                <a:gd name="T19" fmla="*/ 10 h 40"/>
                <a:gd name="T20" fmla="*/ 22 w 24"/>
                <a:gd name="T21" fmla="*/ 6 h 40"/>
                <a:gd name="T22" fmla="*/ 20 w 24"/>
                <a:gd name="T23" fmla="*/ 2 h 40"/>
                <a:gd name="T24" fmla="*/ 12 w 24"/>
                <a:gd name="T25" fmla="*/ 0 h 40"/>
                <a:gd name="T26" fmla="*/ 8 w 24"/>
                <a:gd name="T27" fmla="*/ 0 h 40"/>
                <a:gd name="T28" fmla="*/ 4 w 24"/>
                <a:gd name="T29" fmla="*/ 2 h 40"/>
                <a:gd name="T30" fmla="*/ 0 w 24"/>
                <a:gd name="T31" fmla="*/ 10 h 40"/>
                <a:gd name="T32" fmla="*/ 4 w 24"/>
                <a:gd name="T33" fmla="*/ 10 h 40"/>
                <a:gd name="T34" fmla="*/ 8 w 24"/>
                <a:gd name="T35" fmla="*/ 6 h 40"/>
                <a:gd name="T36" fmla="*/ 12 w 24"/>
                <a:gd name="T37" fmla="*/ 4 h 40"/>
                <a:gd name="T38" fmla="*/ 16 w 24"/>
                <a:gd name="T39" fmla="*/ 6 h 40"/>
                <a:gd name="T40" fmla="*/ 18 w 24"/>
                <a:gd name="T41" fmla="*/ 10 h 40"/>
                <a:gd name="T42" fmla="*/ 16 w 24"/>
                <a:gd name="T43" fmla="*/ 14 h 40"/>
                <a:gd name="T44" fmla="*/ 10 w 24"/>
                <a:gd name="T45" fmla="*/ 16 h 40"/>
                <a:gd name="T46" fmla="*/ 8 w 24"/>
                <a:gd name="T47" fmla="*/ 20 h 40"/>
                <a:gd name="T48" fmla="*/ 12 w 24"/>
                <a:gd name="T49" fmla="*/ 20 h 40"/>
                <a:gd name="T50" fmla="*/ 18 w 24"/>
                <a:gd name="T51" fmla="*/ 22 h 40"/>
                <a:gd name="T52" fmla="*/ 20 w 24"/>
                <a:gd name="T53" fmla="*/ 24 h 40"/>
                <a:gd name="T54" fmla="*/ 20 w 24"/>
                <a:gd name="T55" fmla="*/ 28 h 40"/>
                <a:gd name="T56" fmla="*/ 18 w 24"/>
                <a:gd name="T57" fmla="*/ 34 h 40"/>
                <a:gd name="T58" fmla="*/ 14 w 24"/>
                <a:gd name="T59" fmla="*/ 36 h 40"/>
                <a:gd name="T60" fmla="*/ 12 w 24"/>
                <a:gd name="T61" fmla="*/ 36 h 40"/>
                <a:gd name="T62" fmla="*/ 4 w 24"/>
                <a:gd name="T63" fmla="*/ 28 h 40"/>
                <a:gd name="T64" fmla="*/ 0 w 24"/>
                <a:gd name="T65" fmla="*/ 30 h 40"/>
                <a:gd name="T66" fmla="*/ 4 w 24"/>
                <a:gd name="T6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 h="40">
                  <a:moveTo>
                    <a:pt x="4" y="38"/>
                  </a:moveTo>
                  <a:lnTo>
                    <a:pt x="4" y="38"/>
                  </a:lnTo>
                  <a:lnTo>
                    <a:pt x="8" y="40"/>
                  </a:lnTo>
                  <a:lnTo>
                    <a:pt x="12" y="40"/>
                  </a:lnTo>
                  <a:lnTo>
                    <a:pt x="12" y="40"/>
                  </a:lnTo>
                  <a:lnTo>
                    <a:pt x="16" y="40"/>
                  </a:lnTo>
                  <a:lnTo>
                    <a:pt x="20" y="36"/>
                  </a:lnTo>
                  <a:lnTo>
                    <a:pt x="20" y="36"/>
                  </a:lnTo>
                  <a:lnTo>
                    <a:pt x="24" y="32"/>
                  </a:lnTo>
                  <a:lnTo>
                    <a:pt x="24" y="28"/>
                  </a:lnTo>
                  <a:lnTo>
                    <a:pt x="24" y="28"/>
                  </a:lnTo>
                  <a:lnTo>
                    <a:pt x="24" y="24"/>
                  </a:lnTo>
                  <a:lnTo>
                    <a:pt x="24" y="24"/>
                  </a:lnTo>
                  <a:lnTo>
                    <a:pt x="22" y="20"/>
                  </a:lnTo>
                  <a:lnTo>
                    <a:pt x="22" y="20"/>
                  </a:lnTo>
                  <a:lnTo>
                    <a:pt x="18" y="18"/>
                  </a:lnTo>
                  <a:lnTo>
                    <a:pt x="18" y="18"/>
                  </a:lnTo>
                  <a:lnTo>
                    <a:pt x="22" y="14"/>
                  </a:lnTo>
                  <a:lnTo>
                    <a:pt x="22" y="14"/>
                  </a:lnTo>
                  <a:lnTo>
                    <a:pt x="22" y="10"/>
                  </a:lnTo>
                  <a:lnTo>
                    <a:pt x="22" y="10"/>
                  </a:lnTo>
                  <a:lnTo>
                    <a:pt x="22" y="6"/>
                  </a:lnTo>
                  <a:lnTo>
                    <a:pt x="20" y="2"/>
                  </a:lnTo>
                  <a:lnTo>
                    <a:pt x="20" y="2"/>
                  </a:lnTo>
                  <a:lnTo>
                    <a:pt x="16" y="0"/>
                  </a:lnTo>
                  <a:lnTo>
                    <a:pt x="12" y="0"/>
                  </a:lnTo>
                  <a:lnTo>
                    <a:pt x="12" y="0"/>
                  </a:lnTo>
                  <a:lnTo>
                    <a:pt x="8" y="0"/>
                  </a:lnTo>
                  <a:lnTo>
                    <a:pt x="4" y="2"/>
                  </a:lnTo>
                  <a:lnTo>
                    <a:pt x="4" y="2"/>
                  </a:lnTo>
                  <a:lnTo>
                    <a:pt x="2" y="6"/>
                  </a:lnTo>
                  <a:lnTo>
                    <a:pt x="0" y="10"/>
                  </a:lnTo>
                  <a:lnTo>
                    <a:pt x="4" y="10"/>
                  </a:lnTo>
                  <a:lnTo>
                    <a:pt x="4" y="10"/>
                  </a:lnTo>
                  <a:lnTo>
                    <a:pt x="8" y="6"/>
                  </a:lnTo>
                  <a:lnTo>
                    <a:pt x="8" y="6"/>
                  </a:lnTo>
                  <a:lnTo>
                    <a:pt x="12" y="4"/>
                  </a:lnTo>
                  <a:lnTo>
                    <a:pt x="12" y="4"/>
                  </a:lnTo>
                  <a:lnTo>
                    <a:pt x="16" y="6"/>
                  </a:lnTo>
                  <a:lnTo>
                    <a:pt x="16" y="6"/>
                  </a:lnTo>
                  <a:lnTo>
                    <a:pt x="18" y="10"/>
                  </a:lnTo>
                  <a:lnTo>
                    <a:pt x="18" y="10"/>
                  </a:lnTo>
                  <a:lnTo>
                    <a:pt x="18" y="12"/>
                  </a:lnTo>
                  <a:lnTo>
                    <a:pt x="16" y="14"/>
                  </a:lnTo>
                  <a:lnTo>
                    <a:pt x="16" y="14"/>
                  </a:lnTo>
                  <a:lnTo>
                    <a:pt x="10" y="16"/>
                  </a:lnTo>
                  <a:lnTo>
                    <a:pt x="10" y="16"/>
                  </a:lnTo>
                  <a:lnTo>
                    <a:pt x="8" y="20"/>
                  </a:lnTo>
                  <a:lnTo>
                    <a:pt x="8" y="20"/>
                  </a:lnTo>
                  <a:lnTo>
                    <a:pt x="12" y="20"/>
                  </a:lnTo>
                  <a:lnTo>
                    <a:pt x="12" y="20"/>
                  </a:lnTo>
                  <a:lnTo>
                    <a:pt x="18" y="22"/>
                  </a:lnTo>
                  <a:lnTo>
                    <a:pt x="18" y="22"/>
                  </a:lnTo>
                  <a:lnTo>
                    <a:pt x="20" y="24"/>
                  </a:lnTo>
                  <a:lnTo>
                    <a:pt x="20" y="28"/>
                  </a:lnTo>
                  <a:lnTo>
                    <a:pt x="20" y="28"/>
                  </a:lnTo>
                  <a:lnTo>
                    <a:pt x="20" y="32"/>
                  </a:lnTo>
                  <a:lnTo>
                    <a:pt x="18" y="34"/>
                  </a:lnTo>
                  <a:lnTo>
                    <a:pt x="18" y="34"/>
                  </a:lnTo>
                  <a:lnTo>
                    <a:pt x="14" y="36"/>
                  </a:lnTo>
                  <a:lnTo>
                    <a:pt x="12" y="36"/>
                  </a:lnTo>
                  <a:lnTo>
                    <a:pt x="12" y="36"/>
                  </a:lnTo>
                  <a:lnTo>
                    <a:pt x="6" y="34"/>
                  </a:lnTo>
                  <a:lnTo>
                    <a:pt x="4" y="28"/>
                  </a:lnTo>
                  <a:lnTo>
                    <a:pt x="0" y="30"/>
                  </a:lnTo>
                  <a:lnTo>
                    <a:pt x="0" y="30"/>
                  </a:lnTo>
                  <a:lnTo>
                    <a:pt x="0" y="34"/>
                  </a:lnTo>
                  <a:lnTo>
                    <a:pt x="4" y="38"/>
                  </a:lnTo>
                  <a:lnTo>
                    <a:pt x="4"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5" name="Freeform 134">
              <a:extLst>
                <a:ext uri="{FF2B5EF4-FFF2-40B4-BE49-F238E27FC236}">
                  <a16:creationId xmlns:a16="http://schemas.microsoft.com/office/drawing/2014/main" id="{70813D5E-41D5-4B1D-AB2F-F51CC7196662}"/>
                </a:ext>
              </a:extLst>
            </p:cNvPr>
            <p:cNvSpPr>
              <a:spLocks noEditPoints="1"/>
            </p:cNvSpPr>
            <p:nvPr/>
          </p:nvSpPr>
          <p:spPr bwMode="auto">
            <a:xfrm>
              <a:off x="8520273" y="2843845"/>
              <a:ext cx="58510" cy="90015"/>
            </a:xfrm>
            <a:custGeom>
              <a:avLst/>
              <a:gdLst>
                <a:gd name="T0" fmla="*/ 4 w 26"/>
                <a:gd name="T1" fmla="*/ 36 h 40"/>
                <a:gd name="T2" fmla="*/ 4 w 26"/>
                <a:gd name="T3" fmla="*/ 36 h 40"/>
                <a:gd name="T4" fmla="*/ 8 w 26"/>
                <a:gd name="T5" fmla="*/ 40 h 40"/>
                <a:gd name="T6" fmla="*/ 14 w 26"/>
                <a:gd name="T7" fmla="*/ 40 h 40"/>
                <a:gd name="T8" fmla="*/ 14 w 26"/>
                <a:gd name="T9" fmla="*/ 40 h 40"/>
                <a:gd name="T10" fmla="*/ 18 w 26"/>
                <a:gd name="T11" fmla="*/ 40 h 40"/>
                <a:gd name="T12" fmla="*/ 22 w 26"/>
                <a:gd name="T13" fmla="*/ 36 h 40"/>
                <a:gd name="T14" fmla="*/ 22 w 26"/>
                <a:gd name="T15" fmla="*/ 36 h 40"/>
                <a:gd name="T16" fmla="*/ 24 w 26"/>
                <a:gd name="T17" fmla="*/ 28 h 40"/>
                <a:gd name="T18" fmla="*/ 26 w 26"/>
                <a:gd name="T19" fmla="*/ 20 h 40"/>
                <a:gd name="T20" fmla="*/ 26 w 26"/>
                <a:gd name="T21" fmla="*/ 20 h 40"/>
                <a:gd name="T22" fmla="*/ 24 w 26"/>
                <a:gd name="T23" fmla="*/ 10 h 40"/>
                <a:gd name="T24" fmla="*/ 22 w 26"/>
                <a:gd name="T25" fmla="*/ 4 h 40"/>
                <a:gd name="T26" fmla="*/ 22 w 26"/>
                <a:gd name="T27" fmla="*/ 4 h 40"/>
                <a:gd name="T28" fmla="*/ 18 w 26"/>
                <a:gd name="T29" fmla="*/ 0 h 40"/>
                <a:gd name="T30" fmla="*/ 14 w 26"/>
                <a:gd name="T31" fmla="*/ 0 h 40"/>
                <a:gd name="T32" fmla="*/ 14 w 26"/>
                <a:gd name="T33" fmla="*/ 0 h 40"/>
                <a:gd name="T34" fmla="*/ 8 w 26"/>
                <a:gd name="T35" fmla="*/ 0 h 40"/>
                <a:gd name="T36" fmla="*/ 4 w 26"/>
                <a:gd name="T37" fmla="*/ 4 h 40"/>
                <a:gd name="T38" fmla="*/ 4 w 26"/>
                <a:gd name="T39" fmla="*/ 4 h 40"/>
                <a:gd name="T40" fmla="*/ 2 w 26"/>
                <a:gd name="T41" fmla="*/ 10 h 40"/>
                <a:gd name="T42" fmla="*/ 0 w 26"/>
                <a:gd name="T43" fmla="*/ 20 h 40"/>
                <a:gd name="T44" fmla="*/ 0 w 26"/>
                <a:gd name="T45" fmla="*/ 20 h 40"/>
                <a:gd name="T46" fmla="*/ 2 w 26"/>
                <a:gd name="T47" fmla="*/ 30 h 40"/>
                <a:gd name="T48" fmla="*/ 4 w 26"/>
                <a:gd name="T49" fmla="*/ 36 h 40"/>
                <a:gd name="T50" fmla="*/ 4 w 26"/>
                <a:gd name="T51" fmla="*/ 36 h 40"/>
                <a:gd name="T52" fmla="*/ 8 w 26"/>
                <a:gd name="T53" fmla="*/ 6 h 40"/>
                <a:gd name="T54" fmla="*/ 8 w 26"/>
                <a:gd name="T55" fmla="*/ 6 h 40"/>
                <a:gd name="T56" fmla="*/ 10 w 26"/>
                <a:gd name="T57" fmla="*/ 4 h 40"/>
                <a:gd name="T58" fmla="*/ 12 w 26"/>
                <a:gd name="T59" fmla="*/ 4 h 40"/>
                <a:gd name="T60" fmla="*/ 12 w 26"/>
                <a:gd name="T61" fmla="*/ 4 h 40"/>
                <a:gd name="T62" fmla="*/ 16 w 26"/>
                <a:gd name="T63" fmla="*/ 4 h 40"/>
                <a:gd name="T64" fmla="*/ 18 w 26"/>
                <a:gd name="T65" fmla="*/ 6 h 40"/>
                <a:gd name="T66" fmla="*/ 18 w 26"/>
                <a:gd name="T67" fmla="*/ 6 h 40"/>
                <a:gd name="T68" fmla="*/ 20 w 26"/>
                <a:gd name="T69" fmla="*/ 12 h 40"/>
                <a:gd name="T70" fmla="*/ 20 w 26"/>
                <a:gd name="T71" fmla="*/ 20 h 40"/>
                <a:gd name="T72" fmla="*/ 20 w 26"/>
                <a:gd name="T73" fmla="*/ 20 h 40"/>
                <a:gd name="T74" fmla="*/ 20 w 26"/>
                <a:gd name="T75" fmla="*/ 28 h 40"/>
                <a:gd name="T76" fmla="*/ 18 w 26"/>
                <a:gd name="T77" fmla="*/ 32 h 40"/>
                <a:gd name="T78" fmla="*/ 18 w 26"/>
                <a:gd name="T79" fmla="*/ 32 h 40"/>
                <a:gd name="T80" fmla="*/ 16 w 26"/>
                <a:gd name="T81" fmla="*/ 36 h 40"/>
                <a:gd name="T82" fmla="*/ 14 w 26"/>
                <a:gd name="T83" fmla="*/ 36 h 40"/>
                <a:gd name="T84" fmla="*/ 14 w 26"/>
                <a:gd name="T85" fmla="*/ 36 h 40"/>
                <a:gd name="T86" fmla="*/ 10 w 26"/>
                <a:gd name="T87" fmla="*/ 36 h 40"/>
                <a:gd name="T88" fmla="*/ 8 w 26"/>
                <a:gd name="T89" fmla="*/ 32 h 40"/>
                <a:gd name="T90" fmla="*/ 8 w 26"/>
                <a:gd name="T91" fmla="*/ 32 h 40"/>
                <a:gd name="T92" fmla="*/ 6 w 26"/>
                <a:gd name="T93" fmla="*/ 28 h 40"/>
                <a:gd name="T94" fmla="*/ 6 w 26"/>
                <a:gd name="T95" fmla="*/ 20 h 40"/>
                <a:gd name="T96" fmla="*/ 6 w 26"/>
                <a:gd name="T97" fmla="*/ 20 h 40"/>
                <a:gd name="T98" fmla="*/ 6 w 26"/>
                <a:gd name="T99" fmla="*/ 12 h 40"/>
                <a:gd name="T100" fmla="*/ 8 w 26"/>
                <a:gd name="T101" fmla="*/ 6 h 40"/>
                <a:gd name="T102" fmla="*/ 8 w 26"/>
                <a:gd name="T10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40">
                  <a:moveTo>
                    <a:pt x="4" y="36"/>
                  </a:moveTo>
                  <a:lnTo>
                    <a:pt x="4" y="36"/>
                  </a:lnTo>
                  <a:lnTo>
                    <a:pt x="8" y="40"/>
                  </a:lnTo>
                  <a:lnTo>
                    <a:pt x="14" y="40"/>
                  </a:lnTo>
                  <a:lnTo>
                    <a:pt x="14" y="40"/>
                  </a:lnTo>
                  <a:lnTo>
                    <a:pt x="18" y="40"/>
                  </a:lnTo>
                  <a:lnTo>
                    <a:pt x="22" y="36"/>
                  </a:lnTo>
                  <a:lnTo>
                    <a:pt x="22" y="36"/>
                  </a:lnTo>
                  <a:lnTo>
                    <a:pt x="24" y="28"/>
                  </a:lnTo>
                  <a:lnTo>
                    <a:pt x="26" y="20"/>
                  </a:lnTo>
                  <a:lnTo>
                    <a:pt x="26" y="20"/>
                  </a:lnTo>
                  <a:lnTo>
                    <a:pt x="24" y="10"/>
                  </a:lnTo>
                  <a:lnTo>
                    <a:pt x="22" y="4"/>
                  </a:lnTo>
                  <a:lnTo>
                    <a:pt x="22" y="4"/>
                  </a:lnTo>
                  <a:lnTo>
                    <a:pt x="18" y="0"/>
                  </a:lnTo>
                  <a:lnTo>
                    <a:pt x="14" y="0"/>
                  </a:lnTo>
                  <a:lnTo>
                    <a:pt x="14" y="0"/>
                  </a:lnTo>
                  <a:lnTo>
                    <a:pt x="8" y="0"/>
                  </a:lnTo>
                  <a:lnTo>
                    <a:pt x="4" y="4"/>
                  </a:lnTo>
                  <a:lnTo>
                    <a:pt x="4" y="4"/>
                  </a:lnTo>
                  <a:lnTo>
                    <a:pt x="2" y="10"/>
                  </a:lnTo>
                  <a:lnTo>
                    <a:pt x="0" y="20"/>
                  </a:lnTo>
                  <a:lnTo>
                    <a:pt x="0" y="20"/>
                  </a:lnTo>
                  <a:lnTo>
                    <a:pt x="2" y="30"/>
                  </a:lnTo>
                  <a:lnTo>
                    <a:pt x="4" y="36"/>
                  </a:lnTo>
                  <a:lnTo>
                    <a:pt x="4" y="36"/>
                  </a:lnTo>
                  <a:close/>
                  <a:moveTo>
                    <a:pt x="8" y="6"/>
                  </a:moveTo>
                  <a:lnTo>
                    <a:pt x="8" y="6"/>
                  </a:lnTo>
                  <a:lnTo>
                    <a:pt x="10" y="4"/>
                  </a:lnTo>
                  <a:lnTo>
                    <a:pt x="12" y="4"/>
                  </a:lnTo>
                  <a:lnTo>
                    <a:pt x="12" y="4"/>
                  </a:lnTo>
                  <a:lnTo>
                    <a:pt x="16" y="4"/>
                  </a:lnTo>
                  <a:lnTo>
                    <a:pt x="18" y="6"/>
                  </a:lnTo>
                  <a:lnTo>
                    <a:pt x="18" y="6"/>
                  </a:lnTo>
                  <a:lnTo>
                    <a:pt x="20" y="12"/>
                  </a:lnTo>
                  <a:lnTo>
                    <a:pt x="20" y="20"/>
                  </a:lnTo>
                  <a:lnTo>
                    <a:pt x="20" y="20"/>
                  </a:lnTo>
                  <a:lnTo>
                    <a:pt x="20" y="28"/>
                  </a:lnTo>
                  <a:lnTo>
                    <a:pt x="18" y="32"/>
                  </a:lnTo>
                  <a:lnTo>
                    <a:pt x="18" y="32"/>
                  </a:lnTo>
                  <a:lnTo>
                    <a:pt x="16" y="36"/>
                  </a:lnTo>
                  <a:lnTo>
                    <a:pt x="14" y="36"/>
                  </a:lnTo>
                  <a:lnTo>
                    <a:pt x="14" y="36"/>
                  </a:lnTo>
                  <a:lnTo>
                    <a:pt x="10" y="36"/>
                  </a:lnTo>
                  <a:lnTo>
                    <a:pt x="8" y="32"/>
                  </a:lnTo>
                  <a:lnTo>
                    <a:pt x="8" y="32"/>
                  </a:lnTo>
                  <a:lnTo>
                    <a:pt x="6" y="28"/>
                  </a:lnTo>
                  <a:lnTo>
                    <a:pt x="6" y="20"/>
                  </a:lnTo>
                  <a:lnTo>
                    <a:pt x="6" y="20"/>
                  </a:lnTo>
                  <a:lnTo>
                    <a:pt x="6" y="12"/>
                  </a:lnTo>
                  <a:lnTo>
                    <a:pt x="8" y="6"/>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6" name="Freeform 135">
              <a:extLst>
                <a:ext uri="{FF2B5EF4-FFF2-40B4-BE49-F238E27FC236}">
                  <a16:creationId xmlns:a16="http://schemas.microsoft.com/office/drawing/2014/main" id="{265A472A-AADC-4381-915F-B3270460D836}"/>
                </a:ext>
              </a:extLst>
            </p:cNvPr>
            <p:cNvSpPr>
              <a:spLocks noEditPoints="1"/>
            </p:cNvSpPr>
            <p:nvPr/>
          </p:nvSpPr>
          <p:spPr bwMode="auto">
            <a:xfrm>
              <a:off x="8587784" y="2839344"/>
              <a:ext cx="94516" cy="99016"/>
            </a:xfrm>
            <a:custGeom>
              <a:avLst/>
              <a:gdLst>
                <a:gd name="T0" fmla="*/ 2 w 42"/>
                <a:gd name="T1" fmla="*/ 20 h 44"/>
                <a:gd name="T2" fmla="*/ 8 w 42"/>
                <a:gd name="T3" fmla="*/ 22 h 44"/>
                <a:gd name="T4" fmla="*/ 12 w 42"/>
                <a:gd name="T5" fmla="*/ 22 h 44"/>
                <a:gd name="T6" fmla="*/ 14 w 42"/>
                <a:gd name="T7" fmla="*/ 20 h 44"/>
                <a:gd name="T8" fmla="*/ 16 w 42"/>
                <a:gd name="T9" fmla="*/ 12 h 44"/>
                <a:gd name="T10" fmla="*/ 16 w 42"/>
                <a:gd name="T11" fmla="*/ 6 h 44"/>
                <a:gd name="T12" fmla="*/ 14 w 42"/>
                <a:gd name="T13" fmla="*/ 4 h 44"/>
                <a:gd name="T14" fmla="*/ 8 w 42"/>
                <a:gd name="T15" fmla="*/ 0 h 44"/>
                <a:gd name="T16" fmla="*/ 6 w 42"/>
                <a:gd name="T17" fmla="*/ 2 h 44"/>
                <a:gd name="T18" fmla="*/ 2 w 42"/>
                <a:gd name="T19" fmla="*/ 4 h 44"/>
                <a:gd name="T20" fmla="*/ 0 w 42"/>
                <a:gd name="T21" fmla="*/ 12 h 44"/>
                <a:gd name="T22" fmla="*/ 2 w 42"/>
                <a:gd name="T23" fmla="*/ 16 h 44"/>
                <a:gd name="T24" fmla="*/ 2 w 42"/>
                <a:gd name="T25" fmla="*/ 20 h 44"/>
                <a:gd name="T26" fmla="*/ 12 w 42"/>
                <a:gd name="T27" fmla="*/ 6 h 44"/>
                <a:gd name="T28" fmla="*/ 12 w 42"/>
                <a:gd name="T29" fmla="*/ 12 h 44"/>
                <a:gd name="T30" fmla="*/ 12 w 42"/>
                <a:gd name="T31" fmla="*/ 18 h 44"/>
                <a:gd name="T32" fmla="*/ 8 w 42"/>
                <a:gd name="T33" fmla="*/ 18 h 44"/>
                <a:gd name="T34" fmla="*/ 6 w 42"/>
                <a:gd name="T35" fmla="*/ 18 h 44"/>
                <a:gd name="T36" fmla="*/ 4 w 42"/>
                <a:gd name="T37" fmla="*/ 12 h 44"/>
                <a:gd name="T38" fmla="*/ 6 w 42"/>
                <a:gd name="T39" fmla="*/ 6 h 44"/>
                <a:gd name="T40" fmla="*/ 8 w 42"/>
                <a:gd name="T41" fmla="*/ 4 h 44"/>
                <a:gd name="T42" fmla="*/ 12 w 42"/>
                <a:gd name="T43" fmla="*/ 6 h 44"/>
                <a:gd name="T44" fmla="*/ 34 w 42"/>
                <a:gd name="T45" fmla="*/ 0 h 44"/>
                <a:gd name="T46" fmla="*/ 8 w 42"/>
                <a:gd name="T47" fmla="*/ 44 h 44"/>
                <a:gd name="T48" fmla="*/ 12 w 42"/>
                <a:gd name="T49" fmla="*/ 44 h 44"/>
                <a:gd name="T50" fmla="*/ 28 w 42"/>
                <a:gd name="T51" fmla="*/ 40 h 44"/>
                <a:gd name="T52" fmla="*/ 34 w 42"/>
                <a:gd name="T53" fmla="*/ 44 h 44"/>
                <a:gd name="T54" fmla="*/ 36 w 42"/>
                <a:gd name="T55" fmla="*/ 42 h 44"/>
                <a:gd name="T56" fmla="*/ 40 w 42"/>
                <a:gd name="T57" fmla="*/ 40 h 44"/>
                <a:gd name="T58" fmla="*/ 42 w 42"/>
                <a:gd name="T59" fmla="*/ 32 h 44"/>
                <a:gd name="T60" fmla="*/ 42 w 42"/>
                <a:gd name="T61" fmla="*/ 28 h 44"/>
                <a:gd name="T62" fmla="*/ 40 w 42"/>
                <a:gd name="T63" fmla="*/ 24 h 44"/>
                <a:gd name="T64" fmla="*/ 34 w 42"/>
                <a:gd name="T65" fmla="*/ 22 h 44"/>
                <a:gd name="T66" fmla="*/ 30 w 42"/>
                <a:gd name="T67" fmla="*/ 22 h 44"/>
                <a:gd name="T68" fmla="*/ 28 w 42"/>
                <a:gd name="T69" fmla="*/ 24 h 44"/>
                <a:gd name="T70" fmla="*/ 26 w 42"/>
                <a:gd name="T71" fmla="*/ 32 h 44"/>
                <a:gd name="T72" fmla="*/ 26 w 42"/>
                <a:gd name="T73" fmla="*/ 38 h 44"/>
                <a:gd name="T74" fmla="*/ 28 w 42"/>
                <a:gd name="T75" fmla="*/ 40 h 44"/>
                <a:gd name="T76" fmla="*/ 36 w 42"/>
                <a:gd name="T77" fmla="*/ 26 h 44"/>
                <a:gd name="T78" fmla="*/ 38 w 42"/>
                <a:gd name="T79" fmla="*/ 32 h 44"/>
                <a:gd name="T80" fmla="*/ 36 w 42"/>
                <a:gd name="T81" fmla="*/ 38 h 44"/>
                <a:gd name="T82" fmla="*/ 34 w 42"/>
                <a:gd name="T83" fmla="*/ 40 h 44"/>
                <a:gd name="T84" fmla="*/ 30 w 42"/>
                <a:gd name="T85" fmla="*/ 38 h 44"/>
                <a:gd name="T86" fmla="*/ 30 w 42"/>
                <a:gd name="T87" fmla="*/ 32 h 44"/>
                <a:gd name="T88" fmla="*/ 30 w 42"/>
                <a:gd name="T89" fmla="*/ 26 h 44"/>
                <a:gd name="T90" fmla="*/ 34 w 42"/>
                <a:gd name="T91" fmla="*/ 26 h 44"/>
                <a:gd name="T92" fmla="*/ 36 w 42"/>
                <a:gd name="T9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 h="44">
                  <a:moveTo>
                    <a:pt x="2" y="20"/>
                  </a:moveTo>
                  <a:lnTo>
                    <a:pt x="2" y="20"/>
                  </a:lnTo>
                  <a:lnTo>
                    <a:pt x="6" y="22"/>
                  </a:lnTo>
                  <a:lnTo>
                    <a:pt x="8" y="22"/>
                  </a:lnTo>
                  <a:lnTo>
                    <a:pt x="8" y="22"/>
                  </a:lnTo>
                  <a:lnTo>
                    <a:pt x="12" y="22"/>
                  </a:lnTo>
                  <a:lnTo>
                    <a:pt x="14" y="20"/>
                  </a:lnTo>
                  <a:lnTo>
                    <a:pt x="14" y="20"/>
                  </a:lnTo>
                  <a:lnTo>
                    <a:pt x="16" y="16"/>
                  </a:lnTo>
                  <a:lnTo>
                    <a:pt x="16" y="12"/>
                  </a:lnTo>
                  <a:lnTo>
                    <a:pt x="16" y="12"/>
                  </a:lnTo>
                  <a:lnTo>
                    <a:pt x="16" y="6"/>
                  </a:lnTo>
                  <a:lnTo>
                    <a:pt x="14" y="4"/>
                  </a:lnTo>
                  <a:lnTo>
                    <a:pt x="14" y="4"/>
                  </a:lnTo>
                  <a:lnTo>
                    <a:pt x="12" y="2"/>
                  </a:lnTo>
                  <a:lnTo>
                    <a:pt x="8" y="0"/>
                  </a:lnTo>
                  <a:lnTo>
                    <a:pt x="8" y="0"/>
                  </a:lnTo>
                  <a:lnTo>
                    <a:pt x="6" y="2"/>
                  </a:lnTo>
                  <a:lnTo>
                    <a:pt x="2" y="4"/>
                  </a:lnTo>
                  <a:lnTo>
                    <a:pt x="2" y="4"/>
                  </a:lnTo>
                  <a:lnTo>
                    <a:pt x="2" y="6"/>
                  </a:lnTo>
                  <a:lnTo>
                    <a:pt x="0" y="12"/>
                  </a:lnTo>
                  <a:lnTo>
                    <a:pt x="0" y="12"/>
                  </a:lnTo>
                  <a:lnTo>
                    <a:pt x="2" y="16"/>
                  </a:lnTo>
                  <a:lnTo>
                    <a:pt x="2" y="20"/>
                  </a:lnTo>
                  <a:lnTo>
                    <a:pt x="2" y="20"/>
                  </a:lnTo>
                  <a:close/>
                  <a:moveTo>
                    <a:pt x="12" y="6"/>
                  </a:moveTo>
                  <a:lnTo>
                    <a:pt x="12" y="6"/>
                  </a:lnTo>
                  <a:lnTo>
                    <a:pt x="12" y="12"/>
                  </a:lnTo>
                  <a:lnTo>
                    <a:pt x="12" y="12"/>
                  </a:lnTo>
                  <a:lnTo>
                    <a:pt x="12" y="18"/>
                  </a:lnTo>
                  <a:lnTo>
                    <a:pt x="12" y="18"/>
                  </a:lnTo>
                  <a:lnTo>
                    <a:pt x="8" y="18"/>
                  </a:lnTo>
                  <a:lnTo>
                    <a:pt x="8" y="18"/>
                  </a:lnTo>
                  <a:lnTo>
                    <a:pt x="6" y="18"/>
                  </a:lnTo>
                  <a:lnTo>
                    <a:pt x="6" y="18"/>
                  </a:lnTo>
                  <a:lnTo>
                    <a:pt x="4" y="12"/>
                  </a:lnTo>
                  <a:lnTo>
                    <a:pt x="4" y="12"/>
                  </a:lnTo>
                  <a:lnTo>
                    <a:pt x="6" y="6"/>
                  </a:lnTo>
                  <a:lnTo>
                    <a:pt x="6" y="6"/>
                  </a:lnTo>
                  <a:lnTo>
                    <a:pt x="8" y="4"/>
                  </a:lnTo>
                  <a:lnTo>
                    <a:pt x="8" y="4"/>
                  </a:lnTo>
                  <a:lnTo>
                    <a:pt x="12" y="6"/>
                  </a:lnTo>
                  <a:lnTo>
                    <a:pt x="12" y="6"/>
                  </a:lnTo>
                  <a:close/>
                  <a:moveTo>
                    <a:pt x="12" y="44"/>
                  </a:moveTo>
                  <a:lnTo>
                    <a:pt x="34" y="0"/>
                  </a:lnTo>
                  <a:lnTo>
                    <a:pt x="30" y="0"/>
                  </a:lnTo>
                  <a:lnTo>
                    <a:pt x="8" y="44"/>
                  </a:lnTo>
                  <a:lnTo>
                    <a:pt x="12" y="44"/>
                  </a:lnTo>
                  <a:lnTo>
                    <a:pt x="12" y="44"/>
                  </a:lnTo>
                  <a:close/>
                  <a:moveTo>
                    <a:pt x="28" y="40"/>
                  </a:moveTo>
                  <a:lnTo>
                    <a:pt x="28" y="40"/>
                  </a:lnTo>
                  <a:lnTo>
                    <a:pt x="30" y="42"/>
                  </a:lnTo>
                  <a:lnTo>
                    <a:pt x="34" y="44"/>
                  </a:lnTo>
                  <a:lnTo>
                    <a:pt x="34" y="44"/>
                  </a:lnTo>
                  <a:lnTo>
                    <a:pt x="36" y="42"/>
                  </a:lnTo>
                  <a:lnTo>
                    <a:pt x="40" y="40"/>
                  </a:lnTo>
                  <a:lnTo>
                    <a:pt x="40" y="40"/>
                  </a:lnTo>
                  <a:lnTo>
                    <a:pt x="42" y="38"/>
                  </a:lnTo>
                  <a:lnTo>
                    <a:pt x="42" y="32"/>
                  </a:lnTo>
                  <a:lnTo>
                    <a:pt x="42" y="32"/>
                  </a:lnTo>
                  <a:lnTo>
                    <a:pt x="42" y="28"/>
                  </a:lnTo>
                  <a:lnTo>
                    <a:pt x="40" y="24"/>
                  </a:lnTo>
                  <a:lnTo>
                    <a:pt x="40" y="24"/>
                  </a:lnTo>
                  <a:lnTo>
                    <a:pt x="36" y="22"/>
                  </a:lnTo>
                  <a:lnTo>
                    <a:pt x="34" y="22"/>
                  </a:lnTo>
                  <a:lnTo>
                    <a:pt x="34" y="22"/>
                  </a:lnTo>
                  <a:lnTo>
                    <a:pt x="30" y="22"/>
                  </a:lnTo>
                  <a:lnTo>
                    <a:pt x="28" y="24"/>
                  </a:lnTo>
                  <a:lnTo>
                    <a:pt x="28" y="24"/>
                  </a:lnTo>
                  <a:lnTo>
                    <a:pt x="26" y="28"/>
                  </a:lnTo>
                  <a:lnTo>
                    <a:pt x="26" y="32"/>
                  </a:lnTo>
                  <a:lnTo>
                    <a:pt x="26" y="32"/>
                  </a:lnTo>
                  <a:lnTo>
                    <a:pt x="26" y="38"/>
                  </a:lnTo>
                  <a:lnTo>
                    <a:pt x="28" y="40"/>
                  </a:lnTo>
                  <a:lnTo>
                    <a:pt x="28" y="40"/>
                  </a:lnTo>
                  <a:close/>
                  <a:moveTo>
                    <a:pt x="36" y="26"/>
                  </a:moveTo>
                  <a:lnTo>
                    <a:pt x="36" y="26"/>
                  </a:lnTo>
                  <a:lnTo>
                    <a:pt x="38" y="32"/>
                  </a:lnTo>
                  <a:lnTo>
                    <a:pt x="38" y="32"/>
                  </a:lnTo>
                  <a:lnTo>
                    <a:pt x="36" y="38"/>
                  </a:lnTo>
                  <a:lnTo>
                    <a:pt x="36" y="38"/>
                  </a:lnTo>
                  <a:lnTo>
                    <a:pt x="34" y="40"/>
                  </a:lnTo>
                  <a:lnTo>
                    <a:pt x="34" y="40"/>
                  </a:lnTo>
                  <a:lnTo>
                    <a:pt x="30" y="38"/>
                  </a:lnTo>
                  <a:lnTo>
                    <a:pt x="30" y="38"/>
                  </a:lnTo>
                  <a:lnTo>
                    <a:pt x="30" y="32"/>
                  </a:lnTo>
                  <a:lnTo>
                    <a:pt x="30" y="32"/>
                  </a:lnTo>
                  <a:lnTo>
                    <a:pt x="30" y="26"/>
                  </a:lnTo>
                  <a:lnTo>
                    <a:pt x="30" y="26"/>
                  </a:lnTo>
                  <a:lnTo>
                    <a:pt x="34" y="26"/>
                  </a:lnTo>
                  <a:lnTo>
                    <a:pt x="34" y="26"/>
                  </a:lnTo>
                  <a:lnTo>
                    <a:pt x="36" y="26"/>
                  </a:lnTo>
                  <a:lnTo>
                    <a:pt x="3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7" name="Line 136">
              <a:extLst>
                <a:ext uri="{FF2B5EF4-FFF2-40B4-BE49-F238E27FC236}">
                  <a16:creationId xmlns:a16="http://schemas.microsoft.com/office/drawing/2014/main" id="{CB606029-18C1-4E96-AA77-328FFE6073A2}"/>
                </a:ext>
              </a:extLst>
            </p:cNvPr>
            <p:cNvSpPr>
              <a:spLocks noChangeShapeType="1"/>
            </p:cNvSpPr>
            <p:nvPr/>
          </p:nvSpPr>
          <p:spPr bwMode="auto">
            <a:xfrm>
              <a:off x="981537" y="2474784"/>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8" name="Line 137">
              <a:extLst>
                <a:ext uri="{FF2B5EF4-FFF2-40B4-BE49-F238E27FC236}">
                  <a16:creationId xmlns:a16="http://schemas.microsoft.com/office/drawing/2014/main" id="{46F8700F-A023-4864-B642-8676059A631C}"/>
                </a:ext>
              </a:extLst>
            </p:cNvPr>
            <p:cNvSpPr>
              <a:spLocks noChangeShapeType="1"/>
            </p:cNvSpPr>
            <p:nvPr/>
          </p:nvSpPr>
          <p:spPr bwMode="auto">
            <a:xfrm>
              <a:off x="1031045" y="2474784"/>
              <a:ext cx="7381211" cy="0"/>
            </a:xfrm>
            <a:prstGeom prst="line">
              <a:avLst/>
            </a:prstGeom>
            <a:noFill/>
            <a:ln w="6350">
              <a:solidFill>
                <a:srgbClr val="1E1E1C"/>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69" name="Rectangle 138">
              <a:extLst>
                <a:ext uri="{FF2B5EF4-FFF2-40B4-BE49-F238E27FC236}">
                  <a16:creationId xmlns:a16="http://schemas.microsoft.com/office/drawing/2014/main" id="{6F8CBF61-CD0E-4786-B93F-85034F28106D}"/>
                </a:ext>
              </a:extLst>
            </p:cNvPr>
            <p:cNvSpPr>
              <a:spLocks noChangeArrowheads="1"/>
            </p:cNvSpPr>
            <p:nvPr/>
          </p:nvSpPr>
          <p:spPr bwMode="auto">
            <a:xfrm>
              <a:off x="843278" y="2114725"/>
              <a:ext cx="124912"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20</a:t>
              </a:r>
            </a:p>
          </p:txBody>
        </p:sp>
        <p:sp>
          <p:nvSpPr>
            <p:cNvPr id="670" name="Line 139">
              <a:extLst>
                <a:ext uri="{FF2B5EF4-FFF2-40B4-BE49-F238E27FC236}">
                  <a16:creationId xmlns:a16="http://schemas.microsoft.com/office/drawing/2014/main" id="{5A10C0CE-FACF-421E-AA8B-0DE6E98357DC}"/>
                </a:ext>
              </a:extLst>
            </p:cNvPr>
            <p:cNvSpPr>
              <a:spLocks noChangeShapeType="1"/>
            </p:cNvSpPr>
            <p:nvPr/>
          </p:nvSpPr>
          <p:spPr bwMode="auto">
            <a:xfrm>
              <a:off x="981537" y="2191237"/>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71" name="Rectangle 140">
              <a:extLst>
                <a:ext uri="{FF2B5EF4-FFF2-40B4-BE49-F238E27FC236}">
                  <a16:creationId xmlns:a16="http://schemas.microsoft.com/office/drawing/2014/main" id="{6A510D1E-0E98-411D-A3B6-E5818CBB178B}"/>
                </a:ext>
              </a:extLst>
            </p:cNvPr>
            <p:cNvSpPr>
              <a:spLocks noChangeArrowheads="1"/>
            </p:cNvSpPr>
            <p:nvPr/>
          </p:nvSpPr>
          <p:spPr bwMode="auto">
            <a:xfrm>
              <a:off x="843278" y="1831178"/>
              <a:ext cx="124912"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40</a:t>
              </a:r>
            </a:p>
          </p:txBody>
        </p:sp>
        <p:sp>
          <p:nvSpPr>
            <p:cNvPr id="672" name="Line 141">
              <a:extLst>
                <a:ext uri="{FF2B5EF4-FFF2-40B4-BE49-F238E27FC236}">
                  <a16:creationId xmlns:a16="http://schemas.microsoft.com/office/drawing/2014/main" id="{5FCB30B7-8D37-43B2-989E-CBB95D0BAEEB}"/>
                </a:ext>
              </a:extLst>
            </p:cNvPr>
            <p:cNvSpPr>
              <a:spLocks noChangeShapeType="1"/>
            </p:cNvSpPr>
            <p:nvPr/>
          </p:nvSpPr>
          <p:spPr bwMode="auto">
            <a:xfrm>
              <a:off x="981537" y="1907691"/>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73" name="Rectangle 142">
              <a:extLst>
                <a:ext uri="{FF2B5EF4-FFF2-40B4-BE49-F238E27FC236}">
                  <a16:creationId xmlns:a16="http://schemas.microsoft.com/office/drawing/2014/main" id="{BB2A1994-184C-4493-8FCA-AC59DD675536}"/>
                </a:ext>
              </a:extLst>
            </p:cNvPr>
            <p:cNvSpPr>
              <a:spLocks noChangeArrowheads="1"/>
            </p:cNvSpPr>
            <p:nvPr/>
          </p:nvSpPr>
          <p:spPr bwMode="auto">
            <a:xfrm>
              <a:off x="843278" y="1552133"/>
              <a:ext cx="124912"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60</a:t>
              </a:r>
            </a:p>
          </p:txBody>
        </p:sp>
        <p:sp>
          <p:nvSpPr>
            <p:cNvPr id="674" name="Line 143">
              <a:extLst>
                <a:ext uri="{FF2B5EF4-FFF2-40B4-BE49-F238E27FC236}">
                  <a16:creationId xmlns:a16="http://schemas.microsoft.com/office/drawing/2014/main" id="{857BE607-B139-4B31-AE74-69D99BFBDBDE}"/>
                </a:ext>
              </a:extLst>
            </p:cNvPr>
            <p:cNvSpPr>
              <a:spLocks noChangeShapeType="1"/>
            </p:cNvSpPr>
            <p:nvPr/>
          </p:nvSpPr>
          <p:spPr bwMode="auto">
            <a:xfrm>
              <a:off x="981537" y="1624144"/>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75" name="Rectangle 144">
              <a:extLst>
                <a:ext uri="{FF2B5EF4-FFF2-40B4-BE49-F238E27FC236}">
                  <a16:creationId xmlns:a16="http://schemas.microsoft.com/office/drawing/2014/main" id="{E9C44FC2-5623-4A7B-B1E8-BC79FF5ED29B}"/>
                </a:ext>
              </a:extLst>
            </p:cNvPr>
            <p:cNvSpPr>
              <a:spLocks noChangeArrowheads="1"/>
            </p:cNvSpPr>
            <p:nvPr/>
          </p:nvSpPr>
          <p:spPr bwMode="auto">
            <a:xfrm>
              <a:off x="843278" y="1268585"/>
              <a:ext cx="124912"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80</a:t>
              </a:r>
            </a:p>
          </p:txBody>
        </p:sp>
        <p:sp>
          <p:nvSpPr>
            <p:cNvPr id="676" name="Line 145">
              <a:extLst>
                <a:ext uri="{FF2B5EF4-FFF2-40B4-BE49-F238E27FC236}">
                  <a16:creationId xmlns:a16="http://schemas.microsoft.com/office/drawing/2014/main" id="{21D0AD37-5EDD-4877-BD40-44BF4E5E40AB}"/>
                </a:ext>
              </a:extLst>
            </p:cNvPr>
            <p:cNvSpPr>
              <a:spLocks noChangeShapeType="1"/>
            </p:cNvSpPr>
            <p:nvPr/>
          </p:nvSpPr>
          <p:spPr bwMode="auto">
            <a:xfrm>
              <a:off x="981537" y="1340598"/>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77" name="Rectangle 146">
              <a:extLst>
                <a:ext uri="{FF2B5EF4-FFF2-40B4-BE49-F238E27FC236}">
                  <a16:creationId xmlns:a16="http://schemas.microsoft.com/office/drawing/2014/main" id="{BC6B6FF8-87A7-48A5-A3EE-9A0F5FC21D21}"/>
                </a:ext>
              </a:extLst>
            </p:cNvPr>
            <p:cNvSpPr>
              <a:spLocks noChangeArrowheads="1"/>
            </p:cNvSpPr>
            <p:nvPr/>
          </p:nvSpPr>
          <p:spPr bwMode="auto">
            <a:xfrm>
              <a:off x="780823" y="985039"/>
              <a:ext cx="187368"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100</a:t>
              </a:r>
            </a:p>
          </p:txBody>
        </p:sp>
        <p:sp>
          <p:nvSpPr>
            <p:cNvPr id="678" name="Line 147">
              <a:extLst>
                <a:ext uri="{FF2B5EF4-FFF2-40B4-BE49-F238E27FC236}">
                  <a16:creationId xmlns:a16="http://schemas.microsoft.com/office/drawing/2014/main" id="{5466B3FA-CBCD-4611-B9AC-D9C7A93212CB}"/>
                </a:ext>
              </a:extLst>
            </p:cNvPr>
            <p:cNvSpPr>
              <a:spLocks noChangeShapeType="1"/>
            </p:cNvSpPr>
            <p:nvPr/>
          </p:nvSpPr>
          <p:spPr bwMode="auto">
            <a:xfrm>
              <a:off x="981537" y="1057051"/>
              <a:ext cx="49508"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679" name="Rectangle 148">
              <a:extLst>
                <a:ext uri="{FF2B5EF4-FFF2-40B4-BE49-F238E27FC236}">
                  <a16:creationId xmlns:a16="http://schemas.microsoft.com/office/drawing/2014/main" id="{1CB640C6-0AE0-46E3-9691-6BBA0A3F363F}"/>
                </a:ext>
              </a:extLst>
            </p:cNvPr>
            <p:cNvSpPr>
              <a:spLocks noChangeArrowheads="1"/>
            </p:cNvSpPr>
            <p:nvPr/>
          </p:nvSpPr>
          <p:spPr bwMode="auto">
            <a:xfrm rot="16200000">
              <a:off x="-788439" y="2379647"/>
              <a:ext cx="2669057" cy="1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defRPr/>
              </a:pPr>
              <a:r>
                <a:rPr lang="en-US" altLang="en-US" sz="750" b="1" kern="0">
                  <a:solidFill>
                    <a:srgbClr val="000000"/>
                  </a:solidFill>
                  <a:latin typeface="Arial"/>
                </a:rPr>
                <a:t>Best reduction from baseline in target lesion (%)</a:t>
              </a:r>
              <a:endParaRPr lang="en-US" altLang="en-US" sz="750" kern="0">
                <a:solidFill>
                  <a:srgbClr val="000000"/>
                </a:solidFill>
                <a:latin typeface="Arial"/>
              </a:endParaRPr>
            </a:p>
          </p:txBody>
        </p:sp>
        <p:sp>
          <p:nvSpPr>
            <p:cNvPr id="680" name="Rectangle 149">
              <a:extLst>
                <a:ext uri="{FF2B5EF4-FFF2-40B4-BE49-F238E27FC236}">
                  <a16:creationId xmlns:a16="http://schemas.microsoft.com/office/drawing/2014/main" id="{15D4278E-439F-4638-B264-50368DC21DAE}"/>
                </a:ext>
              </a:extLst>
            </p:cNvPr>
            <p:cNvSpPr>
              <a:spLocks noChangeArrowheads="1"/>
            </p:cNvSpPr>
            <p:nvPr/>
          </p:nvSpPr>
          <p:spPr bwMode="auto">
            <a:xfrm>
              <a:off x="4577627" y="3991534"/>
              <a:ext cx="440976"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Patients</a:t>
              </a:r>
              <a:endParaRPr lang="en-US" altLang="en-US" sz="750" kern="0">
                <a:solidFill>
                  <a:srgbClr val="000000"/>
                </a:solidFill>
                <a:latin typeface="Arial"/>
              </a:endParaRPr>
            </a:p>
          </p:txBody>
        </p:sp>
        <p:sp>
          <p:nvSpPr>
            <p:cNvPr id="681" name="Rectangle 150">
              <a:extLst>
                <a:ext uri="{FF2B5EF4-FFF2-40B4-BE49-F238E27FC236}">
                  <a16:creationId xmlns:a16="http://schemas.microsoft.com/office/drawing/2014/main" id="{A8184621-12CE-4A91-8C0E-06D966B69193}"/>
                </a:ext>
              </a:extLst>
            </p:cNvPr>
            <p:cNvSpPr>
              <a:spLocks noChangeArrowheads="1"/>
            </p:cNvSpPr>
            <p:nvPr/>
          </p:nvSpPr>
          <p:spPr bwMode="auto">
            <a:xfrm>
              <a:off x="3817002" y="2888852"/>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2" name="Rectangle 151">
              <a:extLst>
                <a:ext uri="{FF2B5EF4-FFF2-40B4-BE49-F238E27FC236}">
                  <a16:creationId xmlns:a16="http://schemas.microsoft.com/office/drawing/2014/main" id="{CF8189D1-AC43-4BBD-8F40-D006BE308261}"/>
                </a:ext>
              </a:extLst>
            </p:cNvPr>
            <p:cNvSpPr>
              <a:spLocks noChangeArrowheads="1"/>
            </p:cNvSpPr>
            <p:nvPr/>
          </p:nvSpPr>
          <p:spPr bwMode="auto">
            <a:xfrm>
              <a:off x="3880012" y="2920356"/>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3" name="Rectangle 152">
              <a:extLst>
                <a:ext uri="{FF2B5EF4-FFF2-40B4-BE49-F238E27FC236}">
                  <a16:creationId xmlns:a16="http://schemas.microsoft.com/office/drawing/2014/main" id="{BDECE406-74E5-4963-A3B2-4263066EF0BB}"/>
                </a:ext>
              </a:extLst>
            </p:cNvPr>
            <p:cNvSpPr>
              <a:spLocks noChangeArrowheads="1"/>
            </p:cNvSpPr>
            <p:nvPr/>
          </p:nvSpPr>
          <p:spPr bwMode="auto">
            <a:xfrm>
              <a:off x="3943023" y="295636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4" name="Rectangle 153">
              <a:extLst>
                <a:ext uri="{FF2B5EF4-FFF2-40B4-BE49-F238E27FC236}">
                  <a16:creationId xmlns:a16="http://schemas.microsoft.com/office/drawing/2014/main" id="{0AC67E7F-DBE4-4E63-89E4-7340E44FE574}"/>
                </a:ext>
              </a:extLst>
            </p:cNvPr>
            <p:cNvSpPr>
              <a:spLocks noChangeArrowheads="1"/>
            </p:cNvSpPr>
            <p:nvPr/>
          </p:nvSpPr>
          <p:spPr bwMode="auto">
            <a:xfrm>
              <a:off x="4006033" y="296536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5" name="Rectangle 154">
              <a:extLst>
                <a:ext uri="{FF2B5EF4-FFF2-40B4-BE49-F238E27FC236}">
                  <a16:creationId xmlns:a16="http://schemas.microsoft.com/office/drawing/2014/main" id="{C77CEF53-1809-4B98-A3A2-BD2346A0257A}"/>
                </a:ext>
              </a:extLst>
            </p:cNvPr>
            <p:cNvSpPr>
              <a:spLocks noChangeArrowheads="1"/>
            </p:cNvSpPr>
            <p:nvPr/>
          </p:nvSpPr>
          <p:spPr bwMode="auto">
            <a:xfrm>
              <a:off x="4136554" y="300587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6" name="Rectangle 155">
              <a:extLst>
                <a:ext uri="{FF2B5EF4-FFF2-40B4-BE49-F238E27FC236}">
                  <a16:creationId xmlns:a16="http://schemas.microsoft.com/office/drawing/2014/main" id="{BD2004DA-0F16-49D5-9DBB-18DDF5D710E0}"/>
                </a:ext>
              </a:extLst>
            </p:cNvPr>
            <p:cNvSpPr>
              <a:spLocks noChangeArrowheads="1"/>
            </p:cNvSpPr>
            <p:nvPr/>
          </p:nvSpPr>
          <p:spPr bwMode="auto">
            <a:xfrm>
              <a:off x="4199565" y="300587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7" name="Rectangle 156">
              <a:extLst>
                <a:ext uri="{FF2B5EF4-FFF2-40B4-BE49-F238E27FC236}">
                  <a16:creationId xmlns:a16="http://schemas.microsoft.com/office/drawing/2014/main" id="{C711222C-5FE3-4B5D-94C9-740780AE51C3}"/>
                </a:ext>
              </a:extLst>
            </p:cNvPr>
            <p:cNvSpPr>
              <a:spLocks noChangeArrowheads="1"/>
            </p:cNvSpPr>
            <p:nvPr/>
          </p:nvSpPr>
          <p:spPr bwMode="auto">
            <a:xfrm>
              <a:off x="4262575" y="3037376"/>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8" name="Rectangle 157">
              <a:extLst>
                <a:ext uri="{FF2B5EF4-FFF2-40B4-BE49-F238E27FC236}">
                  <a16:creationId xmlns:a16="http://schemas.microsoft.com/office/drawing/2014/main" id="{57D85455-C3EA-4CD3-8DF2-99C8D7BA97B8}"/>
                </a:ext>
              </a:extLst>
            </p:cNvPr>
            <p:cNvSpPr>
              <a:spLocks noChangeArrowheads="1"/>
            </p:cNvSpPr>
            <p:nvPr/>
          </p:nvSpPr>
          <p:spPr bwMode="auto">
            <a:xfrm>
              <a:off x="4388596" y="308238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89" name="Rectangle 158">
              <a:extLst>
                <a:ext uri="{FF2B5EF4-FFF2-40B4-BE49-F238E27FC236}">
                  <a16:creationId xmlns:a16="http://schemas.microsoft.com/office/drawing/2014/main" id="{B346A9D7-B7A2-4164-A0E6-21A8EB78B387}"/>
                </a:ext>
              </a:extLst>
            </p:cNvPr>
            <p:cNvSpPr>
              <a:spLocks noChangeArrowheads="1"/>
            </p:cNvSpPr>
            <p:nvPr/>
          </p:nvSpPr>
          <p:spPr bwMode="auto">
            <a:xfrm>
              <a:off x="4451606" y="308688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0" name="Rectangle 159">
              <a:extLst>
                <a:ext uri="{FF2B5EF4-FFF2-40B4-BE49-F238E27FC236}">
                  <a16:creationId xmlns:a16="http://schemas.microsoft.com/office/drawing/2014/main" id="{BA06D344-008A-4E89-A06E-D88BFBBE0A98}"/>
                </a:ext>
              </a:extLst>
            </p:cNvPr>
            <p:cNvSpPr>
              <a:spLocks noChangeArrowheads="1"/>
            </p:cNvSpPr>
            <p:nvPr/>
          </p:nvSpPr>
          <p:spPr bwMode="auto">
            <a:xfrm>
              <a:off x="4514615" y="308688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1" name="Rectangle 160">
              <a:extLst>
                <a:ext uri="{FF2B5EF4-FFF2-40B4-BE49-F238E27FC236}">
                  <a16:creationId xmlns:a16="http://schemas.microsoft.com/office/drawing/2014/main" id="{A312BB3F-2DE5-4BBC-8FE0-8A5A48CBFF75}"/>
                </a:ext>
              </a:extLst>
            </p:cNvPr>
            <p:cNvSpPr>
              <a:spLocks noChangeArrowheads="1"/>
            </p:cNvSpPr>
            <p:nvPr/>
          </p:nvSpPr>
          <p:spPr bwMode="auto">
            <a:xfrm>
              <a:off x="4577627" y="3113889"/>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2" name="Rectangle 161">
              <a:extLst>
                <a:ext uri="{FF2B5EF4-FFF2-40B4-BE49-F238E27FC236}">
                  <a16:creationId xmlns:a16="http://schemas.microsoft.com/office/drawing/2014/main" id="{E065FDBF-8BAC-48A2-BBA6-B5662CF312AA}"/>
                </a:ext>
              </a:extLst>
            </p:cNvPr>
            <p:cNvSpPr>
              <a:spLocks noChangeArrowheads="1"/>
            </p:cNvSpPr>
            <p:nvPr/>
          </p:nvSpPr>
          <p:spPr bwMode="auto">
            <a:xfrm>
              <a:off x="4640637" y="313639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3" name="Rectangle 162">
              <a:extLst>
                <a:ext uri="{FF2B5EF4-FFF2-40B4-BE49-F238E27FC236}">
                  <a16:creationId xmlns:a16="http://schemas.microsoft.com/office/drawing/2014/main" id="{232A788C-FC2D-4683-A6AE-F03FD8EA6582}"/>
                </a:ext>
              </a:extLst>
            </p:cNvPr>
            <p:cNvSpPr>
              <a:spLocks noChangeArrowheads="1"/>
            </p:cNvSpPr>
            <p:nvPr/>
          </p:nvSpPr>
          <p:spPr bwMode="auto">
            <a:xfrm>
              <a:off x="4703647" y="313639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4" name="Rectangle 163">
              <a:extLst>
                <a:ext uri="{FF2B5EF4-FFF2-40B4-BE49-F238E27FC236}">
                  <a16:creationId xmlns:a16="http://schemas.microsoft.com/office/drawing/2014/main" id="{D03B055B-228F-4FC4-B1DB-0EAF519C1D3E}"/>
                </a:ext>
              </a:extLst>
            </p:cNvPr>
            <p:cNvSpPr>
              <a:spLocks noChangeArrowheads="1"/>
            </p:cNvSpPr>
            <p:nvPr/>
          </p:nvSpPr>
          <p:spPr bwMode="auto">
            <a:xfrm>
              <a:off x="4766658" y="3172399"/>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5" name="Rectangle 164">
              <a:extLst>
                <a:ext uri="{FF2B5EF4-FFF2-40B4-BE49-F238E27FC236}">
                  <a16:creationId xmlns:a16="http://schemas.microsoft.com/office/drawing/2014/main" id="{32881801-B144-4EAA-96B1-A3E8456BFDBF}"/>
                </a:ext>
              </a:extLst>
            </p:cNvPr>
            <p:cNvSpPr>
              <a:spLocks noChangeArrowheads="1"/>
            </p:cNvSpPr>
            <p:nvPr/>
          </p:nvSpPr>
          <p:spPr bwMode="auto">
            <a:xfrm>
              <a:off x="4829668" y="3194902"/>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6" name="Rectangle 165">
              <a:extLst>
                <a:ext uri="{FF2B5EF4-FFF2-40B4-BE49-F238E27FC236}">
                  <a16:creationId xmlns:a16="http://schemas.microsoft.com/office/drawing/2014/main" id="{FCFD2489-E8DC-4CD7-B6DE-3FBAB7E02228}"/>
                </a:ext>
              </a:extLst>
            </p:cNvPr>
            <p:cNvSpPr>
              <a:spLocks noChangeArrowheads="1"/>
            </p:cNvSpPr>
            <p:nvPr/>
          </p:nvSpPr>
          <p:spPr bwMode="auto">
            <a:xfrm>
              <a:off x="4892679" y="3194902"/>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7" name="Rectangle 166">
              <a:extLst>
                <a:ext uri="{FF2B5EF4-FFF2-40B4-BE49-F238E27FC236}">
                  <a16:creationId xmlns:a16="http://schemas.microsoft.com/office/drawing/2014/main" id="{027D5F95-9BC5-4A3C-A9C5-3E2B5F11F013}"/>
                </a:ext>
              </a:extLst>
            </p:cNvPr>
            <p:cNvSpPr>
              <a:spLocks noChangeArrowheads="1"/>
            </p:cNvSpPr>
            <p:nvPr/>
          </p:nvSpPr>
          <p:spPr bwMode="auto">
            <a:xfrm>
              <a:off x="5023200" y="3230909"/>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8" name="Rectangle 167">
              <a:extLst>
                <a:ext uri="{FF2B5EF4-FFF2-40B4-BE49-F238E27FC236}">
                  <a16:creationId xmlns:a16="http://schemas.microsoft.com/office/drawing/2014/main" id="{3316B9A1-2C56-414B-A86E-2C6055CA2E52}"/>
                </a:ext>
              </a:extLst>
            </p:cNvPr>
            <p:cNvSpPr>
              <a:spLocks noChangeArrowheads="1"/>
            </p:cNvSpPr>
            <p:nvPr/>
          </p:nvSpPr>
          <p:spPr bwMode="auto">
            <a:xfrm>
              <a:off x="5086210" y="324891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699" name="Rectangle 168">
              <a:extLst>
                <a:ext uri="{FF2B5EF4-FFF2-40B4-BE49-F238E27FC236}">
                  <a16:creationId xmlns:a16="http://schemas.microsoft.com/office/drawing/2014/main" id="{B23319BD-96A4-46C0-9438-B40E0A5AAA0B}"/>
                </a:ext>
              </a:extLst>
            </p:cNvPr>
            <p:cNvSpPr>
              <a:spLocks noChangeArrowheads="1"/>
            </p:cNvSpPr>
            <p:nvPr/>
          </p:nvSpPr>
          <p:spPr bwMode="auto">
            <a:xfrm>
              <a:off x="5149220" y="327591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0" name="Rectangle 169">
              <a:extLst>
                <a:ext uri="{FF2B5EF4-FFF2-40B4-BE49-F238E27FC236}">
                  <a16:creationId xmlns:a16="http://schemas.microsoft.com/office/drawing/2014/main" id="{30D08946-5A82-42E5-B424-8641BAC8791B}"/>
                </a:ext>
              </a:extLst>
            </p:cNvPr>
            <p:cNvSpPr>
              <a:spLocks noChangeArrowheads="1"/>
            </p:cNvSpPr>
            <p:nvPr/>
          </p:nvSpPr>
          <p:spPr bwMode="auto">
            <a:xfrm>
              <a:off x="5212231" y="327591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1" name="Rectangle 170">
              <a:extLst>
                <a:ext uri="{FF2B5EF4-FFF2-40B4-BE49-F238E27FC236}">
                  <a16:creationId xmlns:a16="http://schemas.microsoft.com/office/drawing/2014/main" id="{A7BCA0ED-38B6-49D3-828C-C03EF473CD44}"/>
                </a:ext>
              </a:extLst>
            </p:cNvPr>
            <p:cNvSpPr>
              <a:spLocks noChangeArrowheads="1"/>
            </p:cNvSpPr>
            <p:nvPr/>
          </p:nvSpPr>
          <p:spPr bwMode="auto">
            <a:xfrm>
              <a:off x="5275241" y="3280416"/>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2" name="Rectangle 171">
              <a:extLst>
                <a:ext uri="{FF2B5EF4-FFF2-40B4-BE49-F238E27FC236}">
                  <a16:creationId xmlns:a16="http://schemas.microsoft.com/office/drawing/2014/main" id="{2B106163-C619-4B83-8A92-3385ACE781AA}"/>
                </a:ext>
              </a:extLst>
            </p:cNvPr>
            <p:cNvSpPr>
              <a:spLocks noChangeArrowheads="1"/>
            </p:cNvSpPr>
            <p:nvPr/>
          </p:nvSpPr>
          <p:spPr bwMode="auto">
            <a:xfrm>
              <a:off x="5338252" y="3284917"/>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3" name="Rectangle 172">
              <a:extLst>
                <a:ext uri="{FF2B5EF4-FFF2-40B4-BE49-F238E27FC236}">
                  <a16:creationId xmlns:a16="http://schemas.microsoft.com/office/drawing/2014/main" id="{58F33495-41F1-4BA2-B8A4-C38CBC506C13}"/>
                </a:ext>
              </a:extLst>
            </p:cNvPr>
            <p:cNvSpPr>
              <a:spLocks noChangeArrowheads="1"/>
            </p:cNvSpPr>
            <p:nvPr/>
          </p:nvSpPr>
          <p:spPr bwMode="auto">
            <a:xfrm>
              <a:off x="5401262" y="331192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4" name="Rectangle 173">
              <a:extLst>
                <a:ext uri="{FF2B5EF4-FFF2-40B4-BE49-F238E27FC236}">
                  <a16:creationId xmlns:a16="http://schemas.microsoft.com/office/drawing/2014/main" id="{E01F0093-ACF8-4169-B051-EEC96E467672}"/>
                </a:ext>
              </a:extLst>
            </p:cNvPr>
            <p:cNvSpPr>
              <a:spLocks noChangeArrowheads="1"/>
            </p:cNvSpPr>
            <p:nvPr/>
          </p:nvSpPr>
          <p:spPr bwMode="auto">
            <a:xfrm>
              <a:off x="5464273" y="331192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5" name="Rectangle 174">
              <a:extLst>
                <a:ext uri="{FF2B5EF4-FFF2-40B4-BE49-F238E27FC236}">
                  <a16:creationId xmlns:a16="http://schemas.microsoft.com/office/drawing/2014/main" id="{ADAE70B1-42BD-4131-B0F7-C37B10562F2F}"/>
                </a:ext>
              </a:extLst>
            </p:cNvPr>
            <p:cNvSpPr>
              <a:spLocks noChangeArrowheads="1"/>
            </p:cNvSpPr>
            <p:nvPr/>
          </p:nvSpPr>
          <p:spPr bwMode="auto">
            <a:xfrm>
              <a:off x="5527282" y="332092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6" name="Rectangle 175">
              <a:extLst>
                <a:ext uri="{FF2B5EF4-FFF2-40B4-BE49-F238E27FC236}">
                  <a16:creationId xmlns:a16="http://schemas.microsoft.com/office/drawing/2014/main" id="{A171C84C-3296-4266-AF69-95F8B4DAC09B}"/>
                </a:ext>
              </a:extLst>
            </p:cNvPr>
            <p:cNvSpPr>
              <a:spLocks noChangeArrowheads="1"/>
            </p:cNvSpPr>
            <p:nvPr/>
          </p:nvSpPr>
          <p:spPr bwMode="auto">
            <a:xfrm>
              <a:off x="5590294" y="332092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7" name="Rectangle 176">
              <a:extLst>
                <a:ext uri="{FF2B5EF4-FFF2-40B4-BE49-F238E27FC236}">
                  <a16:creationId xmlns:a16="http://schemas.microsoft.com/office/drawing/2014/main" id="{5389F618-F752-4C49-96AF-42C2209F2236}"/>
                </a:ext>
              </a:extLst>
            </p:cNvPr>
            <p:cNvSpPr>
              <a:spLocks noChangeArrowheads="1"/>
            </p:cNvSpPr>
            <p:nvPr/>
          </p:nvSpPr>
          <p:spPr bwMode="auto">
            <a:xfrm>
              <a:off x="5653303" y="333442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8" name="Rectangle 177">
              <a:extLst>
                <a:ext uri="{FF2B5EF4-FFF2-40B4-BE49-F238E27FC236}">
                  <a16:creationId xmlns:a16="http://schemas.microsoft.com/office/drawing/2014/main" id="{7A3002EE-93C5-4944-A225-8855E842C132}"/>
                </a:ext>
              </a:extLst>
            </p:cNvPr>
            <p:cNvSpPr>
              <a:spLocks noChangeArrowheads="1"/>
            </p:cNvSpPr>
            <p:nvPr/>
          </p:nvSpPr>
          <p:spPr bwMode="auto">
            <a:xfrm>
              <a:off x="5716313" y="3352428"/>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09" name="Rectangle 178">
              <a:extLst>
                <a:ext uri="{FF2B5EF4-FFF2-40B4-BE49-F238E27FC236}">
                  <a16:creationId xmlns:a16="http://schemas.microsoft.com/office/drawing/2014/main" id="{B25FA2DE-7428-4FC2-9D90-201CAFC11228}"/>
                </a:ext>
              </a:extLst>
            </p:cNvPr>
            <p:cNvSpPr>
              <a:spLocks noChangeArrowheads="1"/>
            </p:cNvSpPr>
            <p:nvPr/>
          </p:nvSpPr>
          <p:spPr bwMode="auto">
            <a:xfrm>
              <a:off x="5779324" y="338393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0" name="Rectangle 179">
              <a:extLst>
                <a:ext uri="{FF2B5EF4-FFF2-40B4-BE49-F238E27FC236}">
                  <a16:creationId xmlns:a16="http://schemas.microsoft.com/office/drawing/2014/main" id="{9080CD5F-618F-4780-9404-B49CB60ED73E}"/>
                </a:ext>
              </a:extLst>
            </p:cNvPr>
            <p:cNvSpPr>
              <a:spLocks noChangeArrowheads="1"/>
            </p:cNvSpPr>
            <p:nvPr/>
          </p:nvSpPr>
          <p:spPr bwMode="auto">
            <a:xfrm>
              <a:off x="5842334" y="338393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1" name="Rectangle 180">
              <a:extLst>
                <a:ext uri="{FF2B5EF4-FFF2-40B4-BE49-F238E27FC236}">
                  <a16:creationId xmlns:a16="http://schemas.microsoft.com/office/drawing/2014/main" id="{C2558A46-0468-433A-9114-3E8EA2BC85F3}"/>
                </a:ext>
              </a:extLst>
            </p:cNvPr>
            <p:cNvSpPr>
              <a:spLocks noChangeArrowheads="1"/>
            </p:cNvSpPr>
            <p:nvPr/>
          </p:nvSpPr>
          <p:spPr bwMode="auto">
            <a:xfrm>
              <a:off x="5905344" y="3410938"/>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2" name="Rectangle 181">
              <a:extLst>
                <a:ext uri="{FF2B5EF4-FFF2-40B4-BE49-F238E27FC236}">
                  <a16:creationId xmlns:a16="http://schemas.microsoft.com/office/drawing/2014/main" id="{EBF317A3-AB87-4730-82C0-9A5731114A67}"/>
                </a:ext>
              </a:extLst>
            </p:cNvPr>
            <p:cNvSpPr>
              <a:spLocks noChangeArrowheads="1"/>
            </p:cNvSpPr>
            <p:nvPr/>
          </p:nvSpPr>
          <p:spPr bwMode="auto">
            <a:xfrm>
              <a:off x="5968355" y="345144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3" name="Rectangle 182">
              <a:extLst>
                <a:ext uri="{FF2B5EF4-FFF2-40B4-BE49-F238E27FC236}">
                  <a16:creationId xmlns:a16="http://schemas.microsoft.com/office/drawing/2014/main" id="{DD102EDD-011A-4395-BAD1-B0E3116231C8}"/>
                </a:ext>
              </a:extLst>
            </p:cNvPr>
            <p:cNvSpPr>
              <a:spLocks noChangeArrowheads="1"/>
            </p:cNvSpPr>
            <p:nvPr/>
          </p:nvSpPr>
          <p:spPr bwMode="auto">
            <a:xfrm>
              <a:off x="6035867" y="3464946"/>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4" name="Rectangle 183">
              <a:extLst>
                <a:ext uri="{FF2B5EF4-FFF2-40B4-BE49-F238E27FC236}">
                  <a16:creationId xmlns:a16="http://schemas.microsoft.com/office/drawing/2014/main" id="{6F0A5797-C58A-4200-B0CF-D296371EC1D9}"/>
                </a:ext>
              </a:extLst>
            </p:cNvPr>
            <p:cNvSpPr>
              <a:spLocks noChangeArrowheads="1"/>
            </p:cNvSpPr>
            <p:nvPr/>
          </p:nvSpPr>
          <p:spPr bwMode="auto">
            <a:xfrm>
              <a:off x="6098876" y="3478450"/>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5" name="Rectangle 184">
              <a:extLst>
                <a:ext uri="{FF2B5EF4-FFF2-40B4-BE49-F238E27FC236}">
                  <a16:creationId xmlns:a16="http://schemas.microsoft.com/office/drawing/2014/main" id="{ECD5E70B-3758-4E1F-9377-60EA4D2E36D5}"/>
                </a:ext>
              </a:extLst>
            </p:cNvPr>
            <p:cNvSpPr>
              <a:spLocks noChangeArrowheads="1"/>
            </p:cNvSpPr>
            <p:nvPr/>
          </p:nvSpPr>
          <p:spPr bwMode="auto">
            <a:xfrm>
              <a:off x="6161888" y="3478450"/>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6" name="Rectangle 185">
              <a:extLst>
                <a:ext uri="{FF2B5EF4-FFF2-40B4-BE49-F238E27FC236}">
                  <a16:creationId xmlns:a16="http://schemas.microsoft.com/office/drawing/2014/main" id="{5A67292C-E630-4AB8-8290-02896F33C946}"/>
                </a:ext>
              </a:extLst>
            </p:cNvPr>
            <p:cNvSpPr>
              <a:spLocks noChangeArrowheads="1"/>
            </p:cNvSpPr>
            <p:nvPr/>
          </p:nvSpPr>
          <p:spPr bwMode="auto">
            <a:xfrm>
              <a:off x="6224897" y="3478450"/>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7" name="Rectangle 186">
              <a:extLst>
                <a:ext uri="{FF2B5EF4-FFF2-40B4-BE49-F238E27FC236}">
                  <a16:creationId xmlns:a16="http://schemas.microsoft.com/office/drawing/2014/main" id="{ADBA024D-6309-4CCA-9DBC-8662A27DBB95}"/>
                </a:ext>
              </a:extLst>
            </p:cNvPr>
            <p:cNvSpPr>
              <a:spLocks noChangeArrowheads="1"/>
            </p:cNvSpPr>
            <p:nvPr/>
          </p:nvSpPr>
          <p:spPr bwMode="auto">
            <a:xfrm>
              <a:off x="6287907" y="349195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8" name="Rectangle 187">
              <a:extLst>
                <a:ext uri="{FF2B5EF4-FFF2-40B4-BE49-F238E27FC236}">
                  <a16:creationId xmlns:a16="http://schemas.microsoft.com/office/drawing/2014/main" id="{2C53C0EB-F149-48CF-A5CB-B1545E1C6F8C}"/>
                </a:ext>
              </a:extLst>
            </p:cNvPr>
            <p:cNvSpPr>
              <a:spLocks noChangeArrowheads="1"/>
            </p:cNvSpPr>
            <p:nvPr/>
          </p:nvSpPr>
          <p:spPr bwMode="auto">
            <a:xfrm>
              <a:off x="6350918" y="349195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19" name="Rectangle 188">
              <a:extLst>
                <a:ext uri="{FF2B5EF4-FFF2-40B4-BE49-F238E27FC236}">
                  <a16:creationId xmlns:a16="http://schemas.microsoft.com/office/drawing/2014/main" id="{2D9EEFE9-A321-43D9-9AD9-C288956A73D3}"/>
                </a:ext>
              </a:extLst>
            </p:cNvPr>
            <p:cNvSpPr>
              <a:spLocks noChangeArrowheads="1"/>
            </p:cNvSpPr>
            <p:nvPr/>
          </p:nvSpPr>
          <p:spPr bwMode="auto">
            <a:xfrm>
              <a:off x="6413928" y="3500952"/>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0" name="Rectangle 189">
              <a:extLst>
                <a:ext uri="{FF2B5EF4-FFF2-40B4-BE49-F238E27FC236}">
                  <a16:creationId xmlns:a16="http://schemas.microsoft.com/office/drawing/2014/main" id="{DAD25D76-D609-4FF8-A27F-8D291C717D0E}"/>
                </a:ext>
              </a:extLst>
            </p:cNvPr>
            <p:cNvSpPr>
              <a:spLocks noChangeArrowheads="1"/>
            </p:cNvSpPr>
            <p:nvPr/>
          </p:nvSpPr>
          <p:spPr bwMode="auto">
            <a:xfrm>
              <a:off x="6476938" y="3500952"/>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1" name="Rectangle 190">
              <a:extLst>
                <a:ext uri="{FF2B5EF4-FFF2-40B4-BE49-F238E27FC236}">
                  <a16:creationId xmlns:a16="http://schemas.microsoft.com/office/drawing/2014/main" id="{0F46A37B-FE69-407F-B781-868967DB146C}"/>
                </a:ext>
              </a:extLst>
            </p:cNvPr>
            <p:cNvSpPr>
              <a:spLocks noChangeArrowheads="1"/>
            </p:cNvSpPr>
            <p:nvPr/>
          </p:nvSpPr>
          <p:spPr bwMode="auto">
            <a:xfrm>
              <a:off x="6539949" y="350545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2" name="Rectangle 191">
              <a:extLst>
                <a:ext uri="{FF2B5EF4-FFF2-40B4-BE49-F238E27FC236}">
                  <a16:creationId xmlns:a16="http://schemas.microsoft.com/office/drawing/2014/main" id="{B1BFD6B9-FA80-4E85-8011-30C8CB42E34B}"/>
                </a:ext>
              </a:extLst>
            </p:cNvPr>
            <p:cNvSpPr>
              <a:spLocks noChangeArrowheads="1"/>
            </p:cNvSpPr>
            <p:nvPr/>
          </p:nvSpPr>
          <p:spPr bwMode="auto">
            <a:xfrm>
              <a:off x="6602959" y="350545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3" name="Rectangle 192">
              <a:extLst>
                <a:ext uri="{FF2B5EF4-FFF2-40B4-BE49-F238E27FC236}">
                  <a16:creationId xmlns:a16="http://schemas.microsoft.com/office/drawing/2014/main" id="{8C07FD17-56F7-43E8-ABE5-E7184754878E}"/>
                </a:ext>
              </a:extLst>
            </p:cNvPr>
            <p:cNvSpPr>
              <a:spLocks noChangeArrowheads="1"/>
            </p:cNvSpPr>
            <p:nvPr/>
          </p:nvSpPr>
          <p:spPr bwMode="auto">
            <a:xfrm>
              <a:off x="6665969" y="351895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4" name="Rectangle 193">
              <a:extLst>
                <a:ext uri="{FF2B5EF4-FFF2-40B4-BE49-F238E27FC236}">
                  <a16:creationId xmlns:a16="http://schemas.microsoft.com/office/drawing/2014/main" id="{956B00D7-C281-4490-AD6A-8DED9F1CFD89}"/>
                </a:ext>
              </a:extLst>
            </p:cNvPr>
            <p:cNvSpPr>
              <a:spLocks noChangeArrowheads="1"/>
            </p:cNvSpPr>
            <p:nvPr/>
          </p:nvSpPr>
          <p:spPr bwMode="auto">
            <a:xfrm>
              <a:off x="6728980" y="351895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5" name="Rectangle 194">
              <a:extLst>
                <a:ext uri="{FF2B5EF4-FFF2-40B4-BE49-F238E27FC236}">
                  <a16:creationId xmlns:a16="http://schemas.microsoft.com/office/drawing/2014/main" id="{3C55966B-27FA-4F30-AEC3-5EAC4A2EF978}"/>
                </a:ext>
              </a:extLst>
            </p:cNvPr>
            <p:cNvSpPr>
              <a:spLocks noChangeArrowheads="1"/>
            </p:cNvSpPr>
            <p:nvPr/>
          </p:nvSpPr>
          <p:spPr bwMode="auto">
            <a:xfrm>
              <a:off x="6791990" y="351895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6" name="Rectangle 195">
              <a:extLst>
                <a:ext uri="{FF2B5EF4-FFF2-40B4-BE49-F238E27FC236}">
                  <a16:creationId xmlns:a16="http://schemas.microsoft.com/office/drawing/2014/main" id="{7EE7233A-8FD2-4BDE-A2B5-0D74281F1140}"/>
                </a:ext>
              </a:extLst>
            </p:cNvPr>
            <p:cNvSpPr>
              <a:spLocks noChangeArrowheads="1"/>
            </p:cNvSpPr>
            <p:nvPr/>
          </p:nvSpPr>
          <p:spPr bwMode="auto">
            <a:xfrm>
              <a:off x="6854999" y="3523456"/>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7" name="Rectangle 196">
              <a:extLst>
                <a:ext uri="{FF2B5EF4-FFF2-40B4-BE49-F238E27FC236}">
                  <a16:creationId xmlns:a16="http://schemas.microsoft.com/office/drawing/2014/main" id="{2DCF8D4C-90E6-4FE6-924D-0FE8EBEE8D47}"/>
                </a:ext>
              </a:extLst>
            </p:cNvPr>
            <p:cNvSpPr>
              <a:spLocks noChangeArrowheads="1"/>
            </p:cNvSpPr>
            <p:nvPr/>
          </p:nvSpPr>
          <p:spPr bwMode="auto">
            <a:xfrm>
              <a:off x="6918011" y="355046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8" name="Rectangle 197">
              <a:extLst>
                <a:ext uri="{FF2B5EF4-FFF2-40B4-BE49-F238E27FC236}">
                  <a16:creationId xmlns:a16="http://schemas.microsoft.com/office/drawing/2014/main" id="{A43B2989-D7BF-4418-A364-D6227430535B}"/>
                </a:ext>
              </a:extLst>
            </p:cNvPr>
            <p:cNvSpPr>
              <a:spLocks noChangeArrowheads="1"/>
            </p:cNvSpPr>
            <p:nvPr/>
          </p:nvSpPr>
          <p:spPr bwMode="auto">
            <a:xfrm>
              <a:off x="6985522" y="356396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29" name="Rectangle 198">
              <a:extLst>
                <a:ext uri="{FF2B5EF4-FFF2-40B4-BE49-F238E27FC236}">
                  <a16:creationId xmlns:a16="http://schemas.microsoft.com/office/drawing/2014/main" id="{470763B4-C1F1-411F-8C9D-F6CE6091D050}"/>
                </a:ext>
              </a:extLst>
            </p:cNvPr>
            <p:cNvSpPr>
              <a:spLocks noChangeArrowheads="1"/>
            </p:cNvSpPr>
            <p:nvPr/>
          </p:nvSpPr>
          <p:spPr bwMode="auto">
            <a:xfrm>
              <a:off x="7048532" y="356396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0" name="Rectangle 199">
              <a:extLst>
                <a:ext uri="{FF2B5EF4-FFF2-40B4-BE49-F238E27FC236}">
                  <a16:creationId xmlns:a16="http://schemas.microsoft.com/office/drawing/2014/main" id="{94745DC0-5930-423A-B5DB-4E1CB643667C}"/>
                </a:ext>
              </a:extLst>
            </p:cNvPr>
            <p:cNvSpPr>
              <a:spLocks noChangeArrowheads="1"/>
            </p:cNvSpPr>
            <p:nvPr/>
          </p:nvSpPr>
          <p:spPr bwMode="auto">
            <a:xfrm>
              <a:off x="7111542" y="356846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1" name="Rectangle 200">
              <a:extLst>
                <a:ext uri="{FF2B5EF4-FFF2-40B4-BE49-F238E27FC236}">
                  <a16:creationId xmlns:a16="http://schemas.microsoft.com/office/drawing/2014/main" id="{B6FCB659-FF35-4215-8FA7-92A60494349A}"/>
                </a:ext>
              </a:extLst>
            </p:cNvPr>
            <p:cNvSpPr>
              <a:spLocks noChangeArrowheads="1"/>
            </p:cNvSpPr>
            <p:nvPr/>
          </p:nvSpPr>
          <p:spPr bwMode="auto">
            <a:xfrm>
              <a:off x="7174553" y="357296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2" name="Rectangle 201">
              <a:extLst>
                <a:ext uri="{FF2B5EF4-FFF2-40B4-BE49-F238E27FC236}">
                  <a16:creationId xmlns:a16="http://schemas.microsoft.com/office/drawing/2014/main" id="{671FCF1A-5B32-4708-AC4D-60627C4E4B44}"/>
                </a:ext>
              </a:extLst>
            </p:cNvPr>
            <p:cNvSpPr>
              <a:spLocks noChangeArrowheads="1"/>
            </p:cNvSpPr>
            <p:nvPr/>
          </p:nvSpPr>
          <p:spPr bwMode="auto">
            <a:xfrm>
              <a:off x="7237563" y="3590967"/>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3" name="Rectangle 202">
              <a:extLst>
                <a:ext uri="{FF2B5EF4-FFF2-40B4-BE49-F238E27FC236}">
                  <a16:creationId xmlns:a16="http://schemas.microsoft.com/office/drawing/2014/main" id="{332AC375-3A92-479F-88B2-6DD12AA5EA81}"/>
                </a:ext>
              </a:extLst>
            </p:cNvPr>
            <p:cNvSpPr>
              <a:spLocks noChangeArrowheads="1"/>
            </p:cNvSpPr>
            <p:nvPr/>
          </p:nvSpPr>
          <p:spPr bwMode="auto">
            <a:xfrm>
              <a:off x="7300572" y="3613470"/>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4" name="Rectangle 203">
              <a:extLst>
                <a:ext uri="{FF2B5EF4-FFF2-40B4-BE49-F238E27FC236}">
                  <a16:creationId xmlns:a16="http://schemas.microsoft.com/office/drawing/2014/main" id="{28C0E7EB-EECB-43BA-A4BB-5EBB55E8C1A2}"/>
                </a:ext>
              </a:extLst>
            </p:cNvPr>
            <p:cNvSpPr>
              <a:spLocks noChangeArrowheads="1"/>
            </p:cNvSpPr>
            <p:nvPr/>
          </p:nvSpPr>
          <p:spPr bwMode="auto">
            <a:xfrm>
              <a:off x="7363584" y="363147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5" name="Rectangle 204">
              <a:extLst>
                <a:ext uri="{FF2B5EF4-FFF2-40B4-BE49-F238E27FC236}">
                  <a16:creationId xmlns:a16="http://schemas.microsoft.com/office/drawing/2014/main" id="{A861D316-3E5E-4DFC-B81E-C47441E4C233}"/>
                </a:ext>
              </a:extLst>
            </p:cNvPr>
            <p:cNvSpPr>
              <a:spLocks noChangeArrowheads="1"/>
            </p:cNvSpPr>
            <p:nvPr/>
          </p:nvSpPr>
          <p:spPr bwMode="auto">
            <a:xfrm>
              <a:off x="7426594" y="363147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6" name="Rectangle 206">
              <a:extLst>
                <a:ext uri="{FF2B5EF4-FFF2-40B4-BE49-F238E27FC236}">
                  <a16:creationId xmlns:a16="http://schemas.microsoft.com/office/drawing/2014/main" id="{D55BCD77-E992-412F-A91E-6AE53A932C5F}"/>
                </a:ext>
              </a:extLst>
            </p:cNvPr>
            <p:cNvSpPr>
              <a:spLocks noChangeArrowheads="1"/>
            </p:cNvSpPr>
            <p:nvPr/>
          </p:nvSpPr>
          <p:spPr bwMode="auto">
            <a:xfrm>
              <a:off x="7489604" y="3667480"/>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7" name="Rectangle 207">
              <a:extLst>
                <a:ext uri="{FF2B5EF4-FFF2-40B4-BE49-F238E27FC236}">
                  <a16:creationId xmlns:a16="http://schemas.microsoft.com/office/drawing/2014/main" id="{C2B3DF54-6228-4F5A-AB59-2E9704F8ABFE}"/>
                </a:ext>
              </a:extLst>
            </p:cNvPr>
            <p:cNvSpPr>
              <a:spLocks noChangeArrowheads="1"/>
            </p:cNvSpPr>
            <p:nvPr/>
          </p:nvSpPr>
          <p:spPr bwMode="auto">
            <a:xfrm>
              <a:off x="7552615" y="3676482"/>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8" name="Rectangle 208">
              <a:extLst>
                <a:ext uri="{FF2B5EF4-FFF2-40B4-BE49-F238E27FC236}">
                  <a16:creationId xmlns:a16="http://schemas.microsoft.com/office/drawing/2014/main" id="{E98249FD-91F8-4DC8-A9F2-0144BF19E3D7}"/>
                </a:ext>
              </a:extLst>
            </p:cNvPr>
            <p:cNvSpPr>
              <a:spLocks noChangeArrowheads="1"/>
            </p:cNvSpPr>
            <p:nvPr/>
          </p:nvSpPr>
          <p:spPr bwMode="auto">
            <a:xfrm>
              <a:off x="7615624" y="368548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39" name="Rectangle 209">
              <a:extLst>
                <a:ext uri="{FF2B5EF4-FFF2-40B4-BE49-F238E27FC236}">
                  <a16:creationId xmlns:a16="http://schemas.microsoft.com/office/drawing/2014/main" id="{F69A7590-5A5B-4065-BCED-8821803E8F38}"/>
                </a:ext>
              </a:extLst>
            </p:cNvPr>
            <p:cNvSpPr>
              <a:spLocks noChangeArrowheads="1"/>
            </p:cNvSpPr>
            <p:nvPr/>
          </p:nvSpPr>
          <p:spPr bwMode="auto">
            <a:xfrm>
              <a:off x="7678636" y="369448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0" name="Rectangle 210">
              <a:extLst>
                <a:ext uri="{FF2B5EF4-FFF2-40B4-BE49-F238E27FC236}">
                  <a16:creationId xmlns:a16="http://schemas.microsoft.com/office/drawing/2014/main" id="{AD9CF037-3E60-49CC-B26F-A703B66691CD}"/>
                </a:ext>
              </a:extLst>
            </p:cNvPr>
            <p:cNvSpPr>
              <a:spLocks noChangeArrowheads="1"/>
            </p:cNvSpPr>
            <p:nvPr/>
          </p:nvSpPr>
          <p:spPr bwMode="auto">
            <a:xfrm>
              <a:off x="7741645" y="3698985"/>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1" name="Rectangle 211">
              <a:extLst>
                <a:ext uri="{FF2B5EF4-FFF2-40B4-BE49-F238E27FC236}">
                  <a16:creationId xmlns:a16="http://schemas.microsoft.com/office/drawing/2014/main" id="{817DC790-9FA8-4F54-A540-2D25FC01AA21}"/>
                </a:ext>
              </a:extLst>
            </p:cNvPr>
            <p:cNvSpPr>
              <a:spLocks noChangeArrowheads="1"/>
            </p:cNvSpPr>
            <p:nvPr/>
          </p:nvSpPr>
          <p:spPr bwMode="auto">
            <a:xfrm>
              <a:off x="7804655" y="3712487"/>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2" name="Rectangle 212">
              <a:extLst>
                <a:ext uri="{FF2B5EF4-FFF2-40B4-BE49-F238E27FC236}">
                  <a16:creationId xmlns:a16="http://schemas.microsoft.com/office/drawing/2014/main" id="{BA944200-3610-4721-860C-22F73B410817}"/>
                </a:ext>
              </a:extLst>
            </p:cNvPr>
            <p:cNvSpPr>
              <a:spLocks noChangeArrowheads="1"/>
            </p:cNvSpPr>
            <p:nvPr/>
          </p:nvSpPr>
          <p:spPr bwMode="auto">
            <a:xfrm>
              <a:off x="7867666" y="373949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3" name="Rectangle 213">
              <a:extLst>
                <a:ext uri="{FF2B5EF4-FFF2-40B4-BE49-F238E27FC236}">
                  <a16:creationId xmlns:a16="http://schemas.microsoft.com/office/drawing/2014/main" id="{15AB18A4-39F6-4605-AF3F-CAD38E5820D5}"/>
                </a:ext>
              </a:extLst>
            </p:cNvPr>
            <p:cNvSpPr>
              <a:spLocks noChangeArrowheads="1"/>
            </p:cNvSpPr>
            <p:nvPr/>
          </p:nvSpPr>
          <p:spPr bwMode="auto">
            <a:xfrm>
              <a:off x="7935177" y="3748493"/>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4" name="Rectangle 214">
              <a:extLst>
                <a:ext uri="{FF2B5EF4-FFF2-40B4-BE49-F238E27FC236}">
                  <a16:creationId xmlns:a16="http://schemas.microsoft.com/office/drawing/2014/main" id="{879ABEB6-D36B-40D8-AB9E-A3DCC04F79F8}"/>
                </a:ext>
              </a:extLst>
            </p:cNvPr>
            <p:cNvSpPr>
              <a:spLocks noChangeArrowheads="1"/>
            </p:cNvSpPr>
            <p:nvPr/>
          </p:nvSpPr>
          <p:spPr bwMode="auto">
            <a:xfrm>
              <a:off x="7998188" y="3802501"/>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5" name="Rectangle 215">
              <a:extLst>
                <a:ext uri="{FF2B5EF4-FFF2-40B4-BE49-F238E27FC236}">
                  <a16:creationId xmlns:a16="http://schemas.microsoft.com/office/drawing/2014/main" id="{5165C6C9-DC66-4DB5-8755-1A463A9CD8ED}"/>
                </a:ext>
              </a:extLst>
            </p:cNvPr>
            <p:cNvSpPr>
              <a:spLocks noChangeArrowheads="1"/>
            </p:cNvSpPr>
            <p:nvPr/>
          </p:nvSpPr>
          <p:spPr bwMode="auto">
            <a:xfrm>
              <a:off x="8061197" y="387451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6" name="Rectangle 216">
              <a:extLst>
                <a:ext uri="{FF2B5EF4-FFF2-40B4-BE49-F238E27FC236}">
                  <a16:creationId xmlns:a16="http://schemas.microsoft.com/office/drawing/2014/main" id="{D6F4E2EF-B057-4482-8BF7-EA2595829CA7}"/>
                </a:ext>
              </a:extLst>
            </p:cNvPr>
            <p:cNvSpPr>
              <a:spLocks noChangeArrowheads="1"/>
            </p:cNvSpPr>
            <p:nvPr/>
          </p:nvSpPr>
          <p:spPr bwMode="auto">
            <a:xfrm>
              <a:off x="8124209" y="387451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7" name="Rectangle 217">
              <a:extLst>
                <a:ext uri="{FF2B5EF4-FFF2-40B4-BE49-F238E27FC236}">
                  <a16:creationId xmlns:a16="http://schemas.microsoft.com/office/drawing/2014/main" id="{962119FF-6B4F-4D93-ABB1-965BE75A3A84}"/>
                </a:ext>
              </a:extLst>
            </p:cNvPr>
            <p:cNvSpPr>
              <a:spLocks noChangeArrowheads="1"/>
            </p:cNvSpPr>
            <p:nvPr/>
          </p:nvSpPr>
          <p:spPr bwMode="auto">
            <a:xfrm>
              <a:off x="8187218" y="387451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8" name="Rectangle 218">
              <a:extLst>
                <a:ext uri="{FF2B5EF4-FFF2-40B4-BE49-F238E27FC236}">
                  <a16:creationId xmlns:a16="http://schemas.microsoft.com/office/drawing/2014/main" id="{3108481F-E63F-48A4-9507-727200A95DEB}"/>
                </a:ext>
              </a:extLst>
            </p:cNvPr>
            <p:cNvSpPr>
              <a:spLocks noChangeArrowheads="1"/>
            </p:cNvSpPr>
            <p:nvPr/>
          </p:nvSpPr>
          <p:spPr bwMode="auto">
            <a:xfrm>
              <a:off x="8250228" y="387451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49" name="Rectangle 219">
              <a:extLst>
                <a:ext uri="{FF2B5EF4-FFF2-40B4-BE49-F238E27FC236}">
                  <a16:creationId xmlns:a16="http://schemas.microsoft.com/office/drawing/2014/main" id="{8867F016-8383-426F-9B9D-BCB36B1E529E}"/>
                </a:ext>
              </a:extLst>
            </p:cNvPr>
            <p:cNvSpPr>
              <a:spLocks noChangeArrowheads="1"/>
            </p:cNvSpPr>
            <p:nvPr/>
          </p:nvSpPr>
          <p:spPr bwMode="auto">
            <a:xfrm>
              <a:off x="8313239" y="3874514"/>
              <a:ext cx="43531" cy="13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a:t>
              </a:r>
              <a:endParaRPr lang="en-US" altLang="en-US" sz="750" kern="0">
                <a:solidFill>
                  <a:srgbClr val="000000"/>
                </a:solidFill>
                <a:latin typeface="Arial"/>
              </a:endParaRPr>
            </a:p>
          </p:txBody>
        </p:sp>
        <p:sp>
          <p:nvSpPr>
            <p:cNvPr id="750" name="Line 220">
              <a:extLst>
                <a:ext uri="{FF2B5EF4-FFF2-40B4-BE49-F238E27FC236}">
                  <a16:creationId xmlns:a16="http://schemas.microsoft.com/office/drawing/2014/main" id="{12C67FF7-06F2-437C-A29E-4AD37CD8429F}"/>
                </a:ext>
              </a:extLst>
            </p:cNvPr>
            <p:cNvSpPr>
              <a:spLocks noChangeShapeType="1"/>
            </p:cNvSpPr>
            <p:nvPr/>
          </p:nvSpPr>
          <p:spPr bwMode="auto">
            <a:xfrm flipV="1">
              <a:off x="1031044" y="1003043"/>
              <a:ext cx="0" cy="2943483"/>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1" name="Line 221">
              <a:extLst>
                <a:ext uri="{FF2B5EF4-FFF2-40B4-BE49-F238E27FC236}">
                  <a16:creationId xmlns:a16="http://schemas.microsoft.com/office/drawing/2014/main" id="{D069DFB8-80BF-49F7-9AD0-E54C2DDECE7A}"/>
                </a:ext>
              </a:extLst>
            </p:cNvPr>
            <p:cNvSpPr>
              <a:spLocks noChangeShapeType="1"/>
            </p:cNvSpPr>
            <p:nvPr/>
          </p:nvSpPr>
          <p:spPr bwMode="auto">
            <a:xfrm>
              <a:off x="1031044" y="2897854"/>
              <a:ext cx="18003"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2" name="Line 222">
              <a:extLst>
                <a:ext uri="{FF2B5EF4-FFF2-40B4-BE49-F238E27FC236}">
                  <a16:creationId xmlns:a16="http://schemas.microsoft.com/office/drawing/2014/main" id="{5707849B-0C24-477C-A0BA-DFFC56198BD8}"/>
                </a:ext>
              </a:extLst>
            </p:cNvPr>
            <p:cNvSpPr>
              <a:spLocks noChangeShapeType="1"/>
            </p:cNvSpPr>
            <p:nvPr/>
          </p:nvSpPr>
          <p:spPr bwMode="auto">
            <a:xfrm>
              <a:off x="109405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3" name="Line 223">
              <a:extLst>
                <a:ext uri="{FF2B5EF4-FFF2-40B4-BE49-F238E27FC236}">
                  <a16:creationId xmlns:a16="http://schemas.microsoft.com/office/drawing/2014/main" id="{A5EBF98C-FEE5-4781-8C86-F072E90A7D12}"/>
                </a:ext>
              </a:extLst>
            </p:cNvPr>
            <p:cNvSpPr>
              <a:spLocks noChangeShapeType="1"/>
            </p:cNvSpPr>
            <p:nvPr/>
          </p:nvSpPr>
          <p:spPr bwMode="auto">
            <a:xfrm>
              <a:off x="116606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4" name="Line 224">
              <a:extLst>
                <a:ext uri="{FF2B5EF4-FFF2-40B4-BE49-F238E27FC236}">
                  <a16:creationId xmlns:a16="http://schemas.microsoft.com/office/drawing/2014/main" id="{B3B2317D-7686-42F9-9650-833EC54B14ED}"/>
                </a:ext>
              </a:extLst>
            </p:cNvPr>
            <p:cNvSpPr>
              <a:spLocks noChangeShapeType="1"/>
            </p:cNvSpPr>
            <p:nvPr/>
          </p:nvSpPr>
          <p:spPr bwMode="auto">
            <a:xfrm>
              <a:off x="123807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5" name="Line 225">
              <a:extLst>
                <a:ext uri="{FF2B5EF4-FFF2-40B4-BE49-F238E27FC236}">
                  <a16:creationId xmlns:a16="http://schemas.microsoft.com/office/drawing/2014/main" id="{2ABF210B-A97E-4ADA-B4E4-44BFE13E8CFE}"/>
                </a:ext>
              </a:extLst>
            </p:cNvPr>
            <p:cNvSpPr>
              <a:spLocks noChangeShapeType="1"/>
            </p:cNvSpPr>
            <p:nvPr/>
          </p:nvSpPr>
          <p:spPr bwMode="auto">
            <a:xfrm>
              <a:off x="131009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6" name="Line 226">
              <a:extLst>
                <a:ext uri="{FF2B5EF4-FFF2-40B4-BE49-F238E27FC236}">
                  <a16:creationId xmlns:a16="http://schemas.microsoft.com/office/drawing/2014/main" id="{F076A2A6-B7C0-4455-8890-6FCE89FEE531}"/>
                </a:ext>
              </a:extLst>
            </p:cNvPr>
            <p:cNvSpPr>
              <a:spLocks noChangeShapeType="1"/>
            </p:cNvSpPr>
            <p:nvPr/>
          </p:nvSpPr>
          <p:spPr bwMode="auto">
            <a:xfrm>
              <a:off x="138210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7" name="Line 227">
              <a:extLst>
                <a:ext uri="{FF2B5EF4-FFF2-40B4-BE49-F238E27FC236}">
                  <a16:creationId xmlns:a16="http://schemas.microsoft.com/office/drawing/2014/main" id="{13F55B13-48C5-4535-8170-1D4E306852C0}"/>
                </a:ext>
              </a:extLst>
            </p:cNvPr>
            <p:cNvSpPr>
              <a:spLocks noChangeShapeType="1"/>
            </p:cNvSpPr>
            <p:nvPr/>
          </p:nvSpPr>
          <p:spPr bwMode="auto">
            <a:xfrm>
              <a:off x="145411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8" name="Line 228">
              <a:extLst>
                <a:ext uri="{FF2B5EF4-FFF2-40B4-BE49-F238E27FC236}">
                  <a16:creationId xmlns:a16="http://schemas.microsoft.com/office/drawing/2014/main" id="{8AD75F10-468D-49CB-8C42-8E8DF0BEA0AC}"/>
                </a:ext>
              </a:extLst>
            </p:cNvPr>
            <p:cNvSpPr>
              <a:spLocks noChangeShapeType="1"/>
            </p:cNvSpPr>
            <p:nvPr/>
          </p:nvSpPr>
          <p:spPr bwMode="auto">
            <a:xfrm>
              <a:off x="152612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59" name="Line 229">
              <a:extLst>
                <a:ext uri="{FF2B5EF4-FFF2-40B4-BE49-F238E27FC236}">
                  <a16:creationId xmlns:a16="http://schemas.microsoft.com/office/drawing/2014/main" id="{E465E28F-291F-4A04-B2C5-768F36B36119}"/>
                </a:ext>
              </a:extLst>
            </p:cNvPr>
            <p:cNvSpPr>
              <a:spLocks noChangeShapeType="1"/>
            </p:cNvSpPr>
            <p:nvPr/>
          </p:nvSpPr>
          <p:spPr bwMode="auto">
            <a:xfrm>
              <a:off x="159813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0" name="Line 230">
              <a:extLst>
                <a:ext uri="{FF2B5EF4-FFF2-40B4-BE49-F238E27FC236}">
                  <a16:creationId xmlns:a16="http://schemas.microsoft.com/office/drawing/2014/main" id="{E0ADD0D4-DB12-4D44-BF55-D5C919E6905F}"/>
                </a:ext>
              </a:extLst>
            </p:cNvPr>
            <p:cNvSpPr>
              <a:spLocks noChangeShapeType="1"/>
            </p:cNvSpPr>
            <p:nvPr/>
          </p:nvSpPr>
          <p:spPr bwMode="auto">
            <a:xfrm>
              <a:off x="167014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1" name="Line 231">
              <a:extLst>
                <a:ext uri="{FF2B5EF4-FFF2-40B4-BE49-F238E27FC236}">
                  <a16:creationId xmlns:a16="http://schemas.microsoft.com/office/drawing/2014/main" id="{BCA90DB1-73B9-40A3-8161-0CEFD0547791}"/>
                </a:ext>
              </a:extLst>
            </p:cNvPr>
            <p:cNvSpPr>
              <a:spLocks noChangeShapeType="1"/>
            </p:cNvSpPr>
            <p:nvPr/>
          </p:nvSpPr>
          <p:spPr bwMode="auto">
            <a:xfrm>
              <a:off x="174216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2" name="Line 232">
              <a:extLst>
                <a:ext uri="{FF2B5EF4-FFF2-40B4-BE49-F238E27FC236}">
                  <a16:creationId xmlns:a16="http://schemas.microsoft.com/office/drawing/2014/main" id="{B7E0FF76-5DFD-44B7-96B8-EE227849C2A3}"/>
                </a:ext>
              </a:extLst>
            </p:cNvPr>
            <p:cNvSpPr>
              <a:spLocks noChangeShapeType="1"/>
            </p:cNvSpPr>
            <p:nvPr/>
          </p:nvSpPr>
          <p:spPr bwMode="auto">
            <a:xfrm>
              <a:off x="181417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3" name="Line 233">
              <a:extLst>
                <a:ext uri="{FF2B5EF4-FFF2-40B4-BE49-F238E27FC236}">
                  <a16:creationId xmlns:a16="http://schemas.microsoft.com/office/drawing/2014/main" id="{5CA4D766-CBE6-4AB6-9A09-8F88E789088C}"/>
                </a:ext>
              </a:extLst>
            </p:cNvPr>
            <p:cNvSpPr>
              <a:spLocks noChangeShapeType="1"/>
            </p:cNvSpPr>
            <p:nvPr/>
          </p:nvSpPr>
          <p:spPr bwMode="auto">
            <a:xfrm>
              <a:off x="188618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4" name="Line 234">
              <a:extLst>
                <a:ext uri="{FF2B5EF4-FFF2-40B4-BE49-F238E27FC236}">
                  <a16:creationId xmlns:a16="http://schemas.microsoft.com/office/drawing/2014/main" id="{89F81C73-06E2-4E11-957F-ABEB225B3B38}"/>
                </a:ext>
              </a:extLst>
            </p:cNvPr>
            <p:cNvSpPr>
              <a:spLocks noChangeShapeType="1"/>
            </p:cNvSpPr>
            <p:nvPr/>
          </p:nvSpPr>
          <p:spPr bwMode="auto">
            <a:xfrm>
              <a:off x="195819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5" name="Line 235">
              <a:extLst>
                <a:ext uri="{FF2B5EF4-FFF2-40B4-BE49-F238E27FC236}">
                  <a16:creationId xmlns:a16="http://schemas.microsoft.com/office/drawing/2014/main" id="{BB7495D3-2273-418E-9216-EC9DDC34EFA2}"/>
                </a:ext>
              </a:extLst>
            </p:cNvPr>
            <p:cNvSpPr>
              <a:spLocks noChangeShapeType="1"/>
            </p:cNvSpPr>
            <p:nvPr/>
          </p:nvSpPr>
          <p:spPr bwMode="auto">
            <a:xfrm>
              <a:off x="203020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6" name="Line 236">
              <a:extLst>
                <a:ext uri="{FF2B5EF4-FFF2-40B4-BE49-F238E27FC236}">
                  <a16:creationId xmlns:a16="http://schemas.microsoft.com/office/drawing/2014/main" id="{2F378C93-DF1E-48FA-A481-A8E497A8D7B6}"/>
                </a:ext>
              </a:extLst>
            </p:cNvPr>
            <p:cNvSpPr>
              <a:spLocks noChangeShapeType="1"/>
            </p:cNvSpPr>
            <p:nvPr/>
          </p:nvSpPr>
          <p:spPr bwMode="auto">
            <a:xfrm>
              <a:off x="210222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7" name="Line 237">
              <a:extLst>
                <a:ext uri="{FF2B5EF4-FFF2-40B4-BE49-F238E27FC236}">
                  <a16:creationId xmlns:a16="http://schemas.microsoft.com/office/drawing/2014/main" id="{7A4AD434-2BE3-48E2-A084-31D2AE4DCB97}"/>
                </a:ext>
              </a:extLst>
            </p:cNvPr>
            <p:cNvSpPr>
              <a:spLocks noChangeShapeType="1"/>
            </p:cNvSpPr>
            <p:nvPr/>
          </p:nvSpPr>
          <p:spPr bwMode="auto">
            <a:xfrm>
              <a:off x="217423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8" name="Line 238">
              <a:extLst>
                <a:ext uri="{FF2B5EF4-FFF2-40B4-BE49-F238E27FC236}">
                  <a16:creationId xmlns:a16="http://schemas.microsoft.com/office/drawing/2014/main" id="{7C014F54-36DA-4698-82AF-D0F636FD4DA4}"/>
                </a:ext>
              </a:extLst>
            </p:cNvPr>
            <p:cNvSpPr>
              <a:spLocks noChangeShapeType="1"/>
            </p:cNvSpPr>
            <p:nvPr/>
          </p:nvSpPr>
          <p:spPr bwMode="auto">
            <a:xfrm>
              <a:off x="224624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69" name="Line 239">
              <a:extLst>
                <a:ext uri="{FF2B5EF4-FFF2-40B4-BE49-F238E27FC236}">
                  <a16:creationId xmlns:a16="http://schemas.microsoft.com/office/drawing/2014/main" id="{320BA092-5DF5-4602-A7E5-F8167CEE6236}"/>
                </a:ext>
              </a:extLst>
            </p:cNvPr>
            <p:cNvSpPr>
              <a:spLocks noChangeShapeType="1"/>
            </p:cNvSpPr>
            <p:nvPr/>
          </p:nvSpPr>
          <p:spPr bwMode="auto">
            <a:xfrm>
              <a:off x="231825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0" name="Line 240">
              <a:extLst>
                <a:ext uri="{FF2B5EF4-FFF2-40B4-BE49-F238E27FC236}">
                  <a16:creationId xmlns:a16="http://schemas.microsoft.com/office/drawing/2014/main" id="{969BE7CF-AD0A-43AF-AC99-E916C7F5B2D6}"/>
                </a:ext>
              </a:extLst>
            </p:cNvPr>
            <p:cNvSpPr>
              <a:spLocks noChangeShapeType="1"/>
            </p:cNvSpPr>
            <p:nvPr/>
          </p:nvSpPr>
          <p:spPr bwMode="auto">
            <a:xfrm>
              <a:off x="239026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1" name="Line 241">
              <a:extLst>
                <a:ext uri="{FF2B5EF4-FFF2-40B4-BE49-F238E27FC236}">
                  <a16:creationId xmlns:a16="http://schemas.microsoft.com/office/drawing/2014/main" id="{F3FFB06E-656F-4A69-8E58-FE0402C44C9C}"/>
                </a:ext>
              </a:extLst>
            </p:cNvPr>
            <p:cNvSpPr>
              <a:spLocks noChangeShapeType="1"/>
            </p:cNvSpPr>
            <p:nvPr/>
          </p:nvSpPr>
          <p:spPr bwMode="auto">
            <a:xfrm>
              <a:off x="246227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2" name="Line 242">
              <a:extLst>
                <a:ext uri="{FF2B5EF4-FFF2-40B4-BE49-F238E27FC236}">
                  <a16:creationId xmlns:a16="http://schemas.microsoft.com/office/drawing/2014/main" id="{168A2591-5005-4ACC-BD42-CB300136F268}"/>
                </a:ext>
              </a:extLst>
            </p:cNvPr>
            <p:cNvSpPr>
              <a:spLocks noChangeShapeType="1"/>
            </p:cNvSpPr>
            <p:nvPr/>
          </p:nvSpPr>
          <p:spPr bwMode="auto">
            <a:xfrm>
              <a:off x="253429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3" name="Line 243">
              <a:extLst>
                <a:ext uri="{FF2B5EF4-FFF2-40B4-BE49-F238E27FC236}">
                  <a16:creationId xmlns:a16="http://schemas.microsoft.com/office/drawing/2014/main" id="{450E4174-8DE5-4E98-8131-14996E1AFDA3}"/>
                </a:ext>
              </a:extLst>
            </p:cNvPr>
            <p:cNvSpPr>
              <a:spLocks noChangeShapeType="1"/>
            </p:cNvSpPr>
            <p:nvPr/>
          </p:nvSpPr>
          <p:spPr bwMode="auto">
            <a:xfrm>
              <a:off x="260630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4" name="Line 244">
              <a:extLst>
                <a:ext uri="{FF2B5EF4-FFF2-40B4-BE49-F238E27FC236}">
                  <a16:creationId xmlns:a16="http://schemas.microsoft.com/office/drawing/2014/main" id="{1CB200D7-66BA-4D71-9306-6C100830C320}"/>
                </a:ext>
              </a:extLst>
            </p:cNvPr>
            <p:cNvSpPr>
              <a:spLocks noChangeShapeType="1"/>
            </p:cNvSpPr>
            <p:nvPr/>
          </p:nvSpPr>
          <p:spPr bwMode="auto">
            <a:xfrm>
              <a:off x="267831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5" name="Line 245">
              <a:extLst>
                <a:ext uri="{FF2B5EF4-FFF2-40B4-BE49-F238E27FC236}">
                  <a16:creationId xmlns:a16="http://schemas.microsoft.com/office/drawing/2014/main" id="{C4AB04A2-3CE8-49D4-BE23-552CBE007AAA}"/>
                </a:ext>
              </a:extLst>
            </p:cNvPr>
            <p:cNvSpPr>
              <a:spLocks noChangeShapeType="1"/>
            </p:cNvSpPr>
            <p:nvPr/>
          </p:nvSpPr>
          <p:spPr bwMode="auto">
            <a:xfrm>
              <a:off x="275032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6" name="Line 246">
              <a:extLst>
                <a:ext uri="{FF2B5EF4-FFF2-40B4-BE49-F238E27FC236}">
                  <a16:creationId xmlns:a16="http://schemas.microsoft.com/office/drawing/2014/main" id="{DFD87FDD-A468-4F81-9A45-83D57DC2EC1D}"/>
                </a:ext>
              </a:extLst>
            </p:cNvPr>
            <p:cNvSpPr>
              <a:spLocks noChangeShapeType="1"/>
            </p:cNvSpPr>
            <p:nvPr/>
          </p:nvSpPr>
          <p:spPr bwMode="auto">
            <a:xfrm>
              <a:off x="282233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7" name="Line 247">
              <a:extLst>
                <a:ext uri="{FF2B5EF4-FFF2-40B4-BE49-F238E27FC236}">
                  <a16:creationId xmlns:a16="http://schemas.microsoft.com/office/drawing/2014/main" id="{C67432CE-465A-4F09-A594-5B81DFCCF82E}"/>
                </a:ext>
              </a:extLst>
            </p:cNvPr>
            <p:cNvSpPr>
              <a:spLocks noChangeShapeType="1"/>
            </p:cNvSpPr>
            <p:nvPr/>
          </p:nvSpPr>
          <p:spPr bwMode="auto">
            <a:xfrm>
              <a:off x="289435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8" name="Line 248">
              <a:extLst>
                <a:ext uri="{FF2B5EF4-FFF2-40B4-BE49-F238E27FC236}">
                  <a16:creationId xmlns:a16="http://schemas.microsoft.com/office/drawing/2014/main" id="{3470B174-7595-4DAA-B78D-CEB5636BD52E}"/>
                </a:ext>
              </a:extLst>
            </p:cNvPr>
            <p:cNvSpPr>
              <a:spLocks noChangeShapeType="1"/>
            </p:cNvSpPr>
            <p:nvPr/>
          </p:nvSpPr>
          <p:spPr bwMode="auto">
            <a:xfrm>
              <a:off x="296636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79" name="Line 249">
              <a:extLst>
                <a:ext uri="{FF2B5EF4-FFF2-40B4-BE49-F238E27FC236}">
                  <a16:creationId xmlns:a16="http://schemas.microsoft.com/office/drawing/2014/main" id="{3FC15651-D63F-4351-8625-5D43CF420C6C}"/>
                </a:ext>
              </a:extLst>
            </p:cNvPr>
            <p:cNvSpPr>
              <a:spLocks noChangeShapeType="1"/>
            </p:cNvSpPr>
            <p:nvPr/>
          </p:nvSpPr>
          <p:spPr bwMode="auto">
            <a:xfrm>
              <a:off x="303837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0" name="Line 250">
              <a:extLst>
                <a:ext uri="{FF2B5EF4-FFF2-40B4-BE49-F238E27FC236}">
                  <a16:creationId xmlns:a16="http://schemas.microsoft.com/office/drawing/2014/main" id="{5DF238B0-5CE2-4681-A7B5-54A8F9A55594}"/>
                </a:ext>
              </a:extLst>
            </p:cNvPr>
            <p:cNvSpPr>
              <a:spLocks noChangeShapeType="1"/>
            </p:cNvSpPr>
            <p:nvPr/>
          </p:nvSpPr>
          <p:spPr bwMode="auto">
            <a:xfrm>
              <a:off x="311038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1" name="Line 251">
              <a:extLst>
                <a:ext uri="{FF2B5EF4-FFF2-40B4-BE49-F238E27FC236}">
                  <a16:creationId xmlns:a16="http://schemas.microsoft.com/office/drawing/2014/main" id="{8D924D5C-5857-412A-A376-92D0589B6E49}"/>
                </a:ext>
              </a:extLst>
            </p:cNvPr>
            <p:cNvSpPr>
              <a:spLocks noChangeShapeType="1"/>
            </p:cNvSpPr>
            <p:nvPr/>
          </p:nvSpPr>
          <p:spPr bwMode="auto">
            <a:xfrm>
              <a:off x="318239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2" name="Line 252">
              <a:extLst>
                <a:ext uri="{FF2B5EF4-FFF2-40B4-BE49-F238E27FC236}">
                  <a16:creationId xmlns:a16="http://schemas.microsoft.com/office/drawing/2014/main" id="{F0D33534-0FF3-49A7-BC60-5759356068FA}"/>
                </a:ext>
              </a:extLst>
            </p:cNvPr>
            <p:cNvSpPr>
              <a:spLocks noChangeShapeType="1"/>
            </p:cNvSpPr>
            <p:nvPr/>
          </p:nvSpPr>
          <p:spPr bwMode="auto">
            <a:xfrm>
              <a:off x="325440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3" name="Line 253">
              <a:extLst>
                <a:ext uri="{FF2B5EF4-FFF2-40B4-BE49-F238E27FC236}">
                  <a16:creationId xmlns:a16="http://schemas.microsoft.com/office/drawing/2014/main" id="{039A027A-90AA-48FB-9F62-C33A22701F10}"/>
                </a:ext>
              </a:extLst>
            </p:cNvPr>
            <p:cNvSpPr>
              <a:spLocks noChangeShapeType="1"/>
            </p:cNvSpPr>
            <p:nvPr/>
          </p:nvSpPr>
          <p:spPr bwMode="auto">
            <a:xfrm>
              <a:off x="332642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4" name="Line 254">
              <a:extLst>
                <a:ext uri="{FF2B5EF4-FFF2-40B4-BE49-F238E27FC236}">
                  <a16:creationId xmlns:a16="http://schemas.microsoft.com/office/drawing/2014/main" id="{8ABC73BA-A7C6-43F4-913E-118F19752280}"/>
                </a:ext>
              </a:extLst>
            </p:cNvPr>
            <p:cNvSpPr>
              <a:spLocks noChangeShapeType="1"/>
            </p:cNvSpPr>
            <p:nvPr/>
          </p:nvSpPr>
          <p:spPr bwMode="auto">
            <a:xfrm>
              <a:off x="339843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5" name="Line 255">
              <a:extLst>
                <a:ext uri="{FF2B5EF4-FFF2-40B4-BE49-F238E27FC236}">
                  <a16:creationId xmlns:a16="http://schemas.microsoft.com/office/drawing/2014/main" id="{14A90864-73B8-4FB7-A867-38756CE8A568}"/>
                </a:ext>
              </a:extLst>
            </p:cNvPr>
            <p:cNvSpPr>
              <a:spLocks noChangeShapeType="1"/>
            </p:cNvSpPr>
            <p:nvPr/>
          </p:nvSpPr>
          <p:spPr bwMode="auto">
            <a:xfrm>
              <a:off x="347044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6" name="Line 256">
              <a:extLst>
                <a:ext uri="{FF2B5EF4-FFF2-40B4-BE49-F238E27FC236}">
                  <a16:creationId xmlns:a16="http://schemas.microsoft.com/office/drawing/2014/main" id="{BFC53122-FAFC-4291-9F47-A4A85F404797}"/>
                </a:ext>
              </a:extLst>
            </p:cNvPr>
            <p:cNvSpPr>
              <a:spLocks noChangeShapeType="1"/>
            </p:cNvSpPr>
            <p:nvPr/>
          </p:nvSpPr>
          <p:spPr bwMode="auto">
            <a:xfrm>
              <a:off x="354245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7" name="Line 257">
              <a:extLst>
                <a:ext uri="{FF2B5EF4-FFF2-40B4-BE49-F238E27FC236}">
                  <a16:creationId xmlns:a16="http://schemas.microsoft.com/office/drawing/2014/main" id="{27A43D85-BF19-4A0F-9881-5462B2C694D6}"/>
                </a:ext>
              </a:extLst>
            </p:cNvPr>
            <p:cNvSpPr>
              <a:spLocks noChangeShapeType="1"/>
            </p:cNvSpPr>
            <p:nvPr/>
          </p:nvSpPr>
          <p:spPr bwMode="auto">
            <a:xfrm>
              <a:off x="361446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8" name="Line 258">
              <a:extLst>
                <a:ext uri="{FF2B5EF4-FFF2-40B4-BE49-F238E27FC236}">
                  <a16:creationId xmlns:a16="http://schemas.microsoft.com/office/drawing/2014/main" id="{A5C4BDF2-A396-44E6-BF59-55B66E10C264}"/>
                </a:ext>
              </a:extLst>
            </p:cNvPr>
            <p:cNvSpPr>
              <a:spLocks noChangeShapeType="1"/>
            </p:cNvSpPr>
            <p:nvPr/>
          </p:nvSpPr>
          <p:spPr bwMode="auto">
            <a:xfrm>
              <a:off x="368648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89" name="Line 259">
              <a:extLst>
                <a:ext uri="{FF2B5EF4-FFF2-40B4-BE49-F238E27FC236}">
                  <a16:creationId xmlns:a16="http://schemas.microsoft.com/office/drawing/2014/main" id="{88EE560D-2404-4C3B-809A-FA6E28D0F3BE}"/>
                </a:ext>
              </a:extLst>
            </p:cNvPr>
            <p:cNvSpPr>
              <a:spLocks noChangeShapeType="1"/>
            </p:cNvSpPr>
            <p:nvPr/>
          </p:nvSpPr>
          <p:spPr bwMode="auto">
            <a:xfrm>
              <a:off x="375849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0" name="Line 260">
              <a:extLst>
                <a:ext uri="{FF2B5EF4-FFF2-40B4-BE49-F238E27FC236}">
                  <a16:creationId xmlns:a16="http://schemas.microsoft.com/office/drawing/2014/main" id="{F7F3C6D2-F659-4446-A111-423CDE8CCA05}"/>
                </a:ext>
              </a:extLst>
            </p:cNvPr>
            <p:cNvSpPr>
              <a:spLocks noChangeShapeType="1"/>
            </p:cNvSpPr>
            <p:nvPr/>
          </p:nvSpPr>
          <p:spPr bwMode="auto">
            <a:xfrm>
              <a:off x="383050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1" name="Line 261">
              <a:extLst>
                <a:ext uri="{FF2B5EF4-FFF2-40B4-BE49-F238E27FC236}">
                  <a16:creationId xmlns:a16="http://schemas.microsoft.com/office/drawing/2014/main" id="{AF19839E-7819-45F9-8DFC-3ECBB0CB6F41}"/>
                </a:ext>
              </a:extLst>
            </p:cNvPr>
            <p:cNvSpPr>
              <a:spLocks noChangeShapeType="1"/>
            </p:cNvSpPr>
            <p:nvPr/>
          </p:nvSpPr>
          <p:spPr bwMode="auto">
            <a:xfrm>
              <a:off x="390251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2" name="Line 262">
              <a:extLst>
                <a:ext uri="{FF2B5EF4-FFF2-40B4-BE49-F238E27FC236}">
                  <a16:creationId xmlns:a16="http://schemas.microsoft.com/office/drawing/2014/main" id="{5459141C-A605-45BD-929F-356EB8A89B55}"/>
                </a:ext>
              </a:extLst>
            </p:cNvPr>
            <p:cNvSpPr>
              <a:spLocks noChangeShapeType="1"/>
            </p:cNvSpPr>
            <p:nvPr/>
          </p:nvSpPr>
          <p:spPr bwMode="auto">
            <a:xfrm>
              <a:off x="397452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3" name="Line 263">
              <a:extLst>
                <a:ext uri="{FF2B5EF4-FFF2-40B4-BE49-F238E27FC236}">
                  <a16:creationId xmlns:a16="http://schemas.microsoft.com/office/drawing/2014/main" id="{368661CA-8C2D-4621-9AA3-8F4FE9BCFAC0}"/>
                </a:ext>
              </a:extLst>
            </p:cNvPr>
            <p:cNvSpPr>
              <a:spLocks noChangeShapeType="1"/>
            </p:cNvSpPr>
            <p:nvPr/>
          </p:nvSpPr>
          <p:spPr bwMode="auto">
            <a:xfrm>
              <a:off x="404653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4" name="Line 264">
              <a:extLst>
                <a:ext uri="{FF2B5EF4-FFF2-40B4-BE49-F238E27FC236}">
                  <a16:creationId xmlns:a16="http://schemas.microsoft.com/office/drawing/2014/main" id="{B4C8F15B-3DAE-48F7-B369-A77C007DC800}"/>
                </a:ext>
              </a:extLst>
            </p:cNvPr>
            <p:cNvSpPr>
              <a:spLocks noChangeShapeType="1"/>
            </p:cNvSpPr>
            <p:nvPr/>
          </p:nvSpPr>
          <p:spPr bwMode="auto">
            <a:xfrm>
              <a:off x="411855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5" name="Line 265">
              <a:extLst>
                <a:ext uri="{FF2B5EF4-FFF2-40B4-BE49-F238E27FC236}">
                  <a16:creationId xmlns:a16="http://schemas.microsoft.com/office/drawing/2014/main" id="{AB65FF9C-6376-4A3F-88A5-A9B7737A7032}"/>
                </a:ext>
              </a:extLst>
            </p:cNvPr>
            <p:cNvSpPr>
              <a:spLocks noChangeShapeType="1"/>
            </p:cNvSpPr>
            <p:nvPr/>
          </p:nvSpPr>
          <p:spPr bwMode="auto">
            <a:xfrm>
              <a:off x="419056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6" name="Line 266">
              <a:extLst>
                <a:ext uri="{FF2B5EF4-FFF2-40B4-BE49-F238E27FC236}">
                  <a16:creationId xmlns:a16="http://schemas.microsoft.com/office/drawing/2014/main" id="{B0FB3081-3EEF-4F09-80D8-005422929437}"/>
                </a:ext>
              </a:extLst>
            </p:cNvPr>
            <p:cNvSpPr>
              <a:spLocks noChangeShapeType="1"/>
            </p:cNvSpPr>
            <p:nvPr/>
          </p:nvSpPr>
          <p:spPr bwMode="auto">
            <a:xfrm>
              <a:off x="426257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7" name="Line 267">
              <a:extLst>
                <a:ext uri="{FF2B5EF4-FFF2-40B4-BE49-F238E27FC236}">
                  <a16:creationId xmlns:a16="http://schemas.microsoft.com/office/drawing/2014/main" id="{12D4D471-4DB6-465A-8437-ABEB881CD803}"/>
                </a:ext>
              </a:extLst>
            </p:cNvPr>
            <p:cNvSpPr>
              <a:spLocks noChangeShapeType="1"/>
            </p:cNvSpPr>
            <p:nvPr/>
          </p:nvSpPr>
          <p:spPr bwMode="auto">
            <a:xfrm>
              <a:off x="433458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8" name="Line 268">
              <a:extLst>
                <a:ext uri="{FF2B5EF4-FFF2-40B4-BE49-F238E27FC236}">
                  <a16:creationId xmlns:a16="http://schemas.microsoft.com/office/drawing/2014/main" id="{5CCDDDB8-14C4-43D2-B81F-C829A5BAED99}"/>
                </a:ext>
              </a:extLst>
            </p:cNvPr>
            <p:cNvSpPr>
              <a:spLocks noChangeShapeType="1"/>
            </p:cNvSpPr>
            <p:nvPr/>
          </p:nvSpPr>
          <p:spPr bwMode="auto">
            <a:xfrm>
              <a:off x="440659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799" name="Line 269">
              <a:extLst>
                <a:ext uri="{FF2B5EF4-FFF2-40B4-BE49-F238E27FC236}">
                  <a16:creationId xmlns:a16="http://schemas.microsoft.com/office/drawing/2014/main" id="{8EF1968C-C27F-47FE-A57F-998B461E9969}"/>
                </a:ext>
              </a:extLst>
            </p:cNvPr>
            <p:cNvSpPr>
              <a:spLocks noChangeShapeType="1"/>
            </p:cNvSpPr>
            <p:nvPr/>
          </p:nvSpPr>
          <p:spPr bwMode="auto">
            <a:xfrm>
              <a:off x="447861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0" name="Line 270">
              <a:extLst>
                <a:ext uri="{FF2B5EF4-FFF2-40B4-BE49-F238E27FC236}">
                  <a16:creationId xmlns:a16="http://schemas.microsoft.com/office/drawing/2014/main" id="{9521FB3C-A7AA-4349-A449-67DC16B613ED}"/>
                </a:ext>
              </a:extLst>
            </p:cNvPr>
            <p:cNvSpPr>
              <a:spLocks noChangeShapeType="1"/>
            </p:cNvSpPr>
            <p:nvPr/>
          </p:nvSpPr>
          <p:spPr bwMode="auto">
            <a:xfrm>
              <a:off x="455062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1" name="Line 271">
              <a:extLst>
                <a:ext uri="{FF2B5EF4-FFF2-40B4-BE49-F238E27FC236}">
                  <a16:creationId xmlns:a16="http://schemas.microsoft.com/office/drawing/2014/main" id="{8F992A37-9A8E-4933-AB02-3C85362C6495}"/>
                </a:ext>
              </a:extLst>
            </p:cNvPr>
            <p:cNvSpPr>
              <a:spLocks noChangeShapeType="1"/>
            </p:cNvSpPr>
            <p:nvPr/>
          </p:nvSpPr>
          <p:spPr bwMode="auto">
            <a:xfrm>
              <a:off x="462263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2" name="Line 272">
              <a:extLst>
                <a:ext uri="{FF2B5EF4-FFF2-40B4-BE49-F238E27FC236}">
                  <a16:creationId xmlns:a16="http://schemas.microsoft.com/office/drawing/2014/main" id="{2E9D0DED-D077-49DC-9560-BF8B3DFDF64C}"/>
                </a:ext>
              </a:extLst>
            </p:cNvPr>
            <p:cNvSpPr>
              <a:spLocks noChangeShapeType="1"/>
            </p:cNvSpPr>
            <p:nvPr/>
          </p:nvSpPr>
          <p:spPr bwMode="auto">
            <a:xfrm>
              <a:off x="469464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3" name="Line 273">
              <a:extLst>
                <a:ext uri="{FF2B5EF4-FFF2-40B4-BE49-F238E27FC236}">
                  <a16:creationId xmlns:a16="http://schemas.microsoft.com/office/drawing/2014/main" id="{EC074300-7770-415B-B892-D5A27A977E34}"/>
                </a:ext>
              </a:extLst>
            </p:cNvPr>
            <p:cNvSpPr>
              <a:spLocks noChangeShapeType="1"/>
            </p:cNvSpPr>
            <p:nvPr/>
          </p:nvSpPr>
          <p:spPr bwMode="auto">
            <a:xfrm>
              <a:off x="476665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4" name="Line 274">
              <a:extLst>
                <a:ext uri="{FF2B5EF4-FFF2-40B4-BE49-F238E27FC236}">
                  <a16:creationId xmlns:a16="http://schemas.microsoft.com/office/drawing/2014/main" id="{CE61BB82-641B-4D39-B2EE-5B93711E305E}"/>
                </a:ext>
              </a:extLst>
            </p:cNvPr>
            <p:cNvSpPr>
              <a:spLocks noChangeShapeType="1"/>
            </p:cNvSpPr>
            <p:nvPr/>
          </p:nvSpPr>
          <p:spPr bwMode="auto">
            <a:xfrm>
              <a:off x="483866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6" name="Line 275">
              <a:extLst>
                <a:ext uri="{FF2B5EF4-FFF2-40B4-BE49-F238E27FC236}">
                  <a16:creationId xmlns:a16="http://schemas.microsoft.com/office/drawing/2014/main" id="{A60DF58E-0E5C-4BA2-9438-AC52982E3F1B}"/>
                </a:ext>
              </a:extLst>
            </p:cNvPr>
            <p:cNvSpPr>
              <a:spLocks noChangeShapeType="1"/>
            </p:cNvSpPr>
            <p:nvPr/>
          </p:nvSpPr>
          <p:spPr bwMode="auto">
            <a:xfrm>
              <a:off x="491068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09" name="Line 276">
              <a:extLst>
                <a:ext uri="{FF2B5EF4-FFF2-40B4-BE49-F238E27FC236}">
                  <a16:creationId xmlns:a16="http://schemas.microsoft.com/office/drawing/2014/main" id="{95975CFC-F755-4FAA-BAB7-25DD4D64C369}"/>
                </a:ext>
              </a:extLst>
            </p:cNvPr>
            <p:cNvSpPr>
              <a:spLocks noChangeShapeType="1"/>
            </p:cNvSpPr>
            <p:nvPr/>
          </p:nvSpPr>
          <p:spPr bwMode="auto">
            <a:xfrm>
              <a:off x="498269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0" name="Line 277">
              <a:extLst>
                <a:ext uri="{FF2B5EF4-FFF2-40B4-BE49-F238E27FC236}">
                  <a16:creationId xmlns:a16="http://schemas.microsoft.com/office/drawing/2014/main" id="{117B38B0-DC49-45E5-8F4D-4E2166ADAF83}"/>
                </a:ext>
              </a:extLst>
            </p:cNvPr>
            <p:cNvSpPr>
              <a:spLocks noChangeShapeType="1"/>
            </p:cNvSpPr>
            <p:nvPr/>
          </p:nvSpPr>
          <p:spPr bwMode="auto">
            <a:xfrm>
              <a:off x="505470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1" name="Line 278">
              <a:extLst>
                <a:ext uri="{FF2B5EF4-FFF2-40B4-BE49-F238E27FC236}">
                  <a16:creationId xmlns:a16="http://schemas.microsoft.com/office/drawing/2014/main" id="{4644388B-00D9-4F97-AFD7-27FF18165101}"/>
                </a:ext>
              </a:extLst>
            </p:cNvPr>
            <p:cNvSpPr>
              <a:spLocks noChangeShapeType="1"/>
            </p:cNvSpPr>
            <p:nvPr/>
          </p:nvSpPr>
          <p:spPr bwMode="auto">
            <a:xfrm>
              <a:off x="512671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2" name="Line 279">
              <a:extLst>
                <a:ext uri="{FF2B5EF4-FFF2-40B4-BE49-F238E27FC236}">
                  <a16:creationId xmlns:a16="http://schemas.microsoft.com/office/drawing/2014/main" id="{BA74B973-15DB-4C16-A8F8-8D0F693C0884}"/>
                </a:ext>
              </a:extLst>
            </p:cNvPr>
            <p:cNvSpPr>
              <a:spLocks noChangeShapeType="1"/>
            </p:cNvSpPr>
            <p:nvPr/>
          </p:nvSpPr>
          <p:spPr bwMode="auto">
            <a:xfrm>
              <a:off x="519872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3" name="Line 280">
              <a:extLst>
                <a:ext uri="{FF2B5EF4-FFF2-40B4-BE49-F238E27FC236}">
                  <a16:creationId xmlns:a16="http://schemas.microsoft.com/office/drawing/2014/main" id="{6DD8A013-F1F8-4962-A8B0-C743CA60B10D}"/>
                </a:ext>
              </a:extLst>
            </p:cNvPr>
            <p:cNvSpPr>
              <a:spLocks noChangeShapeType="1"/>
            </p:cNvSpPr>
            <p:nvPr/>
          </p:nvSpPr>
          <p:spPr bwMode="auto">
            <a:xfrm>
              <a:off x="527074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4" name="Line 281">
              <a:extLst>
                <a:ext uri="{FF2B5EF4-FFF2-40B4-BE49-F238E27FC236}">
                  <a16:creationId xmlns:a16="http://schemas.microsoft.com/office/drawing/2014/main" id="{3A68437F-4686-449D-BCE2-09E07347677D}"/>
                </a:ext>
              </a:extLst>
            </p:cNvPr>
            <p:cNvSpPr>
              <a:spLocks noChangeShapeType="1"/>
            </p:cNvSpPr>
            <p:nvPr/>
          </p:nvSpPr>
          <p:spPr bwMode="auto">
            <a:xfrm>
              <a:off x="534275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5" name="Line 282">
              <a:extLst>
                <a:ext uri="{FF2B5EF4-FFF2-40B4-BE49-F238E27FC236}">
                  <a16:creationId xmlns:a16="http://schemas.microsoft.com/office/drawing/2014/main" id="{5EBF240B-3BBA-4F14-9774-ABBA6B01C147}"/>
                </a:ext>
              </a:extLst>
            </p:cNvPr>
            <p:cNvSpPr>
              <a:spLocks noChangeShapeType="1"/>
            </p:cNvSpPr>
            <p:nvPr/>
          </p:nvSpPr>
          <p:spPr bwMode="auto">
            <a:xfrm>
              <a:off x="541476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6" name="Line 283">
              <a:extLst>
                <a:ext uri="{FF2B5EF4-FFF2-40B4-BE49-F238E27FC236}">
                  <a16:creationId xmlns:a16="http://schemas.microsoft.com/office/drawing/2014/main" id="{22458057-5364-43F5-8DDF-B623AB954F6E}"/>
                </a:ext>
              </a:extLst>
            </p:cNvPr>
            <p:cNvSpPr>
              <a:spLocks noChangeShapeType="1"/>
            </p:cNvSpPr>
            <p:nvPr/>
          </p:nvSpPr>
          <p:spPr bwMode="auto">
            <a:xfrm>
              <a:off x="548677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7" name="Line 284">
              <a:extLst>
                <a:ext uri="{FF2B5EF4-FFF2-40B4-BE49-F238E27FC236}">
                  <a16:creationId xmlns:a16="http://schemas.microsoft.com/office/drawing/2014/main" id="{95CE1F4E-D29A-496A-AE26-BF853DEBAF98}"/>
                </a:ext>
              </a:extLst>
            </p:cNvPr>
            <p:cNvSpPr>
              <a:spLocks noChangeShapeType="1"/>
            </p:cNvSpPr>
            <p:nvPr/>
          </p:nvSpPr>
          <p:spPr bwMode="auto">
            <a:xfrm>
              <a:off x="555878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8" name="Line 285">
              <a:extLst>
                <a:ext uri="{FF2B5EF4-FFF2-40B4-BE49-F238E27FC236}">
                  <a16:creationId xmlns:a16="http://schemas.microsoft.com/office/drawing/2014/main" id="{9A78D445-67C2-495F-BE68-070729A7CCF2}"/>
                </a:ext>
              </a:extLst>
            </p:cNvPr>
            <p:cNvSpPr>
              <a:spLocks noChangeShapeType="1"/>
            </p:cNvSpPr>
            <p:nvPr/>
          </p:nvSpPr>
          <p:spPr bwMode="auto">
            <a:xfrm>
              <a:off x="563079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19" name="Line 286">
              <a:extLst>
                <a:ext uri="{FF2B5EF4-FFF2-40B4-BE49-F238E27FC236}">
                  <a16:creationId xmlns:a16="http://schemas.microsoft.com/office/drawing/2014/main" id="{7E14585C-F624-4791-AD74-2A7C67E47025}"/>
                </a:ext>
              </a:extLst>
            </p:cNvPr>
            <p:cNvSpPr>
              <a:spLocks noChangeShapeType="1"/>
            </p:cNvSpPr>
            <p:nvPr/>
          </p:nvSpPr>
          <p:spPr bwMode="auto">
            <a:xfrm>
              <a:off x="570281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0" name="Line 287">
              <a:extLst>
                <a:ext uri="{FF2B5EF4-FFF2-40B4-BE49-F238E27FC236}">
                  <a16:creationId xmlns:a16="http://schemas.microsoft.com/office/drawing/2014/main" id="{6CC59FFF-3AC6-4BCE-AC6E-22B10BCFAB9C}"/>
                </a:ext>
              </a:extLst>
            </p:cNvPr>
            <p:cNvSpPr>
              <a:spLocks noChangeShapeType="1"/>
            </p:cNvSpPr>
            <p:nvPr/>
          </p:nvSpPr>
          <p:spPr bwMode="auto">
            <a:xfrm>
              <a:off x="577482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1" name="Line 288">
              <a:extLst>
                <a:ext uri="{FF2B5EF4-FFF2-40B4-BE49-F238E27FC236}">
                  <a16:creationId xmlns:a16="http://schemas.microsoft.com/office/drawing/2014/main" id="{0F4E6CD6-AF52-433E-93B0-821056ADC2B8}"/>
                </a:ext>
              </a:extLst>
            </p:cNvPr>
            <p:cNvSpPr>
              <a:spLocks noChangeShapeType="1"/>
            </p:cNvSpPr>
            <p:nvPr/>
          </p:nvSpPr>
          <p:spPr bwMode="auto">
            <a:xfrm>
              <a:off x="584683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2" name="Line 289">
              <a:extLst>
                <a:ext uri="{FF2B5EF4-FFF2-40B4-BE49-F238E27FC236}">
                  <a16:creationId xmlns:a16="http://schemas.microsoft.com/office/drawing/2014/main" id="{D7A3854A-9513-477D-A004-658B5A32E412}"/>
                </a:ext>
              </a:extLst>
            </p:cNvPr>
            <p:cNvSpPr>
              <a:spLocks noChangeShapeType="1"/>
            </p:cNvSpPr>
            <p:nvPr/>
          </p:nvSpPr>
          <p:spPr bwMode="auto">
            <a:xfrm>
              <a:off x="591884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3" name="Line 290">
              <a:extLst>
                <a:ext uri="{FF2B5EF4-FFF2-40B4-BE49-F238E27FC236}">
                  <a16:creationId xmlns:a16="http://schemas.microsoft.com/office/drawing/2014/main" id="{FFD10FDF-5B71-46B3-887A-494519CAF180}"/>
                </a:ext>
              </a:extLst>
            </p:cNvPr>
            <p:cNvSpPr>
              <a:spLocks noChangeShapeType="1"/>
            </p:cNvSpPr>
            <p:nvPr/>
          </p:nvSpPr>
          <p:spPr bwMode="auto">
            <a:xfrm>
              <a:off x="599085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4" name="Line 291">
              <a:extLst>
                <a:ext uri="{FF2B5EF4-FFF2-40B4-BE49-F238E27FC236}">
                  <a16:creationId xmlns:a16="http://schemas.microsoft.com/office/drawing/2014/main" id="{B46EF0AB-54FC-4D82-A392-ED21A8E81FC5}"/>
                </a:ext>
              </a:extLst>
            </p:cNvPr>
            <p:cNvSpPr>
              <a:spLocks noChangeShapeType="1"/>
            </p:cNvSpPr>
            <p:nvPr/>
          </p:nvSpPr>
          <p:spPr bwMode="auto">
            <a:xfrm>
              <a:off x="606287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5" name="Line 292">
              <a:extLst>
                <a:ext uri="{FF2B5EF4-FFF2-40B4-BE49-F238E27FC236}">
                  <a16:creationId xmlns:a16="http://schemas.microsoft.com/office/drawing/2014/main" id="{E1B53E37-710C-4C29-9846-6A4ED9E01C61}"/>
                </a:ext>
              </a:extLst>
            </p:cNvPr>
            <p:cNvSpPr>
              <a:spLocks noChangeShapeType="1"/>
            </p:cNvSpPr>
            <p:nvPr/>
          </p:nvSpPr>
          <p:spPr bwMode="auto">
            <a:xfrm>
              <a:off x="613488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6" name="Line 293">
              <a:extLst>
                <a:ext uri="{FF2B5EF4-FFF2-40B4-BE49-F238E27FC236}">
                  <a16:creationId xmlns:a16="http://schemas.microsoft.com/office/drawing/2014/main" id="{6E96DBB5-D378-4E38-9CCA-7EA81BE24A19}"/>
                </a:ext>
              </a:extLst>
            </p:cNvPr>
            <p:cNvSpPr>
              <a:spLocks noChangeShapeType="1"/>
            </p:cNvSpPr>
            <p:nvPr/>
          </p:nvSpPr>
          <p:spPr bwMode="auto">
            <a:xfrm>
              <a:off x="620689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7" name="Line 294">
              <a:extLst>
                <a:ext uri="{FF2B5EF4-FFF2-40B4-BE49-F238E27FC236}">
                  <a16:creationId xmlns:a16="http://schemas.microsoft.com/office/drawing/2014/main" id="{C09DC0A1-45AE-40E7-B3AC-BBF7FE663C5F}"/>
                </a:ext>
              </a:extLst>
            </p:cNvPr>
            <p:cNvSpPr>
              <a:spLocks noChangeShapeType="1"/>
            </p:cNvSpPr>
            <p:nvPr/>
          </p:nvSpPr>
          <p:spPr bwMode="auto">
            <a:xfrm>
              <a:off x="627890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8" name="Line 295">
              <a:extLst>
                <a:ext uri="{FF2B5EF4-FFF2-40B4-BE49-F238E27FC236}">
                  <a16:creationId xmlns:a16="http://schemas.microsoft.com/office/drawing/2014/main" id="{0A1BC131-3C51-4677-BDF7-0AA4DF37BA40}"/>
                </a:ext>
              </a:extLst>
            </p:cNvPr>
            <p:cNvSpPr>
              <a:spLocks noChangeShapeType="1"/>
            </p:cNvSpPr>
            <p:nvPr/>
          </p:nvSpPr>
          <p:spPr bwMode="auto">
            <a:xfrm>
              <a:off x="635091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29" name="Line 296">
              <a:extLst>
                <a:ext uri="{FF2B5EF4-FFF2-40B4-BE49-F238E27FC236}">
                  <a16:creationId xmlns:a16="http://schemas.microsoft.com/office/drawing/2014/main" id="{4AA9FF26-4B0B-4D18-AE0B-53B5164C99FF}"/>
                </a:ext>
              </a:extLst>
            </p:cNvPr>
            <p:cNvSpPr>
              <a:spLocks noChangeShapeType="1"/>
            </p:cNvSpPr>
            <p:nvPr/>
          </p:nvSpPr>
          <p:spPr bwMode="auto">
            <a:xfrm>
              <a:off x="642292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0" name="Line 297">
              <a:extLst>
                <a:ext uri="{FF2B5EF4-FFF2-40B4-BE49-F238E27FC236}">
                  <a16:creationId xmlns:a16="http://schemas.microsoft.com/office/drawing/2014/main" id="{AE37C34C-DF45-4B5E-BEE9-6022C1C5C5B7}"/>
                </a:ext>
              </a:extLst>
            </p:cNvPr>
            <p:cNvSpPr>
              <a:spLocks noChangeShapeType="1"/>
            </p:cNvSpPr>
            <p:nvPr/>
          </p:nvSpPr>
          <p:spPr bwMode="auto">
            <a:xfrm>
              <a:off x="649494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1" name="Line 298">
              <a:extLst>
                <a:ext uri="{FF2B5EF4-FFF2-40B4-BE49-F238E27FC236}">
                  <a16:creationId xmlns:a16="http://schemas.microsoft.com/office/drawing/2014/main" id="{1C52D3F3-D2F2-482F-9917-A6B54781504A}"/>
                </a:ext>
              </a:extLst>
            </p:cNvPr>
            <p:cNvSpPr>
              <a:spLocks noChangeShapeType="1"/>
            </p:cNvSpPr>
            <p:nvPr/>
          </p:nvSpPr>
          <p:spPr bwMode="auto">
            <a:xfrm>
              <a:off x="656695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2" name="Line 299">
              <a:extLst>
                <a:ext uri="{FF2B5EF4-FFF2-40B4-BE49-F238E27FC236}">
                  <a16:creationId xmlns:a16="http://schemas.microsoft.com/office/drawing/2014/main" id="{81E5B11A-8943-4E5D-9E50-A9ACEB32BF5A}"/>
                </a:ext>
              </a:extLst>
            </p:cNvPr>
            <p:cNvSpPr>
              <a:spLocks noChangeShapeType="1"/>
            </p:cNvSpPr>
            <p:nvPr/>
          </p:nvSpPr>
          <p:spPr bwMode="auto">
            <a:xfrm>
              <a:off x="663896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3" name="Line 300">
              <a:extLst>
                <a:ext uri="{FF2B5EF4-FFF2-40B4-BE49-F238E27FC236}">
                  <a16:creationId xmlns:a16="http://schemas.microsoft.com/office/drawing/2014/main" id="{4D30F180-A675-4B58-A59E-70357EA65FE6}"/>
                </a:ext>
              </a:extLst>
            </p:cNvPr>
            <p:cNvSpPr>
              <a:spLocks noChangeShapeType="1"/>
            </p:cNvSpPr>
            <p:nvPr/>
          </p:nvSpPr>
          <p:spPr bwMode="auto">
            <a:xfrm>
              <a:off x="671097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4" name="Line 301">
              <a:extLst>
                <a:ext uri="{FF2B5EF4-FFF2-40B4-BE49-F238E27FC236}">
                  <a16:creationId xmlns:a16="http://schemas.microsoft.com/office/drawing/2014/main" id="{6AE294DB-B92F-4197-B532-2EB3434B293C}"/>
                </a:ext>
              </a:extLst>
            </p:cNvPr>
            <p:cNvSpPr>
              <a:spLocks noChangeShapeType="1"/>
            </p:cNvSpPr>
            <p:nvPr/>
          </p:nvSpPr>
          <p:spPr bwMode="auto">
            <a:xfrm>
              <a:off x="678298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5" name="Line 302">
              <a:extLst>
                <a:ext uri="{FF2B5EF4-FFF2-40B4-BE49-F238E27FC236}">
                  <a16:creationId xmlns:a16="http://schemas.microsoft.com/office/drawing/2014/main" id="{26E55617-4A4F-4B74-97AF-966022CE1031}"/>
                </a:ext>
              </a:extLst>
            </p:cNvPr>
            <p:cNvSpPr>
              <a:spLocks noChangeShapeType="1"/>
            </p:cNvSpPr>
            <p:nvPr/>
          </p:nvSpPr>
          <p:spPr bwMode="auto">
            <a:xfrm>
              <a:off x="685500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6" name="Line 303">
              <a:extLst>
                <a:ext uri="{FF2B5EF4-FFF2-40B4-BE49-F238E27FC236}">
                  <a16:creationId xmlns:a16="http://schemas.microsoft.com/office/drawing/2014/main" id="{A6875FA6-C4A6-4EA6-99AA-68740146BEC3}"/>
                </a:ext>
              </a:extLst>
            </p:cNvPr>
            <p:cNvSpPr>
              <a:spLocks noChangeShapeType="1"/>
            </p:cNvSpPr>
            <p:nvPr/>
          </p:nvSpPr>
          <p:spPr bwMode="auto">
            <a:xfrm>
              <a:off x="692701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7" name="Line 304">
              <a:extLst>
                <a:ext uri="{FF2B5EF4-FFF2-40B4-BE49-F238E27FC236}">
                  <a16:creationId xmlns:a16="http://schemas.microsoft.com/office/drawing/2014/main" id="{9E09A94C-81D8-4082-AEDE-B75B2CB4664A}"/>
                </a:ext>
              </a:extLst>
            </p:cNvPr>
            <p:cNvSpPr>
              <a:spLocks noChangeShapeType="1"/>
            </p:cNvSpPr>
            <p:nvPr/>
          </p:nvSpPr>
          <p:spPr bwMode="auto">
            <a:xfrm>
              <a:off x="699902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8" name="Line 305">
              <a:extLst>
                <a:ext uri="{FF2B5EF4-FFF2-40B4-BE49-F238E27FC236}">
                  <a16:creationId xmlns:a16="http://schemas.microsoft.com/office/drawing/2014/main" id="{AFDE33FC-BEB1-41DE-A93D-FF08FEFED350}"/>
                </a:ext>
              </a:extLst>
            </p:cNvPr>
            <p:cNvSpPr>
              <a:spLocks noChangeShapeType="1"/>
            </p:cNvSpPr>
            <p:nvPr/>
          </p:nvSpPr>
          <p:spPr bwMode="auto">
            <a:xfrm>
              <a:off x="707103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39" name="Line 306">
              <a:extLst>
                <a:ext uri="{FF2B5EF4-FFF2-40B4-BE49-F238E27FC236}">
                  <a16:creationId xmlns:a16="http://schemas.microsoft.com/office/drawing/2014/main" id="{A6722BA4-58AA-4FFE-804A-B55A8DCE6CA0}"/>
                </a:ext>
              </a:extLst>
            </p:cNvPr>
            <p:cNvSpPr>
              <a:spLocks noChangeShapeType="1"/>
            </p:cNvSpPr>
            <p:nvPr/>
          </p:nvSpPr>
          <p:spPr bwMode="auto">
            <a:xfrm>
              <a:off x="714304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0" name="Line 307">
              <a:extLst>
                <a:ext uri="{FF2B5EF4-FFF2-40B4-BE49-F238E27FC236}">
                  <a16:creationId xmlns:a16="http://schemas.microsoft.com/office/drawing/2014/main" id="{4CADDC23-6EBA-48BB-B16C-A819C755BA85}"/>
                </a:ext>
              </a:extLst>
            </p:cNvPr>
            <p:cNvSpPr>
              <a:spLocks noChangeShapeType="1"/>
            </p:cNvSpPr>
            <p:nvPr/>
          </p:nvSpPr>
          <p:spPr bwMode="auto">
            <a:xfrm>
              <a:off x="721505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1" name="Line 308">
              <a:extLst>
                <a:ext uri="{FF2B5EF4-FFF2-40B4-BE49-F238E27FC236}">
                  <a16:creationId xmlns:a16="http://schemas.microsoft.com/office/drawing/2014/main" id="{33F0C416-5050-4CD2-95EA-DCF394B68B8E}"/>
                </a:ext>
              </a:extLst>
            </p:cNvPr>
            <p:cNvSpPr>
              <a:spLocks noChangeShapeType="1"/>
            </p:cNvSpPr>
            <p:nvPr/>
          </p:nvSpPr>
          <p:spPr bwMode="auto">
            <a:xfrm>
              <a:off x="728707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2" name="Line 309">
              <a:extLst>
                <a:ext uri="{FF2B5EF4-FFF2-40B4-BE49-F238E27FC236}">
                  <a16:creationId xmlns:a16="http://schemas.microsoft.com/office/drawing/2014/main" id="{0649AC31-E421-4D8C-A19D-D423BAAB7087}"/>
                </a:ext>
              </a:extLst>
            </p:cNvPr>
            <p:cNvSpPr>
              <a:spLocks noChangeShapeType="1"/>
            </p:cNvSpPr>
            <p:nvPr/>
          </p:nvSpPr>
          <p:spPr bwMode="auto">
            <a:xfrm>
              <a:off x="735908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3" name="Line 310">
              <a:extLst>
                <a:ext uri="{FF2B5EF4-FFF2-40B4-BE49-F238E27FC236}">
                  <a16:creationId xmlns:a16="http://schemas.microsoft.com/office/drawing/2014/main" id="{F957A68E-8534-48FB-B62C-F5A42C567A85}"/>
                </a:ext>
              </a:extLst>
            </p:cNvPr>
            <p:cNvSpPr>
              <a:spLocks noChangeShapeType="1"/>
            </p:cNvSpPr>
            <p:nvPr/>
          </p:nvSpPr>
          <p:spPr bwMode="auto">
            <a:xfrm>
              <a:off x="743109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4" name="Line 311">
              <a:extLst>
                <a:ext uri="{FF2B5EF4-FFF2-40B4-BE49-F238E27FC236}">
                  <a16:creationId xmlns:a16="http://schemas.microsoft.com/office/drawing/2014/main" id="{39FC9384-A497-446F-954D-E14903E6E159}"/>
                </a:ext>
              </a:extLst>
            </p:cNvPr>
            <p:cNvSpPr>
              <a:spLocks noChangeShapeType="1"/>
            </p:cNvSpPr>
            <p:nvPr/>
          </p:nvSpPr>
          <p:spPr bwMode="auto">
            <a:xfrm>
              <a:off x="7503106"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5" name="Line 312">
              <a:extLst>
                <a:ext uri="{FF2B5EF4-FFF2-40B4-BE49-F238E27FC236}">
                  <a16:creationId xmlns:a16="http://schemas.microsoft.com/office/drawing/2014/main" id="{B95CF0E3-3AE4-4637-9DA1-A77A7D7EE85F}"/>
                </a:ext>
              </a:extLst>
            </p:cNvPr>
            <p:cNvSpPr>
              <a:spLocks noChangeShapeType="1"/>
            </p:cNvSpPr>
            <p:nvPr/>
          </p:nvSpPr>
          <p:spPr bwMode="auto">
            <a:xfrm>
              <a:off x="7575118"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6" name="Line 313">
              <a:extLst>
                <a:ext uri="{FF2B5EF4-FFF2-40B4-BE49-F238E27FC236}">
                  <a16:creationId xmlns:a16="http://schemas.microsoft.com/office/drawing/2014/main" id="{7691B96D-24FD-44C6-8D7E-96EB9B31C943}"/>
                </a:ext>
              </a:extLst>
            </p:cNvPr>
            <p:cNvSpPr>
              <a:spLocks noChangeShapeType="1"/>
            </p:cNvSpPr>
            <p:nvPr/>
          </p:nvSpPr>
          <p:spPr bwMode="auto">
            <a:xfrm>
              <a:off x="764712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7" name="Line 314">
              <a:extLst>
                <a:ext uri="{FF2B5EF4-FFF2-40B4-BE49-F238E27FC236}">
                  <a16:creationId xmlns:a16="http://schemas.microsoft.com/office/drawing/2014/main" id="{76A6CBC4-CECE-480D-9322-7DCC6DCFA366}"/>
                </a:ext>
              </a:extLst>
            </p:cNvPr>
            <p:cNvSpPr>
              <a:spLocks noChangeShapeType="1"/>
            </p:cNvSpPr>
            <p:nvPr/>
          </p:nvSpPr>
          <p:spPr bwMode="auto">
            <a:xfrm>
              <a:off x="7719141"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8" name="Line 315">
              <a:extLst>
                <a:ext uri="{FF2B5EF4-FFF2-40B4-BE49-F238E27FC236}">
                  <a16:creationId xmlns:a16="http://schemas.microsoft.com/office/drawing/2014/main" id="{47675CF6-B139-47E5-B4BB-9AB119EF3855}"/>
                </a:ext>
              </a:extLst>
            </p:cNvPr>
            <p:cNvSpPr>
              <a:spLocks noChangeShapeType="1"/>
            </p:cNvSpPr>
            <p:nvPr/>
          </p:nvSpPr>
          <p:spPr bwMode="auto">
            <a:xfrm>
              <a:off x="7791153"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49" name="Line 316">
              <a:extLst>
                <a:ext uri="{FF2B5EF4-FFF2-40B4-BE49-F238E27FC236}">
                  <a16:creationId xmlns:a16="http://schemas.microsoft.com/office/drawing/2014/main" id="{8EB812C4-20FB-45CA-B895-A45A78FB53F1}"/>
                </a:ext>
              </a:extLst>
            </p:cNvPr>
            <p:cNvSpPr>
              <a:spLocks noChangeShapeType="1"/>
            </p:cNvSpPr>
            <p:nvPr/>
          </p:nvSpPr>
          <p:spPr bwMode="auto">
            <a:xfrm>
              <a:off x="7863165"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0" name="Line 317">
              <a:extLst>
                <a:ext uri="{FF2B5EF4-FFF2-40B4-BE49-F238E27FC236}">
                  <a16:creationId xmlns:a16="http://schemas.microsoft.com/office/drawing/2014/main" id="{1838967B-FC4A-41A6-8BB6-783F34D80A5B}"/>
                </a:ext>
              </a:extLst>
            </p:cNvPr>
            <p:cNvSpPr>
              <a:spLocks noChangeShapeType="1"/>
            </p:cNvSpPr>
            <p:nvPr/>
          </p:nvSpPr>
          <p:spPr bwMode="auto">
            <a:xfrm>
              <a:off x="7935177"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1" name="Line 318">
              <a:extLst>
                <a:ext uri="{FF2B5EF4-FFF2-40B4-BE49-F238E27FC236}">
                  <a16:creationId xmlns:a16="http://schemas.microsoft.com/office/drawing/2014/main" id="{42816CAF-FF84-407F-8BE0-1177A476B54B}"/>
                </a:ext>
              </a:extLst>
            </p:cNvPr>
            <p:cNvSpPr>
              <a:spLocks noChangeShapeType="1"/>
            </p:cNvSpPr>
            <p:nvPr/>
          </p:nvSpPr>
          <p:spPr bwMode="auto">
            <a:xfrm>
              <a:off x="8007189"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2" name="Line 319">
              <a:extLst>
                <a:ext uri="{FF2B5EF4-FFF2-40B4-BE49-F238E27FC236}">
                  <a16:creationId xmlns:a16="http://schemas.microsoft.com/office/drawing/2014/main" id="{BB9AE6F3-36D4-4246-926C-4B4D74B17B08}"/>
                </a:ext>
              </a:extLst>
            </p:cNvPr>
            <p:cNvSpPr>
              <a:spLocks noChangeShapeType="1"/>
            </p:cNvSpPr>
            <p:nvPr/>
          </p:nvSpPr>
          <p:spPr bwMode="auto">
            <a:xfrm>
              <a:off x="8079200"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3" name="Line 320">
              <a:extLst>
                <a:ext uri="{FF2B5EF4-FFF2-40B4-BE49-F238E27FC236}">
                  <a16:creationId xmlns:a16="http://schemas.microsoft.com/office/drawing/2014/main" id="{6D5494F6-8AF2-4110-A0B9-0D3270C62706}"/>
                </a:ext>
              </a:extLst>
            </p:cNvPr>
            <p:cNvSpPr>
              <a:spLocks noChangeShapeType="1"/>
            </p:cNvSpPr>
            <p:nvPr/>
          </p:nvSpPr>
          <p:spPr bwMode="auto">
            <a:xfrm>
              <a:off x="8151212"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4" name="Line 321">
              <a:extLst>
                <a:ext uri="{FF2B5EF4-FFF2-40B4-BE49-F238E27FC236}">
                  <a16:creationId xmlns:a16="http://schemas.microsoft.com/office/drawing/2014/main" id="{A7AF5609-CA6E-4E9E-A86E-669BD24D6880}"/>
                </a:ext>
              </a:extLst>
            </p:cNvPr>
            <p:cNvSpPr>
              <a:spLocks noChangeShapeType="1"/>
            </p:cNvSpPr>
            <p:nvPr/>
          </p:nvSpPr>
          <p:spPr bwMode="auto">
            <a:xfrm>
              <a:off x="8223224" y="2897854"/>
              <a:ext cx="36006"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5" name="Line 322">
              <a:extLst>
                <a:ext uri="{FF2B5EF4-FFF2-40B4-BE49-F238E27FC236}">
                  <a16:creationId xmlns:a16="http://schemas.microsoft.com/office/drawing/2014/main" id="{CF870E5C-8958-40D1-B2EB-6282AA977D6D}"/>
                </a:ext>
              </a:extLst>
            </p:cNvPr>
            <p:cNvSpPr>
              <a:spLocks noChangeShapeType="1"/>
            </p:cNvSpPr>
            <p:nvPr/>
          </p:nvSpPr>
          <p:spPr bwMode="auto">
            <a:xfrm>
              <a:off x="8295236" y="2897854"/>
              <a:ext cx="2250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sp>
          <p:nvSpPr>
            <p:cNvPr id="856" name="Line 323">
              <a:extLst>
                <a:ext uri="{FF2B5EF4-FFF2-40B4-BE49-F238E27FC236}">
                  <a16:creationId xmlns:a16="http://schemas.microsoft.com/office/drawing/2014/main" id="{B4B524DF-C4B2-438B-9A5C-68F8D19B56D9}"/>
                </a:ext>
              </a:extLst>
            </p:cNvPr>
            <p:cNvSpPr>
              <a:spLocks noChangeShapeType="1"/>
            </p:cNvSpPr>
            <p:nvPr/>
          </p:nvSpPr>
          <p:spPr bwMode="auto">
            <a:xfrm>
              <a:off x="8340243" y="2897854"/>
              <a:ext cx="22504" cy="0"/>
            </a:xfrm>
            <a:prstGeom prst="line">
              <a:avLst/>
            </a:prstGeom>
            <a:noFill/>
            <a:ln w="63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750" kern="0">
                <a:solidFill>
                  <a:srgbClr val="000000"/>
                </a:solidFill>
                <a:latin typeface="Arial" panose="020B0604020202020204"/>
              </a:endParaRPr>
            </a:p>
          </p:txBody>
        </p:sp>
      </p:grpSp>
      <p:sp>
        <p:nvSpPr>
          <p:cNvPr id="326" name="CuadroTexto 3">
            <a:extLst>
              <a:ext uri="{FF2B5EF4-FFF2-40B4-BE49-F238E27FC236}">
                <a16:creationId xmlns:a16="http://schemas.microsoft.com/office/drawing/2014/main" id="{6DFE771E-5813-B749-BBCA-066AB41B07C7}"/>
              </a:ext>
            </a:extLst>
          </p:cNvPr>
          <p:cNvSpPr txBox="1"/>
          <p:nvPr/>
        </p:nvSpPr>
        <p:spPr>
          <a:xfrm>
            <a:off x="6289288" y="1040208"/>
            <a:ext cx="1723549" cy="369332"/>
          </a:xfrm>
          <a:prstGeom prst="rect">
            <a:avLst/>
          </a:prstGeom>
          <a:noFill/>
          <a:ln w="38100">
            <a:solidFill>
              <a:srgbClr val="00B0F0"/>
            </a:solidFill>
          </a:ln>
        </p:spPr>
        <p:txBody>
          <a:bodyPr wrap="none" rtlCol="0">
            <a:spAutoFit/>
          </a:bodyPr>
          <a:lstStyle/>
          <a:p>
            <a:pPr defTabSz="685800"/>
            <a:r>
              <a:rPr lang="es-AR" dirty="0">
                <a:solidFill>
                  <a:srgbClr val="000000"/>
                </a:solidFill>
                <a:latin typeface="Arial" panose="020B0604020202020204"/>
              </a:rPr>
              <a:t>ASCO GI 2019</a:t>
            </a:r>
          </a:p>
        </p:txBody>
      </p:sp>
    </p:spTree>
    <p:extLst>
      <p:ext uri="{BB962C8B-B14F-4D97-AF65-F5344CB8AC3E}">
        <p14:creationId xmlns:p14="http://schemas.microsoft.com/office/powerpoint/2010/main" val="4040217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Response and Disease Control in Patient Subsets (nivolumab + low-dose ipilimumab; 2L+)</a:t>
            </a:r>
            <a:r>
              <a:rPr lang="en-US" baseline="30000"/>
              <a:t>1,2</a:t>
            </a:r>
            <a:endParaRPr lang="en-US"/>
          </a:p>
        </p:txBody>
      </p:sp>
      <p:sp>
        <p:nvSpPr>
          <p:cNvPr id="4" name="Slide Number Placeholder 3"/>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24</a:t>
            </a:fld>
            <a:endParaRPr lang="en-US">
              <a:solidFill>
                <a:srgbClr val="000000">
                  <a:tint val="75000"/>
                </a:srgbClr>
              </a:solidFill>
              <a:latin typeface="Arial" panose="020B0604020202020204"/>
            </a:endParaRPr>
          </a:p>
        </p:txBody>
      </p:sp>
      <p:sp>
        <p:nvSpPr>
          <p:cNvPr id="5" name="Text Placeholder 4"/>
          <p:cNvSpPr>
            <a:spLocks noGrp="1"/>
          </p:cNvSpPr>
          <p:nvPr>
            <p:ph type="body" sz="quarter" idx="14"/>
          </p:nvPr>
        </p:nvSpPr>
        <p:spPr>
          <a:xfrm>
            <a:off x="628650" y="4351735"/>
            <a:ext cx="7886700" cy="277369"/>
          </a:xfrm>
        </p:spPr>
        <p:txBody>
          <a:bodyPr/>
          <a:lstStyle/>
          <a:p>
            <a:pPr>
              <a:lnSpc>
                <a:spcPct val="100000"/>
              </a:lnSpc>
              <a:spcBef>
                <a:spcPts val="0"/>
              </a:spcBef>
            </a:pPr>
            <a:r>
              <a:rPr lang="en-US" baseline="30000" dirty="0" err="1">
                <a:latin typeface="Arial" charset="0"/>
                <a:ea typeface="Arial" charset="0"/>
                <a:cs typeface="Arial" charset="0"/>
              </a:rPr>
              <a:t>a</a:t>
            </a:r>
            <a:r>
              <a:rPr lang="en-US" dirty="0" err="1">
                <a:latin typeface="Arial" charset="0"/>
                <a:ea typeface="Arial" charset="0"/>
                <a:cs typeface="Arial" charset="0"/>
              </a:rPr>
              <a:t>Per</a:t>
            </a:r>
            <a:r>
              <a:rPr lang="en-US" dirty="0">
                <a:latin typeface="Arial" charset="0"/>
                <a:ea typeface="Arial" charset="0"/>
                <a:cs typeface="Arial" charset="0"/>
              </a:rPr>
              <a:t> investigator assessment;  </a:t>
            </a:r>
            <a:r>
              <a:rPr lang="en-US" baseline="30000" dirty="0">
                <a:latin typeface="Arial" charset="0"/>
                <a:ea typeface="Arial" charset="0"/>
                <a:cs typeface="Arial" charset="0"/>
              </a:rPr>
              <a:t>b</a:t>
            </a:r>
            <a:r>
              <a:rPr lang="en-US" dirty="0">
                <a:latin typeface="Arial" charset="0"/>
                <a:ea typeface="Arial" charset="0"/>
                <a:cs typeface="Arial" charset="0"/>
              </a:rPr>
              <a:t>Patients with a CR, PR, or SD for ≥ 12 weeks; </a:t>
            </a:r>
            <a:r>
              <a:rPr lang="en-US" baseline="30000" dirty="0" err="1">
                <a:latin typeface="Arial" charset="0"/>
                <a:ea typeface="Arial" charset="0"/>
                <a:cs typeface="Arial" charset="0"/>
              </a:rPr>
              <a:t>c</a:t>
            </a:r>
            <a:r>
              <a:rPr lang="en-US" dirty="0" err="1">
                <a:latin typeface="Arial" charset="0"/>
                <a:ea typeface="Arial" charset="0"/>
                <a:cs typeface="Arial" charset="0"/>
              </a:rPr>
              <a:t>Based</a:t>
            </a:r>
            <a:r>
              <a:rPr lang="en-US" dirty="0">
                <a:latin typeface="Arial" charset="0"/>
                <a:ea typeface="Arial" charset="0"/>
                <a:cs typeface="Arial" charset="0"/>
              </a:rPr>
              <a:t> on the clinical records of the patients at sites in countries where this reporting was permitted (excluded Italy). </a:t>
            </a:r>
            <a:br>
              <a:rPr lang="en-US" dirty="0">
                <a:latin typeface="Arial" charset="0"/>
                <a:ea typeface="Arial" charset="0"/>
                <a:cs typeface="Arial" charset="0"/>
              </a:rPr>
            </a:br>
            <a:r>
              <a:rPr lang="en-US" dirty="0">
                <a:solidFill>
                  <a:schemeClr val="bg1">
                    <a:lumMod val="50000"/>
                  </a:schemeClr>
                </a:solidFill>
                <a:latin typeface="Arial" charset="0"/>
                <a:ea typeface="Arial" charset="0"/>
                <a:cs typeface="Arial" charset="0"/>
              </a:rPr>
              <a:t>1.</a:t>
            </a:r>
            <a:r>
              <a:rPr lang="en-US" dirty="0">
                <a:solidFill>
                  <a:schemeClr val="bg1">
                    <a:lumMod val="50000"/>
                  </a:schemeClr>
                </a:solidFill>
              </a:rPr>
              <a:t> </a:t>
            </a:r>
            <a:r>
              <a:rPr lang="nl-NL" dirty="0">
                <a:solidFill>
                  <a:schemeClr val="bg1">
                    <a:lumMod val="50000"/>
                  </a:schemeClr>
                </a:solidFill>
                <a:latin typeface="Arial" charset="0"/>
                <a:ea typeface="Arial" charset="0"/>
                <a:cs typeface="Arial" charset="0"/>
              </a:rPr>
              <a:t>Overman MJ, et al. </a:t>
            </a:r>
            <a:r>
              <a:rPr lang="nl-NL" i="1" dirty="0">
                <a:solidFill>
                  <a:schemeClr val="bg1">
                    <a:lumMod val="50000"/>
                  </a:schemeClr>
                </a:solidFill>
                <a:latin typeface="Arial" charset="0"/>
                <a:ea typeface="Arial" charset="0"/>
                <a:cs typeface="Arial" charset="0"/>
              </a:rPr>
              <a:t>J Clin Oncol </a:t>
            </a:r>
            <a:r>
              <a:rPr lang="nl-NL" dirty="0">
                <a:solidFill>
                  <a:schemeClr val="bg1">
                    <a:lumMod val="50000"/>
                  </a:schemeClr>
                </a:solidFill>
                <a:latin typeface="Arial" charset="0"/>
                <a:ea typeface="Arial" charset="0"/>
                <a:cs typeface="Arial" charset="0"/>
              </a:rPr>
              <a:t>2018;8:773–779. </a:t>
            </a:r>
            <a:r>
              <a:rPr lang="en-US" dirty="0">
                <a:solidFill>
                  <a:schemeClr val="bg1">
                    <a:lumMod val="50000"/>
                  </a:schemeClr>
                </a:solidFill>
                <a:latin typeface="Arial" charset="0"/>
                <a:ea typeface="Arial" charset="0"/>
                <a:cs typeface="Arial" charset="0"/>
              </a:rPr>
              <a:t>2. André </a:t>
            </a:r>
            <a:r>
              <a:rPr lang="en-US" dirty="0">
                <a:latin typeface="Arial" charset="0"/>
                <a:ea typeface="Arial" charset="0"/>
                <a:cs typeface="Arial" charset="0"/>
              </a:rPr>
              <a:t>T, et al. Oral presentation at ASCO-GI 2018.</a:t>
            </a:r>
          </a:p>
        </p:txBody>
      </p:sp>
      <p:sp>
        <p:nvSpPr>
          <p:cNvPr id="7" name="Content Placeholder 6">
            <a:extLst>
              <a:ext uri="{FF2B5EF4-FFF2-40B4-BE49-F238E27FC236}">
                <a16:creationId xmlns:a16="http://schemas.microsoft.com/office/drawing/2014/main" id="{9F7056CA-7805-407B-8F80-3069CF42C89F}"/>
              </a:ext>
            </a:extLst>
          </p:cNvPr>
          <p:cNvSpPr>
            <a:spLocks noGrp="1"/>
          </p:cNvSpPr>
          <p:nvPr>
            <p:ph idx="1"/>
          </p:nvPr>
        </p:nvSpPr>
        <p:spPr>
          <a:xfrm>
            <a:off x="636533" y="3704808"/>
            <a:ext cx="7886700" cy="669242"/>
          </a:xfrm>
        </p:spPr>
        <p:txBody>
          <a:bodyPr>
            <a:normAutofit lnSpcReduction="10000"/>
          </a:bodyPr>
          <a:lstStyle/>
          <a:p>
            <a:r>
              <a:rPr lang="en-US" dirty="0"/>
              <a:t>Median follow-up was 13.4 months (range, 9–25)</a:t>
            </a:r>
          </a:p>
          <a:p>
            <a:r>
              <a:rPr lang="en-US" dirty="0"/>
              <a:t>Responses were observed irrespective of tumor PD-L1 expression, </a:t>
            </a:r>
            <a:r>
              <a:rPr lang="en-US" i="1" dirty="0"/>
              <a:t>BRAF</a:t>
            </a:r>
            <a:r>
              <a:rPr lang="en-US" dirty="0"/>
              <a:t> or </a:t>
            </a:r>
            <a:r>
              <a:rPr lang="en-US" i="1" dirty="0"/>
              <a:t>KRAS</a:t>
            </a:r>
            <a:r>
              <a:rPr lang="en-US" dirty="0"/>
              <a:t> mutational status, or clinical history of Lynch syndrome</a:t>
            </a:r>
          </a:p>
        </p:txBody>
      </p:sp>
      <p:graphicFrame>
        <p:nvGraphicFramePr>
          <p:cNvPr id="9" name="Table 8">
            <a:extLst>
              <a:ext uri="{FF2B5EF4-FFF2-40B4-BE49-F238E27FC236}">
                <a16:creationId xmlns:a16="http://schemas.microsoft.com/office/drawing/2014/main" id="{955CF4F1-7B9C-4C83-9CA4-F5099F9A8A71}"/>
              </a:ext>
            </a:extLst>
          </p:cNvPr>
          <p:cNvGraphicFramePr>
            <a:graphicFrameLocks noGrp="1"/>
          </p:cNvGraphicFramePr>
          <p:nvPr>
            <p:extLst/>
          </p:nvPr>
        </p:nvGraphicFramePr>
        <p:xfrm>
          <a:off x="636533" y="1374800"/>
          <a:ext cx="7886701" cy="2474976"/>
        </p:xfrm>
        <a:graphic>
          <a:graphicData uri="http://schemas.openxmlformats.org/drawingml/2006/table">
            <a:tbl>
              <a:tblPr firstRow="1" firstCol="1" bandRow="1"/>
              <a:tblGrid>
                <a:gridCol w="3387948">
                  <a:extLst>
                    <a:ext uri="{9D8B030D-6E8A-4147-A177-3AD203B41FA5}">
                      <a16:colId xmlns:a16="http://schemas.microsoft.com/office/drawing/2014/main" val="2653174868"/>
                    </a:ext>
                  </a:extLst>
                </a:gridCol>
                <a:gridCol w="740537">
                  <a:extLst>
                    <a:ext uri="{9D8B030D-6E8A-4147-A177-3AD203B41FA5}">
                      <a16:colId xmlns:a16="http://schemas.microsoft.com/office/drawing/2014/main" val="2084278165"/>
                    </a:ext>
                  </a:extLst>
                </a:gridCol>
                <a:gridCol w="1758771">
                  <a:extLst>
                    <a:ext uri="{9D8B030D-6E8A-4147-A177-3AD203B41FA5}">
                      <a16:colId xmlns:a16="http://schemas.microsoft.com/office/drawing/2014/main" val="3113089086"/>
                    </a:ext>
                  </a:extLst>
                </a:gridCol>
                <a:gridCol w="1999445">
                  <a:extLst>
                    <a:ext uri="{9D8B030D-6E8A-4147-A177-3AD203B41FA5}">
                      <a16:colId xmlns:a16="http://schemas.microsoft.com/office/drawing/2014/main" val="3950233047"/>
                    </a:ext>
                  </a:extLst>
                </a:gridCol>
              </a:tblGrid>
              <a:tr h="238220">
                <a:tc rowSpan="2">
                  <a:txBody>
                    <a:bodyPr/>
                    <a:lstStyle/>
                    <a:p>
                      <a:pPr marL="0" marR="0">
                        <a:lnSpc>
                          <a:spcPct val="106000"/>
                        </a:lnSpc>
                        <a:spcBef>
                          <a:spcPts val="0"/>
                        </a:spcBef>
                        <a:spcAft>
                          <a:spcPts val="0"/>
                        </a:spcAft>
                      </a:pPr>
                      <a:endParaRPr lang="en-US" sz="1100" dirty="0">
                        <a:solidFill>
                          <a:schemeClr val="bg1"/>
                        </a:solidFill>
                        <a:effectLst/>
                        <a:latin typeface="+mn-lt"/>
                        <a:ea typeface="Calibri" panose="020F050202020403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gridSpan="3">
                  <a:txBody>
                    <a:bodyPr/>
                    <a:lstStyle/>
                    <a:p>
                      <a:pPr marL="0" marR="0" algn="ctr">
                        <a:lnSpc>
                          <a:spcPct val="106000"/>
                        </a:lnSpc>
                        <a:spcBef>
                          <a:spcPts val="0"/>
                        </a:spcBef>
                        <a:spcAft>
                          <a:spcPts val="0"/>
                        </a:spcAft>
                      </a:pPr>
                      <a:r>
                        <a:rPr lang="en-US" sz="1100" b="1" kern="1200">
                          <a:solidFill>
                            <a:schemeClr val="bg1"/>
                          </a:solidFill>
                          <a:effectLst/>
                          <a:latin typeface="+mn-lt"/>
                          <a:ea typeface="Times New Roman" panose="02020603050405020304" pitchFamily="18" charset="0"/>
                        </a:rPr>
                        <a:t>Nivolumab + low-dose ipilimumab</a:t>
                      </a:r>
                      <a:r>
                        <a:rPr lang="en-US" sz="1100" b="1" kern="1200">
                          <a:solidFill>
                            <a:srgbClr val="FF0000"/>
                          </a:solidFill>
                          <a:effectLst/>
                          <a:latin typeface="+mn-lt"/>
                          <a:ea typeface="Times New Roman" panose="02020603050405020304" pitchFamily="18" charset="0"/>
                        </a:rPr>
                        <a:t> </a:t>
                      </a:r>
                      <a:r>
                        <a:rPr lang="en-US" sz="1100" b="1">
                          <a:solidFill>
                            <a:schemeClr val="bg1"/>
                          </a:solidFill>
                          <a:effectLst/>
                          <a:latin typeface="+mn-lt"/>
                          <a:ea typeface="Calibri" panose="020F0502020204030204" pitchFamily="34" charset="0"/>
                        </a:rPr>
                        <a:t>(N = 119)</a:t>
                      </a:r>
                      <a:r>
                        <a:rPr lang="en-US" sz="1100" b="1" baseline="30000">
                          <a:solidFill>
                            <a:schemeClr val="bg1"/>
                          </a:solidFill>
                          <a:effectLst/>
                          <a:latin typeface="+mn-lt"/>
                          <a:ea typeface="Calibri" panose="020F0502020204030204" pitchFamily="34" charset="0"/>
                        </a:rPr>
                        <a:t>a</a:t>
                      </a:r>
                      <a:endParaRPr lang="en-US" sz="1100" baseline="30000">
                        <a:solidFill>
                          <a:schemeClr val="bg1"/>
                        </a:solidFill>
                        <a:effectLst/>
                        <a:latin typeface="+mn-lt"/>
                        <a:ea typeface="Calibri" panose="020F050202020403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hMerge="1">
                  <a:txBody>
                    <a:bodyPr/>
                    <a:lstStyle/>
                    <a:p>
                      <a:pPr marL="0" marR="0" algn="ctr">
                        <a:lnSpc>
                          <a:spcPct val="106000"/>
                        </a:lnSpc>
                        <a:spcBef>
                          <a:spcPts val="0"/>
                        </a:spcBef>
                        <a:spcAft>
                          <a:spcPts val="0"/>
                        </a:spcAft>
                      </a:pPr>
                      <a:endParaRPr lang="en-US" sz="1200" dirty="0">
                        <a:solidFill>
                          <a:schemeClr val="bg1"/>
                        </a:solidFill>
                        <a:effectLst/>
                        <a:latin typeface="+mn-lt"/>
                        <a:ea typeface="Calibri" panose="020F0502020204030204" pitchFamily="34" charset="0"/>
                      </a:endParaRPr>
                    </a:p>
                  </a:txBody>
                  <a:tcPr marL="37670" marR="37670" marT="18288" marB="18288" anchor="ctr">
                    <a:lnL w="12700" cap="flat" cmpd="sng" algn="ctr">
                      <a:solidFill>
                        <a:schemeClr val="bg1"/>
                      </a:solidFill>
                      <a:prstDash val="solid"/>
                      <a:round/>
                      <a:headEnd type="none" w="med" len="med"/>
                      <a:tailEnd type="none" w="med" len="med"/>
                    </a:lnL>
                    <a:lnR w="12700" cap="flat" cmpd="sng" algn="ctr">
                      <a:solidFill>
                        <a:srgbClr val="006DA8"/>
                      </a:solidFill>
                      <a:prstDash val="solid"/>
                      <a:round/>
                      <a:headEnd type="none" w="med" len="med"/>
                      <a:tailEnd type="none" w="med" len="med"/>
                    </a:lnR>
                    <a:lnT w="12700" cap="flat" cmpd="sng" algn="ctr">
                      <a:solidFill>
                        <a:srgbClr val="006DA8"/>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DA8"/>
                    </a:solidFill>
                  </a:tcPr>
                </a:tc>
                <a:tc hMerge="1">
                  <a:txBody>
                    <a:bodyPr/>
                    <a:lstStyle/>
                    <a:p>
                      <a:endParaRPr lang="en-US"/>
                    </a:p>
                  </a:txBody>
                  <a:tcPr/>
                </a:tc>
                <a:extLst>
                  <a:ext uri="{0D108BD9-81ED-4DB2-BD59-A6C34878D82A}">
                    <a16:rowId xmlns:a16="http://schemas.microsoft.com/office/drawing/2014/main" val="210029932"/>
                  </a:ext>
                </a:extLst>
              </a:tr>
              <a:tr h="238220">
                <a:tc vMerge="1">
                  <a:txBody>
                    <a:bodyPr/>
                    <a:lstStyle/>
                    <a:p>
                      <a:endParaRPr lang="en-US"/>
                    </a:p>
                  </a:txBody>
                  <a:tcPr/>
                </a:tc>
                <a:tc>
                  <a:txBody>
                    <a:bodyPr/>
                    <a:lstStyle/>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n</a:t>
                      </a: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6000"/>
                        </a:lnSpc>
                        <a:spcBef>
                          <a:spcPts val="0"/>
                        </a:spcBef>
                        <a:spcAft>
                          <a:spcPts val="0"/>
                        </a:spcAft>
                      </a:pPr>
                      <a:r>
                        <a:rPr lang="en-US" sz="1100" b="1">
                          <a:solidFill>
                            <a:schemeClr val="bg1"/>
                          </a:solidFill>
                          <a:effectLst/>
                          <a:latin typeface="+mn-lt"/>
                          <a:ea typeface="Calibri" panose="020F0502020204030204" pitchFamily="34" charset="0"/>
                        </a:rPr>
                        <a:t>ORR</a:t>
                      </a:r>
                      <a:endParaRPr lang="en-US" sz="1100">
                        <a:solidFill>
                          <a:schemeClr val="bg1"/>
                        </a:solidFill>
                        <a:effectLst/>
                        <a:latin typeface="+mn-lt"/>
                        <a:ea typeface="Calibri" panose="020F050202020403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6000"/>
                        </a:lnSpc>
                        <a:spcBef>
                          <a:spcPts val="0"/>
                        </a:spcBef>
                        <a:spcAft>
                          <a:spcPts val="0"/>
                        </a:spcAft>
                      </a:pPr>
                      <a:r>
                        <a:rPr lang="en-US" sz="1100" b="1" err="1">
                          <a:solidFill>
                            <a:schemeClr val="bg1"/>
                          </a:solidFill>
                          <a:effectLst/>
                          <a:latin typeface="+mn-lt"/>
                          <a:ea typeface="Calibri" panose="020F0502020204030204" pitchFamily="34" charset="0"/>
                        </a:rPr>
                        <a:t>DCR</a:t>
                      </a:r>
                      <a:r>
                        <a:rPr lang="en-US" sz="1100" b="1" baseline="30000" err="1">
                          <a:solidFill>
                            <a:schemeClr val="bg1"/>
                          </a:solidFill>
                          <a:effectLst/>
                          <a:latin typeface="+mn-lt"/>
                          <a:ea typeface="Calibri" panose="020F0502020204030204" pitchFamily="34" charset="0"/>
                        </a:rPr>
                        <a:t>b</a:t>
                      </a:r>
                      <a:endParaRPr lang="en-US" sz="1100">
                        <a:solidFill>
                          <a:schemeClr val="bg1"/>
                        </a:solidFill>
                        <a:effectLst/>
                        <a:latin typeface="+mn-lt"/>
                        <a:ea typeface="Calibri" panose="020F0502020204030204" pitchFamily="34" charset="0"/>
                      </a:endParaRPr>
                    </a:p>
                  </a:txBody>
                  <a:tcPr marL="68580" marR="68580"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4163572732"/>
                  </a:ext>
                </a:extLst>
              </a:tr>
              <a:tr h="577501">
                <a:tc>
                  <a:txBody>
                    <a:bodyPr/>
                    <a:lstStyle/>
                    <a:p>
                      <a:pPr marL="0" marR="0">
                        <a:lnSpc>
                          <a:spcPct val="106000"/>
                        </a:lnSpc>
                        <a:spcBef>
                          <a:spcPts val="0"/>
                        </a:spcBef>
                        <a:spcAft>
                          <a:spcPts val="0"/>
                        </a:spcAft>
                      </a:pPr>
                      <a:r>
                        <a:rPr lang="en-US" sz="1100" b="1" dirty="0">
                          <a:solidFill>
                            <a:srgbClr val="000000"/>
                          </a:solidFill>
                          <a:effectLst/>
                          <a:latin typeface="+mn-lt"/>
                          <a:ea typeface="Calibri" panose="020F0502020204030204" pitchFamily="34" charset="0"/>
                        </a:rPr>
                        <a:t>Tumor PD-L1 expression, n (%)</a:t>
                      </a:r>
                    </a:p>
                    <a:p>
                      <a:pPr marL="228600" marR="0">
                        <a:lnSpc>
                          <a:spcPct val="106000"/>
                        </a:lnSpc>
                        <a:spcBef>
                          <a:spcPts val="0"/>
                        </a:spcBef>
                        <a:spcAft>
                          <a:spcPts val="0"/>
                        </a:spcAft>
                      </a:pPr>
                      <a:r>
                        <a:rPr lang="en-US" sz="1100" dirty="0">
                          <a:solidFill>
                            <a:srgbClr val="000000"/>
                          </a:solidFill>
                          <a:effectLst/>
                          <a:latin typeface="+mn-lt"/>
                          <a:ea typeface="Calibri" panose="020F0502020204030204" pitchFamily="34" charset="0"/>
                        </a:rPr>
                        <a:t>≥ 1%</a:t>
                      </a:r>
                    </a:p>
                    <a:p>
                      <a:pPr marL="213995" marR="0">
                        <a:lnSpc>
                          <a:spcPct val="106000"/>
                        </a:lnSpc>
                        <a:spcBef>
                          <a:spcPts val="0"/>
                        </a:spcBef>
                        <a:spcAft>
                          <a:spcPts val="0"/>
                        </a:spcAft>
                      </a:pPr>
                      <a:r>
                        <a:rPr lang="en-US" sz="1100" dirty="0">
                          <a:solidFill>
                            <a:srgbClr val="000000"/>
                          </a:solidFill>
                          <a:effectLst/>
                          <a:latin typeface="+mn-lt"/>
                          <a:ea typeface="Calibri" panose="020F0502020204030204" pitchFamily="34" charset="0"/>
                        </a:rPr>
                        <a:t>&lt; 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26</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65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14 (54)</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34 (52)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20 (77)</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51 (78)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3173911187"/>
                  </a:ext>
                </a:extLst>
              </a:tr>
              <a:tr h="747141">
                <a:tc>
                  <a:txBody>
                    <a:bodyPr/>
                    <a:lstStyle/>
                    <a:p>
                      <a:pPr marL="0" marR="0">
                        <a:lnSpc>
                          <a:spcPct val="106000"/>
                        </a:lnSpc>
                        <a:spcBef>
                          <a:spcPts val="0"/>
                        </a:spcBef>
                        <a:spcAft>
                          <a:spcPts val="0"/>
                        </a:spcAft>
                      </a:pPr>
                      <a:r>
                        <a:rPr lang="en-US" sz="1100" b="1" i="1" dirty="0">
                          <a:solidFill>
                            <a:srgbClr val="000000"/>
                          </a:solidFill>
                          <a:effectLst/>
                          <a:latin typeface="+mn-lt"/>
                          <a:ea typeface="Calibri" panose="020F0502020204030204" pitchFamily="34" charset="0"/>
                        </a:rPr>
                        <a:t>BRAF</a:t>
                      </a:r>
                      <a:r>
                        <a:rPr lang="en-US" sz="1100" b="1" i="0" dirty="0">
                          <a:solidFill>
                            <a:srgbClr val="000000"/>
                          </a:solidFill>
                          <a:effectLst/>
                          <a:latin typeface="+mn-lt"/>
                          <a:ea typeface="Calibri" panose="020F0502020204030204" pitchFamily="34" charset="0"/>
                        </a:rPr>
                        <a:t>/</a:t>
                      </a:r>
                      <a:r>
                        <a:rPr lang="en-US" sz="1100" b="1" i="1" dirty="0">
                          <a:solidFill>
                            <a:srgbClr val="000000"/>
                          </a:solidFill>
                          <a:effectLst/>
                          <a:latin typeface="+mn-lt"/>
                          <a:ea typeface="Calibri" panose="020F0502020204030204" pitchFamily="34" charset="0"/>
                        </a:rPr>
                        <a:t>KRAS</a:t>
                      </a:r>
                      <a:r>
                        <a:rPr lang="en-US" sz="1100" b="1" dirty="0">
                          <a:solidFill>
                            <a:srgbClr val="000000"/>
                          </a:solidFill>
                          <a:effectLst/>
                          <a:latin typeface="+mn-lt"/>
                          <a:ea typeface="Calibri" panose="020F0502020204030204" pitchFamily="34" charset="0"/>
                        </a:rPr>
                        <a:t> mutation status, n (%)</a:t>
                      </a:r>
                    </a:p>
                    <a:p>
                      <a:pPr marL="208280" marR="0">
                        <a:lnSpc>
                          <a:spcPct val="106000"/>
                        </a:lnSpc>
                        <a:spcBef>
                          <a:spcPts val="0"/>
                        </a:spcBef>
                        <a:spcAft>
                          <a:spcPts val="0"/>
                        </a:spcAft>
                      </a:pPr>
                      <a:r>
                        <a:rPr lang="en-US" sz="1100" dirty="0">
                          <a:solidFill>
                            <a:srgbClr val="000000"/>
                          </a:solidFill>
                          <a:effectLst/>
                          <a:latin typeface="+mn-lt"/>
                          <a:ea typeface="Calibri" panose="020F0502020204030204" pitchFamily="34" charset="0"/>
                        </a:rPr>
                        <a:t>Wild type</a:t>
                      </a:r>
                    </a:p>
                    <a:p>
                      <a:pPr marL="208280" marR="0">
                        <a:lnSpc>
                          <a:spcPct val="106000"/>
                        </a:lnSpc>
                        <a:spcBef>
                          <a:spcPts val="0"/>
                        </a:spcBef>
                        <a:spcAft>
                          <a:spcPts val="0"/>
                        </a:spcAft>
                      </a:pPr>
                      <a:r>
                        <a:rPr lang="en-US" sz="1100" i="1" dirty="0">
                          <a:solidFill>
                            <a:srgbClr val="000000"/>
                          </a:solidFill>
                          <a:effectLst/>
                          <a:latin typeface="+mn-lt"/>
                          <a:ea typeface="Calibri" panose="020F0502020204030204" pitchFamily="34" charset="0"/>
                        </a:rPr>
                        <a:t>BRAF</a:t>
                      </a:r>
                      <a:r>
                        <a:rPr lang="en-US" sz="1100" dirty="0">
                          <a:solidFill>
                            <a:srgbClr val="000000"/>
                          </a:solidFill>
                          <a:effectLst/>
                          <a:latin typeface="+mn-lt"/>
                          <a:ea typeface="Calibri" panose="020F0502020204030204" pitchFamily="34" charset="0"/>
                        </a:rPr>
                        <a:t> mutant</a:t>
                      </a:r>
                    </a:p>
                    <a:p>
                      <a:pPr marL="208280" marR="0">
                        <a:lnSpc>
                          <a:spcPct val="106000"/>
                        </a:lnSpc>
                        <a:spcBef>
                          <a:spcPts val="0"/>
                        </a:spcBef>
                        <a:spcAft>
                          <a:spcPts val="0"/>
                        </a:spcAft>
                      </a:pPr>
                      <a:r>
                        <a:rPr lang="en-US" sz="1100" i="1" dirty="0">
                          <a:solidFill>
                            <a:srgbClr val="000000"/>
                          </a:solidFill>
                          <a:effectLst/>
                          <a:latin typeface="+mn-lt"/>
                          <a:ea typeface="Calibri" panose="020F0502020204030204" pitchFamily="34" charset="0"/>
                        </a:rPr>
                        <a:t>KRAS</a:t>
                      </a:r>
                      <a:r>
                        <a:rPr lang="en-US" sz="1100" dirty="0">
                          <a:solidFill>
                            <a:srgbClr val="000000"/>
                          </a:solidFill>
                          <a:effectLst/>
                          <a:latin typeface="+mn-lt"/>
                          <a:ea typeface="Calibri" panose="020F0502020204030204" pitchFamily="34" charset="0"/>
                        </a:rPr>
                        <a:t> mutant</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31</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29</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44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17 (55)</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16 (55)</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25 (57)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24 (77)</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23 (79)</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37 (84)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2641849412"/>
                  </a:ext>
                </a:extLst>
              </a:tr>
              <a:tr h="577501">
                <a:tc>
                  <a:txBody>
                    <a:bodyPr/>
                    <a:lstStyle/>
                    <a:p>
                      <a:pPr marL="0" marR="0">
                        <a:lnSpc>
                          <a:spcPct val="106000"/>
                        </a:lnSpc>
                        <a:spcBef>
                          <a:spcPts val="0"/>
                        </a:spcBef>
                        <a:spcAft>
                          <a:spcPts val="0"/>
                        </a:spcAft>
                      </a:pPr>
                      <a:r>
                        <a:rPr lang="en-US" sz="1100" b="1" kern="1200" dirty="0">
                          <a:solidFill>
                            <a:srgbClr val="000000"/>
                          </a:solidFill>
                          <a:effectLst/>
                          <a:latin typeface="+mn-lt"/>
                          <a:ea typeface="Times New Roman" panose="02020603050405020304" pitchFamily="18" charset="0"/>
                        </a:rPr>
                        <a:t>Clinical history of Lynch syndrome, </a:t>
                      </a:r>
                      <a:r>
                        <a:rPr lang="en-US" sz="1100" b="1" kern="1200" baseline="0" dirty="0">
                          <a:solidFill>
                            <a:srgbClr val="000000"/>
                          </a:solidFill>
                          <a:effectLst/>
                          <a:latin typeface="+mn-lt"/>
                          <a:ea typeface="Times New Roman" panose="02020603050405020304" pitchFamily="18" charset="0"/>
                        </a:rPr>
                        <a:t>n </a:t>
                      </a:r>
                      <a:r>
                        <a:rPr lang="en-US" sz="1100" b="1" dirty="0">
                          <a:solidFill>
                            <a:srgbClr val="000000"/>
                          </a:solidFill>
                          <a:effectLst/>
                          <a:latin typeface="+mn-lt"/>
                          <a:ea typeface="Calibri" panose="020F0502020204030204" pitchFamily="34" charset="0"/>
                        </a:rPr>
                        <a:t>(%)</a:t>
                      </a:r>
                      <a:r>
                        <a:rPr lang="en-US" sz="1100" b="1" kern="1200" baseline="30000" dirty="0">
                          <a:solidFill>
                            <a:srgbClr val="000000"/>
                          </a:solidFill>
                          <a:effectLst/>
                          <a:latin typeface="+mn-lt"/>
                          <a:ea typeface="Times New Roman" panose="02020603050405020304" pitchFamily="18" charset="0"/>
                        </a:rPr>
                        <a:t>c</a:t>
                      </a:r>
                      <a:r>
                        <a:rPr lang="en-US" sz="1100" b="1" kern="1200" baseline="0" dirty="0">
                          <a:solidFill>
                            <a:srgbClr val="000000"/>
                          </a:solidFill>
                          <a:effectLst/>
                          <a:latin typeface="+mn-lt"/>
                          <a:ea typeface="Times New Roman" panose="02020603050405020304" pitchFamily="18" charset="0"/>
                        </a:rPr>
                        <a:t> </a:t>
                      </a:r>
                      <a:endParaRPr lang="en-US" sz="1100" b="1" dirty="0">
                        <a:solidFill>
                          <a:srgbClr val="000000"/>
                        </a:solidFill>
                        <a:effectLst/>
                        <a:latin typeface="+mn-lt"/>
                        <a:ea typeface="Calibri" panose="020F0502020204030204" pitchFamily="34" charset="0"/>
                      </a:endParaRPr>
                    </a:p>
                    <a:p>
                      <a:pPr marL="228600" marR="0">
                        <a:lnSpc>
                          <a:spcPct val="106000"/>
                        </a:lnSpc>
                        <a:spcBef>
                          <a:spcPts val="0"/>
                        </a:spcBef>
                        <a:spcAft>
                          <a:spcPts val="0"/>
                        </a:spcAft>
                      </a:pPr>
                      <a:r>
                        <a:rPr lang="en-US" sz="1100" dirty="0">
                          <a:solidFill>
                            <a:srgbClr val="000000"/>
                          </a:solidFill>
                          <a:effectLst/>
                          <a:latin typeface="+mn-lt"/>
                          <a:ea typeface="Calibri" panose="020F0502020204030204" pitchFamily="34" charset="0"/>
                        </a:rPr>
                        <a:t>Yes</a:t>
                      </a:r>
                    </a:p>
                    <a:p>
                      <a:pPr marL="228600" marR="0">
                        <a:lnSpc>
                          <a:spcPct val="106000"/>
                        </a:lnSpc>
                        <a:spcBef>
                          <a:spcPts val="0"/>
                        </a:spcBef>
                        <a:spcAft>
                          <a:spcPts val="0"/>
                        </a:spcAft>
                      </a:pPr>
                      <a:r>
                        <a:rPr lang="en-US" sz="1100" dirty="0">
                          <a:solidFill>
                            <a:srgbClr val="000000"/>
                          </a:solidFill>
                          <a:effectLst/>
                          <a:latin typeface="+mn-lt"/>
                          <a:ea typeface="Calibri" panose="020F0502020204030204" pitchFamily="34" charset="0"/>
                        </a:rPr>
                        <a:t>No</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35</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31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6000"/>
                        </a:lnSpc>
                        <a:spcBef>
                          <a:spcPts val="0"/>
                        </a:spcBef>
                        <a:spcAft>
                          <a:spcPts val="0"/>
                        </a:spcAft>
                      </a:pPr>
                      <a:endParaRPr lang="en-US" sz="110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25 (71)</a:t>
                      </a:r>
                    </a:p>
                    <a:p>
                      <a:pPr marL="0" marR="0" algn="ctr">
                        <a:lnSpc>
                          <a:spcPct val="106000"/>
                        </a:lnSpc>
                        <a:spcBef>
                          <a:spcPts val="0"/>
                        </a:spcBef>
                        <a:spcAft>
                          <a:spcPts val="0"/>
                        </a:spcAft>
                      </a:pPr>
                      <a:r>
                        <a:rPr lang="en-US" sz="1100">
                          <a:solidFill>
                            <a:srgbClr val="000000"/>
                          </a:solidFill>
                          <a:effectLst/>
                          <a:latin typeface="+mn-lt"/>
                          <a:ea typeface="Calibri" panose="020F0502020204030204" pitchFamily="34" charset="0"/>
                        </a:rPr>
                        <a:t>15 (48)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6000"/>
                        </a:lnSpc>
                        <a:spcBef>
                          <a:spcPts val="0"/>
                        </a:spcBef>
                        <a:spcAft>
                          <a:spcPts val="0"/>
                        </a:spcAft>
                      </a:pPr>
                      <a:endParaRPr lang="en-US" sz="1100" dirty="0">
                        <a:solidFill>
                          <a:srgbClr val="000000"/>
                        </a:solidFill>
                        <a:effectLst/>
                        <a:latin typeface="+mn-lt"/>
                        <a:ea typeface="Calibri" panose="020F0502020204030204" pitchFamily="34" charset="0"/>
                      </a:endParaRPr>
                    </a:p>
                    <a:p>
                      <a:pPr marL="0" marR="0" algn="ctr">
                        <a:lnSpc>
                          <a:spcPct val="106000"/>
                        </a:lnSpc>
                        <a:spcBef>
                          <a:spcPts val="0"/>
                        </a:spcBef>
                        <a:spcAft>
                          <a:spcPts val="0"/>
                        </a:spcAft>
                      </a:pPr>
                      <a:r>
                        <a:rPr lang="en-US" sz="1100" dirty="0">
                          <a:solidFill>
                            <a:srgbClr val="000000"/>
                          </a:solidFill>
                          <a:effectLst/>
                          <a:latin typeface="+mn-lt"/>
                          <a:ea typeface="Calibri" panose="020F0502020204030204" pitchFamily="34" charset="0"/>
                        </a:rPr>
                        <a:t>30 (86)</a:t>
                      </a:r>
                    </a:p>
                    <a:p>
                      <a:pPr marL="0" marR="0" algn="ctr">
                        <a:lnSpc>
                          <a:spcPct val="106000"/>
                        </a:lnSpc>
                        <a:spcBef>
                          <a:spcPts val="0"/>
                        </a:spcBef>
                        <a:spcAft>
                          <a:spcPts val="0"/>
                        </a:spcAft>
                      </a:pPr>
                      <a:r>
                        <a:rPr lang="en-US" sz="1100" dirty="0">
                          <a:solidFill>
                            <a:srgbClr val="000000"/>
                          </a:solidFill>
                          <a:effectLst/>
                          <a:latin typeface="+mn-lt"/>
                          <a:ea typeface="Calibri" panose="020F0502020204030204" pitchFamily="34" charset="0"/>
                        </a:rPr>
                        <a:t>25 (81)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2000723738"/>
                  </a:ext>
                </a:extLst>
              </a:tr>
            </a:tbl>
          </a:graphicData>
        </a:graphic>
      </p:graphicFrame>
    </p:spTree>
    <p:extLst>
      <p:ext uri="{BB962C8B-B14F-4D97-AF65-F5344CB8AC3E}">
        <p14:creationId xmlns:p14="http://schemas.microsoft.com/office/powerpoint/2010/main" val="4042031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Progression-Free and Overall Survival (nivolumab + low-dose ipilimumab; 2L+)</a:t>
            </a:r>
            <a:endParaRPr lang="en-US" baseline="30000" dirty="0"/>
          </a:p>
        </p:txBody>
      </p:sp>
      <p:sp>
        <p:nvSpPr>
          <p:cNvPr id="204" name="Content Placeholder 203"/>
          <p:cNvSpPr>
            <a:spLocks noGrp="1"/>
          </p:cNvSpPr>
          <p:nvPr>
            <p:ph idx="1"/>
          </p:nvPr>
        </p:nvSpPr>
        <p:spPr>
          <a:xfrm>
            <a:off x="628650" y="4244377"/>
            <a:ext cx="7886700" cy="319130"/>
          </a:xfrm>
        </p:spPr>
        <p:txBody>
          <a:bodyPr>
            <a:normAutofit/>
          </a:bodyPr>
          <a:lstStyle/>
          <a:p>
            <a:r>
              <a:rPr lang="en-US"/>
              <a:t>Median follow-up was 25.4 months (range, 21.4–37.2)</a:t>
            </a:r>
            <a:r>
              <a:rPr lang="en-US" baseline="30000"/>
              <a:t>1</a:t>
            </a:r>
          </a:p>
          <a:p>
            <a:endParaRPr lang="en-US" baseline="30000"/>
          </a:p>
        </p:txBody>
      </p:sp>
      <p:sp>
        <p:nvSpPr>
          <p:cNvPr id="4" name="Slide Number Placeholder 3"/>
          <p:cNvSpPr>
            <a:spLocks noGrp="1"/>
          </p:cNvSpPr>
          <p:nvPr>
            <p:ph type="sldNum" sz="quarter" idx="12"/>
          </p:nvPr>
        </p:nvSpPr>
        <p:spPr/>
        <p:txBody>
          <a:bodyPr/>
          <a:lstStyle/>
          <a:p>
            <a:pPr defTabSz="685800">
              <a:defRPr/>
            </a:pPr>
            <a:fld id="{523C7A4C-6EC6-DB4C-B133-117FAB5DFCCF}" type="slidenum">
              <a:rPr lang="en-US">
                <a:solidFill>
                  <a:srgbClr val="000000">
                    <a:tint val="75000"/>
                  </a:srgbClr>
                </a:solidFill>
                <a:latin typeface="Arial" panose="020B0604020202020204"/>
              </a:rPr>
              <a:pPr defTabSz="685800">
                <a:defRPr/>
              </a:pPr>
              <a:t>25</a:t>
            </a:fld>
            <a:endParaRPr lang="en-US">
              <a:solidFill>
                <a:srgbClr val="000000">
                  <a:tint val="75000"/>
                </a:srgbClr>
              </a:solidFill>
              <a:latin typeface="Arial" panose="020B0604020202020204"/>
            </a:endParaRPr>
          </a:p>
        </p:txBody>
      </p:sp>
      <p:sp>
        <p:nvSpPr>
          <p:cNvPr id="202" name="Text Placeholder 201"/>
          <p:cNvSpPr>
            <a:spLocks noGrp="1"/>
          </p:cNvSpPr>
          <p:nvPr>
            <p:ph type="body" sz="quarter" idx="14"/>
          </p:nvPr>
        </p:nvSpPr>
        <p:spPr/>
        <p:txBody>
          <a:bodyPr/>
          <a:lstStyle/>
          <a:p>
            <a:r>
              <a:rPr lang="en-US" dirty="0"/>
              <a:t>Overman MJ, et al. Poster presentation at ASCO-GI 2019. </a:t>
            </a:r>
          </a:p>
        </p:txBody>
      </p:sp>
      <p:graphicFrame>
        <p:nvGraphicFramePr>
          <p:cNvPr id="583" name="Table 582">
            <a:extLst>
              <a:ext uri="{FF2B5EF4-FFF2-40B4-BE49-F238E27FC236}">
                <a16:creationId xmlns:a16="http://schemas.microsoft.com/office/drawing/2014/main" id="{4986B0B2-B40E-4505-ACB8-21065F151E3B}"/>
              </a:ext>
            </a:extLst>
          </p:cNvPr>
          <p:cNvGraphicFramePr>
            <a:graphicFrameLocks noGrp="1"/>
          </p:cNvGraphicFramePr>
          <p:nvPr>
            <p:extLst/>
          </p:nvPr>
        </p:nvGraphicFramePr>
        <p:xfrm>
          <a:off x="686979" y="1368149"/>
          <a:ext cx="3701962" cy="769986"/>
        </p:xfrm>
        <a:graphic>
          <a:graphicData uri="http://schemas.openxmlformats.org/drawingml/2006/table">
            <a:tbl>
              <a:tblPr firstRow="1">
                <a:tableStyleId>{5A111915-BE36-4E01-A7E5-04B1672EAD32}</a:tableStyleId>
              </a:tblPr>
              <a:tblGrid>
                <a:gridCol w="2237570">
                  <a:extLst>
                    <a:ext uri="{9D8B030D-6E8A-4147-A177-3AD203B41FA5}">
                      <a16:colId xmlns:a16="http://schemas.microsoft.com/office/drawing/2014/main" val="2393656643"/>
                    </a:ext>
                  </a:extLst>
                </a:gridCol>
                <a:gridCol w="1464392">
                  <a:extLst>
                    <a:ext uri="{9D8B030D-6E8A-4147-A177-3AD203B41FA5}">
                      <a16:colId xmlns:a16="http://schemas.microsoft.com/office/drawing/2014/main" val="1692651887"/>
                    </a:ext>
                  </a:extLst>
                </a:gridCol>
              </a:tblGrid>
              <a:tr h="280743">
                <a:tc>
                  <a:txBody>
                    <a:bodyPr/>
                    <a:lstStyle/>
                    <a:p>
                      <a:pPr marL="0" marR="0" algn="ctr">
                        <a:lnSpc>
                          <a:spcPct val="100000"/>
                        </a:lnSpc>
                        <a:spcBef>
                          <a:spcPts val="0"/>
                        </a:spcBef>
                        <a:spcAft>
                          <a:spcPts val="300"/>
                        </a:spcAft>
                      </a:pPr>
                      <a:r>
                        <a:rPr lang="en-US" sz="800">
                          <a:solidFill>
                            <a:schemeClr val="bg1"/>
                          </a:solidFill>
                          <a:effectLst/>
                          <a:latin typeface="+mn-lt"/>
                          <a:ea typeface="Calibri" panose="020F0502020204030204" pitchFamily="34" charset="0"/>
                        </a:rPr>
                        <a:t>PFS</a:t>
                      </a:r>
                    </a:p>
                  </a:txBody>
                  <a:tcPr marL="68580"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300"/>
                        </a:spcAft>
                      </a:pPr>
                      <a:r>
                        <a:rPr lang="en-US" sz="800">
                          <a:solidFill>
                            <a:schemeClr val="bg1"/>
                          </a:solidFill>
                          <a:effectLst/>
                        </a:rPr>
                        <a:t>Nivolumab + </a:t>
                      </a:r>
                    </a:p>
                    <a:p>
                      <a:pPr marL="0" marR="0" algn="ctr">
                        <a:lnSpc>
                          <a:spcPct val="100000"/>
                        </a:lnSpc>
                        <a:spcBef>
                          <a:spcPts val="0"/>
                        </a:spcBef>
                        <a:spcAft>
                          <a:spcPts val="300"/>
                        </a:spcAft>
                      </a:pPr>
                      <a:r>
                        <a:rPr lang="en-US" sz="800">
                          <a:solidFill>
                            <a:schemeClr val="bg1"/>
                          </a:solidFill>
                          <a:effectLst/>
                        </a:rPr>
                        <a:t>low-dose </a:t>
                      </a:r>
                      <a:r>
                        <a:rPr lang="en-US" sz="800">
                          <a:effectLst/>
                        </a:rPr>
                        <a:t>ipilimumab</a:t>
                      </a:r>
                      <a:endParaRPr lang="en-US" sz="800">
                        <a:solidFill>
                          <a:srgbClr val="000000"/>
                        </a:solidFill>
                        <a:effectLst/>
                        <a:latin typeface="+mn-lt"/>
                        <a:ea typeface="Calibri" panose="020F0502020204030204" pitchFamily="34" charset="0"/>
                      </a:endParaRP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54965324"/>
                  </a:ext>
                </a:extLst>
              </a:tr>
              <a:tr h="150876">
                <a:tc>
                  <a:txBody>
                    <a:bodyPr/>
                    <a:lstStyle/>
                    <a:p>
                      <a:pPr marL="0" marR="0" indent="52388">
                        <a:lnSpc>
                          <a:spcPct val="100000"/>
                        </a:lnSpc>
                        <a:spcBef>
                          <a:spcPts val="0"/>
                        </a:spcBef>
                        <a:spcAft>
                          <a:spcPts val="300"/>
                        </a:spcAft>
                      </a:pPr>
                      <a:r>
                        <a:rPr lang="en-US" sz="800" b="1">
                          <a:solidFill>
                            <a:srgbClr val="000000"/>
                          </a:solidFill>
                          <a:effectLst/>
                        </a:rPr>
                        <a:t>Median PFS (95% CI), months</a:t>
                      </a: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300"/>
                        </a:spcAft>
                      </a:pPr>
                      <a:r>
                        <a:rPr lang="en-US" sz="800" kern="1200">
                          <a:solidFill>
                            <a:srgbClr val="000000"/>
                          </a:solidFill>
                          <a:effectLst/>
                        </a:rPr>
                        <a:t>NR (23–NE)</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892274531"/>
                  </a:ext>
                </a:extLst>
              </a:tr>
              <a:tr h="150876">
                <a:tc>
                  <a:txBody>
                    <a:bodyPr/>
                    <a:lstStyle/>
                    <a:p>
                      <a:pPr marL="0" marR="0" indent="52388">
                        <a:lnSpc>
                          <a:spcPct val="100000"/>
                        </a:lnSpc>
                        <a:spcBef>
                          <a:spcPts val="0"/>
                        </a:spcBef>
                        <a:spcAft>
                          <a:spcPts val="300"/>
                        </a:spcAft>
                      </a:pPr>
                      <a:r>
                        <a:rPr lang="en-US" sz="800" b="1">
                          <a:solidFill>
                            <a:srgbClr val="000000"/>
                          </a:solidFill>
                          <a:effectLst/>
                        </a:rPr>
                        <a:t>12-month rate (95% CI), %</a:t>
                      </a: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300"/>
                        </a:spcAft>
                      </a:pPr>
                      <a:r>
                        <a:rPr lang="pl-PL" sz="800" kern="1200">
                          <a:solidFill>
                            <a:srgbClr val="000000"/>
                          </a:solidFill>
                          <a:effectLst/>
                        </a:rPr>
                        <a:t>71 (62–78)</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887335738"/>
                  </a:ext>
                </a:extLst>
              </a:tr>
              <a:tr h="150876">
                <a:tc>
                  <a:txBody>
                    <a:bodyPr/>
                    <a:lstStyle/>
                    <a:p>
                      <a:pPr marL="0" marR="0" lvl="0" indent="52388" algn="l" defTabSz="914400" rtl="0" eaLnBrk="1" fontAlgn="auto" latinLnBrk="0" hangingPunct="1">
                        <a:lnSpc>
                          <a:spcPct val="100000"/>
                        </a:lnSpc>
                        <a:spcBef>
                          <a:spcPts val="0"/>
                        </a:spcBef>
                        <a:spcAft>
                          <a:spcPts val="300"/>
                        </a:spcAft>
                        <a:buClrTx/>
                        <a:buSzTx/>
                        <a:buFontTx/>
                        <a:buNone/>
                        <a:tabLst/>
                        <a:defRPr/>
                      </a:pPr>
                      <a:r>
                        <a:rPr lang="en-US" sz="800" b="1" dirty="0">
                          <a:solidFill>
                            <a:srgbClr val="000000"/>
                          </a:solidFill>
                          <a:effectLst/>
                        </a:rPr>
                        <a:t>24-month rate (95% CI), %</a:t>
                      </a:r>
                      <a:endParaRPr lang="en-US" sz="800" b="1" dirty="0">
                        <a:solidFill>
                          <a:srgbClr val="000000"/>
                        </a:solidFill>
                        <a:effectLst/>
                        <a:latin typeface="+mn-lt"/>
                      </a:endParaRP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pl-PL" sz="800" kern="1200" dirty="0">
                          <a:solidFill>
                            <a:srgbClr val="000000"/>
                          </a:solidFill>
                          <a:effectLst/>
                        </a:rPr>
                        <a:t>60 (50–69)</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156719058"/>
                  </a:ext>
                </a:extLst>
              </a:tr>
            </a:tbl>
          </a:graphicData>
        </a:graphic>
      </p:graphicFrame>
      <p:graphicFrame>
        <p:nvGraphicFramePr>
          <p:cNvPr id="856" name="Table 855">
            <a:extLst>
              <a:ext uri="{FF2B5EF4-FFF2-40B4-BE49-F238E27FC236}">
                <a16:creationId xmlns:a16="http://schemas.microsoft.com/office/drawing/2014/main" id="{4F7301C8-0784-4BBF-BA67-713C5A2CFE53}"/>
              </a:ext>
            </a:extLst>
          </p:cNvPr>
          <p:cNvGraphicFramePr>
            <a:graphicFrameLocks noGrp="1"/>
          </p:cNvGraphicFramePr>
          <p:nvPr>
            <p:extLst/>
          </p:nvPr>
        </p:nvGraphicFramePr>
        <p:xfrm>
          <a:off x="4830418" y="1368149"/>
          <a:ext cx="3785089" cy="769986"/>
        </p:xfrm>
        <a:graphic>
          <a:graphicData uri="http://schemas.openxmlformats.org/drawingml/2006/table">
            <a:tbl>
              <a:tblPr firstRow="1">
                <a:tableStyleId>{5A111915-BE36-4E01-A7E5-04B1672EAD32}</a:tableStyleId>
              </a:tblPr>
              <a:tblGrid>
                <a:gridCol w="2287815">
                  <a:extLst>
                    <a:ext uri="{9D8B030D-6E8A-4147-A177-3AD203B41FA5}">
                      <a16:colId xmlns:a16="http://schemas.microsoft.com/office/drawing/2014/main" val="2393656643"/>
                    </a:ext>
                  </a:extLst>
                </a:gridCol>
                <a:gridCol w="1497274">
                  <a:extLst>
                    <a:ext uri="{9D8B030D-6E8A-4147-A177-3AD203B41FA5}">
                      <a16:colId xmlns:a16="http://schemas.microsoft.com/office/drawing/2014/main" val="1692651887"/>
                    </a:ext>
                  </a:extLst>
                </a:gridCol>
              </a:tblGrid>
              <a:tr h="280743">
                <a:tc>
                  <a:txBody>
                    <a:bodyPr/>
                    <a:lstStyle/>
                    <a:p>
                      <a:pPr marL="0" marR="0" algn="ctr">
                        <a:lnSpc>
                          <a:spcPct val="100000"/>
                        </a:lnSpc>
                        <a:spcBef>
                          <a:spcPts val="0"/>
                        </a:spcBef>
                        <a:spcAft>
                          <a:spcPts val="300"/>
                        </a:spcAft>
                      </a:pPr>
                      <a:r>
                        <a:rPr lang="en-US" sz="800">
                          <a:solidFill>
                            <a:schemeClr val="bg1"/>
                          </a:solidFill>
                          <a:effectLst/>
                          <a:latin typeface="+mn-lt"/>
                          <a:ea typeface="Calibri" panose="020F0502020204030204" pitchFamily="34" charset="0"/>
                        </a:rPr>
                        <a:t>OS</a:t>
                      </a:r>
                    </a:p>
                  </a:txBody>
                  <a:tcPr marL="68580"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300"/>
                        </a:spcAft>
                      </a:pPr>
                      <a:r>
                        <a:rPr lang="en-US" sz="800">
                          <a:solidFill>
                            <a:schemeClr val="bg1"/>
                          </a:solidFill>
                          <a:effectLst/>
                        </a:rPr>
                        <a:t>Nivolumab + </a:t>
                      </a:r>
                    </a:p>
                    <a:p>
                      <a:pPr marL="0" marR="0" algn="ctr">
                        <a:lnSpc>
                          <a:spcPct val="100000"/>
                        </a:lnSpc>
                        <a:spcBef>
                          <a:spcPts val="0"/>
                        </a:spcBef>
                        <a:spcAft>
                          <a:spcPts val="300"/>
                        </a:spcAft>
                      </a:pPr>
                      <a:r>
                        <a:rPr lang="en-US" sz="800">
                          <a:solidFill>
                            <a:schemeClr val="bg1"/>
                          </a:solidFill>
                          <a:effectLst/>
                        </a:rPr>
                        <a:t>low-dose </a:t>
                      </a:r>
                      <a:r>
                        <a:rPr lang="en-US" sz="800">
                          <a:effectLst/>
                        </a:rPr>
                        <a:t>ipilimumab</a:t>
                      </a:r>
                      <a:endParaRPr lang="en-US" sz="800">
                        <a:solidFill>
                          <a:srgbClr val="000000"/>
                        </a:solidFill>
                        <a:effectLst/>
                        <a:latin typeface="+mn-lt"/>
                        <a:ea typeface="Calibri" panose="020F0502020204030204" pitchFamily="34" charset="0"/>
                      </a:endParaRP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54965324"/>
                  </a:ext>
                </a:extLst>
              </a:tr>
              <a:tr h="150876">
                <a:tc>
                  <a:txBody>
                    <a:bodyPr/>
                    <a:lstStyle/>
                    <a:p>
                      <a:pPr marL="0" marR="0" indent="52388">
                        <a:lnSpc>
                          <a:spcPct val="100000"/>
                        </a:lnSpc>
                        <a:spcBef>
                          <a:spcPts val="0"/>
                        </a:spcBef>
                        <a:spcAft>
                          <a:spcPts val="300"/>
                        </a:spcAft>
                      </a:pPr>
                      <a:r>
                        <a:rPr lang="en-US" sz="800" b="1">
                          <a:solidFill>
                            <a:srgbClr val="000000"/>
                          </a:solidFill>
                          <a:effectLst/>
                        </a:rPr>
                        <a:t>Median OS (95% CI), months</a:t>
                      </a: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300"/>
                        </a:spcAft>
                      </a:pPr>
                      <a:r>
                        <a:rPr lang="en-US" sz="800" kern="1200">
                          <a:solidFill>
                            <a:srgbClr val="000000"/>
                          </a:solidFill>
                          <a:effectLst/>
                        </a:rPr>
                        <a:t>NR (NE)</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892274531"/>
                  </a:ext>
                </a:extLst>
              </a:tr>
              <a:tr h="150876">
                <a:tc>
                  <a:txBody>
                    <a:bodyPr/>
                    <a:lstStyle/>
                    <a:p>
                      <a:pPr marL="0" marR="0" indent="52388">
                        <a:lnSpc>
                          <a:spcPct val="100000"/>
                        </a:lnSpc>
                        <a:spcBef>
                          <a:spcPts val="0"/>
                        </a:spcBef>
                        <a:spcAft>
                          <a:spcPts val="300"/>
                        </a:spcAft>
                      </a:pPr>
                      <a:r>
                        <a:rPr lang="en-US" sz="800" b="1">
                          <a:solidFill>
                            <a:srgbClr val="000000"/>
                          </a:solidFill>
                          <a:effectLst/>
                        </a:rPr>
                        <a:t>12-month rate (95% CI), %</a:t>
                      </a: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tc>
                  <a:txBody>
                    <a:bodyPr/>
                    <a:lstStyle/>
                    <a:p>
                      <a:pPr marL="0" marR="0" algn="ctr">
                        <a:lnSpc>
                          <a:spcPct val="100000"/>
                        </a:lnSpc>
                        <a:spcBef>
                          <a:spcPts val="0"/>
                        </a:spcBef>
                        <a:spcAft>
                          <a:spcPts val="300"/>
                        </a:spcAft>
                      </a:pPr>
                      <a:r>
                        <a:rPr lang="pl-PL" sz="800" kern="1200">
                          <a:solidFill>
                            <a:srgbClr val="000000"/>
                          </a:solidFill>
                          <a:effectLst/>
                        </a:rPr>
                        <a:t>85 (77–90)</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E5E7"/>
                    </a:solidFill>
                  </a:tcPr>
                </a:tc>
                <a:extLst>
                  <a:ext uri="{0D108BD9-81ED-4DB2-BD59-A6C34878D82A}">
                    <a16:rowId xmlns:a16="http://schemas.microsoft.com/office/drawing/2014/main" val="887335738"/>
                  </a:ext>
                </a:extLst>
              </a:tr>
              <a:tr h="150876">
                <a:tc>
                  <a:txBody>
                    <a:bodyPr/>
                    <a:lstStyle/>
                    <a:p>
                      <a:pPr marL="0" marR="0" lvl="0" indent="52388" algn="l" defTabSz="914400" rtl="0" eaLnBrk="1" fontAlgn="auto" latinLnBrk="0" hangingPunct="1">
                        <a:lnSpc>
                          <a:spcPct val="100000"/>
                        </a:lnSpc>
                        <a:spcBef>
                          <a:spcPts val="0"/>
                        </a:spcBef>
                        <a:spcAft>
                          <a:spcPts val="300"/>
                        </a:spcAft>
                        <a:buClrTx/>
                        <a:buSzTx/>
                        <a:buFontTx/>
                        <a:buNone/>
                        <a:tabLst/>
                        <a:defRPr/>
                      </a:pPr>
                      <a:r>
                        <a:rPr lang="en-US" sz="800" b="1" dirty="0">
                          <a:solidFill>
                            <a:srgbClr val="000000"/>
                          </a:solidFill>
                          <a:effectLst/>
                        </a:rPr>
                        <a:t>24-month rate (95% CI), %</a:t>
                      </a:r>
                      <a:endParaRPr lang="en-US" sz="800" b="1" dirty="0">
                        <a:solidFill>
                          <a:srgbClr val="000000"/>
                        </a:solidFill>
                        <a:effectLst/>
                        <a:latin typeface="+mn-lt"/>
                      </a:endParaRP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pl-PL" sz="800" kern="1200" dirty="0">
                          <a:solidFill>
                            <a:srgbClr val="000000"/>
                          </a:solidFill>
                          <a:effectLst/>
                        </a:rPr>
                        <a:t>74 (65–81)</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156719058"/>
                  </a:ext>
                </a:extLst>
              </a:tr>
            </a:tbl>
          </a:graphicData>
        </a:graphic>
      </p:graphicFrame>
      <p:grpSp>
        <p:nvGrpSpPr>
          <p:cNvPr id="154" name="Group 17"/>
          <p:cNvGrpSpPr>
            <a:grpSpLocks noChangeAspect="1"/>
          </p:cNvGrpSpPr>
          <p:nvPr/>
        </p:nvGrpSpPr>
        <p:grpSpPr bwMode="auto">
          <a:xfrm>
            <a:off x="686287" y="2171998"/>
            <a:ext cx="3739776" cy="1903629"/>
            <a:chOff x="-84" y="657"/>
            <a:chExt cx="5665" cy="2222"/>
          </a:xfrm>
        </p:grpSpPr>
        <p:sp>
          <p:nvSpPr>
            <p:cNvPr id="155" name="AutoShape 16"/>
            <p:cNvSpPr>
              <a:spLocks noChangeAspect="1" noChangeArrowheads="1" noTextEdit="1"/>
            </p:cNvSpPr>
            <p:nvPr/>
          </p:nvSpPr>
          <p:spPr bwMode="auto">
            <a:xfrm>
              <a:off x="265" y="660"/>
              <a:ext cx="5230" cy="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56" name="Freeform 18"/>
            <p:cNvSpPr>
              <a:spLocks/>
            </p:cNvSpPr>
            <p:nvPr/>
          </p:nvSpPr>
          <p:spPr bwMode="auto">
            <a:xfrm>
              <a:off x="780" y="706"/>
              <a:ext cx="4322" cy="683"/>
            </a:xfrm>
            <a:custGeom>
              <a:avLst/>
              <a:gdLst>
                <a:gd name="T0" fmla="*/ 15 w 4322"/>
                <a:gd name="T1" fmla="*/ 0 h 683"/>
                <a:gd name="T2" fmla="*/ 109 w 4322"/>
                <a:gd name="T3" fmla="*/ 14 h 683"/>
                <a:gd name="T4" fmla="*/ 126 w 4322"/>
                <a:gd name="T5" fmla="*/ 28 h 683"/>
                <a:gd name="T6" fmla="*/ 151 w 4322"/>
                <a:gd name="T7" fmla="*/ 42 h 683"/>
                <a:gd name="T8" fmla="*/ 165 w 4322"/>
                <a:gd name="T9" fmla="*/ 57 h 683"/>
                <a:gd name="T10" fmla="*/ 168 w 4322"/>
                <a:gd name="T11" fmla="*/ 96 h 683"/>
                <a:gd name="T12" fmla="*/ 202 w 4322"/>
                <a:gd name="T13" fmla="*/ 170 h 683"/>
                <a:gd name="T14" fmla="*/ 208 w 4322"/>
                <a:gd name="T15" fmla="*/ 185 h 683"/>
                <a:gd name="T16" fmla="*/ 220 w 4322"/>
                <a:gd name="T17" fmla="*/ 199 h 683"/>
                <a:gd name="T18" fmla="*/ 325 w 4322"/>
                <a:gd name="T19" fmla="*/ 230 h 683"/>
                <a:gd name="T20" fmla="*/ 328 w 4322"/>
                <a:gd name="T21" fmla="*/ 273 h 683"/>
                <a:gd name="T22" fmla="*/ 342 w 4322"/>
                <a:gd name="T23" fmla="*/ 287 h 683"/>
                <a:gd name="T24" fmla="*/ 370 w 4322"/>
                <a:gd name="T25" fmla="*/ 299 h 683"/>
                <a:gd name="T26" fmla="*/ 422 w 4322"/>
                <a:gd name="T27" fmla="*/ 316 h 683"/>
                <a:gd name="T28" fmla="*/ 481 w 4322"/>
                <a:gd name="T29" fmla="*/ 333 h 683"/>
                <a:gd name="T30" fmla="*/ 527 w 4322"/>
                <a:gd name="T31" fmla="*/ 344 h 683"/>
                <a:gd name="T32" fmla="*/ 575 w 4322"/>
                <a:gd name="T33" fmla="*/ 358 h 683"/>
                <a:gd name="T34" fmla="*/ 664 w 4322"/>
                <a:gd name="T35" fmla="*/ 375 h 683"/>
                <a:gd name="T36" fmla="*/ 692 w 4322"/>
                <a:gd name="T37" fmla="*/ 390 h 683"/>
                <a:gd name="T38" fmla="*/ 812 w 4322"/>
                <a:gd name="T39" fmla="*/ 407 h 683"/>
                <a:gd name="T40" fmla="*/ 997 w 4322"/>
                <a:gd name="T41" fmla="*/ 421 h 683"/>
                <a:gd name="T42" fmla="*/ 1230 w 4322"/>
                <a:gd name="T43" fmla="*/ 435 h 683"/>
                <a:gd name="T44" fmla="*/ 1321 w 4322"/>
                <a:gd name="T45" fmla="*/ 449 h 683"/>
                <a:gd name="T46" fmla="*/ 1330 w 4322"/>
                <a:gd name="T47" fmla="*/ 467 h 683"/>
                <a:gd name="T48" fmla="*/ 1375 w 4322"/>
                <a:gd name="T49" fmla="*/ 481 h 683"/>
                <a:gd name="T50" fmla="*/ 1495 w 4322"/>
                <a:gd name="T51" fmla="*/ 498 h 683"/>
                <a:gd name="T52" fmla="*/ 1686 w 4322"/>
                <a:gd name="T53" fmla="*/ 512 h 683"/>
                <a:gd name="T54" fmla="*/ 2027 w 4322"/>
                <a:gd name="T55" fmla="*/ 529 h 683"/>
                <a:gd name="T56" fmla="*/ 2190 w 4322"/>
                <a:gd name="T57" fmla="*/ 543 h 683"/>
                <a:gd name="T58" fmla="*/ 2295 w 4322"/>
                <a:gd name="T59" fmla="*/ 558 h 683"/>
                <a:gd name="T60" fmla="*/ 2622 w 4322"/>
                <a:gd name="T61" fmla="*/ 578 h 683"/>
                <a:gd name="T62" fmla="*/ 2645 w 4322"/>
                <a:gd name="T63" fmla="*/ 595 h 683"/>
                <a:gd name="T64" fmla="*/ 2648 w 4322"/>
                <a:gd name="T65" fmla="*/ 615 h 683"/>
                <a:gd name="T66" fmla="*/ 2654 w 4322"/>
                <a:gd name="T67" fmla="*/ 635 h 683"/>
                <a:gd name="T68" fmla="*/ 2768 w 4322"/>
                <a:gd name="T69" fmla="*/ 654 h 683"/>
                <a:gd name="T70" fmla="*/ 4322 w 4322"/>
                <a:gd name="T71"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22" h="683">
                  <a:moveTo>
                    <a:pt x="0" y="0"/>
                  </a:moveTo>
                  <a:lnTo>
                    <a:pt x="15" y="0"/>
                  </a:lnTo>
                  <a:lnTo>
                    <a:pt x="15" y="14"/>
                  </a:lnTo>
                  <a:lnTo>
                    <a:pt x="109" y="14"/>
                  </a:lnTo>
                  <a:lnTo>
                    <a:pt x="109" y="28"/>
                  </a:lnTo>
                  <a:lnTo>
                    <a:pt x="126" y="28"/>
                  </a:lnTo>
                  <a:lnTo>
                    <a:pt x="126" y="42"/>
                  </a:lnTo>
                  <a:lnTo>
                    <a:pt x="151" y="42"/>
                  </a:lnTo>
                  <a:lnTo>
                    <a:pt x="151" y="57"/>
                  </a:lnTo>
                  <a:lnTo>
                    <a:pt x="165" y="57"/>
                  </a:lnTo>
                  <a:lnTo>
                    <a:pt x="165" y="96"/>
                  </a:lnTo>
                  <a:lnTo>
                    <a:pt x="168" y="96"/>
                  </a:lnTo>
                  <a:lnTo>
                    <a:pt x="168" y="170"/>
                  </a:lnTo>
                  <a:lnTo>
                    <a:pt x="202" y="170"/>
                  </a:lnTo>
                  <a:lnTo>
                    <a:pt x="202" y="185"/>
                  </a:lnTo>
                  <a:lnTo>
                    <a:pt x="208" y="185"/>
                  </a:lnTo>
                  <a:lnTo>
                    <a:pt x="208" y="199"/>
                  </a:lnTo>
                  <a:lnTo>
                    <a:pt x="220" y="199"/>
                  </a:lnTo>
                  <a:lnTo>
                    <a:pt x="220" y="230"/>
                  </a:lnTo>
                  <a:lnTo>
                    <a:pt x="325" y="230"/>
                  </a:lnTo>
                  <a:lnTo>
                    <a:pt x="325" y="273"/>
                  </a:lnTo>
                  <a:lnTo>
                    <a:pt x="328" y="273"/>
                  </a:lnTo>
                  <a:lnTo>
                    <a:pt x="328" y="287"/>
                  </a:lnTo>
                  <a:lnTo>
                    <a:pt x="342" y="287"/>
                  </a:lnTo>
                  <a:lnTo>
                    <a:pt x="342" y="299"/>
                  </a:lnTo>
                  <a:lnTo>
                    <a:pt x="370" y="299"/>
                  </a:lnTo>
                  <a:lnTo>
                    <a:pt x="370" y="316"/>
                  </a:lnTo>
                  <a:lnTo>
                    <a:pt x="422" y="316"/>
                  </a:lnTo>
                  <a:lnTo>
                    <a:pt x="422" y="333"/>
                  </a:lnTo>
                  <a:lnTo>
                    <a:pt x="481" y="333"/>
                  </a:lnTo>
                  <a:lnTo>
                    <a:pt x="481" y="344"/>
                  </a:lnTo>
                  <a:lnTo>
                    <a:pt x="527" y="344"/>
                  </a:lnTo>
                  <a:lnTo>
                    <a:pt x="527" y="358"/>
                  </a:lnTo>
                  <a:lnTo>
                    <a:pt x="575" y="358"/>
                  </a:lnTo>
                  <a:lnTo>
                    <a:pt x="575" y="375"/>
                  </a:lnTo>
                  <a:lnTo>
                    <a:pt x="664" y="375"/>
                  </a:lnTo>
                  <a:lnTo>
                    <a:pt x="664" y="390"/>
                  </a:lnTo>
                  <a:lnTo>
                    <a:pt x="692" y="390"/>
                  </a:lnTo>
                  <a:lnTo>
                    <a:pt x="692" y="407"/>
                  </a:lnTo>
                  <a:lnTo>
                    <a:pt x="812" y="407"/>
                  </a:lnTo>
                  <a:lnTo>
                    <a:pt x="812" y="421"/>
                  </a:lnTo>
                  <a:lnTo>
                    <a:pt x="997" y="421"/>
                  </a:lnTo>
                  <a:lnTo>
                    <a:pt x="997" y="435"/>
                  </a:lnTo>
                  <a:lnTo>
                    <a:pt x="1230" y="435"/>
                  </a:lnTo>
                  <a:lnTo>
                    <a:pt x="1230" y="449"/>
                  </a:lnTo>
                  <a:lnTo>
                    <a:pt x="1321" y="449"/>
                  </a:lnTo>
                  <a:lnTo>
                    <a:pt x="1321" y="467"/>
                  </a:lnTo>
                  <a:lnTo>
                    <a:pt x="1330" y="467"/>
                  </a:lnTo>
                  <a:lnTo>
                    <a:pt x="1330" y="481"/>
                  </a:lnTo>
                  <a:lnTo>
                    <a:pt x="1375" y="481"/>
                  </a:lnTo>
                  <a:lnTo>
                    <a:pt x="1375" y="498"/>
                  </a:lnTo>
                  <a:lnTo>
                    <a:pt x="1495" y="498"/>
                  </a:lnTo>
                  <a:lnTo>
                    <a:pt x="1495" y="512"/>
                  </a:lnTo>
                  <a:lnTo>
                    <a:pt x="1686" y="512"/>
                  </a:lnTo>
                  <a:lnTo>
                    <a:pt x="1686" y="529"/>
                  </a:lnTo>
                  <a:lnTo>
                    <a:pt x="2027" y="529"/>
                  </a:lnTo>
                  <a:lnTo>
                    <a:pt x="2027" y="543"/>
                  </a:lnTo>
                  <a:lnTo>
                    <a:pt x="2190" y="543"/>
                  </a:lnTo>
                  <a:lnTo>
                    <a:pt x="2190" y="558"/>
                  </a:lnTo>
                  <a:lnTo>
                    <a:pt x="2295" y="558"/>
                  </a:lnTo>
                  <a:lnTo>
                    <a:pt x="2295" y="578"/>
                  </a:lnTo>
                  <a:lnTo>
                    <a:pt x="2622" y="578"/>
                  </a:lnTo>
                  <a:lnTo>
                    <a:pt x="2622" y="595"/>
                  </a:lnTo>
                  <a:lnTo>
                    <a:pt x="2645" y="595"/>
                  </a:lnTo>
                  <a:lnTo>
                    <a:pt x="2645" y="615"/>
                  </a:lnTo>
                  <a:lnTo>
                    <a:pt x="2648" y="615"/>
                  </a:lnTo>
                  <a:lnTo>
                    <a:pt x="2648" y="635"/>
                  </a:lnTo>
                  <a:lnTo>
                    <a:pt x="2654" y="635"/>
                  </a:lnTo>
                  <a:lnTo>
                    <a:pt x="2654" y="654"/>
                  </a:lnTo>
                  <a:lnTo>
                    <a:pt x="2768" y="654"/>
                  </a:lnTo>
                  <a:lnTo>
                    <a:pt x="2768" y="683"/>
                  </a:lnTo>
                  <a:lnTo>
                    <a:pt x="4322" y="683"/>
                  </a:lnTo>
                </a:path>
              </a:pathLst>
            </a:custGeom>
            <a:noFill/>
            <a:ln w="17463">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57" name="Freeform 19"/>
            <p:cNvSpPr>
              <a:spLocks/>
            </p:cNvSpPr>
            <p:nvPr/>
          </p:nvSpPr>
          <p:spPr bwMode="auto">
            <a:xfrm>
              <a:off x="4985"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58" name="Freeform 20"/>
            <p:cNvSpPr>
              <a:spLocks/>
            </p:cNvSpPr>
            <p:nvPr/>
          </p:nvSpPr>
          <p:spPr bwMode="auto">
            <a:xfrm>
              <a:off x="5051" y="1360"/>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59" name="Freeform 21"/>
            <p:cNvSpPr>
              <a:spLocks/>
            </p:cNvSpPr>
            <p:nvPr/>
          </p:nvSpPr>
          <p:spPr bwMode="auto">
            <a:xfrm>
              <a:off x="4780"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0" name="Freeform 22"/>
            <p:cNvSpPr>
              <a:spLocks/>
            </p:cNvSpPr>
            <p:nvPr/>
          </p:nvSpPr>
          <p:spPr bwMode="auto">
            <a:xfrm>
              <a:off x="4709"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1" name="Freeform 23"/>
            <p:cNvSpPr>
              <a:spLocks/>
            </p:cNvSpPr>
            <p:nvPr/>
          </p:nvSpPr>
          <p:spPr bwMode="auto">
            <a:xfrm>
              <a:off x="4513" y="1360"/>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2" name="Freeform 24"/>
            <p:cNvSpPr>
              <a:spLocks/>
            </p:cNvSpPr>
            <p:nvPr/>
          </p:nvSpPr>
          <p:spPr bwMode="auto">
            <a:xfrm>
              <a:off x="4427" y="136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3" name="Freeform 25"/>
            <p:cNvSpPr>
              <a:spLocks/>
            </p:cNvSpPr>
            <p:nvPr/>
          </p:nvSpPr>
          <p:spPr bwMode="auto">
            <a:xfrm>
              <a:off x="4422" y="1360"/>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4" name="Freeform 26"/>
            <p:cNvSpPr>
              <a:spLocks/>
            </p:cNvSpPr>
            <p:nvPr/>
          </p:nvSpPr>
          <p:spPr bwMode="auto">
            <a:xfrm>
              <a:off x="3997" y="136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5" name="Freeform 27"/>
            <p:cNvSpPr>
              <a:spLocks/>
            </p:cNvSpPr>
            <p:nvPr/>
          </p:nvSpPr>
          <p:spPr bwMode="auto">
            <a:xfrm>
              <a:off x="3995" y="1360"/>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6" name="Freeform 28"/>
            <p:cNvSpPr>
              <a:spLocks/>
            </p:cNvSpPr>
            <p:nvPr/>
          </p:nvSpPr>
          <p:spPr bwMode="auto">
            <a:xfrm>
              <a:off x="4370"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7" name="Freeform 29"/>
            <p:cNvSpPr>
              <a:spLocks/>
            </p:cNvSpPr>
            <p:nvPr/>
          </p:nvSpPr>
          <p:spPr bwMode="auto">
            <a:xfrm>
              <a:off x="3787" y="1360"/>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8" name="Freeform 30"/>
            <p:cNvSpPr>
              <a:spLocks/>
            </p:cNvSpPr>
            <p:nvPr/>
          </p:nvSpPr>
          <p:spPr bwMode="auto">
            <a:xfrm>
              <a:off x="3679" y="1360"/>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69" name="Freeform 31"/>
            <p:cNvSpPr>
              <a:spLocks/>
            </p:cNvSpPr>
            <p:nvPr/>
          </p:nvSpPr>
          <p:spPr bwMode="auto">
            <a:xfrm>
              <a:off x="3707" y="136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0" name="Freeform 32"/>
            <p:cNvSpPr>
              <a:spLocks/>
            </p:cNvSpPr>
            <p:nvPr/>
          </p:nvSpPr>
          <p:spPr bwMode="auto">
            <a:xfrm>
              <a:off x="3718"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1" name="Freeform 33"/>
            <p:cNvSpPr>
              <a:spLocks/>
            </p:cNvSpPr>
            <p:nvPr/>
          </p:nvSpPr>
          <p:spPr bwMode="auto">
            <a:xfrm>
              <a:off x="3724" y="136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2" name="Freeform 34"/>
            <p:cNvSpPr>
              <a:spLocks/>
            </p:cNvSpPr>
            <p:nvPr/>
          </p:nvSpPr>
          <p:spPr bwMode="auto">
            <a:xfrm>
              <a:off x="3736" y="1360"/>
              <a:ext cx="93" cy="57"/>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3" name="Freeform 35"/>
            <p:cNvSpPr>
              <a:spLocks/>
            </p:cNvSpPr>
            <p:nvPr/>
          </p:nvSpPr>
          <p:spPr bwMode="auto">
            <a:xfrm>
              <a:off x="3741" y="136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4" name="Freeform 36"/>
            <p:cNvSpPr>
              <a:spLocks/>
            </p:cNvSpPr>
            <p:nvPr/>
          </p:nvSpPr>
          <p:spPr bwMode="auto">
            <a:xfrm>
              <a:off x="3747" y="1360"/>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5" name="Freeform 37"/>
            <p:cNvSpPr>
              <a:spLocks/>
            </p:cNvSpPr>
            <p:nvPr/>
          </p:nvSpPr>
          <p:spPr bwMode="auto">
            <a:xfrm>
              <a:off x="3713" y="1360"/>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6" name="Freeform 38"/>
            <p:cNvSpPr>
              <a:spLocks/>
            </p:cNvSpPr>
            <p:nvPr/>
          </p:nvSpPr>
          <p:spPr bwMode="auto">
            <a:xfrm>
              <a:off x="3775"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7" name="Freeform 39"/>
            <p:cNvSpPr>
              <a:spLocks/>
            </p:cNvSpPr>
            <p:nvPr/>
          </p:nvSpPr>
          <p:spPr bwMode="auto">
            <a:xfrm>
              <a:off x="3627" y="136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8" name="Freeform 40"/>
            <p:cNvSpPr>
              <a:spLocks/>
            </p:cNvSpPr>
            <p:nvPr/>
          </p:nvSpPr>
          <p:spPr bwMode="auto">
            <a:xfrm>
              <a:off x="3550" y="1360"/>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79" name="Freeform 41"/>
            <p:cNvSpPr>
              <a:spLocks/>
            </p:cNvSpPr>
            <p:nvPr/>
          </p:nvSpPr>
          <p:spPr bwMode="auto">
            <a:xfrm>
              <a:off x="3545" y="1360"/>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0" name="Freeform 42"/>
            <p:cNvSpPr>
              <a:spLocks/>
            </p:cNvSpPr>
            <p:nvPr/>
          </p:nvSpPr>
          <p:spPr bwMode="auto">
            <a:xfrm>
              <a:off x="3522" y="1360"/>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1" name="Freeform 43"/>
            <p:cNvSpPr>
              <a:spLocks/>
            </p:cNvSpPr>
            <p:nvPr/>
          </p:nvSpPr>
          <p:spPr bwMode="auto">
            <a:xfrm>
              <a:off x="3383" y="1289"/>
              <a:ext cx="93" cy="57"/>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2" name="Freeform 44"/>
            <p:cNvSpPr>
              <a:spLocks/>
            </p:cNvSpPr>
            <p:nvPr/>
          </p:nvSpPr>
          <p:spPr bwMode="auto">
            <a:xfrm>
              <a:off x="3374" y="127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3" name="Freeform 45"/>
            <p:cNvSpPr>
              <a:spLocks/>
            </p:cNvSpPr>
            <p:nvPr/>
          </p:nvSpPr>
          <p:spPr bwMode="auto">
            <a:xfrm>
              <a:off x="3357" y="127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4" name="Freeform 46"/>
            <p:cNvSpPr>
              <a:spLocks/>
            </p:cNvSpPr>
            <p:nvPr/>
          </p:nvSpPr>
          <p:spPr bwMode="auto">
            <a:xfrm>
              <a:off x="3354" y="127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5" name="Freeform 47"/>
            <p:cNvSpPr>
              <a:spLocks/>
            </p:cNvSpPr>
            <p:nvPr/>
          </p:nvSpPr>
          <p:spPr bwMode="auto">
            <a:xfrm>
              <a:off x="3340" y="125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6" name="Freeform 48"/>
            <p:cNvSpPr>
              <a:spLocks/>
            </p:cNvSpPr>
            <p:nvPr/>
          </p:nvSpPr>
          <p:spPr bwMode="auto">
            <a:xfrm>
              <a:off x="3328" y="1252"/>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7" name="Freeform 49"/>
            <p:cNvSpPr>
              <a:spLocks/>
            </p:cNvSpPr>
            <p:nvPr/>
          </p:nvSpPr>
          <p:spPr bwMode="auto">
            <a:xfrm>
              <a:off x="3217" y="1252"/>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8" name="Freeform 50"/>
            <p:cNvSpPr>
              <a:spLocks/>
            </p:cNvSpPr>
            <p:nvPr/>
          </p:nvSpPr>
          <p:spPr bwMode="auto">
            <a:xfrm>
              <a:off x="3206" y="1252"/>
              <a:ext cx="91" cy="57"/>
            </a:xfrm>
            <a:custGeom>
              <a:avLst/>
              <a:gdLst>
                <a:gd name="T0" fmla="*/ 46 w 91"/>
                <a:gd name="T1" fmla="*/ 0 h 57"/>
                <a:gd name="T2" fmla="*/ 0 w 91"/>
                <a:gd name="T3" fmla="*/ 57 h 57"/>
                <a:gd name="T4" fmla="*/ 91 w 91"/>
                <a:gd name="T5" fmla="*/ 57 h 57"/>
                <a:gd name="T6" fmla="*/ 46 w 91"/>
                <a:gd name="T7" fmla="*/ 0 h 57"/>
              </a:gdLst>
              <a:ahLst/>
              <a:cxnLst>
                <a:cxn ang="0">
                  <a:pos x="T0" y="T1"/>
                </a:cxn>
                <a:cxn ang="0">
                  <a:pos x="T2" y="T3"/>
                </a:cxn>
                <a:cxn ang="0">
                  <a:pos x="T4" y="T5"/>
                </a:cxn>
                <a:cxn ang="0">
                  <a:pos x="T6" y="T7"/>
                </a:cxn>
              </a:cxnLst>
              <a:rect l="0" t="0" r="r" b="b"/>
              <a:pathLst>
                <a:path w="91" h="57">
                  <a:moveTo>
                    <a:pt x="46" y="0"/>
                  </a:moveTo>
                  <a:lnTo>
                    <a:pt x="0" y="57"/>
                  </a:lnTo>
                  <a:lnTo>
                    <a:pt x="91"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89" name="Freeform 51"/>
            <p:cNvSpPr>
              <a:spLocks/>
            </p:cNvSpPr>
            <p:nvPr/>
          </p:nvSpPr>
          <p:spPr bwMode="auto">
            <a:xfrm>
              <a:off x="3138" y="125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0" name="Freeform 52"/>
            <p:cNvSpPr>
              <a:spLocks/>
            </p:cNvSpPr>
            <p:nvPr/>
          </p:nvSpPr>
          <p:spPr bwMode="auto">
            <a:xfrm>
              <a:off x="3129" y="1252"/>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1" name="Freeform 53"/>
            <p:cNvSpPr>
              <a:spLocks/>
            </p:cNvSpPr>
            <p:nvPr/>
          </p:nvSpPr>
          <p:spPr bwMode="auto">
            <a:xfrm>
              <a:off x="3089" y="1252"/>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2" name="Freeform 54"/>
            <p:cNvSpPr>
              <a:spLocks/>
            </p:cNvSpPr>
            <p:nvPr/>
          </p:nvSpPr>
          <p:spPr bwMode="auto">
            <a:xfrm>
              <a:off x="3055" y="125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3" name="Freeform 55"/>
            <p:cNvSpPr>
              <a:spLocks/>
            </p:cNvSpPr>
            <p:nvPr/>
          </p:nvSpPr>
          <p:spPr bwMode="auto">
            <a:xfrm>
              <a:off x="3047" y="1252"/>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4" name="Freeform 56"/>
            <p:cNvSpPr>
              <a:spLocks/>
            </p:cNvSpPr>
            <p:nvPr/>
          </p:nvSpPr>
          <p:spPr bwMode="auto">
            <a:xfrm>
              <a:off x="2990" y="1238"/>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5" name="Freeform 57"/>
            <p:cNvSpPr>
              <a:spLocks/>
            </p:cNvSpPr>
            <p:nvPr/>
          </p:nvSpPr>
          <p:spPr bwMode="auto">
            <a:xfrm>
              <a:off x="2779" y="1221"/>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6" name="Freeform 58"/>
            <p:cNvSpPr>
              <a:spLocks/>
            </p:cNvSpPr>
            <p:nvPr/>
          </p:nvSpPr>
          <p:spPr bwMode="auto">
            <a:xfrm>
              <a:off x="2389" y="1190"/>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7" name="Freeform 59"/>
            <p:cNvSpPr>
              <a:spLocks/>
            </p:cNvSpPr>
            <p:nvPr/>
          </p:nvSpPr>
          <p:spPr bwMode="auto">
            <a:xfrm>
              <a:off x="2309" y="1190"/>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8" name="Freeform 60"/>
            <p:cNvSpPr>
              <a:spLocks/>
            </p:cNvSpPr>
            <p:nvPr/>
          </p:nvSpPr>
          <p:spPr bwMode="auto">
            <a:xfrm>
              <a:off x="1728" y="1113"/>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199" name="Freeform 61"/>
            <p:cNvSpPr>
              <a:spLocks/>
            </p:cNvSpPr>
            <p:nvPr/>
          </p:nvSpPr>
          <p:spPr bwMode="auto">
            <a:xfrm>
              <a:off x="1387" y="1056"/>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0" name="Freeform 62"/>
            <p:cNvSpPr>
              <a:spLocks/>
            </p:cNvSpPr>
            <p:nvPr/>
          </p:nvSpPr>
          <p:spPr bwMode="auto">
            <a:xfrm>
              <a:off x="1139" y="993"/>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1" name="Freeform 63"/>
            <p:cNvSpPr>
              <a:spLocks/>
            </p:cNvSpPr>
            <p:nvPr/>
          </p:nvSpPr>
          <p:spPr bwMode="auto">
            <a:xfrm>
              <a:off x="1062" y="962"/>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3" name="Freeform 64"/>
            <p:cNvSpPr>
              <a:spLocks/>
            </p:cNvSpPr>
            <p:nvPr/>
          </p:nvSpPr>
          <p:spPr bwMode="auto">
            <a:xfrm>
              <a:off x="897" y="777"/>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5" name="Freeform 65"/>
            <p:cNvSpPr>
              <a:spLocks/>
            </p:cNvSpPr>
            <p:nvPr/>
          </p:nvSpPr>
          <p:spPr bwMode="auto">
            <a:xfrm>
              <a:off x="3388" y="1332"/>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6" name="Freeform 66"/>
            <p:cNvSpPr>
              <a:spLocks/>
            </p:cNvSpPr>
            <p:nvPr/>
          </p:nvSpPr>
          <p:spPr bwMode="auto">
            <a:xfrm>
              <a:off x="3397" y="133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7" name="Freeform 67"/>
            <p:cNvSpPr>
              <a:spLocks/>
            </p:cNvSpPr>
            <p:nvPr/>
          </p:nvSpPr>
          <p:spPr bwMode="auto">
            <a:xfrm>
              <a:off x="3408" y="1332"/>
              <a:ext cx="94" cy="57"/>
            </a:xfrm>
            <a:custGeom>
              <a:avLst/>
              <a:gdLst>
                <a:gd name="T0" fmla="*/ 49 w 94"/>
                <a:gd name="T1" fmla="*/ 0 h 57"/>
                <a:gd name="T2" fmla="*/ 0 w 94"/>
                <a:gd name="T3" fmla="*/ 57 h 57"/>
                <a:gd name="T4" fmla="*/ 94 w 94"/>
                <a:gd name="T5" fmla="*/ 57 h 57"/>
                <a:gd name="T6" fmla="*/ 49 w 94"/>
                <a:gd name="T7" fmla="*/ 0 h 57"/>
              </a:gdLst>
              <a:ahLst/>
              <a:cxnLst>
                <a:cxn ang="0">
                  <a:pos x="T0" y="T1"/>
                </a:cxn>
                <a:cxn ang="0">
                  <a:pos x="T2" y="T3"/>
                </a:cxn>
                <a:cxn ang="0">
                  <a:pos x="T4" y="T5"/>
                </a:cxn>
                <a:cxn ang="0">
                  <a:pos x="T6" y="T7"/>
                </a:cxn>
              </a:cxnLst>
              <a:rect l="0" t="0" r="r" b="b"/>
              <a:pathLst>
                <a:path w="94" h="57">
                  <a:moveTo>
                    <a:pt x="49" y="0"/>
                  </a:moveTo>
                  <a:lnTo>
                    <a:pt x="0" y="57"/>
                  </a:lnTo>
                  <a:lnTo>
                    <a:pt x="94" y="57"/>
                  </a:lnTo>
                  <a:lnTo>
                    <a:pt x="49"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8" name="Freeform 68"/>
            <p:cNvSpPr>
              <a:spLocks/>
            </p:cNvSpPr>
            <p:nvPr/>
          </p:nvSpPr>
          <p:spPr bwMode="auto">
            <a:xfrm>
              <a:off x="3417" y="133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09" name="Freeform 69"/>
            <p:cNvSpPr>
              <a:spLocks/>
            </p:cNvSpPr>
            <p:nvPr/>
          </p:nvSpPr>
          <p:spPr bwMode="auto">
            <a:xfrm>
              <a:off x="3422" y="1332"/>
              <a:ext cx="94" cy="57"/>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0" name="Freeform 70"/>
            <p:cNvSpPr>
              <a:spLocks/>
            </p:cNvSpPr>
            <p:nvPr/>
          </p:nvSpPr>
          <p:spPr bwMode="auto">
            <a:xfrm>
              <a:off x="3434" y="1332"/>
              <a:ext cx="94" cy="57"/>
            </a:xfrm>
            <a:custGeom>
              <a:avLst/>
              <a:gdLst>
                <a:gd name="T0" fmla="*/ 48 w 94"/>
                <a:gd name="T1" fmla="*/ 0 h 57"/>
                <a:gd name="T2" fmla="*/ 0 w 94"/>
                <a:gd name="T3" fmla="*/ 57 h 57"/>
                <a:gd name="T4" fmla="*/ 94 w 94"/>
                <a:gd name="T5" fmla="*/ 57 h 57"/>
                <a:gd name="T6" fmla="*/ 48 w 94"/>
                <a:gd name="T7" fmla="*/ 0 h 57"/>
              </a:gdLst>
              <a:ahLst/>
              <a:cxnLst>
                <a:cxn ang="0">
                  <a:pos x="T0" y="T1"/>
                </a:cxn>
                <a:cxn ang="0">
                  <a:pos x="T2" y="T3"/>
                </a:cxn>
                <a:cxn ang="0">
                  <a:pos x="T4" y="T5"/>
                </a:cxn>
                <a:cxn ang="0">
                  <a:pos x="T6" y="T7"/>
                </a:cxn>
              </a:cxnLst>
              <a:rect l="0" t="0" r="r" b="b"/>
              <a:pathLst>
                <a:path w="94" h="57">
                  <a:moveTo>
                    <a:pt x="48" y="0"/>
                  </a:moveTo>
                  <a:lnTo>
                    <a:pt x="0" y="57"/>
                  </a:lnTo>
                  <a:lnTo>
                    <a:pt x="94"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1" name="Freeform 71"/>
            <p:cNvSpPr>
              <a:spLocks/>
            </p:cNvSpPr>
            <p:nvPr/>
          </p:nvSpPr>
          <p:spPr bwMode="auto">
            <a:xfrm>
              <a:off x="3457" y="1332"/>
              <a:ext cx="93" cy="57"/>
            </a:xfrm>
            <a:custGeom>
              <a:avLst/>
              <a:gdLst>
                <a:gd name="T0" fmla="*/ 48 w 93"/>
                <a:gd name="T1" fmla="*/ 0 h 57"/>
                <a:gd name="T2" fmla="*/ 0 w 93"/>
                <a:gd name="T3" fmla="*/ 57 h 57"/>
                <a:gd name="T4" fmla="*/ 93 w 93"/>
                <a:gd name="T5" fmla="*/ 57 h 57"/>
                <a:gd name="T6" fmla="*/ 48 w 93"/>
                <a:gd name="T7" fmla="*/ 0 h 57"/>
              </a:gdLst>
              <a:ahLst/>
              <a:cxnLst>
                <a:cxn ang="0">
                  <a:pos x="T0" y="T1"/>
                </a:cxn>
                <a:cxn ang="0">
                  <a:pos x="T2" y="T3"/>
                </a:cxn>
                <a:cxn ang="0">
                  <a:pos x="T4" y="T5"/>
                </a:cxn>
                <a:cxn ang="0">
                  <a:pos x="T6" y="T7"/>
                </a:cxn>
              </a:cxnLst>
              <a:rect l="0" t="0" r="r" b="b"/>
              <a:pathLst>
                <a:path w="93" h="57">
                  <a:moveTo>
                    <a:pt x="48" y="0"/>
                  </a:moveTo>
                  <a:lnTo>
                    <a:pt x="0" y="57"/>
                  </a:lnTo>
                  <a:lnTo>
                    <a:pt x="93" y="57"/>
                  </a:lnTo>
                  <a:lnTo>
                    <a:pt x="48"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2" name="Freeform 72"/>
            <p:cNvSpPr>
              <a:spLocks/>
            </p:cNvSpPr>
            <p:nvPr/>
          </p:nvSpPr>
          <p:spPr bwMode="auto">
            <a:xfrm>
              <a:off x="3465" y="1332"/>
              <a:ext cx="91" cy="57"/>
            </a:xfrm>
            <a:custGeom>
              <a:avLst/>
              <a:gdLst>
                <a:gd name="T0" fmla="*/ 46 w 91"/>
                <a:gd name="T1" fmla="*/ 0 h 57"/>
                <a:gd name="T2" fmla="*/ 0 w 91"/>
                <a:gd name="T3" fmla="*/ 57 h 57"/>
                <a:gd name="T4" fmla="*/ 91 w 91"/>
                <a:gd name="T5" fmla="*/ 57 h 57"/>
                <a:gd name="T6" fmla="*/ 46 w 91"/>
                <a:gd name="T7" fmla="*/ 0 h 57"/>
              </a:gdLst>
              <a:ahLst/>
              <a:cxnLst>
                <a:cxn ang="0">
                  <a:pos x="T0" y="T1"/>
                </a:cxn>
                <a:cxn ang="0">
                  <a:pos x="T2" y="T3"/>
                </a:cxn>
                <a:cxn ang="0">
                  <a:pos x="T4" y="T5"/>
                </a:cxn>
                <a:cxn ang="0">
                  <a:pos x="T6" y="T7"/>
                </a:cxn>
              </a:cxnLst>
              <a:rect l="0" t="0" r="r" b="b"/>
              <a:pathLst>
                <a:path w="91" h="57">
                  <a:moveTo>
                    <a:pt x="46" y="0"/>
                  </a:moveTo>
                  <a:lnTo>
                    <a:pt x="0" y="57"/>
                  </a:lnTo>
                  <a:lnTo>
                    <a:pt x="91" y="57"/>
                  </a:lnTo>
                  <a:lnTo>
                    <a:pt x="46"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3" name="Freeform 73"/>
            <p:cNvSpPr>
              <a:spLocks/>
            </p:cNvSpPr>
            <p:nvPr/>
          </p:nvSpPr>
          <p:spPr bwMode="auto">
            <a:xfrm>
              <a:off x="3474" y="1332"/>
              <a:ext cx="94" cy="57"/>
            </a:xfrm>
            <a:custGeom>
              <a:avLst/>
              <a:gdLst>
                <a:gd name="T0" fmla="*/ 45 w 94"/>
                <a:gd name="T1" fmla="*/ 0 h 57"/>
                <a:gd name="T2" fmla="*/ 0 w 94"/>
                <a:gd name="T3" fmla="*/ 57 h 57"/>
                <a:gd name="T4" fmla="*/ 94 w 94"/>
                <a:gd name="T5" fmla="*/ 57 h 57"/>
                <a:gd name="T6" fmla="*/ 45 w 94"/>
                <a:gd name="T7" fmla="*/ 0 h 57"/>
              </a:gdLst>
              <a:ahLst/>
              <a:cxnLst>
                <a:cxn ang="0">
                  <a:pos x="T0" y="T1"/>
                </a:cxn>
                <a:cxn ang="0">
                  <a:pos x="T2" y="T3"/>
                </a:cxn>
                <a:cxn ang="0">
                  <a:pos x="T4" y="T5"/>
                </a:cxn>
                <a:cxn ang="0">
                  <a:pos x="T6" y="T7"/>
                </a:cxn>
              </a:cxnLst>
              <a:rect l="0" t="0" r="r" b="b"/>
              <a:pathLst>
                <a:path w="94" h="57">
                  <a:moveTo>
                    <a:pt x="45" y="0"/>
                  </a:moveTo>
                  <a:lnTo>
                    <a:pt x="0" y="57"/>
                  </a:lnTo>
                  <a:lnTo>
                    <a:pt x="94" y="57"/>
                  </a:lnTo>
                  <a:lnTo>
                    <a:pt x="45" y="0"/>
                  </a:lnTo>
                  <a:close/>
                </a:path>
              </a:pathLst>
            </a:custGeom>
            <a:noFill/>
            <a:ln w="9525">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4" name="Line 74"/>
            <p:cNvSpPr>
              <a:spLocks noChangeShapeType="1"/>
            </p:cNvSpPr>
            <p:nvPr/>
          </p:nvSpPr>
          <p:spPr bwMode="auto">
            <a:xfrm flipH="1">
              <a:off x="746" y="2443"/>
              <a:ext cx="474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5" name="Rectangle 75"/>
            <p:cNvSpPr>
              <a:spLocks noChangeArrowheads="1"/>
            </p:cNvSpPr>
            <p:nvPr/>
          </p:nvSpPr>
          <p:spPr bwMode="auto">
            <a:xfrm>
              <a:off x="618" y="2357"/>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0</a:t>
              </a:r>
              <a:endParaRPr lang="en-US" altLang="en-US" sz="1350">
                <a:solidFill>
                  <a:srgbClr val="000000"/>
                </a:solidFill>
                <a:latin typeface="Arial" panose="020B0604020202020204"/>
              </a:endParaRPr>
            </a:p>
          </p:txBody>
        </p:sp>
        <p:sp>
          <p:nvSpPr>
            <p:cNvPr id="216" name="Rectangle 76"/>
            <p:cNvSpPr>
              <a:spLocks noChangeArrowheads="1"/>
            </p:cNvSpPr>
            <p:nvPr/>
          </p:nvSpPr>
          <p:spPr bwMode="auto">
            <a:xfrm>
              <a:off x="763" y="2491"/>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0</a:t>
              </a:r>
              <a:endParaRPr lang="en-US" altLang="en-US" sz="1350">
                <a:solidFill>
                  <a:srgbClr val="000000"/>
                </a:solidFill>
                <a:latin typeface="Arial" panose="020B0604020202020204"/>
              </a:endParaRPr>
            </a:p>
          </p:txBody>
        </p:sp>
        <p:sp>
          <p:nvSpPr>
            <p:cNvPr id="217" name="Line 77"/>
            <p:cNvSpPr>
              <a:spLocks noChangeShapeType="1"/>
            </p:cNvSpPr>
            <p:nvPr/>
          </p:nvSpPr>
          <p:spPr bwMode="auto">
            <a:xfrm>
              <a:off x="715" y="2405"/>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18" name="Rectangle 78"/>
            <p:cNvSpPr>
              <a:spLocks noChangeArrowheads="1"/>
            </p:cNvSpPr>
            <p:nvPr/>
          </p:nvSpPr>
          <p:spPr bwMode="auto">
            <a:xfrm>
              <a:off x="538" y="2186"/>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10</a:t>
              </a:r>
              <a:endParaRPr lang="en-US" altLang="en-US" sz="1350">
                <a:solidFill>
                  <a:srgbClr val="000000"/>
                </a:solidFill>
                <a:latin typeface="Arial" panose="020B0604020202020204"/>
              </a:endParaRPr>
            </a:p>
          </p:txBody>
        </p:sp>
        <p:sp>
          <p:nvSpPr>
            <p:cNvPr id="219" name="Line 79"/>
            <p:cNvSpPr>
              <a:spLocks noChangeShapeType="1"/>
            </p:cNvSpPr>
            <p:nvPr/>
          </p:nvSpPr>
          <p:spPr bwMode="auto">
            <a:xfrm>
              <a:off x="715" y="2235"/>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20" name="Line 80"/>
            <p:cNvSpPr>
              <a:spLocks noChangeShapeType="1"/>
            </p:cNvSpPr>
            <p:nvPr/>
          </p:nvSpPr>
          <p:spPr bwMode="auto">
            <a:xfrm flipV="1">
              <a:off x="780"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21" name="Rectangle 81"/>
            <p:cNvSpPr>
              <a:spLocks noChangeArrowheads="1"/>
            </p:cNvSpPr>
            <p:nvPr/>
          </p:nvSpPr>
          <p:spPr bwMode="auto">
            <a:xfrm>
              <a:off x="1122" y="2491"/>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a:t>
              </a:r>
              <a:endParaRPr lang="en-US" altLang="en-US" sz="1350">
                <a:solidFill>
                  <a:srgbClr val="000000"/>
                </a:solidFill>
                <a:latin typeface="Arial" panose="020B0604020202020204"/>
              </a:endParaRPr>
            </a:p>
          </p:txBody>
        </p:sp>
        <p:sp>
          <p:nvSpPr>
            <p:cNvPr id="222" name="Line 82"/>
            <p:cNvSpPr>
              <a:spLocks noChangeShapeType="1"/>
            </p:cNvSpPr>
            <p:nvPr/>
          </p:nvSpPr>
          <p:spPr bwMode="auto">
            <a:xfrm flipV="1">
              <a:off x="1139"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23" name="Rectangle 83"/>
            <p:cNvSpPr>
              <a:spLocks noChangeArrowheads="1"/>
            </p:cNvSpPr>
            <p:nvPr/>
          </p:nvSpPr>
          <p:spPr bwMode="auto">
            <a:xfrm>
              <a:off x="1484" y="2491"/>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a:t>
              </a:r>
              <a:endParaRPr lang="en-US" altLang="en-US" sz="1350">
                <a:solidFill>
                  <a:srgbClr val="000000"/>
                </a:solidFill>
                <a:latin typeface="Arial" panose="020B0604020202020204"/>
              </a:endParaRPr>
            </a:p>
          </p:txBody>
        </p:sp>
        <p:sp>
          <p:nvSpPr>
            <p:cNvPr id="224" name="Line 84"/>
            <p:cNvSpPr>
              <a:spLocks noChangeShapeType="1"/>
            </p:cNvSpPr>
            <p:nvPr/>
          </p:nvSpPr>
          <p:spPr bwMode="auto">
            <a:xfrm flipV="1">
              <a:off x="1498"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25" name="Rectangle 85"/>
            <p:cNvSpPr>
              <a:spLocks noChangeArrowheads="1"/>
            </p:cNvSpPr>
            <p:nvPr/>
          </p:nvSpPr>
          <p:spPr bwMode="auto">
            <a:xfrm>
              <a:off x="1839" y="2491"/>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a:t>
              </a:r>
              <a:endParaRPr lang="en-US" altLang="en-US" sz="1350">
                <a:solidFill>
                  <a:srgbClr val="000000"/>
                </a:solidFill>
                <a:latin typeface="Arial" panose="020B0604020202020204"/>
              </a:endParaRPr>
            </a:p>
          </p:txBody>
        </p:sp>
        <p:sp>
          <p:nvSpPr>
            <p:cNvPr id="226" name="Line 86"/>
            <p:cNvSpPr>
              <a:spLocks noChangeShapeType="1"/>
            </p:cNvSpPr>
            <p:nvPr/>
          </p:nvSpPr>
          <p:spPr bwMode="auto">
            <a:xfrm flipV="1">
              <a:off x="1859"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27" name="Rectangle 87"/>
            <p:cNvSpPr>
              <a:spLocks noChangeArrowheads="1"/>
            </p:cNvSpPr>
            <p:nvPr/>
          </p:nvSpPr>
          <p:spPr bwMode="auto">
            <a:xfrm>
              <a:off x="2181"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12</a:t>
              </a:r>
              <a:endParaRPr lang="en-US" altLang="en-US" sz="1350">
                <a:solidFill>
                  <a:srgbClr val="000000"/>
                </a:solidFill>
                <a:latin typeface="Arial" panose="020B0604020202020204"/>
              </a:endParaRPr>
            </a:p>
          </p:txBody>
        </p:sp>
        <p:sp>
          <p:nvSpPr>
            <p:cNvPr id="228" name="Line 88"/>
            <p:cNvSpPr>
              <a:spLocks noChangeShapeType="1"/>
            </p:cNvSpPr>
            <p:nvPr/>
          </p:nvSpPr>
          <p:spPr bwMode="auto">
            <a:xfrm flipV="1">
              <a:off x="2218"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29" name="Rectangle 89"/>
            <p:cNvSpPr>
              <a:spLocks noChangeArrowheads="1"/>
            </p:cNvSpPr>
            <p:nvPr/>
          </p:nvSpPr>
          <p:spPr bwMode="auto">
            <a:xfrm>
              <a:off x="2540"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15</a:t>
              </a:r>
              <a:endParaRPr lang="en-US" altLang="en-US" sz="1350">
                <a:solidFill>
                  <a:srgbClr val="000000"/>
                </a:solidFill>
                <a:latin typeface="Arial" panose="020B0604020202020204"/>
              </a:endParaRPr>
            </a:p>
          </p:txBody>
        </p:sp>
        <p:sp>
          <p:nvSpPr>
            <p:cNvPr id="230" name="Rectangle 90"/>
            <p:cNvSpPr>
              <a:spLocks noChangeArrowheads="1"/>
            </p:cNvSpPr>
            <p:nvPr/>
          </p:nvSpPr>
          <p:spPr bwMode="auto">
            <a:xfrm>
              <a:off x="-84" y="2744"/>
              <a:ext cx="70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000000"/>
                  </a:solidFill>
                  <a:latin typeface="Arial" panose="020B0604020202020204"/>
                </a:rPr>
                <a:t>No. at risk</a:t>
              </a:r>
              <a:endParaRPr lang="en-US" altLang="en-US" sz="1350">
                <a:solidFill>
                  <a:srgbClr val="000000"/>
                </a:solidFill>
                <a:latin typeface="Arial" panose="020B0604020202020204"/>
              </a:endParaRPr>
            </a:p>
          </p:txBody>
        </p:sp>
        <p:sp>
          <p:nvSpPr>
            <p:cNvPr id="231" name="Rectangle 91"/>
            <p:cNvSpPr>
              <a:spLocks noChangeArrowheads="1"/>
            </p:cNvSpPr>
            <p:nvPr/>
          </p:nvSpPr>
          <p:spPr bwMode="auto">
            <a:xfrm>
              <a:off x="718" y="2744"/>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119</a:t>
              </a:r>
              <a:endParaRPr lang="en-US" altLang="en-US" sz="1350">
                <a:solidFill>
                  <a:srgbClr val="000000"/>
                </a:solidFill>
                <a:latin typeface="Arial" panose="020B0604020202020204"/>
              </a:endParaRPr>
            </a:p>
          </p:txBody>
        </p:sp>
        <p:sp>
          <p:nvSpPr>
            <p:cNvPr id="232" name="Rectangle 92"/>
            <p:cNvSpPr>
              <a:spLocks noChangeArrowheads="1"/>
            </p:cNvSpPr>
            <p:nvPr/>
          </p:nvSpPr>
          <p:spPr bwMode="auto">
            <a:xfrm>
              <a:off x="1088"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95</a:t>
              </a:r>
              <a:endParaRPr lang="en-US" altLang="en-US" sz="1350">
                <a:solidFill>
                  <a:srgbClr val="000000"/>
                </a:solidFill>
                <a:latin typeface="Arial" panose="020B0604020202020204"/>
              </a:endParaRPr>
            </a:p>
          </p:txBody>
        </p:sp>
        <p:sp>
          <p:nvSpPr>
            <p:cNvPr id="233" name="Rectangle 93"/>
            <p:cNvSpPr>
              <a:spLocks noChangeArrowheads="1"/>
            </p:cNvSpPr>
            <p:nvPr/>
          </p:nvSpPr>
          <p:spPr bwMode="auto">
            <a:xfrm>
              <a:off x="1452"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86</a:t>
              </a:r>
              <a:endParaRPr lang="en-US" altLang="en-US" sz="1350">
                <a:solidFill>
                  <a:srgbClr val="000000"/>
                </a:solidFill>
                <a:latin typeface="Arial" panose="020B0604020202020204"/>
              </a:endParaRPr>
            </a:p>
          </p:txBody>
        </p:sp>
        <p:sp>
          <p:nvSpPr>
            <p:cNvPr id="234" name="Rectangle 94"/>
            <p:cNvSpPr>
              <a:spLocks noChangeArrowheads="1"/>
            </p:cNvSpPr>
            <p:nvPr/>
          </p:nvSpPr>
          <p:spPr bwMode="auto">
            <a:xfrm>
              <a:off x="1802"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83</a:t>
              </a:r>
              <a:endParaRPr lang="en-US" altLang="en-US" sz="1350">
                <a:solidFill>
                  <a:srgbClr val="000000"/>
                </a:solidFill>
                <a:latin typeface="Arial" panose="020B0604020202020204"/>
              </a:endParaRPr>
            </a:p>
          </p:txBody>
        </p:sp>
        <p:sp>
          <p:nvSpPr>
            <p:cNvPr id="235" name="Rectangle 95"/>
            <p:cNvSpPr>
              <a:spLocks noChangeArrowheads="1"/>
            </p:cNvSpPr>
            <p:nvPr/>
          </p:nvSpPr>
          <p:spPr bwMode="auto">
            <a:xfrm>
              <a:off x="2173"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79</a:t>
              </a:r>
              <a:endParaRPr lang="en-US" altLang="en-US" sz="1350">
                <a:solidFill>
                  <a:srgbClr val="000000"/>
                </a:solidFill>
                <a:latin typeface="Arial" panose="020B0604020202020204"/>
              </a:endParaRPr>
            </a:p>
          </p:txBody>
        </p:sp>
        <p:sp>
          <p:nvSpPr>
            <p:cNvPr id="236" name="Rectangle 96"/>
            <p:cNvSpPr>
              <a:spLocks noChangeArrowheads="1"/>
            </p:cNvSpPr>
            <p:nvPr/>
          </p:nvSpPr>
          <p:spPr bwMode="auto">
            <a:xfrm>
              <a:off x="2526"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75</a:t>
              </a:r>
              <a:endParaRPr lang="en-US" altLang="en-US" sz="1350">
                <a:solidFill>
                  <a:srgbClr val="000000"/>
                </a:solidFill>
                <a:latin typeface="Arial" panose="020B0604020202020204"/>
              </a:endParaRPr>
            </a:p>
          </p:txBody>
        </p:sp>
        <p:sp>
          <p:nvSpPr>
            <p:cNvPr id="237" name="Rectangle 97"/>
            <p:cNvSpPr>
              <a:spLocks noChangeArrowheads="1"/>
            </p:cNvSpPr>
            <p:nvPr/>
          </p:nvSpPr>
          <p:spPr bwMode="auto">
            <a:xfrm>
              <a:off x="2896"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73</a:t>
              </a:r>
              <a:endParaRPr lang="en-US" altLang="en-US" sz="1350">
                <a:solidFill>
                  <a:srgbClr val="000000"/>
                </a:solidFill>
                <a:latin typeface="Arial" panose="020B0604020202020204"/>
              </a:endParaRPr>
            </a:p>
          </p:txBody>
        </p:sp>
        <p:sp>
          <p:nvSpPr>
            <p:cNvPr id="238" name="Rectangle 98"/>
            <p:cNvSpPr>
              <a:spLocks noChangeArrowheads="1"/>
            </p:cNvSpPr>
            <p:nvPr/>
          </p:nvSpPr>
          <p:spPr bwMode="auto">
            <a:xfrm>
              <a:off x="3254"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62</a:t>
              </a:r>
              <a:endParaRPr lang="en-US" altLang="en-US" sz="1350">
                <a:solidFill>
                  <a:srgbClr val="000000"/>
                </a:solidFill>
                <a:latin typeface="Arial" panose="020B0604020202020204"/>
              </a:endParaRPr>
            </a:p>
          </p:txBody>
        </p:sp>
        <p:sp>
          <p:nvSpPr>
            <p:cNvPr id="239" name="Rectangle 99"/>
            <p:cNvSpPr>
              <a:spLocks noChangeArrowheads="1"/>
            </p:cNvSpPr>
            <p:nvPr/>
          </p:nvSpPr>
          <p:spPr bwMode="auto">
            <a:xfrm>
              <a:off x="3619"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32</a:t>
              </a:r>
              <a:endParaRPr lang="en-US" altLang="en-US" sz="1350">
                <a:solidFill>
                  <a:srgbClr val="000000"/>
                </a:solidFill>
                <a:latin typeface="Arial" panose="020B0604020202020204"/>
              </a:endParaRPr>
            </a:p>
          </p:txBody>
        </p:sp>
        <p:sp>
          <p:nvSpPr>
            <p:cNvPr id="240" name="Rectangle 100"/>
            <p:cNvSpPr>
              <a:spLocks noChangeArrowheads="1"/>
            </p:cNvSpPr>
            <p:nvPr/>
          </p:nvSpPr>
          <p:spPr bwMode="auto">
            <a:xfrm>
              <a:off x="3966"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13</a:t>
              </a:r>
              <a:endParaRPr lang="en-US" altLang="en-US" sz="1350">
                <a:solidFill>
                  <a:srgbClr val="000000"/>
                </a:solidFill>
                <a:latin typeface="Arial" panose="020B0604020202020204"/>
              </a:endParaRPr>
            </a:p>
          </p:txBody>
        </p:sp>
        <p:sp>
          <p:nvSpPr>
            <p:cNvPr id="241" name="Rectangle 101"/>
            <p:cNvSpPr>
              <a:spLocks noChangeArrowheads="1"/>
            </p:cNvSpPr>
            <p:nvPr/>
          </p:nvSpPr>
          <p:spPr bwMode="auto">
            <a:xfrm>
              <a:off x="4325" y="274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11</a:t>
              </a:r>
              <a:endParaRPr lang="en-US" altLang="en-US" sz="1350">
                <a:solidFill>
                  <a:srgbClr val="000000"/>
                </a:solidFill>
                <a:latin typeface="Arial" panose="020B0604020202020204"/>
              </a:endParaRPr>
            </a:p>
          </p:txBody>
        </p:sp>
        <p:sp>
          <p:nvSpPr>
            <p:cNvPr id="242" name="Rectangle 102"/>
            <p:cNvSpPr>
              <a:spLocks noChangeArrowheads="1"/>
            </p:cNvSpPr>
            <p:nvPr/>
          </p:nvSpPr>
          <p:spPr bwMode="auto">
            <a:xfrm>
              <a:off x="4715" y="2744"/>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a:t>
              </a:r>
              <a:endParaRPr lang="en-US" altLang="en-US" sz="1350">
                <a:solidFill>
                  <a:srgbClr val="000000"/>
                </a:solidFill>
                <a:latin typeface="Arial" panose="020B0604020202020204"/>
              </a:endParaRPr>
            </a:p>
          </p:txBody>
        </p:sp>
        <p:sp>
          <p:nvSpPr>
            <p:cNvPr id="243" name="Rectangle 103"/>
            <p:cNvSpPr>
              <a:spLocks noChangeArrowheads="1"/>
            </p:cNvSpPr>
            <p:nvPr/>
          </p:nvSpPr>
          <p:spPr bwMode="auto">
            <a:xfrm>
              <a:off x="5059" y="2744"/>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a:t>
              </a:r>
              <a:endParaRPr lang="en-US" altLang="en-US" sz="1350">
                <a:solidFill>
                  <a:srgbClr val="000000"/>
                </a:solidFill>
                <a:latin typeface="Arial" panose="020B0604020202020204"/>
              </a:endParaRPr>
            </a:p>
          </p:txBody>
        </p:sp>
        <p:sp>
          <p:nvSpPr>
            <p:cNvPr id="244" name="Rectangle 104"/>
            <p:cNvSpPr>
              <a:spLocks noChangeArrowheads="1"/>
            </p:cNvSpPr>
            <p:nvPr/>
          </p:nvSpPr>
          <p:spPr bwMode="auto">
            <a:xfrm>
              <a:off x="5430" y="2744"/>
              <a:ext cx="8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0</a:t>
              </a:r>
              <a:endParaRPr lang="en-US" altLang="en-US" sz="1350">
                <a:solidFill>
                  <a:srgbClr val="000000"/>
                </a:solidFill>
                <a:latin typeface="Arial" panose="020B0604020202020204"/>
              </a:endParaRPr>
            </a:p>
          </p:txBody>
        </p:sp>
        <p:sp>
          <p:nvSpPr>
            <p:cNvPr id="245" name="Line 105"/>
            <p:cNvSpPr>
              <a:spLocks noChangeShapeType="1"/>
            </p:cNvSpPr>
            <p:nvPr/>
          </p:nvSpPr>
          <p:spPr bwMode="auto">
            <a:xfrm flipV="1">
              <a:off x="2580"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46" name="Rectangle 106"/>
            <p:cNvSpPr>
              <a:spLocks noChangeArrowheads="1"/>
            </p:cNvSpPr>
            <p:nvPr/>
          </p:nvSpPr>
          <p:spPr bwMode="auto">
            <a:xfrm>
              <a:off x="2901"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18</a:t>
              </a:r>
              <a:endParaRPr lang="en-US" altLang="en-US" sz="1350">
                <a:solidFill>
                  <a:srgbClr val="000000"/>
                </a:solidFill>
                <a:latin typeface="Arial" panose="020B0604020202020204"/>
              </a:endParaRPr>
            </a:p>
          </p:txBody>
        </p:sp>
        <p:sp>
          <p:nvSpPr>
            <p:cNvPr id="247" name="Line 107"/>
            <p:cNvSpPr>
              <a:spLocks noChangeShapeType="1"/>
            </p:cNvSpPr>
            <p:nvPr/>
          </p:nvSpPr>
          <p:spPr bwMode="auto">
            <a:xfrm flipV="1">
              <a:off x="2938"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48" name="Rectangle 108"/>
            <p:cNvSpPr>
              <a:spLocks noChangeArrowheads="1"/>
            </p:cNvSpPr>
            <p:nvPr/>
          </p:nvSpPr>
          <p:spPr bwMode="auto">
            <a:xfrm>
              <a:off x="3260"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21</a:t>
              </a:r>
              <a:endParaRPr lang="en-US" altLang="en-US" sz="1350">
                <a:solidFill>
                  <a:srgbClr val="000000"/>
                </a:solidFill>
                <a:latin typeface="Arial" panose="020B0604020202020204"/>
              </a:endParaRPr>
            </a:p>
          </p:txBody>
        </p:sp>
        <p:sp>
          <p:nvSpPr>
            <p:cNvPr id="249" name="Line 109"/>
            <p:cNvSpPr>
              <a:spLocks noChangeShapeType="1"/>
            </p:cNvSpPr>
            <p:nvPr/>
          </p:nvSpPr>
          <p:spPr bwMode="auto">
            <a:xfrm flipV="1">
              <a:off x="3297"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50" name="Rectangle 110"/>
            <p:cNvSpPr>
              <a:spLocks noChangeArrowheads="1"/>
            </p:cNvSpPr>
            <p:nvPr/>
          </p:nvSpPr>
          <p:spPr bwMode="auto">
            <a:xfrm>
              <a:off x="3622"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24</a:t>
              </a:r>
              <a:endParaRPr lang="en-US" altLang="en-US" sz="1350">
                <a:solidFill>
                  <a:srgbClr val="000000"/>
                </a:solidFill>
                <a:latin typeface="Arial" panose="020B0604020202020204"/>
              </a:endParaRPr>
            </a:p>
          </p:txBody>
        </p:sp>
        <p:sp>
          <p:nvSpPr>
            <p:cNvPr id="251" name="Line 111"/>
            <p:cNvSpPr>
              <a:spLocks noChangeShapeType="1"/>
            </p:cNvSpPr>
            <p:nvPr/>
          </p:nvSpPr>
          <p:spPr bwMode="auto">
            <a:xfrm flipV="1">
              <a:off x="3659"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52" name="Rectangle 112"/>
            <p:cNvSpPr>
              <a:spLocks noChangeArrowheads="1"/>
            </p:cNvSpPr>
            <p:nvPr/>
          </p:nvSpPr>
          <p:spPr bwMode="auto">
            <a:xfrm>
              <a:off x="3980"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27</a:t>
              </a:r>
              <a:endParaRPr lang="en-US" altLang="en-US" sz="1350">
                <a:solidFill>
                  <a:srgbClr val="000000"/>
                </a:solidFill>
                <a:latin typeface="Arial" panose="020B0604020202020204"/>
              </a:endParaRPr>
            </a:p>
          </p:txBody>
        </p:sp>
        <p:sp>
          <p:nvSpPr>
            <p:cNvPr id="253" name="Line 113"/>
            <p:cNvSpPr>
              <a:spLocks noChangeShapeType="1"/>
            </p:cNvSpPr>
            <p:nvPr/>
          </p:nvSpPr>
          <p:spPr bwMode="auto">
            <a:xfrm flipV="1">
              <a:off x="4017"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54" name="Rectangle 114"/>
            <p:cNvSpPr>
              <a:spLocks noChangeArrowheads="1"/>
            </p:cNvSpPr>
            <p:nvPr/>
          </p:nvSpPr>
          <p:spPr bwMode="auto">
            <a:xfrm>
              <a:off x="4339"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30</a:t>
              </a:r>
              <a:endParaRPr lang="en-US" altLang="en-US" sz="1350">
                <a:solidFill>
                  <a:srgbClr val="000000"/>
                </a:solidFill>
                <a:latin typeface="Arial" panose="020B0604020202020204"/>
              </a:endParaRPr>
            </a:p>
          </p:txBody>
        </p:sp>
        <p:sp>
          <p:nvSpPr>
            <p:cNvPr id="255" name="Line 115"/>
            <p:cNvSpPr>
              <a:spLocks noChangeShapeType="1"/>
            </p:cNvSpPr>
            <p:nvPr/>
          </p:nvSpPr>
          <p:spPr bwMode="auto">
            <a:xfrm flipV="1">
              <a:off x="4379"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56" name="Rectangle 116"/>
            <p:cNvSpPr>
              <a:spLocks noChangeArrowheads="1"/>
            </p:cNvSpPr>
            <p:nvPr/>
          </p:nvSpPr>
          <p:spPr bwMode="auto">
            <a:xfrm>
              <a:off x="4701"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33</a:t>
              </a:r>
              <a:endParaRPr lang="en-US" altLang="en-US" sz="1350">
                <a:solidFill>
                  <a:srgbClr val="000000"/>
                </a:solidFill>
                <a:latin typeface="Arial" panose="020B0604020202020204"/>
              </a:endParaRPr>
            </a:p>
          </p:txBody>
        </p:sp>
        <p:sp>
          <p:nvSpPr>
            <p:cNvPr id="257" name="Line 117"/>
            <p:cNvSpPr>
              <a:spLocks noChangeShapeType="1"/>
            </p:cNvSpPr>
            <p:nvPr/>
          </p:nvSpPr>
          <p:spPr bwMode="auto">
            <a:xfrm flipV="1">
              <a:off x="4738"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58" name="Rectangle 118"/>
            <p:cNvSpPr>
              <a:spLocks noChangeArrowheads="1"/>
            </p:cNvSpPr>
            <p:nvPr/>
          </p:nvSpPr>
          <p:spPr bwMode="auto">
            <a:xfrm>
              <a:off x="5059"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36</a:t>
              </a:r>
              <a:endParaRPr lang="en-US" altLang="en-US" sz="1350">
                <a:solidFill>
                  <a:srgbClr val="000000"/>
                </a:solidFill>
                <a:latin typeface="Arial" panose="020B0604020202020204"/>
              </a:endParaRPr>
            </a:p>
          </p:txBody>
        </p:sp>
        <p:sp>
          <p:nvSpPr>
            <p:cNvPr id="259" name="Line 119"/>
            <p:cNvSpPr>
              <a:spLocks noChangeShapeType="1"/>
            </p:cNvSpPr>
            <p:nvPr/>
          </p:nvSpPr>
          <p:spPr bwMode="auto">
            <a:xfrm flipV="1">
              <a:off x="5096"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0" name="Rectangle 120"/>
            <p:cNvSpPr>
              <a:spLocks noChangeArrowheads="1"/>
            </p:cNvSpPr>
            <p:nvPr/>
          </p:nvSpPr>
          <p:spPr bwMode="auto">
            <a:xfrm>
              <a:off x="5421" y="2491"/>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39</a:t>
              </a:r>
              <a:endParaRPr lang="en-US" altLang="en-US" sz="1350">
                <a:solidFill>
                  <a:srgbClr val="000000"/>
                </a:solidFill>
                <a:latin typeface="Arial" panose="020B0604020202020204"/>
              </a:endParaRPr>
            </a:p>
          </p:txBody>
        </p:sp>
        <p:sp>
          <p:nvSpPr>
            <p:cNvPr id="261" name="Line 121"/>
            <p:cNvSpPr>
              <a:spLocks noChangeShapeType="1"/>
            </p:cNvSpPr>
            <p:nvPr/>
          </p:nvSpPr>
          <p:spPr bwMode="auto">
            <a:xfrm flipV="1">
              <a:off x="5458" y="2443"/>
              <a:ext cx="0" cy="28"/>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2" name="Rectangle 122"/>
            <p:cNvSpPr>
              <a:spLocks noChangeArrowheads="1"/>
            </p:cNvSpPr>
            <p:nvPr/>
          </p:nvSpPr>
          <p:spPr bwMode="auto">
            <a:xfrm>
              <a:off x="538" y="2015"/>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20</a:t>
              </a:r>
              <a:endParaRPr lang="en-US" altLang="en-US" sz="1350">
                <a:solidFill>
                  <a:srgbClr val="000000"/>
                </a:solidFill>
                <a:latin typeface="Arial" panose="020B0604020202020204"/>
              </a:endParaRPr>
            </a:p>
          </p:txBody>
        </p:sp>
        <p:sp>
          <p:nvSpPr>
            <p:cNvPr id="263" name="Line 123"/>
            <p:cNvSpPr>
              <a:spLocks noChangeShapeType="1"/>
            </p:cNvSpPr>
            <p:nvPr/>
          </p:nvSpPr>
          <p:spPr bwMode="auto">
            <a:xfrm>
              <a:off x="715" y="2067"/>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4" name="Rectangle 124"/>
            <p:cNvSpPr>
              <a:spLocks noChangeArrowheads="1"/>
            </p:cNvSpPr>
            <p:nvPr/>
          </p:nvSpPr>
          <p:spPr bwMode="auto">
            <a:xfrm>
              <a:off x="538" y="1845"/>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30</a:t>
              </a:r>
              <a:endParaRPr lang="en-US" altLang="en-US" sz="1350">
                <a:solidFill>
                  <a:srgbClr val="000000"/>
                </a:solidFill>
                <a:latin typeface="Arial" panose="020B0604020202020204"/>
              </a:endParaRPr>
            </a:p>
          </p:txBody>
        </p:sp>
        <p:sp>
          <p:nvSpPr>
            <p:cNvPr id="265" name="Line 125"/>
            <p:cNvSpPr>
              <a:spLocks noChangeShapeType="1"/>
            </p:cNvSpPr>
            <p:nvPr/>
          </p:nvSpPr>
          <p:spPr bwMode="auto">
            <a:xfrm>
              <a:off x="715" y="1896"/>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6" name="Rectangle 126"/>
            <p:cNvSpPr>
              <a:spLocks noChangeArrowheads="1"/>
            </p:cNvSpPr>
            <p:nvPr/>
          </p:nvSpPr>
          <p:spPr bwMode="auto">
            <a:xfrm>
              <a:off x="538" y="1677"/>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40</a:t>
              </a:r>
              <a:endParaRPr lang="en-US" altLang="en-US" sz="1350">
                <a:solidFill>
                  <a:srgbClr val="000000"/>
                </a:solidFill>
                <a:latin typeface="Arial" panose="020B0604020202020204"/>
              </a:endParaRPr>
            </a:p>
          </p:txBody>
        </p:sp>
        <p:sp>
          <p:nvSpPr>
            <p:cNvPr id="267" name="Line 127"/>
            <p:cNvSpPr>
              <a:spLocks noChangeShapeType="1"/>
            </p:cNvSpPr>
            <p:nvPr/>
          </p:nvSpPr>
          <p:spPr bwMode="auto">
            <a:xfrm>
              <a:off x="715" y="1725"/>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68" name="Rectangle 128"/>
            <p:cNvSpPr>
              <a:spLocks noChangeArrowheads="1"/>
            </p:cNvSpPr>
            <p:nvPr/>
          </p:nvSpPr>
          <p:spPr bwMode="auto">
            <a:xfrm>
              <a:off x="538" y="1503"/>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50</a:t>
              </a:r>
              <a:endParaRPr lang="en-US" altLang="en-US" sz="1350">
                <a:solidFill>
                  <a:srgbClr val="000000"/>
                </a:solidFill>
                <a:latin typeface="Arial" panose="020B0604020202020204"/>
              </a:endParaRPr>
            </a:p>
          </p:txBody>
        </p:sp>
        <p:sp>
          <p:nvSpPr>
            <p:cNvPr id="269" name="Line 129"/>
            <p:cNvSpPr>
              <a:spLocks noChangeShapeType="1"/>
            </p:cNvSpPr>
            <p:nvPr/>
          </p:nvSpPr>
          <p:spPr bwMode="auto">
            <a:xfrm>
              <a:off x="715" y="1554"/>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0" name="Rectangle 130"/>
            <p:cNvSpPr>
              <a:spLocks noChangeArrowheads="1"/>
            </p:cNvSpPr>
            <p:nvPr/>
          </p:nvSpPr>
          <p:spPr bwMode="auto">
            <a:xfrm>
              <a:off x="538" y="1335"/>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60</a:t>
              </a:r>
              <a:endParaRPr lang="en-US" altLang="en-US" sz="1350">
                <a:solidFill>
                  <a:srgbClr val="000000"/>
                </a:solidFill>
                <a:latin typeface="Arial" panose="020B0604020202020204"/>
              </a:endParaRPr>
            </a:p>
          </p:txBody>
        </p:sp>
        <p:sp>
          <p:nvSpPr>
            <p:cNvPr id="271" name="Line 131"/>
            <p:cNvSpPr>
              <a:spLocks noChangeShapeType="1"/>
            </p:cNvSpPr>
            <p:nvPr/>
          </p:nvSpPr>
          <p:spPr bwMode="auto">
            <a:xfrm>
              <a:off x="715" y="1386"/>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2" name="Rectangle 132"/>
            <p:cNvSpPr>
              <a:spLocks noChangeArrowheads="1"/>
            </p:cNvSpPr>
            <p:nvPr/>
          </p:nvSpPr>
          <p:spPr bwMode="auto">
            <a:xfrm>
              <a:off x="538" y="1164"/>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70</a:t>
              </a:r>
              <a:endParaRPr lang="en-US" altLang="en-US" sz="1350">
                <a:solidFill>
                  <a:srgbClr val="000000"/>
                </a:solidFill>
                <a:latin typeface="Arial" panose="020B0604020202020204"/>
              </a:endParaRPr>
            </a:p>
          </p:txBody>
        </p:sp>
        <p:sp>
          <p:nvSpPr>
            <p:cNvPr id="273" name="Line 133"/>
            <p:cNvSpPr>
              <a:spLocks noChangeShapeType="1"/>
            </p:cNvSpPr>
            <p:nvPr/>
          </p:nvSpPr>
          <p:spPr bwMode="auto">
            <a:xfrm>
              <a:off x="715" y="1215"/>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4" name="Rectangle 134"/>
            <p:cNvSpPr>
              <a:spLocks noChangeArrowheads="1"/>
            </p:cNvSpPr>
            <p:nvPr/>
          </p:nvSpPr>
          <p:spPr bwMode="auto">
            <a:xfrm>
              <a:off x="538" y="996"/>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80</a:t>
              </a:r>
              <a:endParaRPr lang="en-US" altLang="en-US" sz="1350">
                <a:solidFill>
                  <a:srgbClr val="000000"/>
                </a:solidFill>
                <a:latin typeface="Arial" panose="020B0604020202020204"/>
              </a:endParaRPr>
            </a:p>
          </p:txBody>
        </p:sp>
        <p:sp>
          <p:nvSpPr>
            <p:cNvPr id="275" name="Line 135"/>
            <p:cNvSpPr>
              <a:spLocks noChangeShapeType="1"/>
            </p:cNvSpPr>
            <p:nvPr/>
          </p:nvSpPr>
          <p:spPr bwMode="auto">
            <a:xfrm>
              <a:off x="715" y="1044"/>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6" name="Rectangle 136"/>
            <p:cNvSpPr>
              <a:spLocks noChangeArrowheads="1"/>
            </p:cNvSpPr>
            <p:nvPr/>
          </p:nvSpPr>
          <p:spPr bwMode="auto">
            <a:xfrm>
              <a:off x="538" y="828"/>
              <a:ext cx="16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90</a:t>
              </a:r>
              <a:endParaRPr lang="en-US" altLang="en-US" sz="1350">
                <a:solidFill>
                  <a:srgbClr val="000000"/>
                </a:solidFill>
                <a:latin typeface="Arial" panose="020B0604020202020204"/>
              </a:endParaRPr>
            </a:p>
          </p:txBody>
        </p:sp>
        <p:sp>
          <p:nvSpPr>
            <p:cNvPr id="277" name="Line 137"/>
            <p:cNvSpPr>
              <a:spLocks noChangeShapeType="1"/>
            </p:cNvSpPr>
            <p:nvPr/>
          </p:nvSpPr>
          <p:spPr bwMode="auto">
            <a:xfrm>
              <a:off x="715" y="874"/>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78" name="Rectangle 138"/>
            <p:cNvSpPr>
              <a:spLocks noChangeArrowheads="1"/>
            </p:cNvSpPr>
            <p:nvPr/>
          </p:nvSpPr>
          <p:spPr bwMode="auto">
            <a:xfrm>
              <a:off x="458" y="657"/>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100</a:t>
              </a:r>
              <a:endParaRPr lang="en-US" altLang="en-US" sz="1350">
                <a:solidFill>
                  <a:srgbClr val="000000"/>
                </a:solidFill>
                <a:latin typeface="Arial" panose="020B0604020202020204"/>
              </a:endParaRPr>
            </a:p>
          </p:txBody>
        </p:sp>
        <p:sp>
          <p:nvSpPr>
            <p:cNvPr id="279" name="Line 139"/>
            <p:cNvSpPr>
              <a:spLocks noChangeShapeType="1"/>
            </p:cNvSpPr>
            <p:nvPr/>
          </p:nvSpPr>
          <p:spPr bwMode="auto">
            <a:xfrm>
              <a:off x="715" y="706"/>
              <a:ext cx="31" cy="0"/>
            </a:xfrm>
            <a:prstGeom prst="line">
              <a:avLst/>
            </a:prstGeom>
            <a:noFill/>
            <a:ln w="47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0" name="Rectangle 140"/>
            <p:cNvSpPr>
              <a:spLocks noChangeArrowheads="1"/>
            </p:cNvSpPr>
            <p:nvPr/>
          </p:nvSpPr>
          <p:spPr bwMode="auto">
            <a:xfrm rot="16200000">
              <a:off x="-530" y="1630"/>
              <a:ext cx="1557"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000000"/>
                  </a:solidFill>
                  <a:latin typeface="Arial" panose="020B0604020202020204"/>
                </a:rPr>
                <a:t>Progression-free survival (%)</a:t>
              </a:r>
              <a:endParaRPr lang="en-US" altLang="en-US" sz="1350">
                <a:solidFill>
                  <a:srgbClr val="000000"/>
                </a:solidFill>
                <a:latin typeface="Arial" panose="020B0604020202020204"/>
              </a:endParaRPr>
            </a:p>
          </p:txBody>
        </p:sp>
        <p:sp>
          <p:nvSpPr>
            <p:cNvPr id="281" name="Rectangle 141"/>
            <p:cNvSpPr>
              <a:spLocks noChangeArrowheads="1"/>
            </p:cNvSpPr>
            <p:nvPr/>
          </p:nvSpPr>
          <p:spPr bwMode="auto">
            <a:xfrm>
              <a:off x="3001" y="2602"/>
              <a:ext cx="52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000000"/>
                  </a:solidFill>
                  <a:latin typeface="Arial" panose="020B0604020202020204"/>
                </a:rPr>
                <a:t>Months</a:t>
              </a:r>
              <a:endParaRPr lang="en-US" altLang="en-US" sz="1350">
                <a:solidFill>
                  <a:srgbClr val="000000"/>
                </a:solidFill>
                <a:latin typeface="Arial" panose="020B0604020202020204"/>
              </a:endParaRPr>
            </a:p>
          </p:txBody>
        </p:sp>
        <p:sp>
          <p:nvSpPr>
            <p:cNvPr id="282" name="Line 142"/>
            <p:cNvSpPr>
              <a:spLocks noChangeShapeType="1"/>
            </p:cNvSpPr>
            <p:nvPr/>
          </p:nvSpPr>
          <p:spPr bwMode="auto">
            <a:xfrm flipV="1">
              <a:off x="746" y="671"/>
              <a:ext cx="0" cy="177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8" name="Line 148"/>
            <p:cNvSpPr>
              <a:spLocks noChangeShapeType="1"/>
            </p:cNvSpPr>
            <p:nvPr/>
          </p:nvSpPr>
          <p:spPr bwMode="auto">
            <a:xfrm>
              <a:off x="1966" y="1827"/>
              <a:ext cx="0" cy="205"/>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289" name="Rectangle 149"/>
            <p:cNvSpPr>
              <a:spLocks noChangeArrowheads="1"/>
            </p:cNvSpPr>
            <p:nvPr/>
          </p:nvSpPr>
          <p:spPr bwMode="auto">
            <a:xfrm>
              <a:off x="2002" y="1842"/>
              <a:ext cx="78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FFFFFF"/>
                  </a:solidFill>
                  <a:latin typeface="Arial" panose="020B0604020202020204"/>
                </a:rPr>
                <a:t>All patients</a:t>
              </a:r>
              <a:endParaRPr lang="en-US" altLang="en-US" sz="1350">
                <a:solidFill>
                  <a:srgbClr val="000000"/>
                </a:solidFill>
                <a:latin typeface="Arial" panose="020B0604020202020204"/>
              </a:endParaRPr>
            </a:p>
          </p:txBody>
        </p:sp>
        <p:sp>
          <p:nvSpPr>
            <p:cNvPr id="290" name="Rectangle 150"/>
            <p:cNvSpPr>
              <a:spLocks noChangeArrowheads="1"/>
            </p:cNvSpPr>
            <p:nvPr/>
          </p:nvSpPr>
          <p:spPr bwMode="auto">
            <a:xfrm>
              <a:off x="2076" y="1936"/>
              <a:ext cx="5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FFFFFF"/>
                  </a:solidFill>
                  <a:latin typeface="Arial" panose="020B0604020202020204"/>
                </a:rPr>
                <a:t>N = 119</a:t>
              </a:r>
              <a:endParaRPr lang="en-US" altLang="en-US" sz="1350">
                <a:solidFill>
                  <a:srgbClr val="000000"/>
                </a:solidFill>
                <a:latin typeface="Arial" panose="020B0604020202020204"/>
              </a:endParaRPr>
            </a:p>
          </p:txBody>
        </p:sp>
      </p:grpSp>
      <p:grpSp>
        <p:nvGrpSpPr>
          <p:cNvPr id="298" name="Group 297"/>
          <p:cNvGrpSpPr/>
          <p:nvPr/>
        </p:nvGrpSpPr>
        <p:grpSpPr>
          <a:xfrm>
            <a:off x="4884825" y="2171999"/>
            <a:ext cx="3736547" cy="1902980"/>
            <a:chOff x="412097" y="969913"/>
            <a:chExt cx="8366204" cy="3531783"/>
          </a:xfrm>
        </p:grpSpPr>
        <p:grpSp>
          <p:nvGrpSpPr>
            <p:cNvPr id="299" name="Group 298"/>
            <p:cNvGrpSpPr/>
            <p:nvPr/>
          </p:nvGrpSpPr>
          <p:grpSpPr>
            <a:xfrm>
              <a:off x="3145401" y="2828018"/>
              <a:ext cx="1210513" cy="390586"/>
              <a:chOff x="3145401" y="2828018"/>
              <a:chExt cx="1210513" cy="390586"/>
            </a:xfrm>
          </p:grpSpPr>
          <p:sp>
            <p:nvSpPr>
              <p:cNvPr id="443" name="Line 147">
                <a:extLst>
                  <a:ext uri="{FF2B5EF4-FFF2-40B4-BE49-F238E27FC236}">
                    <a16:creationId xmlns:a16="http://schemas.microsoft.com/office/drawing/2014/main" id="{3F42BE34-B09D-4F5C-AAEC-DAFB49295876}"/>
                  </a:ext>
                </a:extLst>
              </p:cNvPr>
              <p:cNvSpPr>
                <a:spLocks noChangeShapeType="1"/>
              </p:cNvSpPr>
              <p:nvPr/>
            </p:nvSpPr>
            <p:spPr bwMode="auto">
              <a:xfrm>
                <a:off x="3145401" y="2828018"/>
                <a:ext cx="0" cy="325505"/>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4" name="Rectangle 148">
                <a:extLst>
                  <a:ext uri="{FF2B5EF4-FFF2-40B4-BE49-F238E27FC236}">
                    <a16:creationId xmlns:a16="http://schemas.microsoft.com/office/drawing/2014/main" id="{138F2357-70FF-4B37-A054-BA026A21042D}"/>
                  </a:ext>
                </a:extLst>
              </p:cNvPr>
              <p:cNvSpPr>
                <a:spLocks noChangeArrowheads="1"/>
              </p:cNvSpPr>
              <p:nvPr/>
            </p:nvSpPr>
            <p:spPr bwMode="auto">
              <a:xfrm>
                <a:off x="3193027" y="2850467"/>
                <a:ext cx="1162887"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FFFFFF"/>
                    </a:solidFill>
                    <a:latin typeface="Arial" panose="020B0604020202020204"/>
                  </a:rPr>
                  <a:t>All patients</a:t>
                </a:r>
                <a:endParaRPr lang="en-US" altLang="en-US" sz="750">
                  <a:solidFill>
                    <a:srgbClr val="000000"/>
                  </a:solidFill>
                  <a:latin typeface="Arial" panose="020B0604020202020204"/>
                </a:endParaRPr>
              </a:p>
            </p:txBody>
          </p:sp>
          <p:sp>
            <p:nvSpPr>
              <p:cNvPr id="445" name="Rectangle 149">
                <a:extLst>
                  <a:ext uri="{FF2B5EF4-FFF2-40B4-BE49-F238E27FC236}">
                    <a16:creationId xmlns:a16="http://schemas.microsoft.com/office/drawing/2014/main" id="{D2872E5E-F098-4711-8810-9B6B484BDFEA}"/>
                  </a:ext>
                </a:extLst>
              </p:cNvPr>
              <p:cNvSpPr>
                <a:spLocks noChangeArrowheads="1"/>
              </p:cNvSpPr>
              <p:nvPr/>
            </p:nvSpPr>
            <p:spPr bwMode="auto">
              <a:xfrm>
                <a:off x="3312450" y="3004401"/>
                <a:ext cx="757313"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FFFFFF"/>
                    </a:solidFill>
                    <a:latin typeface="Arial" panose="020B0604020202020204"/>
                  </a:rPr>
                  <a:t>N = 119</a:t>
                </a:r>
                <a:endParaRPr lang="en-US" altLang="en-US" sz="750">
                  <a:solidFill>
                    <a:srgbClr val="000000"/>
                  </a:solidFill>
                  <a:latin typeface="Arial" panose="020B0604020202020204"/>
                </a:endParaRPr>
              </a:p>
            </p:txBody>
          </p:sp>
        </p:grpSp>
        <p:sp>
          <p:nvSpPr>
            <p:cNvPr id="300" name="AutoShape 3">
              <a:extLst>
                <a:ext uri="{FF2B5EF4-FFF2-40B4-BE49-F238E27FC236}">
                  <a16:creationId xmlns:a16="http://schemas.microsoft.com/office/drawing/2014/main" id="{72A70085-9BCE-4770-B505-B39437A7051C}"/>
                </a:ext>
              </a:extLst>
            </p:cNvPr>
            <p:cNvSpPr>
              <a:spLocks noChangeAspect="1" noChangeArrowheads="1" noTextEdit="1"/>
            </p:cNvSpPr>
            <p:nvPr/>
          </p:nvSpPr>
          <p:spPr bwMode="auto">
            <a:xfrm>
              <a:off x="427704" y="973120"/>
              <a:ext cx="8229600" cy="34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sp>
          <p:nvSpPr>
            <p:cNvPr id="301" name="Freeform 5">
              <a:extLst>
                <a:ext uri="{FF2B5EF4-FFF2-40B4-BE49-F238E27FC236}">
                  <a16:creationId xmlns:a16="http://schemas.microsoft.com/office/drawing/2014/main" id="{D0D05428-A980-4835-B79B-068E14F182CC}"/>
                </a:ext>
              </a:extLst>
            </p:cNvPr>
            <p:cNvSpPr>
              <a:spLocks/>
            </p:cNvSpPr>
            <p:nvPr/>
          </p:nvSpPr>
          <p:spPr bwMode="auto">
            <a:xfrm>
              <a:off x="7285704" y="1802114"/>
              <a:ext cx="149225" cy="89794"/>
            </a:xfrm>
            <a:custGeom>
              <a:avLst/>
              <a:gdLst>
                <a:gd name="T0" fmla="*/ 48 w 94"/>
                <a:gd name="T1" fmla="*/ 0 h 56"/>
                <a:gd name="T2" fmla="*/ 0 w 94"/>
                <a:gd name="T3" fmla="*/ 56 h 56"/>
                <a:gd name="T4" fmla="*/ 94 w 94"/>
                <a:gd name="T5" fmla="*/ 56 h 56"/>
                <a:gd name="T6" fmla="*/ 48 w 94"/>
                <a:gd name="T7" fmla="*/ 0 h 56"/>
              </a:gdLst>
              <a:ahLst/>
              <a:cxnLst>
                <a:cxn ang="0">
                  <a:pos x="T0" y="T1"/>
                </a:cxn>
                <a:cxn ang="0">
                  <a:pos x="T2" y="T3"/>
                </a:cxn>
                <a:cxn ang="0">
                  <a:pos x="T4" y="T5"/>
                </a:cxn>
                <a:cxn ang="0">
                  <a:pos x="T6" y="T7"/>
                </a:cxn>
              </a:cxnLst>
              <a:rect l="0" t="0" r="r" b="b"/>
              <a:pathLst>
                <a:path w="94" h="56">
                  <a:moveTo>
                    <a:pt x="48" y="0"/>
                  </a:moveTo>
                  <a:lnTo>
                    <a:pt x="0" y="56"/>
                  </a:lnTo>
                  <a:lnTo>
                    <a:pt x="94"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2" name="Freeform 6">
              <a:extLst>
                <a:ext uri="{FF2B5EF4-FFF2-40B4-BE49-F238E27FC236}">
                  <a16:creationId xmlns:a16="http://schemas.microsoft.com/office/drawing/2014/main" id="{836665F3-ED81-4605-8A7C-DCBDF34682C8}"/>
                </a:ext>
              </a:extLst>
            </p:cNvPr>
            <p:cNvSpPr>
              <a:spLocks/>
            </p:cNvSpPr>
            <p:nvPr/>
          </p:nvSpPr>
          <p:spPr bwMode="auto">
            <a:xfrm>
              <a:off x="7425404" y="1802114"/>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3" name="Freeform 7">
              <a:extLst>
                <a:ext uri="{FF2B5EF4-FFF2-40B4-BE49-F238E27FC236}">
                  <a16:creationId xmlns:a16="http://schemas.microsoft.com/office/drawing/2014/main" id="{44E87182-9704-4752-999D-CE6B3FE3D616}"/>
                </a:ext>
              </a:extLst>
            </p:cNvPr>
            <p:cNvSpPr>
              <a:spLocks/>
            </p:cNvSpPr>
            <p:nvPr/>
          </p:nvSpPr>
          <p:spPr bwMode="auto">
            <a:xfrm>
              <a:off x="7533354" y="1802114"/>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4" name="Freeform 8">
              <a:extLst>
                <a:ext uri="{FF2B5EF4-FFF2-40B4-BE49-F238E27FC236}">
                  <a16:creationId xmlns:a16="http://schemas.microsoft.com/office/drawing/2014/main" id="{024BAC9F-3622-4E30-8AD9-B508E58F979F}"/>
                </a:ext>
              </a:extLst>
            </p:cNvPr>
            <p:cNvSpPr>
              <a:spLocks/>
            </p:cNvSpPr>
            <p:nvPr/>
          </p:nvSpPr>
          <p:spPr bwMode="auto">
            <a:xfrm>
              <a:off x="7577804" y="1802114"/>
              <a:ext cx="142875" cy="89794"/>
            </a:xfrm>
            <a:custGeom>
              <a:avLst/>
              <a:gdLst>
                <a:gd name="T0" fmla="*/ 45 w 90"/>
                <a:gd name="T1" fmla="*/ 0 h 56"/>
                <a:gd name="T2" fmla="*/ 0 w 90"/>
                <a:gd name="T3" fmla="*/ 56 h 56"/>
                <a:gd name="T4" fmla="*/ 90 w 90"/>
                <a:gd name="T5" fmla="*/ 56 h 56"/>
                <a:gd name="T6" fmla="*/ 45 w 90"/>
                <a:gd name="T7" fmla="*/ 0 h 56"/>
              </a:gdLst>
              <a:ahLst/>
              <a:cxnLst>
                <a:cxn ang="0">
                  <a:pos x="T0" y="T1"/>
                </a:cxn>
                <a:cxn ang="0">
                  <a:pos x="T2" y="T3"/>
                </a:cxn>
                <a:cxn ang="0">
                  <a:pos x="T4" y="T5"/>
                </a:cxn>
                <a:cxn ang="0">
                  <a:pos x="T6" y="T7"/>
                </a:cxn>
              </a:cxnLst>
              <a:rect l="0" t="0" r="r" b="b"/>
              <a:pathLst>
                <a:path w="90" h="56">
                  <a:moveTo>
                    <a:pt x="45" y="0"/>
                  </a:moveTo>
                  <a:lnTo>
                    <a:pt x="0" y="56"/>
                  </a:lnTo>
                  <a:lnTo>
                    <a:pt x="90"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5" name="Freeform 9">
              <a:extLst>
                <a:ext uri="{FF2B5EF4-FFF2-40B4-BE49-F238E27FC236}">
                  <a16:creationId xmlns:a16="http://schemas.microsoft.com/office/drawing/2014/main" id="{CE3CA1FB-FD54-4E8C-8CCD-91F2FCD99E41}"/>
                </a:ext>
              </a:extLst>
            </p:cNvPr>
            <p:cNvSpPr>
              <a:spLocks/>
            </p:cNvSpPr>
            <p:nvPr/>
          </p:nvSpPr>
          <p:spPr bwMode="auto">
            <a:xfrm>
              <a:off x="7730204"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6" name="Freeform 10">
              <a:extLst>
                <a:ext uri="{FF2B5EF4-FFF2-40B4-BE49-F238E27FC236}">
                  <a16:creationId xmlns:a16="http://schemas.microsoft.com/office/drawing/2014/main" id="{9FBB56AB-CD17-4F80-9178-5C2C98779666}"/>
                </a:ext>
              </a:extLst>
            </p:cNvPr>
            <p:cNvSpPr>
              <a:spLocks/>
            </p:cNvSpPr>
            <p:nvPr/>
          </p:nvSpPr>
          <p:spPr bwMode="auto">
            <a:xfrm>
              <a:off x="7761954"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7" name="Freeform 11">
              <a:extLst>
                <a:ext uri="{FF2B5EF4-FFF2-40B4-BE49-F238E27FC236}">
                  <a16:creationId xmlns:a16="http://schemas.microsoft.com/office/drawing/2014/main" id="{EFDD38B5-3A6E-4003-B454-D63E3A31FECF}"/>
                </a:ext>
              </a:extLst>
            </p:cNvPr>
            <p:cNvSpPr>
              <a:spLocks/>
            </p:cNvSpPr>
            <p:nvPr/>
          </p:nvSpPr>
          <p:spPr bwMode="auto">
            <a:xfrm>
              <a:off x="7873079"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8" name="Freeform 12">
              <a:extLst>
                <a:ext uri="{FF2B5EF4-FFF2-40B4-BE49-F238E27FC236}">
                  <a16:creationId xmlns:a16="http://schemas.microsoft.com/office/drawing/2014/main" id="{3F14BDDA-9BF0-43D0-B1CF-F20B35D2034E}"/>
                </a:ext>
              </a:extLst>
            </p:cNvPr>
            <p:cNvSpPr>
              <a:spLocks/>
            </p:cNvSpPr>
            <p:nvPr/>
          </p:nvSpPr>
          <p:spPr bwMode="auto">
            <a:xfrm>
              <a:off x="7971504" y="1802114"/>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9" name="Freeform 13">
              <a:extLst>
                <a:ext uri="{FF2B5EF4-FFF2-40B4-BE49-F238E27FC236}">
                  <a16:creationId xmlns:a16="http://schemas.microsoft.com/office/drawing/2014/main" id="{AE6E5A2F-5ED4-4F77-86BF-0693A6C69DDA}"/>
                </a:ext>
              </a:extLst>
            </p:cNvPr>
            <p:cNvSpPr>
              <a:spLocks/>
            </p:cNvSpPr>
            <p:nvPr/>
          </p:nvSpPr>
          <p:spPr bwMode="auto">
            <a:xfrm>
              <a:off x="7976267"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0" name="Freeform 14">
              <a:extLst>
                <a:ext uri="{FF2B5EF4-FFF2-40B4-BE49-F238E27FC236}">
                  <a16:creationId xmlns:a16="http://schemas.microsoft.com/office/drawing/2014/main" id="{C835F53A-C753-4409-B406-EE9C4F71C6BA}"/>
                </a:ext>
              </a:extLst>
            </p:cNvPr>
            <p:cNvSpPr>
              <a:spLocks/>
            </p:cNvSpPr>
            <p:nvPr/>
          </p:nvSpPr>
          <p:spPr bwMode="auto">
            <a:xfrm>
              <a:off x="8003254"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1" name="Freeform 15">
              <a:extLst>
                <a:ext uri="{FF2B5EF4-FFF2-40B4-BE49-F238E27FC236}">
                  <a16:creationId xmlns:a16="http://schemas.microsoft.com/office/drawing/2014/main" id="{6D5416D9-3C52-41B9-BB02-00D6126CDC02}"/>
                </a:ext>
              </a:extLst>
            </p:cNvPr>
            <p:cNvSpPr>
              <a:spLocks/>
            </p:cNvSpPr>
            <p:nvPr/>
          </p:nvSpPr>
          <p:spPr bwMode="auto">
            <a:xfrm>
              <a:off x="8025479" y="1802114"/>
              <a:ext cx="142875" cy="89794"/>
            </a:xfrm>
            <a:custGeom>
              <a:avLst/>
              <a:gdLst>
                <a:gd name="T0" fmla="*/ 45 w 90"/>
                <a:gd name="T1" fmla="*/ 0 h 56"/>
                <a:gd name="T2" fmla="*/ 0 w 90"/>
                <a:gd name="T3" fmla="*/ 56 h 56"/>
                <a:gd name="T4" fmla="*/ 90 w 90"/>
                <a:gd name="T5" fmla="*/ 56 h 56"/>
                <a:gd name="T6" fmla="*/ 45 w 90"/>
                <a:gd name="T7" fmla="*/ 0 h 56"/>
              </a:gdLst>
              <a:ahLst/>
              <a:cxnLst>
                <a:cxn ang="0">
                  <a:pos x="T0" y="T1"/>
                </a:cxn>
                <a:cxn ang="0">
                  <a:pos x="T2" y="T3"/>
                </a:cxn>
                <a:cxn ang="0">
                  <a:pos x="T4" y="T5"/>
                </a:cxn>
                <a:cxn ang="0">
                  <a:pos x="T6" y="T7"/>
                </a:cxn>
              </a:cxnLst>
              <a:rect l="0" t="0" r="r" b="b"/>
              <a:pathLst>
                <a:path w="90" h="56">
                  <a:moveTo>
                    <a:pt x="45" y="0"/>
                  </a:moveTo>
                  <a:lnTo>
                    <a:pt x="0" y="56"/>
                  </a:lnTo>
                  <a:lnTo>
                    <a:pt x="90"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2" name="Freeform 16">
              <a:extLst>
                <a:ext uri="{FF2B5EF4-FFF2-40B4-BE49-F238E27FC236}">
                  <a16:creationId xmlns:a16="http://schemas.microsoft.com/office/drawing/2014/main" id="{B9DC8444-3A84-40B3-A729-8965CD09B70F}"/>
                </a:ext>
              </a:extLst>
            </p:cNvPr>
            <p:cNvSpPr>
              <a:spLocks/>
            </p:cNvSpPr>
            <p:nvPr/>
          </p:nvSpPr>
          <p:spPr bwMode="auto">
            <a:xfrm>
              <a:off x="8025479"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3" name="Freeform 17">
              <a:extLst>
                <a:ext uri="{FF2B5EF4-FFF2-40B4-BE49-F238E27FC236}">
                  <a16:creationId xmlns:a16="http://schemas.microsoft.com/office/drawing/2014/main" id="{5476186A-0E12-4014-B31C-B2FA954267AC}"/>
                </a:ext>
              </a:extLst>
            </p:cNvPr>
            <p:cNvSpPr>
              <a:spLocks/>
            </p:cNvSpPr>
            <p:nvPr/>
          </p:nvSpPr>
          <p:spPr bwMode="auto">
            <a:xfrm>
              <a:off x="8057229" y="1802114"/>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4" name="Freeform 18">
              <a:extLst>
                <a:ext uri="{FF2B5EF4-FFF2-40B4-BE49-F238E27FC236}">
                  <a16:creationId xmlns:a16="http://schemas.microsoft.com/office/drawing/2014/main" id="{AC69EF27-A034-4DC4-8B4B-CF831CEBA166}"/>
                </a:ext>
              </a:extLst>
            </p:cNvPr>
            <p:cNvSpPr>
              <a:spLocks/>
            </p:cNvSpPr>
            <p:nvPr/>
          </p:nvSpPr>
          <p:spPr bwMode="auto">
            <a:xfrm>
              <a:off x="8231854" y="1802114"/>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5" name="Freeform 19">
              <a:extLst>
                <a:ext uri="{FF2B5EF4-FFF2-40B4-BE49-F238E27FC236}">
                  <a16:creationId xmlns:a16="http://schemas.microsoft.com/office/drawing/2014/main" id="{70FE4E04-CA01-400B-AF0A-36106F86D046}"/>
                </a:ext>
              </a:extLst>
            </p:cNvPr>
            <p:cNvSpPr>
              <a:spLocks/>
            </p:cNvSpPr>
            <p:nvPr/>
          </p:nvSpPr>
          <p:spPr bwMode="auto">
            <a:xfrm>
              <a:off x="8258842" y="1802114"/>
              <a:ext cx="142875" cy="89794"/>
            </a:xfrm>
            <a:custGeom>
              <a:avLst/>
              <a:gdLst>
                <a:gd name="T0" fmla="*/ 45 w 90"/>
                <a:gd name="T1" fmla="*/ 0 h 56"/>
                <a:gd name="T2" fmla="*/ 0 w 90"/>
                <a:gd name="T3" fmla="*/ 56 h 56"/>
                <a:gd name="T4" fmla="*/ 90 w 90"/>
                <a:gd name="T5" fmla="*/ 56 h 56"/>
                <a:gd name="T6" fmla="*/ 45 w 90"/>
                <a:gd name="T7" fmla="*/ 0 h 56"/>
              </a:gdLst>
              <a:ahLst/>
              <a:cxnLst>
                <a:cxn ang="0">
                  <a:pos x="T0" y="T1"/>
                </a:cxn>
                <a:cxn ang="0">
                  <a:pos x="T2" y="T3"/>
                </a:cxn>
                <a:cxn ang="0">
                  <a:pos x="T4" y="T5"/>
                </a:cxn>
                <a:cxn ang="0">
                  <a:pos x="T6" y="T7"/>
                </a:cxn>
              </a:cxnLst>
              <a:rect l="0" t="0" r="r" b="b"/>
              <a:pathLst>
                <a:path w="90" h="56">
                  <a:moveTo>
                    <a:pt x="45" y="0"/>
                  </a:moveTo>
                  <a:lnTo>
                    <a:pt x="0" y="56"/>
                  </a:lnTo>
                  <a:lnTo>
                    <a:pt x="90"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6" name="Freeform 20">
              <a:extLst>
                <a:ext uri="{FF2B5EF4-FFF2-40B4-BE49-F238E27FC236}">
                  <a16:creationId xmlns:a16="http://schemas.microsoft.com/office/drawing/2014/main" id="{CF9D6A5A-DCD2-4B8F-9FAC-60A7F85212DE}"/>
                </a:ext>
              </a:extLst>
            </p:cNvPr>
            <p:cNvSpPr>
              <a:spLocks/>
            </p:cNvSpPr>
            <p:nvPr/>
          </p:nvSpPr>
          <p:spPr bwMode="auto">
            <a:xfrm>
              <a:off x="8244554" y="1802114"/>
              <a:ext cx="149225" cy="89794"/>
            </a:xfrm>
            <a:custGeom>
              <a:avLst/>
              <a:gdLst>
                <a:gd name="T0" fmla="*/ 46 w 94"/>
                <a:gd name="T1" fmla="*/ 0 h 56"/>
                <a:gd name="T2" fmla="*/ 0 w 94"/>
                <a:gd name="T3" fmla="*/ 56 h 56"/>
                <a:gd name="T4" fmla="*/ 94 w 94"/>
                <a:gd name="T5" fmla="*/ 56 h 56"/>
                <a:gd name="T6" fmla="*/ 46 w 94"/>
                <a:gd name="T7" fmla="*/ 0 h 56"/>
              </a:gdLst>
              <a:ahLst/>
              <a:cxnLst>
                <a:cxn ang="0">
                  <a:pos x="T0" y="T1"/>
                </a:cxn>
                <a:cxn ang="0">
                  <a:pos x="T2" y="T3"/>
                </a:cxn>
                <a:cxn ang="0">
                  <a:pos x="T4" y="T5"/>
                </a:cxn>
                <a:cxn ang="0">
                  <a:pos x="T6" y="T7"/>
                </a:cxn>
              </a:cxnLst>
              <a:rect l="0" t="0" r="r" b="b"/>
              <a:pathLst>
                <a:path w="94" h="56">
                  <a:moveTo>
                    <a:pt x="46" y="0"/>
                  </a:moveTo>
                  <a:lnTo>
                    <a:pt x="0" y="56"/>
                  </a:lnTo>
                  <a:lnTo>
                    <a:pt x="94" y="56"/>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7" name="Freeform 21">
              <a:extLst>
                <a:ext uri="{FF2B5EF4-FFF2-40B4-BE49-F238E27FC236}">
                  <a16:creationId xmlns:a16="http://schemas.microsoft.com/office/drawing/2014/main" id="{C10FE781-2500-4073-A616-7241C5800C29}"/>
                </a:ext>
              </a:extLst>
            </p:cNvPr>
            <p:cNvSpPr>
              <a:spLocks/>
            </p:cNvSpPr>
            <p:nvPr/>
          </p:nvSpPr>
          <p:spPr bwMode="auto">
            <a:xfrm>
              <a:off x="5229892" y="1633750"/>
              <a:ext cx="142875" cy="91398"/>
            </a:xfrm>
            <a:custGeom>
              <a:avLst/>
              <a:gdLst>
                <a:gd name="T0" fmla="*/ 45 w 90"/>
                <a:gd name="T1" fmla="*/ 0 h 57"/>
                <a:gd name="T2" fmla="*/ 0 w 90"/>
                <a:gd name="T3" fmla="*/ 57 h 57"/>
                <a:gd name="T4" fmla="*/ 90 w 90"/>
                <a:gd name="T5" fmla="*/ 57 h 57"/>
                <a:gd name="T6" fmla="*/ 45 w 90"/>
                <a:gd name="T7" fmla="*/ 0 h 57"/>
              </a:gdLst>
              <a:ahLst/>
              <a:cxnLst>
                <a:cxn ang="0">
                  <a:pos x="T0" y="T1"/>
                </a:cxn>
                <a:cxn ang="0">
                  <a:pos x="T2" y="T3"/>
                </a:cxn>
                <a:cxn ang="0">
                  <a:pos x="T4" y="T5"/>
                </a:cxn>
                <a:cxn ang="0">
                  <a:pos x="T6" y="T7"/>
                </a:cxn>
              </a:cxnLst>
              <a:rect l="0" t="0" r="r" b="b"/>
              <a:pathLst>
                <a:path w="90" h="57">
                  <a:moveTo>
                    <a:pt x="45" y="0"/>
                  </a:moveTo>
                  <a:lnTo>
                    <a:pt x="0" y="57"/>
                  </a:lnTo>
                  <a:lnTo>
                    <a:pt x="90" y="57"/>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8" name="Freeform 22">
              <a:extLst>
                <a:ext uri="{FF2B5EF4-FFF2-40B4-BE49-F238E27FC236}">
                  <a16:creationId xmlns:a16="http://schemas.microsoft.com/office/drawing/2014/main" id="{36754F12-F940-4BA6-933F-8F9DDCAD07D8}"/>
                </a:ext>
              </a:extLst>
            </p:cNvPr>
            <p:cNvSpPr>
              <a:spLocks/>
            </p:cNvSpPr>
            <p:nvPr/>
          </p:nvSpPr>
          <p:spPr bwMode="auto">
            <a:xfrm>
              <a:off x="5247354" y="1633750"/>
              <a:ext cx="144463" cy="91398"/>
            </a:xfrm>
            <a:custGeom>
              <a:avLst/>
              <a:gdLst>
                <a:gd name="T0" fmla="*/ 46 w 91"/>
                <a:gd name="T1" fmla="*/ 0 h 57"/>
                <a:gd name="T2" fmla="*/ 0 w 91"/>
                <a:gd name="T3" fmla="*/ 57 h 57"/>
                <a:gd name="T4" fmla="*/ 91 w 91"/>
                <a:gd name="T5" fmla="*/ 57 h 57"/>
                <a:gd name="T6" fmla="*/ 46 w 91"/>
                <a:gd name="T7" fmla="*/ 0 h 57"/>
              </a:gdLst>
              <a:ahLst/>
              <a:cxnLst>
                <a:cxn ang="0">
                  <a:pos x="T0" y="T1"/>
                </a:cxn>
                <a:cxn ang="0">
                  <a:pos x="T2" y="T3"/>
                </a:cxn>
                <a:cxn ang="0">
                  <a:pos x="T4" y="T5"/>
                </a:cxn>
                <a:cxn ang="0">
                  <a:pos x="T6" y="T7"/>
                </a:cxn>
              </a:cxnLst>
              <a:rect l="0" t="0" r="r" b="b"/>
              <a:pathLst>
                <a:path w="91" h="57">
                  <a:moveTo>
                    <a:pt x="46" y="0"/>
                  </a:moveTo>
                  <a:lnTo>
                    <a:pt x="0" y="57"/>
                  </a:lnTo>
                  <a:lnTo>
                    <a:pt x="91" y="57"/>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9" name="Freeform 23">
              <a:extLst>
                <a:ext uri="{FF2B5EF4-FFF2-40B4-BE49-F238E27FC236}">
                  <a16:creationId xmlns:a16="http://schemas.microsoft.com/office/drawing/2014/main" id="{6E765CBE-FCCA-4952-A22E-BB45E747EB72}"/>
                </a:ext>
              </a:extLst>
            </p:cNvPr>
            <p:cNvSpPr>
              <a:spLocks/>
            </p:cNvSpPr>
            <p:nvPr/>
          </p:nvSpPr>
          <p:spPr bwMode="auto">
            <a:xfrm>
              <a:off x="5288629" y="1633750"/>
              <a:ext cx="147638" cy="91398"/>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0" name="Freeform 24">
              <a:extLst>
                <a:ext uri="{FF2B5EF4-FFF2-40B4-BE49-F238E27FC236}">
                  <a16:creationId xmlns:a16="http://schemas.microsoft.com/office/drawing/2014/main" id="{D405301F-F676-4A30-BE91-DC5665CC5002}"/>
                </a:ext>
              </a:extLst>
            </p:cNvPr>
            <p:cNvSpPr>
              <a:spLocks/>
            </p:cNvSpPr>
            <p:nvPr/>
          </p:nvSpPr>
          <p:spPr bwMode="auto">
            <a:xfrm>
              <a:off x="5333079" y="1633750"/>
              <a:ext cx="147638" cy="91398"/>
            </a:xfrm>
            <a:custGeom>
              <a:avLst/>
              <a:gdLst>
                <a:gd name="T0" fmla="*/ 48 w 93"/>
                <a:gd name="T1" fmla="*/ 0 h 57"/>
                <a:gd name="T2" fmla="*/ 0 w 93"/>
                <a:gd name="T3" fmla="*/ 57 h 57"/>
                <a:gd name="T4" fmla="*/ 93 w 93"/>
                <a:gd name="T5" fmla="*/ 57 h 57"/>
                <a:gd name="T6" fmla="*/ 48 w 93"/>
                <a:gd name="T7" fmla="*/ 0 h 57"/>
              </a:gdLst>
              <a:ahLst/>
              <a:cxnLst>
                <a:cxn ang="0">
                  <a:pos x="T0" y="T1"/>
                </a:cxn>
                <a:cxn ang="0">
                  <a:pos x="T2" y="T3"/>
                </a:cxn>
                <a:cxn ang="0">
                  <a:pos x="T4" y="T5"/>
                </a:cxn>
                <a:cxn ang="0">
                  <a:pos x="T6" y="T7"/>
                </a:cxn>
              </a:cxnLst>
              <a:rect l="0" t="0" r="r" b="b"/>
              <a:pathLst>
                <a:path w="93" h="57">
                  <a:moveTo>
                    <a:pt x="48" y="0"/>
                  </a:moveTo>
                  <a:lnTo>
                    <a:pt x="0" y="57"/>
                  </a:lnTo>
                  <a:lnTo>
                    <a:pt x="93" y="57"/>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1" name="Freeform 25">
              <a:extLst>
                <a:ext uri="{FF2B5EF4-FFF2-40B4-BE49-F238E27FC236}">
                  <a16:creationId xmlns:a16="http://schemas.microsoft.com/office/drawing/2014/main" id="{C1C7C2B8-833C-4CB4-8D51-6668EDF385F7}"/>
                </a:ext>
              </a:extLst>
            </p:cNvPr>
            <p:cNvSpPr>
              <a:spLocks/>
            </p:cNvSpPr>
            <p:nvPr/>
          </p:nvSpPr>
          <p:spPr bwMode="auto">
            <a:xfrm>
              <a:off x="5377529" y="1633750"/>
              <a:ext cx="147638" cy="91398"/>
            </a:xfrm>
            <a:custGeom>
              <a:avLst/>
              <a:gdLst>
                <a:gd name="T0" fmla="*/ 48 w 93"/>
                <a:gd name="T1" fmla="*/ 0 h 57"/>
                <a:gd name="T2" fmla="*/ 0 w 93"/>
                <a:gd name="T3" fmla="*/ 57 h 57"/>
                <a:gd name="T4" fmla="*/ 93 w 93"/>
                <a:gd name="T5" fmla="*/ 57 h 57"/>
                <a:gd name="T6" fmla="*/ 48 w 93"/>
                <a:gd name="T7" fmla="*/ 0 h 57"/>
              </a:gdLst>
              <a:ahLst/>
              <a:cxnLst>
                <a:cxn ang="0">
                  <a:pos x="T0" y="T1"/>
                </a:cxn>
                <a:cxn ang="0">
                  <a:pos x="T2" y="T3"/>
                </a:cxn>
                <a:cxn ang="0">
                  <a:pos x="T4" y="T5"/>
                </a:cxn>
                <a:cxn ang="0">
                  <a:pos x="T6" y="T7"/>
                </a:cxn>
              </a:cxnLst>
              <a:rect l="0" t="0" r="r" b="b"/>
              <a:pathLst>
                <a:path w="93" h="57">
                  <a:moveTo>
                    <a:pt x="48" y="0"/>
                  </a:moveTo>
                  <a:lnTo>
                    <a:pt x="0" y="57"/>
                  </a:lnTo>
                  <a:lnTo>
                    <a:pt x="93" y="57"/>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2" name="Freeform 26">
              <a:extLst>
                <a:ext uri="{FF2B5EF4-FFF2-40B4-BE49-F238E27FC236}">
                  <a16:creationId xmlns:a16="http://schemas.microsoft.com/office/drawing/2014/main" id="{C730223F-4482-4097-B36B-B3A29FA660E2}"/>
                </a:ext>
              </a:extLst>
            </p:cNvPr>
            <p:cNvSpPr>
              <a:spLocks/>
            </p:cNvSpPr>
            <p:nvPr/>
          </p:nvSpPr>
          <p:spPr bwMode="auto">
            <a:xfrm>
              <a:off x="5404517" y="1633750"/>
              <a:ext cx="147638" cy="91398"/>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3" name="Freeform 27">
              <a:extLst>
                <a:ext uri="{FF2B5EF4-FFF2-40B4-BE49-F238E27FC236}">
                  <a16:creationId xmlns:a16="http://schemas.microsoft.com/office/drawing/2014/main" id="{770E5547-2B9E-4B6D-99B6-BDEC698603F7}"/>
                </a:ext>
              </a:extLst>
            </p:cNvPr>
            <p:cNvSpPr>
              <a:spLocks/>
            </p:cNvSpPr>
            <p:nvPr/>
          </p:nvSpPr>
          <p:spPr bwMode="auto">
            <a:xfrm>
              <a:off x="5423567" y="1633750"/>
              <a:ext cx="147638" cy="91398"/>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4" name="Freeform 28">
              <a:extLst>
                <a:ext uri="{FF2B5EF4-FFF2-40B4-BE49-F238E27FC236}">
                  <a16:creationId xmlns:a16="http://schemas.microsoft.com/office/drawing/2014/main" id="{9BF60D3D-46D6-49ED-A2D4-04B241A2BB54}"/>
                </a:ext>
              </a:extLst>
            </p:cNvPr>
            <p:cNvSpPr>
              <a:spLocks/>
            </p:cNvSpPr>
            <p:nvPr/>
          </p:nvSpPr>
          <p:spPr bwMode="auto">
            <a:xfrm>
              <a:off x="5458492" y="1633750"/>
              <a:ext cx="147638" cy="91398"/>
            </a:xfrm>
            <a:custGeom>
              <a:avLst/>
              <a:gdLst>
                <a:gd name="T0" fmla="*/ 48 w 93"/>
                <a:gd name="T1" fmla="*/ 0 h 57"/>
                <a:gd name="T2" fmla="*/ 0 w 93"/>
                <a:gd name="T3" fmla="*/ 57 h 57"/>
                <a:gd name="T4" fmla="*/ 93 w 93"/>
                <a:gd name="T5" fmla="*/ 57 h 57"/>
                <a:gd name="T6" fmla="*/ 48 w 93"/>
                <a:gd name="T7" fmla="*/ 0 h 57"/>
              </a:gdLst>
              <a:ahLst/>
              <a:cxnLst>
                <a:cxn ang="0">
                  <a:pos x="T0" y="T1"/>
                </a:cxn>
                <a:cxn ang="0">
                  <a:pos x="T2" y="T3"/>
                </a:cxn>
                <a:cxn ang="0">
                  <a:pos x="T4" y="T5"/>
                </a:cxn>
                <a:cxn ang="0">
                  <a:pos x="T6" y="T7"/>
                </a:cxn>
              </a:cxnLst>
              <a:rect l="0" t="0" r="r" b="b"/>
              <a:pathLst>
                <a:path w="93" h="57">
                  <a:moveTo>
                    <a:pt x="48" y="0"/>
                  </a:moveTo>
                  <a:lnTo>
                    <a:pt x="0" y="57"/>
                  </a:lnTo>
                  <a:lnTo>
                    <a:pt x="93" y="57"/>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5" name="Freeform 29">
              <a:extLst>
                <a:ext uri="{FF2B5EF4-FFF2-40B4-BE49-F238E27FC236}">
                  <a16:creationId xmlns:a16="http://schemas.microsoft.com/office/drawing/2014/main" id="{E4F945BA-7315-4A4B-B55D-8E9B0646DF6B}"/>
                </a:ext>
              </a:extLst>
            </p:cNvPr>
            <p:cNvSpPr>
              <a:spLocks/>
            </p:cNvSpPr>
            <p:nvPr/>
          </p:nvSpPr>
          <p:spPr bwMode="auto">
            <a:xfrm>
              <a:off x="5475954" y="1633750"/>
              <a:ext cx="149225" cy="91398"/>
            </a:xfrm>
            <a:custGeom>
              <a:avLst/>
              <a:gdLst>
                <a:gd name="T0" fmla="*/ 46 w 94"/>
                <a:gd name="T1" fmla="*/ 0 h 57"/>
                <a:gd name="T2" fmla="*/ 0 w 94"/>
                <a:gd name="T3" fmla="*/ 57 h 57"/>
                <a:gd name="T4" fmla="*/ 94 w 94"/>
                <a:gd name="T5" fmla="*/ 57 h 57"/>
                <a:gd name="T6" fmla="*/ 46 w 94"/>
                <a:gd name="T7" fmla="*/ 0 h 57"/>
              </a:gdLst>
              <a:ahLst/>
              <a:cxnLst>
                <a:cxn ang="0">
                  <a:pos x="T0" y="T1"/>
                </a:cxn>
                <a:cxn ang="0">
                  <a:pos x="T2" y="T3"/>
                </a:cxn>
                <a:cxn ang="0">
                  <a:pos x="T4" y="T5"/>
                </a:cxn>
                <a:cxn ang="0">
                  <a:pos x="T6" y="T7"/>
                </a:cxn>
              </a:cxnLst>
              <a:rect l="0" t="0" r="r" b="b"/>
              <a:pathLst>
                <a:path w="94" h="57">
                  <a:moveTo>
                    <a:pt x="46" y="0"/>
                  </a:moveTo>
                  <a:lnTo>
                    <a:pt x="0" y="57"/>
                  </a:lnTo>
                  <a:lnTo>
                    <a:pt x="94" y="57"/>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6" name="Freeform 30">
              <a:extLst>
                <a:ext uri="{FF2B5EF4-FFF2-40B4-BE49-F238E27FC236}">
                  <a16:creationId xmlns:a16="http://schemas.microsoft.com/office/drawing/2014/main" id="{85D93B9A-9B6F-4370-AF35-E568420335F3}"/>
                </a:ext>
              </a:extLst>
            </p:cNvPr>
            <p:cNvSpPr>
              <a:spLocks/>
            </p:cNvSpPr>
            <p:nvPr/>
          </p:nvSpPr>
          <p:spPr bwMode="auto">
            <a:xfrm>
              <a:off x="5485479" y="1633750"/>
              <a:ext cx="147638" cy="91398"/>
            </a:xfrm>
            <a:custGeom>
              <a:avLst/>
              <a:gdLst>
                <a:gd name="T0" fmla="*/ 48 w 93"/>
                <a:gd name="T1" fmla="*/ 0 h 57"/>
                <a:gd name="T2" fmla="*/ 0 w 93"/>
                <a:gd name="T3" fmla="*/ 57 h 57"/>
                <a:gd name="T4" fmla="*/ 93 w 93"/>
                <a:gd name="T5" fmla="*/ 57 h 57"/>
                <a:gd name="T6" fmla="*/ 48 w 93"/>
                <a:gd name="T7" fmla="*/ 0 h 57"/>
              </a:gdLst>
              <a:ahLst/>
              <a:cxnLst>
                <a:cxn ang="0">
                  <a:pos x="T0" y="T1"/>
                </a:cxn>
                <a:cxn ang="0">
                  <a:pos x="T2" y="T3"/>
                </a:cxn>
                <a:cxn ang="0">
                  <a:pos x="T4" y="T5"/>
                </a:cxn>
                <a:cxn ang="0">
                  <a:pos x="T6" y="T7"/>
                </a:cxn>
              </a:cxnLst>
              <a:rect l="0" t="0" r="r" b="b"/>
              <a:pathLst>
                <a:path w="93" h="57">
                  <a:moveTo>
                    <a:pt x="48" y="0"/>
                  </a:moveTo>
                  <a:lnTo>
                    <a:pt x="0" y="57"/>
                  </a:lnTo>
                  <a:lnTo>
                    <a:pt x="93" y="57"/>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7" name="Freeform 31">
              <a:extLst>
                <a:ext uri="{FF2B5EF4-FFF2-40B4-BE49-F238E27FC236}">
                  <a16:creationId xmlns:a16="http://schemas.microsoft.com/office/drawing/2014/main" id="{851C6B74-CA20-4AF8-8AE6-809FDC205E01}"/>
                </a:ext>
              </a:extLst>
            </p:cNvPr>
            <p:cNvSpPr>
              <a:spLocks/>
            </p:cNvSpPr>
            <p:nvPr/>
          </p:nvSpPr>
          <p:spPr bwMode="auto">
            <a:xfrm>
              <a:off x="5512467" y="1633750"/>
              <a:ext cx="147638" cy="91398"/>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8" name="Freeform 32">
              <a:extLst>
                <a:ext uri="{FF2B5EF4-FFF2-40B4-BE49-F238E27FC236}">
                  <a16:creationId xmlns:a16="http://schemas.microsoft.com/office/drawing/2014/main" id="{1B6B4F60-F50D-483D-8751-5C95ABAFF4B1}"/>
                </a:ext>
              </a:extLst>
            </p:cNvPr>
            <p:cNvSpPr>
              <a:spLocks/>
            </p:cNvSpPr>
            <p:nvPr/>
          </p:nvSpPr>
          <p:spPr bwMode="auto">
            <a:xfrm>
              <a:off x="5598192" y="1661009"/>
              <a:ext cx="147638" cy="91398"/>
            </a:xfrm>
            <a:custGeom>
              <a:avLst/>
              <a:gdLst>
                <a:gd name="T0" fmla="*/ 45 w 93"/>
                <a:gd name="T1" fmla="*/ 0 h 57"/>
                <a:gd name="T2" fmla="*/ 0 w 93"/>
                <a:gd name="T3" fmla="*/ 57 h 57"/>
                <a:gd name="T4" fmla="*/ 93 w 93"/>
                <a:gd name="T5" fmla="*/ 57 h 57"/>
                <a:gd name="T6" fmla="*/ 45 w 93"/>
                <a:gd name="T7" fmla="*/ 0 h 57"/>
              </a:gdLst>
              <a:ahLst/>
              <a:cxnLst>
                <a:cxn ang="0">
                  <a:pos x="T0" y="T1"/>
                </a:cxn>
                <a:cxn ang="0">
                  <a:pos x="T2" y="T3"/>
                </a:cxn>
                <a:cxn ang="0">
                  <a:pos x="T4" y="T5"/>
                </a:cxn>
                <a:cxn ang="0">
                  <a:pos x="T6" y="T7"/>
                </a:cxn>
              </a:cxnLst>
              <a:rect l="0" t="0" r="r" b="b"/>
              <a:pathLst>
                <a:path w="93" h="57">
                  <a:moveTo>
                    <a:pt x="45" y="0"/>
                  </a:moveTo>
                  <a:lnTo>
                    <a:pt x="0" y="57"/>
                  </a:lnTo>
                  <a:lnTo>
                    <a:pt x="93" y="57"/>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9" name="Freeform 33">
              <a:extLst>
                <a:ext uri="{FF2B5EF4-FFF2-40B4-BE49-F238E27FC236}">
                  <a16:creationId xmlns:a16="http://schemas.microsoft.com/office/drawing/2014/main" id="{2F31F5C1-43B4-498A-B8C4-62DE296FA38A}"/>
                </a:ext>
              </a:extLst>
            </p:cNvPr>
            <p:cNvSpPr>
              <a:spLocks/>
            </p:cNvSpPr>
            <p:nvPr/>
          </p:nvSpPr>
          <p:spPr bwMode="auto">
            <a:xfrm>
              <a:off x="5606129"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0" name="Freeform 34">
              <a:extLst>
                <a:ext uri="{FF2B5EF4-FFF2-40B4-BE49-F238E27FC236}">
                  <a16:creationId xmlns:a16="http://schemas.microsoft.com/office/drawing/2014/main" id="{3851BA52-9A4C-401E-8155-0FD5C6B228DE}"/>
                </a:ext>
              </a:extLst>
            </p:cNvPr>
            <p:cNvSpPr>
              <a:spLocks/>
            </p:cNvSpPr>
            <p:nvPr/>
          </p:nvSpPr>
          <p:spPr bwMode="auto">
            <a:xfrm>
              <a:off x="5628354"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1" name="Freeform 35">
              <a:extLst>
                <a:ext uri="{FF2B5EF4-FFF2-40B4-BE49-F238E27FC236}">
                  <a16:creationId xmlns:a16="http://schemas.microsoft.com/office/drawing/2014/main" id="{B56994FD-C7A1-4BF0-AD32-0DE3D5F3F63F}"/>
                </a:ext>
              </a:extLst>
            </p:cNvPr>
            <p:cNvSpPr>
              <a:spLocks/>
            </p:cNvSpPr>
            <p:nvPr/>
          </p:nvSpPr>
          <p:spPr bwMode="auto">
            <a:xfrm>
              <a:off x="5647404"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2" name="Freeform 36">
              <a:extLst>
                <a:ext uri="{FF2B5EF4-FFF2-40B4-BE49-F238E27FC236}">
                  <a16:creationId xmlns:a16="http://schemas.microsoft.com/office/drawing/2014/main" id="{D22045D8-FA82-4733-AD7A-BC2BEFE3775A}"/>
                </a:ext>
              </a:extLst>
            </p:cNvPr>
            <p:cNvSpPr>
              <a:spLocks/>
            </p:cNvSpPr>
            <p:nvPr/>
          </p:nvSpPr>
          <p:spPr bwMode="auto">
            <a:xfrm>
              <a:off x="5682329"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3" name="Freeform 37">
              <a:extLst>
                <a:ext uri="{FF2B5EF4-FFF2-40B4-BE49-F238E27FC236}">
                  <a16:creationId xmlns:a16="http://schemas.microsoft.com/office/drawing/2014/main" id="{A29555DB-4BD5-40C7-8AE6-CF1CAE895FAA}"/>
                </a:ext>
              </a:extLst>
            </p:cNvPr>
            <p:cNvSpPr>
              <a:spLocks/>
            </p:cNvSpPr>
            <p:nvPr/>
          </p:nvSpPr>
          <p:spPr bwMode="auto">
            <a:xfrm>
              <a:off x="5691854"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4" name="Freeform 38">
              <a:extLst>
                <a:ext uri="{FF2B5EF4-FFF2-40B4-BE49-F238E27FC236}">
                  <a16:creationId xmlns:a16="http://schemas.microsoft.com/office/drawing/2014/main" id="{5B405C37-4EB8-4F7C-96A4-0F8871A5B094}"/>
                </a:ext>
              </a:extLst>
            </p:cNvPr>
            <p:cNvSpPr>
              <a:spLocks/>
            </p:cNvSpPr>
            <p:nvPr/>
          </p:nvSpPr>
          <p:spPr bwMode="auto">
            <a:xfrm>
              <a:off x="5714079" y="1688268"/>
              <a:ext cx="142875" cy="89794"/>
            </a:xfrm>
            <a:custGeom>
              <a:avLst/>
              <a:gdLst>
                <a:gd name="T0" fmla="*/ 45 w 90"/>
                <a:gd name="T1" fmla="*/ 0 h 56"/>
                <a:gd name="T2" fmla="*/ 0 w 90"/>
                <a:gd name="T3" fmla="*/ 56 h 56"/>
                <a:gd name="T4" fmla="*/ 90 w 90"/>
                <a:gd name="T5" fmla="*/ 56 h 56"/>
                <a:gd name="T6" fmla="*/ 45 w 90"/>
                <a:gd name="T7" fmla="*/ 0 h 56"/>
              </a:gdLst>
              <a:ahLst/>
              <a:cxnLst>
                <a:cxn ang="0">
                  <a:pos x="T0" y="T1"/>
                </a:cxn>
                <a:cxn ang="0">
                  <a:pos x="T2" y="T3"/>
                </a:cxn>
                <a:cxn ang="0">
                  <a:pos x="T4" y="T5"/>
                </a:cxn>
                <a:cxn ang="0">
                  <a:pos x="T6" y="T7"/>
                </a:cxn>
              </a:cxnLst>
              <a:rect l="0" t="0" r="r" b="b"/>
              <a:pathLst>
                <a:path w="90" h="56">
                  <a:moveTo>
                    <a:pt x="45" y="0"/>
                  </a:moveTo>
                  <a:lnTo>
                    <a:pt x="0" y="56"/>
                  </a:lnTo>
                  <a:lnTo>
                    <a:pt x="90"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5" name="Freeform 39">
              <a:extLst>
                <a:ext uri="{FF2B5EF4-FFF2-40B4-BE49-F238E27FC236}">
                  <a16:creationId xmlns:a16="http://schemas.microsoft.com/office/drawing/2014/main" id="{53C6E9CE-ED4F-4F30-AB4A-9ABF9D4C5A8F}"/>
                </a:ext>
              </a:extLst>
            </p:cNvPr>
            <p:cNvSpPr>
              <a:spLocks/>
            </p:cNvSpPr>
            <p:nvPr/>
          </p:nvSpPr>
          <p:spPr bwMode="auto">
            <a:xfrm>
              <a:off x="5726779" y="1688268"/>
              <a:ext cx="149225" cy="89794"/>
            </a:xfrm>
            <a:custGeom>
              <a:avLst/>
              <a:gdLst>
                <a:gd name="T0" fmla="*/ 46 w 94"/>
                <a:gd name="T1" fmla="*/ 0 h 56"/>
                <a:gd name="T2" fmla="*/ 0 w 94"/>
                <a:gd name="T3" fmla="*/ 56 h 56"/>
                <a:gd name="T4" fmla="*/ 94 w 94"/>
                <a:gd name="T5" fmla="*/ 56 h 56"/>
                <a:gd name="T6" fmla="*/ 46 w 94"/>
                <a:gd name="T7" fmla="*/ 0 h 56"/>
              </a:gdLst>
              <a:ahLst/>
              <a:cxnLst>
                <a:cxn ang="0">
                  <a:pos x="T0" y="T1"/>
                </a:cxn>
                <a:cxn ang="0">
                  <a:pos x="T2" y="T3"/>
                </a:cxn>
                <a:cxn ang="0">
                  <a:pos x="T4" y="T5"/>
                </a:cxn>
                <a:cxn ang="0">
                  <a:pos x="T6" y="T7"/>
                </a:cxn>
              </a:cxnLst>
              <a:rect l="0" t="0" r="r" b="b"/>
              <a:pathLst>
                <a:path w="94" h="56">
                  <a:moveTo>
                    <a:pt x="46" y="0"/>
                  </a:moveTo>
                  <a:lnTo>
                    <a:pt x="0" y="56"/>
                  </a:lnTo>
                  <a:lnTo>
                    <a:pt x="94" y="56"/>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6" name="Freeform 40">
              <a:extLst>
                <a:ext uri="{FF2B5EF4-FFF2-40B4-BE49-F238E27FC236}">
                  <a16:creationId xmlns:a16="http://schemas.microsoft.com/office/drawing/2014/main" id="{ECAA7A63-80AE-46C9-B5D2-97CC71D9C28C}"/>
                </a:ext>
              </a:extLst>
            </p:cNvPr>
            <p:cNvSpPr>
              <a:spLocks/>
            </p:cNvSpPr>
            <p:nvPr/>
          </p:nvSpPr>
          <p:spPr bwMode="auto">
            <a:xfrm>
              <a:off x="5731542"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7" name="Freeform 41">
              <a:extLst>
                <a:ext uri="{FF2B5EF4-FFF2-40B4-BE49-F238E27FC236}">
                  <a16:creationId xmlns:a16="http://schemas.microsoft.com/office/drawing/2014/main" id="{1492667A-5350-4D7B-870F-198BD1A0876D}"/>
                </a:ext>
              </a:extLst>
            </p:cNvPr>
            <p:cNvSpPr>
              <a:spLocks/>
            </p:cNvSpPr>
            <p:nvPr/>
          </p:nvSpPr>
          <p:spPr bwMode="auto">
            <a:xfrm>
              <a:off x="5772817"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8" name="Freeform 42">
              <a:extLst>
                <a:ext uri="{FF2B5EF4-FFF2-40B4-BE49-F238E27FC236}">
                  <a16:creationId xmlns:a16="http://schemas.microsoft.com/office/drawing/2014/main" id="{80B4C753-A977-4529-95A0-27ABDD742BAF}"/>
                </a:ext>
              </a:extLst>
            </p:cNvPr>
            <p:cNvSpPr>
              <a:spLocks/>
            </p:cNvSpPr>
            <p:nvPr/>
          </p:nvSpPr>
          <p:spPr bwMode="auto">
            <a:xfrm>
              <a:off x="5775992" y="1688268"/>
              <a:ext cx="149225" cy="89794"/>
            </a:xfrm>
            <a:custGeom>
              <a:avLst/>
              <a:gdLst>
                <a:gd name="T0" fmla="*/ 48 w 94"/>
                <a:gd name="T1" fmla="*/ 0 h 56"/>
                <a:gd name="T2" fmla="*/ 0 w 94"/>
                <a:gd name="T3" fmla="*/ 56 h 56"/>
                <a:gd name="T4" fmla="*/ 94 w 94"/>
                <a:gd name="T5" fmla="*/ 56 h 56"/>
                <a:gd name="T6" fmla="*/ 48 w 94"/>
                <a:gd name="T7" fmla="*/ 0 h 56"/>
              </a:gdLst>
              <a:ahLst/>
              <a:cxnLst>
                <a:cxn ang="0">
                  <a:pos x="T0" y="T1"/>
                </a:cxn>
                <a:cxn ang="0">
                  <a:pos x="T2" y="T3"/>
                </a:cxn>
                <a:cxn ang="0">
                  <a:pos x="T4" y="T5"/>
                </a:cxn>
                <a:cxn ang="0">
                  <a:pos x="T6" y="T7"/>
                </a:cxn>
              </a:cxnLst>
              <a:rect l="0" t="0" r="r" b="b"/>
              <a:pathLst>
                <a:path w="94" h="56">
                  <a:moveTo>
                    <a:pt x="48" y="0"/>
                  </a:moveTo>
                  <a:lnTo>
                    <a:pt x="0" y="56"/>
                  </a:lnTo>
                  <a:lnTo>
                    <a:pt x="94"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9" name="Freeform 43">
              <a:extLst>
                <a:ext uri="{FF2B5EF4-FFF2-40B4-BE49-F238E27FC236}">
                  <a16:creationId xmlns:a16="http://schemas.microsoft.com/office/drawing/2014/main" id="{F1861DC4-1120-4B2D-BD52-FAA35DF620B6}"/>
                </a:ext>
              </a:extLst>
            </p:cNvPr>
            <p:cNvSpPr>
              <a:spLocks/>
            </p:cNvSpPr>
            <p:nvPr/>
          </p:nvSpPr>
          <p:spPr bwMode="auto">
            <a:xfrm>
              <a:off x="5807742"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0" name="Freeform 44">
              <a:extLst>
                <a:ext uri="{FF2B5EF4-FFF2-40B4-BE49-F238E27FC236}">
                  <a16:creationId xmlns:a16="http://schemas.microsoft.com/office/drawing/2014/main" id="{DE571DC3-A877-4BBA-B638-E15281E2CE92}"/>
                </a:ext>
              </a:extLst>
            </p:cNvPr>
            <p:cNvSpPr>
              <a:spLocks/>
            </p:cNvSpPr>
            <p:nvPr/>
          </p:nvSpPr>
          <p:spPr bwMode="auto">
            <a:xfrm>
              <a:off x="5826792" y="1688268"/>
              <a:ext cx="147638" cy="89794"/>
            </a:xfrm>
            <a:custGeom>
              <a:avLst/>
              <a:gdLst>
                <a:gd name="T0" fmla="*/ 47 w 93"/>
                <a:gd name="T1" fmla="*/ 0 h 56"/>
                <a:gd name="T2" fmla="*/ 0 w 93"/>
                <a:gd name="T3" fmla="*/ 56 h 56"/>
                <a:gd name="T4" fmla="*/ 93 w 93"/>
                <a:gd name="T5" fmla="*/ 56 h 56"/>
                <a:gd name="T6" fmla="*/ 47 w 93"/>
                <a:gd name="T7" fmla="*/ 0 h 56"/>
              </a:gdLst>
              <a:ahLst/>
              <a:cxnLst>
                <a:cxn ang="0">
                  <a:pos x="T0" y="T1"/>
                </a:cxn>
                <a:cxn ang="0">
                  <a:pos x="T2" y="T3"/>
                </a:cxn>
                <a:cxn ang="0">
                  <a:pos x="T4" y="T5"/>
                </a:cxn>
                <a:cxn ang="0">
                  <a:pos x="T6" y="T7"/>
                </a:cxn>
              </a:cxnLst>
              <a:rect l="0" t="0" r="r" b="b"/>
              <a:pathLst>
                <a:path w="93" h="56">
                  <a:moveTo>
                    <a:pt x="47" y="0"/>
                  </a:moveTo>
                  <a:lnTo>
                    <a:pt x="0" y="56"/>
                  </a:lnTo>
                  <a:lnTo>
                    <a:pt x="93" y="56"/>
                  </a:lnTo>
                  <a:lnTo>
                    <a:pt x="47"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1" name="Freeform 45">
              <a:extLst>
                <a:ext uri="{FF2B5EF4-FFF2-40B4-BE49-F238E27FC236}">
                  <a16:creationId xmlns:a16="http://schemas.microsoft.com/office/drawing/2014/main" id="{CC814623-A952-457B-944B-BF725A7F3C6C}"/>
                </a:ext>
              </a:extLst>
            </p:cNvPr>
            <p:cNvSpPr>
              <a:spLocks/>
            </p:cNvSpPr>
            <p:nvPr/>
          </p:nvSpPr>
          <p:spPr bwMode="auto">
            <a:xfrm>
              <a:off x="5834729"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2" name="Freeform 46">
              <a:extLst>
                <a:ext uri="{FF2B5EF4-FFF2-40B4-BE49-F238E27FC236}">
                  <a16:creationId xmlns:a16="http://schemas.microsoft.com/office/drawing/2014/main" id="{510366C0-FD5C-4E17-A750-DCEB76BD237F}"/>
                </a:ext>
              </a:extLst>
            </p:cNvPr>
            <p:cNvSpPr>
              <a:spLocks/>
            </p:cNvSpPr>
            <p:nvPr/>
          </p:nvSpPr>
          <p:spPr bwMode="auto">
            <a:xfrm>
              <a:off x="5871242"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3" name="Freeform 47">
              <a:extLst>
                <a:ext uri="{FF2B5EF4-FFF2-40B4-BE49-F238E27FC236}">
                  <a16:creationId xmlns:a16="http://schemas.microsoft.com/office/drawing/2014/main" id="{25511CF7-B0D9-4DEA-9AB3-90D4639B7C34}"/>
                </a:ext>
              </a:extLst>
            </p:cNvPr>
            <p:cNvSpPr>
              <a:spLocks/>
            </p:cNvSpPr>
            <p:nvPr/>
          </p:nvSpPr>
          <p:spPr bwMode="auto">
            <a:xfrm>
              <a:off x="5879179" y="1688268"/>
              <a:ext cx="147638" cy="89794"/>
            </a:xfrm>
            <a:custGeom>
              <a:avLst/>
              <a:gdLst>
                <a:gd name="T0" fmla="*/ 46 w 93"/>
                <a:gd name="T1" fmla="*/ 0 h 56"/>
                <a:gd name="T2" fmla="*/ 0 w 93"/>
                <a:gd name="T3" fmla="*/ 56 h 56"/>
                <a:gd name="T4" fmla="*/ 93 w 93"/>
                <a:gd name="T5" fmla="*/ 56 h 56"/>
                <a:gd name="T6" fmla="*/ 46 w 93"/>
                <a:gd name="T7" fmla="*/ 0 h 56"/>
              </a:gdLst>
              <a:ahLst/>
              <a:cxnLst>
                <a:cxn ang="0">
                  <a:pos x="T0" y="T1"/>
                </a:cxn>
                <a:cxn ang="0">
                  <a:pos x="T2" y="T3"/>
                </a:cxn>
                <a:cxn ang="0">
                  <a:pos x="T4" y="T5"/>
                </a:cxn>
                <a:cxn ang="0">
                  <a:pos x="T6" y="T7"/>
                </a:cxn>
              </a:cxnLst>
              <a:rect l="0" t="0" r="r" b="b"/>
              <a:pathLst>
                <a:path w="93" h="56">
                  <a:moveTo>
                    <a:pt x="46" y="0"/>
                  </a:moveTo>
                  <a:lnTo>
                    <a:pt x="0" y="56"/>
                  </a:lnTo>
                  <a:lnTo>
                    <a:pt x="93" y="56"/>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4" name="Freeform 48">
              <a:extLst>
                <a:ext uri="{FF2B5EF4-FFF2-40B4-BE49-F238E27FC236}">
                  <a16:creationId xmlns:a16="http://schemas.microsoft.com/office/drawing/2014/main" id="{6E19E967-868D-4A78-952A-C130D42E540C}"/>
                </a:ext>
              </a:extLst>
            </p:cNvPr>
            <p:cNvSpPr>
              <a:spLocks/>
            </p:cNvSpPr>
            <p:nvPr/>
          </p:nvSpPr>
          <p:spPr bwMode="auto">
            <a:xfrm>
              <a:off x="5888704"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5" name="Freeform 49">
              <a:extLst>
                <a:ext uri="{FF2B5EF4-FFF2-40B4-BE49-F238E27FC236}">
                  <a16:creationId xmlns:a16="http://schemas.microsoft.com/office/drawing/2014/main" id="{26B0061E-3198-414A-AC8E-5A1B6EBC9C5A}"/>
                </a:ext>
              </a:extLst>
            </p:cNvPr>
            <p:cNvSpPr>
              <a:spLocks/>
            </p:cNvSpPr>
            <p:nvPr/>
          </p:nvSpPr>
          <p:spPr bwMode="auto">
            <a:xfrm>
              <a:off x="5893467"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6" name="Freeform 50">
              <a:extLst>
                <a:ext uri="{FF2B5EF4-FFF2-40B4-BE49-F238E27FC236}">
                  <a16:creationId xmlns:a16="http://schemas.microsoft.com/office/drawing/2014/main" id="{4A2AE0B9-5F6A-4186-860A-7180A4D69323}"/>
                </a:ext>
              </a:extLst>
            </p:cNvPr>
            <p:cNvSpPr>
              <a:spLocks/>
            </p:cNvSpPr>
            <p:nvPr/>
          </p:nvSpPr>
          <p:spPr bwMode="auto">
            <a:xfrm>
              <a:off x="5906167"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7" name="Freeform 51">
              <a:extLst>
                <a:ext uri="{FF2B5EF4-FFF2-40B4-BE49-F238E27FC236}">
                  <a16:creationId xmlns:a16="http://schemas.microsoft.com/office/drawing/2014/main" id="{5DE0E646-E8DC-421D-ABC2-5E8C88AD8772}"/>
                </a:ext>
              </a:extLst>
            </p:cNvPr>
            <p:cNvSpPr>
              <a:spLocks/>
            </p:cNvSpPr>
            <p:nvPr/>
          </p:nvSpPr>
          <p:spPr bwMode="auto">
            <a:xfrm>
              <a:off x="5920454"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8" name="Freeform 52">
              <a:extLst>
                <a:ext uri="{FF2B5EF4-FFF2-40B4-BE49-F238E27FC236}">
                  <a16:creationId xmlns:a16="http://schemas.microsoft.com/office/drawing/2014/main" id="{1D503924-5414-4B88-BD53-C1E136712F3A}"/>
                </a:ext>
              </a:extLst>
            </p:cNvPr>
            <p:cNvSpPr>
              <a:spLocks/>
            </p:cNvSpPr>
            <p:nvPr/>
          </p:nvSpPr>
          <p:spPr bwMode="auto">
            <a:xfrm>
              <a:off x="5947442"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9" name="Freeform 53">
              <a:extLst>
                <a:ext uri="{FF2B5EF4-FFF2-40B4-BE49-F238E27FC236}">
                  <a16:creationId xmlns:a16="http://schemas.microsoft.com/office/drawing/2014/main" id="{AD9FD96E-2491-4880-A835-A81A99317919}"/>
                </a:ext>
              </a:extLst>
            </p:cNvPr>
            <p:cNvSpPr>
              <a:spLocks/>
            </p:cNvSpPr>
            <p:nvPr/>
          </p:nvSpPr>
          <p:spPr bwMode="auto">
            <a:xfrm>
              <a:off x="5974429"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0" name="Freeform 54">
              <a:extLst>
                <a:ext uri="{FF2B5EF4-FFF2-40B4-BE49-F238E27FC236}">
                  <a16:creationId xmlns:a16="http://schemas.microsoft.com/office/drawing/2014/main" id="{57D70772-4EDF-43D0-8307-B2F63AB79A24}"/>
                </a:ext>
              </a:extLst>
            </p:cNvPr>
            <p:cNvSpPr>
              <a:spLocks/>
            </p:cNvSpPr>
            <p:nvPr/>
          </p:nvSpPr>
          <p:spPr bwMode="auto">
            <a:xfrm>
              <a:off x="5991892"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1" name="Freeform 55">
              <a:extLst>
                <a:ext uri="{FF2B5EF4-FFF2-40B4-BE49-F238E27FC236}">
                  <a16:creationId xmlns:a16="http://schemas.microsoft.com/office/drawing/2014/main" id="{256C640E-617E-480B-9119-46247CD21110}"/>
                </a:ext>
              </a:extLst>
            </p:cNvPr>
            <p:cNvSpPr>
              <a:spLocks/>
            </p:cNvSpPr>
            <p:nvPr/>
          </p:nvSpPr>
          <p:spPr bwMode="auto">
            <a:xfrm>
              <a:off x="6036342"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2" name="Freeform 56">
              <a:extLst>
                <a:ext uri="{FF2B5EF4-FFF2-40B4-BE49-F238E27FC236}">
                  <a16:creationId xmlns:a16="http://schemas.microsoft.com/office/drawing/2014/main" id="{03AD9A58-4E93-4F8A-9655-BBF9CFE4F531}"/>
                </a:ext>
              </a:extLst>
            </p:cNvPr>
            <p:cNvSpPr>
              <a:spLocks/>
            </p:cNvSpPr>
            <p:nvPr/>
          </p:nvSpPr>
          <p:spPr bwMode="auto">
            <a:xfrm>
              <a:off x="6053804" y="1688268"/>
              <a:ext cx="144463" cy="89794"/>
            </a:xfrm>
            <a:custGeom>
              <a:avLst/>
              <a:gdLst>
                <a:gd name="T0" fmla="*/ 46 w 91"/>
                <a:gd name="T1" fmla="*/ 0 h 56"/>
                <a:gd name="T2" fmla="*/ 0 w 91"/>
                <a:gd name="T3" fmla="*/ 56 h 56"/>
                <a:gd name="T4" fmla="*/ 91 w 91"/>
                <a:gd name="T5" fmla="*/ 56 h 56"/>
                <a:gd name="T6" fmla="*/ 46 w 91"/>
                <a:gd name="T7" fmla="*/ 0 h 56"/>
              </a:gdLst>
              <a:ahLst/>
              <a:cxnLst>
                <a:cxn ang="0">
                  <a:pos x="T0" y="T1"/>
                </a:cxn>
                <a:cxn ang="0">
                  <a:pos x="T2" y="T3"/>
                </a:cxn>
                <a:cxn ang="0">
                  <a:pos x="T4" y="T5"/>
                </a:cxn>
                <a:cxn ang="0">
                  <a:pos x="T6" y="T7"/>
                </a:cxn>
              </a:cxnLst>
              <a:rect l="0" t="0" r="r" b="b"/>
              <a:pathLst>
                <a:path w="91" h="56">
                  <a:moveTo>
                    <a:pt x="46" y="0"/>
                  </a:moveTo>
                  <a:lnTo>
                    <a:pt x="0" y="56"/>
                  </a:lnTo>
                  <a:lnTo>
                    <a:pt x="91" y="56"/>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3" name="Freeform 57">
              <a:extLst>
                <a:ext uri="{FF2B5EF4-FFF2-40B4-BE49-F238E27FC236}">
                  <a16:creationId xmlns:a16="http://schemas.microsoft.com/office/drawing/2014/main" id="{3549D4BE-47B7-4EAC-AE5D-610354508558}"/>
                </a:ext>
              </a:extLst>
            </p:cNvPr>
            <p:cNvSpPr>
              <a:spLocks/>
            </p:cNvSpPr>
            <p:nvPr/>
          </p:nvSpPr>
          <p:spPr bwMode="auto">
            <a:xfrm>
              <a:off x="6080792" y="1688268"/>
              <a:ext cx="147638" cy="89794"/>
            </a:xfrm>
            <a:custGeom>
              <a:avLst/>
              <a:gdLst>
                <a:gd name="T0" fmla="*/ 46 w 93"/>
                <a:gd name="T1" fmla="*/ 0 h 56"/>
                <a:gd name="T2" fmla="*/ 0 w 93"/>
                <a:gd name="T3" fmla="*/ 56 h 56"/>
                <a:gd name="T4" fmla="*/ 93 w 93"/>
                <a:gd name="T5" fmla="*/ 56 h 56"/>
                <a:gd name="T6" fmla="*/ 46 w 93"/>
                <a:gd name="T7" fmla="*/ 0 h 56"/>
              </a:gdLst>
              <a:ahLst/>
              <a:cxnLst>
                <a:cxn ang="0">
                  <a:pos x="T0" y="T1"/>
                </a:cxn>
                <a:cxn ang="0">
                  <a:pos x="T2" y="T3"/>
                </a:cxn>
                <a:cxn ang="0">
                  <a:pos x="T4" y="T5"/>
                </a:cxn>
                <a:cxn ang="0">
                  <a:pos x="T6" y="T7"/>
                </a:cxn>
              </a:cxnLst>
              <a:rect l="0" t="0" r="r" b="b"/>
              <a:pathLst>
                <a:path w="93" h="56">
                  <a:moveTo>
                    <a:pt x="46" y="0"/>
                  </a:moveTo>
                  <a:lnTo>
                    <a:pt x="0" y="56"/>
                  </a:lnTo>
                  <a:lnTo>
                    <a:pt x="93" y="56"/>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4" name="Freeform 58">
              <a:extLst>
                <a:ext uri="{FF2B5EF4-FFF2-40B4-BE49-F238E27FC236}">
                  <a16:creationId xmlns:a16="http://schemas.microsoft.com/office/drawing/2014/main" id="{C31F7E15-E4C7-41CA-8EAB-76B75B8FF810}"/>
                </a:ext>
              </a:extLst>
            </p:cNvPr>
            <p:cNvSpPr>
              <a:spLocks/>
            </p:cNvSpPr>
            <p:nvPr/>
          </p:nvSpPr>
          <p:spPr bwMode="auto">
            <a:xfrm>
              <a:off x="6117304"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5" name="Freeform 59">
              <a:extLst>
                <a:ext uri="{FF2B5EF4-FFF2-40B4-BE49-F238E27FC236}">
                  <a16:creationId xmlns:a16="http://schemas.microsoft.com/office/drawing/2014/main" id="{81B69E09-2464-48FB-A63F-D95320FD3C25}"/>
                </a:ext>
              </a:extLst>
            </p:cNvPr>
            <p:cNvSpPr>
              <a:spLocks/>
            </p:cNvSpPr>
            <p:nvPr/>
          </p:nvSpPr>
          <p:spPr bwMode="auto">
            <a:xfrm>
              <a:off x="6161754"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6" name="Freeform 60">
              <a:extLst>
                <a:ext uri="{FF2B5EF4-FFF2-40B4-BE49-F238E27FC236}">
                  <a16:creationId xmlns:a16="http://schemas.microsoft.com/office/drawing/2014/main" id="{F7D1D097-E6E1-4567-9F37-2B57AF819173}"/>
                </a:ext>
              </a:extLst>
            </p:cNvPr>
            <p:cNvSpPr>
              <a:spLocks/>
            </p:cNvSpPr>
            <p:nvPr/>
          </p:nvSpPr>
          <p:spPr bwMode="auto">
            <a:xfrm>
              <a:off x="6166517"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7" name="Freeform 61">
              <a:extLst>
                <a:ext uri="{FF2B5EF4-FFF2-40B4-BE49-F238E27FC236}">
                  <a16:creationId xmlns:a16="http://schemas.microsoft.com/office/drawing/2014/main" id="{0DC7BAB1-CC73-4A07-B10E-E75F805F1AC8}"/>
                </a:ext>
              </a:extLst>
            </p:cNvPr>
            <p:cNvSpPr>
              <a:spLocks/>
            </p:cNvSpPr>
            <p:nvPr/>
          </p:nvSpPr>
          <p:spPr bwMode="auto">
            <a:xfrm>
              <a:off x="6183979"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8" name="Freeform 62">
              <a:extLst>
                <a:ext uri="{FF2B5EF4-FFF2-40B4-BE49-F238E27FC236}">
                  <a16:creationId xmlns:a16="http://schemas.microsoft.com/office/drawing/2014/main" id="{FA7FE23E-8D31-429E-902C-E6BC973E940B}"/>
                </a:ext>
              </a:extLst>
            </p:cNvPr>
            <p:cNvSpPr>
              <a:spLocks/>
            </p:cNvSpPr>
            <p:nvPr/>
          </p:nvSpPr>
          <p:spPr bwMode="auto">
            <a:xfrm>
              <a:off x="6193504"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9" name="Freeform 63">
              <a:extLst>
                <a:ext uri="{FF2B5EF4-FFF2-40B4-BE49-F238E27FC236}">
                  <a16:creationId xmlns:a16="http://schemas.microsoft.com/office/drawing/2014/main" id="{6C79E6DD-CE6B-499A-B3C3-AE98711ACC04}"/>
                </a:ext>
              </a:extLst>
            </p:cNvPr>
            <p:cNvSpPr>
              <a:spLocks/>
            </p:cNvSpPr>
            <p:nvPr/>
          </p:nvSpPr>
          <p:spPr bwMode="auto">
            <a:xfrm>
              <a:off x="6203029"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0" name="Freeform 64">
              <a:extLst>
                <a:ext uri="{FF2B5EF4-FFF2-40B4-BE49-F238E27FC236}">
                  <a16:creationId xmlns:a16="http://schemas.microsoft.com/office/drawing/2014/main" id="{5536D51F-3668-4A1A-A19C-B20DBE4BC5D9}"/>
                </a:ext>
              </a:extLst>
            </p:cNvPr>
            <p:cNvSpPr>
              <a:spLocks/>
            </p:cNvSpPr>
            <p:nvPr/>
          </p:nvSpPr>
          <p:spPr bwMode="auto">
            <a:xfrm>
              <a:off x="6206204" y="1688268"/>
              <a:ext cx="147638" cy="89794"/>
            </a:xfrm>
            <a:custGeom>
              <a:avLst/>
              <a:gdLst>
                <a:gd name="T0" fmla="*/ 46 w 93"/>
                <a:gd name="T1" fmla="*/ 0 h 56"/>
                <a:gd name="T2" fmla="*/ 0 w 93"/>
                <a:gd name="T3" fmla="*/ 56 h 56"/>
                <a:gd name="T4" fmla="*/ 93 w 93"/>
                <a:gd name="T5" fmla="*/ 56 h 56"/>
                <a:gd name="T6" fmla="*/ 46 w 93"/>
                <a:gd name="T7" fmla="*/ 0 h 56"/>
              </a:gdLst>
              <a:ahLst/>
              <a:cxnLst>
                <a:cxn ang="0">
                  <a:pos x="T0" y="T1"/>
                </a:cxn>
                <a:cxn ang="0">
                  <a:pos x="T2" y="T3"/>
                </a:cxn>
                <a:cxn ang="0">
                  <a:pos x="T4" y="T5"/>
                </a:cxn>
                <a:cxn ang="0">
                  <a:pos x="T6" y="T7"/>
                </a:cxn>
              </a:cxnLst>
              <a:rect l="0" t="0" r="r" b="b"/>
              <a:pathLst>
                <a:path w="93" h="56">
                  <a:moveTo>
                    <a:pt x="46" y="0"/>
                  </a:moveTo>
                  <a:lnTo>
                    <a:pt x="0" y="56"/>
                  </a:lnTo>
                  <a:lnTo>
                    <a:pt x="93" y="56"/>
                  </a:lnTo>
                  <a:lnTo>
                    <a:pt x="46"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1" name="Freeform 65">
              <a:extLst>
                <a:ext uri="{FF2B5EF4-FFF2-40B4-BE49-F238E27FC236}">
                  <a16:creationId xmlns:a16="http://schemas.microsoft.com/office/drawing/2014/main" id="{1AA792FE-323D-48F6-87E6-2DEC9057440C}"/>
                </a:ext>
              </a:extLst>
            </p:cNvPr>
            <p:cNvSpPr>
              <a:spLocks/>
            </p:cNvSpPr>
            <p:nvPr/>
          </p:nvSpPr>
          <p:spPr bwMode="auto">
            <a:xfrm>
              <a:off x="6233192" y="1688268"/>
              <a:ext cx="144463" cy="89794"/>
            </a:xfrm>
            <a:custGeom>
              <a:avLst/>
              <a:gdLst>
                <a:gd name="T0" fmla="*/ 45 w 91"/>
                <a:gd name="T1" fmla="*/ 0 h 56"/>
                <a:gd name="T2" fmla="*/ 0 w 91"/>
                <a:gd name="T3" fmla="*/ 56 h 56"/>
                <a:gd name="T4" fmla="*/ 91 w 91"/>
                <a:gd name="T5" fmla="*/ 56 h 56"/>
                <a:gd name="T6" fmla="*/ 45 w 91"/>
                <a:gd name="T7" fmla="*/ 0 h 56"/>
              </a:gdLst>
              <a:ahLst/>
              <a:cxnLst>
                <a:cxn ang="0">
                  <a:pos x="T0" y="T1"/>
                </a:cxn>
                <a:cxn ang="0">
                  <a:pos x="T2" y="T3"/>
                </a:cxn>
                <a:cxn ang="0">
                  <a:pos x="T4" y="T5"/>
                </a:cxn>
                <a:cxn ang="0">
                  <a:pos x="T6" y="T7"/>
                </a:cxn>
              </a:cxnLst>
              <a:rect l="0" t="0" r="r" b="b"/>
              <a:pathLst>
                <a:path w="91" h="56">
                  <a:moveTo>
                    <a:pt x="45" y="0"/>
                  </a:moveTo>
                  <a:lnTo>
                    <a:pt x="0" y="56"/>
                  </a:lnTo>
                  <a:lnTo>
                    <a:pt x="91"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2" name="Freeform 66">
              <a:extLst>
                <a:ext uri="{FF2B5EF4-FFF2-40B4-BE49-F238E27FC236}">
                  <a16:creationId xmlns:a16="http://schemas.microsoft.com/office/drawing/2014/main" id="{80D72B06-9D05-4E83-8131-C7989610DD6A}"/>
                </a:ext>
              </a:extLst>
            </p:cNvPr>
            <p:cNvSpPr>
              <a:spLocks/>
            </p:cNvSpPr>
            <p:nvPr/>
          </p:nvSpPr>
          <p:spPr bwMode="auto">
            <a:xfrm>
              <a:off x="6323679"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3" name="Freeform 67">
              <a:extLst>
                <a:ext uri="{FF2B5EF4-FFF2-40B4-BE49-F238E27FC236}">
                  <a16:creationId xmlns:a16="http://schemas.microsoft.com/office/drawing/2014/main" id="{EA768288-69D4-4AA3-AFE3-C2BAE5BAE947}"/>
                </a:ext>
              </a:extLst>
            </p:cNvPr>
            <p:cNvSpPr>
              <a:spLocks/>
            </p:cNvSpPr>
            <p:nvPr/>
          </p:nvSpPr>
          <p:spPr bwMode="auto">
            <a:xfrm>
              <a:off x="6377654"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4" name="Freeform 68">
              <a:extLst>
                <a:ext uri="{FF2B5EF4-FFF2-40B4-BE49-F238E27FC236}">
                  <a16:creationId xmlns:a16="http://schemas.microsoft.com/office/drawing/2014/main" id="{13680711-B3B8-44FA-B081-3A19F2FEC07D}"/>
                </a:ext>
              </a:extLst>
            </p:cNvPr>
            <p:cNvSpPr>
              <a:spLocks/>
            </p:cNvSpPr>
            <p:nvPr/>
          </p:nvSpPr>
          <p:spPr bwMode="auto">
            <a:xfrm>
              <a:off x="6380829" y="1688268"/>
              <a:ext cx="149225" cy="89794"/>
            </a:xfrm>
            <a:custGeom>
              <a:avLst/>
              <a:gdLst>
                <a:gd name="T0" fmla="*/ 48 w 94"/>
                <a:gd name="T1" fmla="*/ 0 h 56"/>
                <a:gd name="T2" fmla="*/ 0 w 94"/>
                <a:gd name="T3" fmla="*/ 56 h 56"/>
                <a:gd name="T4" fmla="*/ 94 w 94"/>
                <a:gd name="T5" fmla="*/ 56 h 56"/>
                <a:gd name="T6" fmla="*/ 48 w 94"/>
                <a:gd name="T7" fmla="*/ 0 h 56"/>
              </a:gdLst>
              <a:ahLst/>
              <a:cxnLst>
                <a:cxn ang="0">
                  <a:pos x="T0" y="T1"/>
                </a:cxn>
                <a:cxn ang="0">
                  <a:pos x="T2" y="T3"/>
                </a:cxn>
                <a:cxn ang="0">
                  <a:pos x="T4" y="T5"/>
                </a:cxn>
                <a:cxn ang="0">
                  <a:pos x="T6" y="T7"/>
                </a:cxn>
              </a:cxnLst>
              <a:rect l="0" t="0" r="r" b="b"/>
              <a:pathLst>
                <a:path w="94" h="56">
                  <a:moveTo>
                    <a:pt x="48" y="0"/>
                  </a:moveTo>
                  <a:lnTo>
                    <a:pt x="0" y="56"/>
                  </a:lnTo>
                  <a:lnTo>
                    <a:pt x="94"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5" name="Freeform 69">
              <a:extLst>
                <a:ext uri="{FF2B5EF4-FFF2-40B4-BE49-F238E27FC236}">
                  <a16:creationId xmlns:a16="http://schemas.microsoft.com/office/drawing/2014/main" id="{20A3D468-738A-40A9-B085-AE5BE3D04381}"/>
                </a:ext>
              </a:extLst>
            </p:cNvPr>
            <p:cNvSpPr>
              <a:spLocks/>
            </p:cNvSpPr>
            <p:nvPr/>
          </p:nvSpPr>
          <p:spPr bwMode="auto">
            <a:xfrm>
              <a:off x="6399879" y="1688268"/>
              <a:ext cx="147638" cy="89794"/>
            </a:xfrm>
            <a:custGeom>
              <a:avLst/>
              <a:gdLst>
                <a:gd name="T0" fmla="*/ 45 w 93"/>
                <a:gd name="T1" fmla="*/ 0 h 56"/>
                <a:gd name="T2" fmla="*/ 0 w 93"/>
                <a:gd name="T3" fmla="*/ 56 h 56"/>
                <a:gd name="T4" fmla="*/ 93 w 93"/>
                <a:gd name="T5" fmla="*/ 56 h 56"/>
                <a:gd name="T6" fmla="*/ 45 w 93"/>
                <a:gd name="T7" fmla="*/ 0 h 56"/>
              </a:gdLst>
              <a:ahLst/>
              <a:cxnLst>
                <a:cxn ang="0">
                  <a:pos x="T0" y="T1"/>
                </a:cxn>
                <a:cxn ang="0">
                  <a:pos x="T2" y="T3"/>
                </a:cxn>
                <a:cxn ang="0">
                  <a:pos x="T4" y="T5"/>
                </a:cxn>
                <a:cxn ang="0">
                  <a:pos x="T6" y="T7"/>
                </a:cxn>
              </a:cxnLst>
              <a:rect l="0" t="0" r="r" b="b"/>
              <a:pathLst>
                <a:path w="93" h="56">
                  <a:moveTo>
                    <a:pt x="45" y="0"/>
                  </a:moveTo>
                  <a:lnTo>
                    <a:pt x="0" y="56"/>
                  </a:lnTo>
                  <a:lnTo>
                    <a:pt x="93" y="56"/>
                  </a:lnTo>
                  <a:lnTo>
                    <a:pt x="45"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6" name="Freeform 70">
              <a:extLst>
                <a:ext uri="{FF2B5EF4-FFF2-40B4-BE49-F238E27FC236}">
                  <a16:creationId xmlns:a16="http://schemas.microsoft.com/office/drawing/2014/main" id="{0B1855A3-97C0-4B2B-A05A-9A76DFBBDD25}"/>
                </a:ext>
              </a:extLst>
            </p:cNvPr>
            <p:cNvSpPr>
              <a:spLocks/>
            </p:cNvSpPr>
            <p:nvPr/>
          </p:nvSpPr>
          <p:spPr bwMode="auto">
            <a:xfrm>
              <a:off x="6444329"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7" name="Freeform 71">
              <a:extLst>
                <a:ext uri="{FF2B5EF4-FFF2-40B4-BE49-F238E27FC236}">
                  <a16:creationId xmlns:a16="http://schemas.microsoft.com/office/drawing/2014/main" id="{DD5C47E5-4D80-4343-AEFB-0A82E37F27EC}"/>
                </a:ext>
              </a:extLst>
            </p:cNvPr>
            <p:cNvSpPr>
              <a:spLocks/>
            </p:cNvSpPr>
            <p:nvPr/>
          </p:nvSpPr>
          <p:spPr bwMode="auto">
            <a:xfrm>
              <a:off x="6471317" y="1688268"/>
              <a:ext cx="147638" cy="89794"/>
            </a:xfrm>
            <a:custGeom>
              <a:avLst/>
              <a:gdLst>
                <a:gd name="T0" fmla="*/ 48 w 93"/>
                <a:gd name="T1" fmla="*/ 0 h 56"/>
                <a:gd name="T2" fmla="*/ 0 w 93"/>
                <a:gd name="T3" fmla="*/ 56 h 56"/>
                <a:gd name="T4" fmla="*/ 93 w 93"/>
                <a:gd name="T5" fmla="*/ 56 h 56"/>
                <a:gd name="T6" fmla="*/ 48 w 93"/>
                <a:gd name="T7" fmla="*/ 0 h 56"/>
              </a:gdLst>
              <a:ahLst/>
              <a:cxnLst>
                <a:cxn ang="0">
                  <a:pos x="T0" y="T1"/>
                </a:cxn>
                <a:cxn ang="0">
                  <a:pos x="T2" y="T3"/>
                </a:cxn>
                <a:cxn ang="0">
                  <a:pos x="T4" y="T5"/>
                </a:cxn>
                <a:cxn ang="0">
                  <a:pos x="T6" y="T7"/>
                </a:cxn>
              </a:cxnLst>
              <a:rect l="0" t="0" r="r" b="b"/>
              <a:pathLst>
                <a:path w="93" h="56">
                  <a:moveTo>
                    <a:pt x="48" y="0"/>
                  </a:moveTo>
                  <a:lnTo>
                    <a:pt x="0" y="56"/>
                  </a:lnTo>
                  <a:lnTo>
                    <a:pt x="93" y="56"/>
                  </a:lnTo>
                  <a:lnTo>
                    <a:pt x="48" y="0"/>
                  </a:lnTo>
                  <a:close/>
                </a:path>
              </a:pathLst>
            </a:custGeom>
            <a:noFill/>
            <a:ln w="9525">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8" name="Freeform 72">
              <a:extLst>
                <a:ext uri="{FF2B5EF4-FFF2-40B4-BE49-F238E27FC236}">
                  <a16:creationId xmlns:a16="http://schemas.microsoft.com/office/drawing/2014/main" id="{F08E0786-0FDA-4633-A390-BA342008E5A8}"/>
                </a:ext>
              </a:extLst>
            </p:cNvPr>
            <p:cNvSpPr>
              <a:spLocks/>
            </p:cNvSpPr>
            <p:nvPr/>
          </p:nvSpPr>
          <p:spPr bwMode="auto">
            <a:xfrm>
              <a:off x="1234154" y="1040466"/>
              <a:ext cx="7096125" cy="806546"/>
            </a:xfrm>
            <a:custGeom>
              <a:avLst/>
              <a:gdLst>
                <a:gd name="T0" fmla="*/ 4470 w 4470"/>
                <a:gd name="T1" fmla="*/ 503 h 503"/>
                <a:gd name="T2" fmla="*/ 3683 w 4470"/>
                <a:gd name="T3" fmla="*/ 503 h 503"/>
                <a:gd name="T4" fmla="*/ 3683 w 4470"/>
                <a:gd name="T5" fmla="*/ 435 h 503"/>
                <a:gd name="T6" fmla="*/ 2799 w 4470"/>
                <a:gd name="T7" fmla="*/ 435 h 503"/>
                <a:gd name="T8" fmla="*/ 2799 w 4470"/>
                <a:gd name="T9" fmla="*/ 415 h 503"/>
                <a:gd name="T10" fmla="*/ 2743 w 4470"/>
                <a:gd name="T11" fmla="*/ 415 h 503"/>
                <a:gd name="T12" fmla="*/ 2743 w 4470"/>
                <a:gd name="T13" fmla="*/ 398 h 503"/>
                <a:gd name="T14" fmla="*/ 2170 w 4470"/>
                <a:gd name="T15" fmla="*/ 398 h 503"/>
                <a:gd name="T16" fmla="*/ 2170 w 4470"/>
                <a:gd name="T17" fmla="*/ 384 h 503"/>
                <a:gd name="T18" fmla="*/ 2102 w 4470"/>
                <a:gd name="T19" fmla="*/ 384 h 503"/>
                <a:gd name="T20" fmla="*/ 2102 w 4470"/>
                <a:gd name="T21" fmla="*/ 370 h 503"/>
                <a:gd name="T22" fmla="*/ 2054 w 4470"/>
                <a:gd name="T23" fmla="*/ 370 h 503"/>
                <a:gd name="T24" fmla="*/ 2054 w 4470"/>
                <a:gd name="T25" fmla="*/ 356 h 503"/>
                <a:gd name="T26" fmla="*/ 2046 w 4470"/>
                <a:gd name="T27" fmla="*/ 356 h 503"/>
                <a:gd name="T28" fmla="*/ 2046 w 4470"/>
                <a:gd name="T29" fmla="*/ 342 h 503"/>
                <a:gd name="T30" fmla="*/ 1973 w 4470"/>
                <a:gd name="T31" fmla="*/ 342 h 503"/>
                <a:gd name="T32" fmla="*/ 1973 w 4470"/>
                <a:gd name="T33" fmla="*/ 328 h 503"/>
                <a:gd name="T34" fmla="*/ 1908 w 4470"/>
                <a:gd name="T35" fmla="*/ 328 h 503"/>
                <a:gd name="T36" fmla="*/ 1908 w 4470"/>
                <a:gd name="T37" fmla="*/ 314 h 503"/>
                <a:gd name="T38" fmla="*/ 1735 w 4470"/>
                <a:gd name="T39" fmla="*/ 314 h 503"/>
                <a:gd name="T40" fmla="*/ 1735 w 4470"/>
                <a:gd name="T41" fmla="*/ 300 h 503"/>
                <a:gd name="T42" fmla="*/ 1710 w 4470"/>
                <a:gd name="T43" fmla="*/ 300 h 503"/>
                <a:gd name="T44" fmla="*/ 1710 w 4470"/>
                <a:gd name="T45" fmla="*/ 285 h 503"/>
                <a:gd name="T46" fmla="*/ 1704 w 4470"/>
                <a:gd name="T47" fmla="*/ 285 h 503"/>
                <a:gd name="T48" fmla="*/ 1704 w 4470"/>
                <a:gd name="T49" fmla="*/ 268 h 503"/>
                <a:gd name="T50" fmla="*/ 1535 w 4470"/>
                <a:gd name="T51" fmla="*/ 268 h 503"/>
                <a:gd name="T52" fmla="*/ 1535 w 4470"/>
                <a:gd name="T53" fmla="*/ 257 h 503"/>
                <a:gd name="T54" fmla="*/ 1219 w 4470"/>
                <a:gd name="T55" fmla="*/ 257 h 503"/>
                <a:gd name="T56" fmla="*/ 1219 w 4470"/>
                <a:gd name="T57" fmla="*/ 243 h 503"/>
                <a:gd name="T58" fmla="*/ 1185 w 4470"/>
                <a:gd name="T59" fmla="*/ 243 h 503"/>
                <a:gd name="T60" fmla="*/ 1185 w 4470"/>
                <a:gd name="T61" fmla="*/ 229 h 503"/>
                <a:gd name="T62" fmla="*/ 1160 w 4470"/>
                <a:gd name="T63" fmla="*/ 229 h 503"/>
                <a:gd name="T64" fmla="*/ 1160 w 4470"/>
                <a:gd name="T65" fmla="*/ 215 h 503"/>
                <a:gd name="T66" fmla="*/ 985 w 4470"/>
                <a:gd name="T67" fmla="*/ 215 h 503"/>
                <a:gd name="T68" fmla="*/ 985 w 4470"/>
                <a:gd name="T69" fmla="*/ 198 h 503"/>
                <a:gd name="T70" fmla="*/ 889 w 4470"/>
                <a:gd name="T71" fmla="*/ 198 h 503"/>
                <a:gd name="T72" fmla="*/ 889 w 4470"/>
                <a:gd name="T73" fmla="*/ 184 h 503"/>
                <a:gd name="T74" fmla="*/ 770 w 4470"/>
                <a:gd name="T75" fmla="*/ 184 h 503"/>
                <a:gd name="T76" fmla="*/ 770 w 4470"/>
                <a:gd name="T77" fmla="*/ 173 h 503"/>
                <a:gd name="T78" fmla="*/ 587 w 4470"/>
                <a:gd name="T79" fmla="*/ 173 h 503"/>
                <a:gd name="T80" fmla="*/ 587 w 4470"/>
                <a:gd name="T81" fmla="*/ 156 h 503"/>
                <a:gd name="T82" fmla="*/ 581 w 4470"/>
                <a:gd name="T83" fmla="*/ 156 h 503"/>
                <a:gd name="T84" fmla="*/ 581 w 4470"/>
                <a:gd name="T85" fmla="*/ 144 h 503"/>
                <a:gd name="T86" fmla="*/ 567 w 4470"/>
                <a:gd name="T87" fmla="*/ 144 h 503"/>
                <a:gd name="T88" fmla="*/ 567 w 4470"/>
                <a:gd name="T89" fmla="*/ 127 h 503"/>
                <a:gd name="T90" fmla="*/ 420 w 4470"/>
                <a:gd name="T91" fmla="*/ 127 h 503"/>
                <a:gd name="T92" fmla="*/ 420 w 4470"/>
                <a:gd name="T93" fmla="*/ 116 h 503"/>
                <a:gd name="T94" fmla="*/ 404 w 4470"/>
                <a:gd name="T95" fmla="*/ 116 h 503"/>
                <a:gd name="T96" fmla="*/ 404 w 4470"/>
                <a:gd name="T97" fmla="*/ 99 h 503"/>
                <a:gd name="T98" fmla="*/ 367 w 4470"/>
                <a:gd name="T99" fmla="*/ 99 h 503"/>
                <a:gd name="T100" fmla="*/ 367 w 4470"/>
                <a:gd name="T101" fmla="*/ 85 h 503"/>
                <a:gd name="T102" fmla="*/ 341 w 4470"/>
                <a:gd name="T103" fmla="*/ 85 h 503"/>
                <a:gd name="T104" fmla="*/ 341 w 4470"/>
                <a:gd name="T105" fmla="*/ 74 h 503"/>
                <a:gd name="T106" fmla="*/ 277 w 4470"/>
                <a:gd name="T107" fmla="*/ 74 h 503"/>
                <a:gd name="T108" fmla="*/ 277 w 4470"/>
                <a:gd name="T109" fmla="*/ 43 h 503"/>
                <a:gd name="T110" fmla="*/ 220 w 4470"/>
                <a:gd name="T111" fmla="*/ 43 h 503"/>
                <a:gd name="T112" fmla="*/ 220 w 4470"/>
                <a:gd name="T113" fmla="*/ 29 h 503"/>
                <a:gd name="T114" fmla="*/ 209 w 4470"/>
                <a:gd name="T115" fmla="*/ 29 h 503"/>
                <a:gd name="T116" fmla="*/ 209 w 4470"/>
                <a:gd name="T117" fmla="*/ 14 h 503"/>
                <a:gd name="T118" fmla="*/ 17 w 4470"/>
                <a:gd name="T119" fmla="*/ 14 h 503"/>
                <a:gd name="T120" fmla="*/ 17 w 4470"/>
                <a:gd name="T121" fmla="*/ 0 h 503"/>
                <a:gd name="T122" fmla="*/ 0 w 4470"/>
                <a:gd name="T12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70" h="503">
                  <a:moveTo>
                    <a:pt x="4470" y="503"/>
                  </a:moveTo>
                  <a:lnTo>
                    <a:pt x="3683" y="503"/>
                  </a:lnTo>
                  <a:lnTo>
                    <a:pt x="3683" y="435"/>
                  </a:lnTo>
                  <a:lnTo>
                    <a:pt x="2799" y="435"/>
                  </a:lnTo>
                  <a:lnTo>
                    <a:pt x="2799" y="415"/>
                  </a:lnTo>
                  <a:lnTo>
                    <a:pt x="2743" y="415"/>
                  </a:lnTo>
                  <a:lnTo>
                    <a:pt x="2743" y="398"/>
                  </a:lnTo>
                  <a:lnTo>
                    <a:pt x="2170" y="398"/>
                  </a:lnTo>
                  <a:lnTo>
                    <a:pt x="2170" y="384"/>
                  </a:lnTo>
                  <a:lnTo>
                    <a:pt x="2102" y="384"/>
                  </a:lnTo>
                  <a:lnTo>
                    <a:pt x="2102" y="370"/>
                  </a:lnTo>
                  <a:lnTo>
                    <a:pt x="2054" y="370"/>
                  </a:lnTo>
                  <a:lnTo>
                    <a:pt x="2054" y="356"/>
                  </a:lnTo>
                  <a:lnTo>
                    <a:pt x="2046" y="356"/>
                  </a:lnTo>
                  <a:lnTo>
                    <a:pt x="2046" y="342"/>
                  </a:lnTo>
                  <a:lnTo>
                    <a:pt x="1973" y="342"/>
                  </a:lnTo>
                  <a:lnTo>
                    <a:pt x="1973" y="328"/>
                  </a:lnTo>
                  <a:lnTo>
                    <a:pt x="1908" y="328"/>
                  </a:lnTo>
                  <a:lnTo>
                    <a:pt x="1908" y="314"/>
                  </a:lnTo>
                  <a:lnTo>
                    <a:pt x="1735" y="314"/>
                  </a:lnTo>
                  <a:lnTo>
                    <a:pt x="1735" y="300"/>
                  </a:lnTo>
                  <a:lnTo>
                    <a:pt x="1710" y="300"/>
                  </a:lnTo>
                  <a:lnTo>
                    <a:pt x="1710" y="285"/>
                  </a:lnTo>
                  <a:lnTo>
                    <a:pt x="1704" y="285"/>
                  </a:lnTo>
                  <a:lnTo>
                    <a:pt x="1704" y="268"/>
                  </a:lnTo>
                  <a:lnTo>
                    <a:pt x="1535" y="268"/>
                  </a:lnTo>
                  <a:lnTo>
                    <a:pt x="1535" y="257"/>
                  </a:lnTo>
                  <a:lnTo>
                    <a:pt x="1219" y="257"/>
                  </a:lnTo>
                  <a:lnTo>
                    <a:pt x="1219" y="243"/>
                  </a:lnTo>
                  <a:lnTo>
                    <a:pt x="1185" y="243"/>
                  </a:lnTo>
                  <a:lnTo>
                    <a:pt x="1185" y="229"/>
                  </a:lnTo>
                  <a:lnTo>
                    <a:pt x="1160" y="229"/>
                  </a:lnTo>
                  <a:lnTo>
                    <a:pt x="1160" y="215"/>
                  </a:lnTo>
                  <a:lnTo>
                    <a:pt x="985" y="215"/>
                  </a:lnTo>
                  <a:lnTo>
                    <a:pt x="985" y="198"/>
                  </a:lnTo>
                  <a:lnTo>
                    <a:pt x="889" y="198"/>
                  </a:lnTo>
                  <a:lnTo>
                    <a:pt x="889" y="184"/>
                  </a:lnTo>
                  <a:lnTo>
                    <a:pt x="770" y="184"/>
                  </a:lnTo>
                  <a:lnTo>
                    <a:pt x="770" y="173"/>
                  </a:lnTo>
                  <a:lnTo>
                    <a:pt x="587" y="173"/>
                  </a:lnTo>
                  <a:lnTo>
                    <a:pt x="587" y="156"/>
                  </a:lnTo>
                  <a:lnTo>
                    <a:pt x="581" y="156"/>
                  </a:lnTo>
                  <a:lnTo>
                    <a:pt x="581" y="144"/>
                  </a:lnTo>
                  <a:lnTo>
                    <a:pt x="567" y="144"/>
                  </a:lnTo>
                  <a:lnTo>
                    <a:pt x="567" y="127"/>
                  </a:lnTo>
                  <a:lnTo>
                    <a:pt x="420" y="127"/>
                  </a:lnTo>
                  <a:lnTo>
                    <a:pt x="420" y="116"/>
                  </a:lnTo>
                  <a:lnTo>
                    <a:pt x="404" y="116"/>
                  </a:lnTo>
                  <a:lnTo>
                    <a:pt x="404" y="99"/>
                  </a:lnTo>
                  <a:lnTo>
                    <a:pt x="367" y="99"/>
                  </a:lnTo>
                  <a:lnTo>
                    <a:pt x="367" y="85"/>
                  </a:lnTo>
                  <a:lnTo>
                    <a:pt x="341" y="85"/>
                  </a:lnTo>
                  <a:lnTo>
                    <a:pt x="341" y="74"/>
                  </a:lnTo>
                  <a:lnTo>
                    <a:pt x="277" y="74"/>
                  </a:lnTo>
                  <a:lnTo>
                    <a:pt x="277" y="43"/>
                  </a:lnTo>
                  <a:lnTo>
                    <a:pt x="220" y="43"/>
                  </a:lnTo>
                  <a:lnTo>
                    <a:pt x="220" y="29"/>
                  </a:lnTo>
                  <a:lnTo>
                    <a:pt x="209" y="29"/>
                  </a:lnTo>
                  <a:lnTo>
                    <a:pt x="209" y="14"/>
                  </a:lnTo>
                  <a:lnTo>
                    <a:pt x="17" y="14"/>
                  </a:lnTo>
                  <a:lnTo>
                    <a:pt x="17" y="0"/>
                  </a:lnTo>
                  <a:lnTo>
                    <a:pt x="0" y="0"/>
                  </a:lnTo>
                </a:path>
              </a:pathLst>
            </a:custGeom>
            <a:noFill/>
            <a:ln w="17463">
              <a:solidFill>
                <a:srgbClr val="0067A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9" name="Line 73">
              <a:extLst>
                <a:ext uri="{FF2B5EF4-FFF2-40B4-BE49-F238E27FC236}">
                  <a16:creationId xmlns:a16="http://schemas.microsoft.com/office/drawing/2014/main" id="{E9DED33C-424B-484B-928C-1251F8A17C46}"/>
                </a:ext>
              </a:extLst>
            </p:cNvPr>
            <p:cNvSpPr>
              <a:spLocks noChangeShapeType="1"/>
            </p:cNvSpPr>
            <p:nvPr/>
          </p:nvSpPr>
          <p:spPr bwMode="auto">
            <a:xfrm flipH="1">
              <a:off x="1184942" y="3806452"/>
              <a:ext cx="74676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0" name="Rectangle 74">
              <a:extLst>
                <a:ext uri="{FF2B5EF4-FFF2-40B4-BE49-F238E27FC236}">
                  <a16:creationId xmlns:a16="http://schemas.microsoft.com/office/drawing/2014/main" id="{4B621720-A373-4D3B-87A4-0C2B6C62DCAA}"/>
                </a:ext>
              </a:extLst>
            </p:cNvPr>
            <p:cNvSpPr>
              <a:spLocks noChangeArrowheads="1"/>
            </p:cNvSpPr>
            <p:nvPr/>
          </p:nvSpPr>
          <p:spPr bwMode="auto">
            <a:xfrm>
              <a:off x="995161" y="3671761"/>
              <a:ext cx="11844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0</a:t>
              </a:r>
            </a:p>
          </p:txBody>
        </p:sp>
        <p:sp>
          <p:nvSpPr>
            <p:cNvPr id="371" name="Rectangle 75">
              <a:extLst>
                <a:ext uri="{FF2B5EF4-FFF2-40B4-BE49-F238E27FC236}">
                  <a16:creationId xmlns:a16="http://schemas.microsoft.com/office/drawing/2014/main" id="{DC01B9EB-541F-418A-B4C8-F28B4A81315D}"/>
                </a:ext>
              </a:extLst>
            </p:cNvPr>
            <p:cNvSpPr>
              <a:spLocks noChangeArrowheads="1"/>
            </p:cNvSpPr>
            <p:nvPr/>
          </p:nvSpPr>
          <p:spPr bwMode="auto">
            <a:xfrm>
              <a:off x="1211930" y="3883418"/>
              <a:ext cx="11844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0</a:t>
              </a:r>
            </a:p>
          </p:txBody>
        </p:sp>
        <p:sp>
          <p:nvSpPr>
            <p:cNvPr id="372" name="Line 76">
              <a:extLst>
                <a:ext uri="{FF2B5EF4-FFF2-40B4-BE49-F238E27FC236}">
                  <a16:creationId xmlns:a16="http://schemas.microsoft.com/office/drawing/2014/main" id="{989963DC-590C-45DF-91E1-00D543C6494B}"/>
                </a:ext>
              </a:extLst>
            </p:cNvPr>
            <p:cNvSpPr>
              <a:spLocks noChangeShapeType="1"/>
            </p:cNvSpPr>
            <p:nvPr/>
          </p:nvSpPr>
          <p:spPr bwMode="auto">
            <a:xfrm>
              <a:off x="1135729" y="374712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3" name="Rectangle 77">
              <a:extLst>
                <a:ext uri="{FF2B5EF4-FFF2-40B4-BE49-F238E27FC236}">
                  <a16:creationId xmlns:a16="http://schemas.microsoft.com/office/drawing/2014/main" id="{E663755E-5B0E-4B07-9F75-0F14214DADC5}"/>
                </a:ext>
              </a:extLst>
            </p:cNvPr>
            <p:cNvSpPr>
              <a:spLocks noChangeArrowheads="1"/>
            </p:cNvSpPr>
            <p:nvPr/>
          </p:nvSpPr>
          <p:spPr bwMode="auto">
            <a:xfrm>
              <a:off x="876719" y="3399170"/>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10</a:t>
              </a:r>
            </a:p>
          </p:txBody>
        </p:sp>
        <p:sp>
          <p:nvSpPr>
            <p:cNvPr id="374" name="Line 78">
              <a:extLst>
                <a:ext uri="{FF2B5EF4-FFF2-40B4-BE49-F238E27FC236}">
                  <a16:creationId xmlns:a16="http://schemas.microsoft.com/office/drawing/2014/main" id="{8F143A2D-9773-4396-8933-118233DA2B1E}"/>
                </a:ext>
              </a:extLst>
            </p:cNvPr>
            <p:cNvSpPr>
              <a:spLocks noChangeShapeType="1"/>
            </p:cNvSpPr>
            <p:nvPr/>
          </p:nvSpPr>
          <p:spPr bwMode="auto">
            <a:xfrm>
              <a:off x="1135729" y="347613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5" name="Line 79">
              <a:extLst>
                <a:ext uri="{FF2B5EF4-FFF2-40B4-BE49-F238E27FC236}">
                  <a16:creationId xmlns:a16="http://schemas.microsoft.com/office/drawing/2014/main" id="{4FAB0D42-1B07-443B-AB9A-510D320D006A}"/>
                </a:ext>
              </a:extLst>
            </p:cNvPr>
            <p:cNvSpPr>
              <a:spLocks noChangeShapeType="1"/>
            </p:cNvSpPr>
            <p:nvPr/>
          </p:nvSpPr>
          <p:spPr bwMode="auto">
            <a:xfrm flipV="1">
              <a:off x="1238917"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6" name="Rectangle 80">
              <a:extLst>
                <a:ext uri="{FF2B5EF4-FFF2-40B4-BE49-F238E27FC236}">
                  <a16:creationId xmlns:a16="http://schemas.microsoft.com/office/drawing/2014/main" id="{23FFC168-0AD1-4F27-8585-DB19C9FC17DE}"/>
                </a:ext>
              </a:extLst>
            </p:cNvPr>
            <p:cNvSpPr>
              <a:spLocks noChangeArrowheads="1"/>
            </p:cNvSpPr>
            <p:nvPr/>
          </p:nvSpPr>
          <p:spPr bwMode="auto">
            <a:xfrm>
              <a:off x="1775491" y="3883418"/>
              <a:ext cx="11844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a:t>
              </a:r>
            </a:p>
          </p:txBody>
        </p:sp>
        <p:sp>
          <p:nvSpPr>
            <p:cNvPr id="377" name="Line 81">
              <a:extLst>
                <a:ext uri="{FF2B5EF4-FFF2-40B4-BE49-F238E27FC236}">
                  <a16:creationId xmlns:a16="http://schemas.microsoft.com/office/drawing/2014/main" id="{794DAA62-8605-47CD-9250-D321D53BFB7A}"/>
                </a:ext>
              </a:extLst>
            </p:cNvPr>
            <p:cNvSpPr>
              <a:spLocks noChangeShapeType="1"/>
            </p:cNvSpPr>
            <p:nvPr/>
          </p:nvSpPr>
          <p:spPr bwMode="auto">
            <a:xfrm flipV="1">
              <a:off x="1802479"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8" name="Rectangle 82">
              <a:extLst>
                <a:ext uri="{FF2B5EF4-FFF2-40B4-BE49-F238E27FC236}">
                  <a16:creationId xmlns:a16="http://schemas.microsoft.com/office/drawing/2014/main" id="{7C534B5D-C2DF-4839-A744-D5EFEF951BB0}"/>
                </a:ext>
              </a:extLst>
            </p:cNvPr>
            <p:cNvSpPr>
              <a:spLocks noChangeArrowheads="1"/>
            </p:cNvSpPr>
            <p:nvPr/>
          </p:nvSpPr>
          <p:spPr bwMode="auto">
            <a:xfrm>
              <a:off x="2345404" y="3883418"/>
              <a:ext cx="11844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a:t>
              </a:r>
            </a:p>
          </p:txBody>
        </p:sp>
        <p:sp>
          <p:nvSpPr>
            <p:cNvPr id="379" name="Line 83">
              <a:extLst>
                <a:ext uri="{FF2B5EF4-FFF2-40B4-BE49-F238E27FC236}">
                  <a16:creationId xmlns:a16="http://schemas.microsoft.com/office/drawing/2014/main" id="{A2D110F6-FEB5-43B4-B1CA-382D20F17A04}"/>
                </a:ext>
              </a:extLst>
            </p:cNvPr>
            <p:cNvSpPr>
              <a:spLocks noChangeShapeType="1"/>
            </p:cNvSpPr>
            <p:nvPr/>
          </p:nvSpPr>
          <p:spPr bwMode="auto">
            <a:xfrm flipV="1">
              <a:off x="2367629"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0" name="Rectangle 84">
              <a:extLst>
                <a:ext uri="{FF2B5EF4-FFF2-40B4-BE49-F238E27FC236}">
                  <a16:creationId xmlns:a16="http://schemas.microsoft.com/office/drawing/2014/main" id="{334B74F0-FFDF-4177-8A24-766445E158F8}"/>
                </a:ext>
              </a:extLst>
            </p:cNvPr>
            <p:cNvSpPr>
              <a:spLocks noChangeArrowheads="1"/>
            </p:cNvSpPr>
            <p:nvPr/>
          </p:nvSpPr>
          <p:spPr bwMode="auto">
            <a:xfrm>
              <a:off x="2905793" y="3883418"/>
              <a:ext cx="11844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a:t>
              </a:r>
            </a:p>
          </p:txBody>
        </p:sp>
        <p:sp>
          <p:nvSpPr>
            <p:cNvPr id="381" name="Line 85">
              <a:extLst>
                <a:ext uri="{FF2B5EF4-FFF2-40B4-BE49-F238E27FC236}">
                  <a16:creationId xmlns:a16="http://schemas.microsoft.com/office/drawing/2014/main" id="{A19649F5-48FA-4D47-9528-6B510065C0B7}"/>
                </a:ext>
              </a:extLst>
            </p:cNvPr>
            <p:cNvSpPr>
              <a:spLocks noChangeShapeType="1"/>
            </p:cNvSpPr>
            <p:nvPr/>
          </p:nvSpPr>
          <p:spPr bwMode="auto">
            <a:xfrm flipV="1">
              <a:off x="2935954"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2" name="Rectangle 86">
              <a:extLst>
                <a:ext uri="{FF2B5EF4-FFF2-40B4-BE49-F238E27FC236}">
                  <a16:creationId xmlns:a16="http://schemas.microsoft.com/office/drawing/2014/main" id="{4BB48B36-CC73-4336-BE00-D64E3ED8AE39}"/>
                </a:ext>
              </a:extLst>
            </p:cNvPr>
            <p:cNvSpPr>
              <a:spLocks noChangeArrowheads="1"/>
            </p:cNvSpPr>
            <p:nvPr/>
          </p:nvSpPr>
          <p:spPr bwMode="auto">
            <a:xfrm>
              <a:off x="3442367"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12</a:t>
              </a:r>
            </a:p>
          </p:txBody>
        </p:sp>
        <p:sp>
          <p:nvSpPr>
            <p:cNvPr id="383" name="Line 87">
              <a:extLst>
                <a:ext uri="{FF2B5EF4-FFF2-40B4-BE49-F238E27FC236}">
                  <a16:creationId xmlns:a16="http://schemas.microsoft.com/office/drawing/2014/main" id="{84C6B6AB-25AA-4CB2-AD73-C02E263CC1C7}"/>
                </a:ext>
              </a:extLst>
            </p:cNvPr>
            <p:cNvSpPr>
              <a:spLocks noChangeShapeType="1"/>
            </p:cNvSpPr>
            <p:nvPr/>
          </p:nvSpPr>
          <p:spPr bwMode="auto">
            <a:xfrm flipV="1">
              <a:off x="3501104"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4" name="Rectangle 88">
              <a:extLst>
                <a:ext uri="{FF2B5EF4-FFF2-40B4-BE49-F238E27FC236}">
                  <a16:creationId xmlns:a16="http://schemas.microsoft.com/office/drawing/2014/main" id="{847017BC-8E91-482B-AEB6-20FEC498D12B}"/>
                </a:ext>
              </a:extLst>
            </p:cNvPr>
            <p:cNvSpPr>
              <a:spLocks noChangeArrowheads="1"/>
            </p:cNvSpPr>
            <p:nvPr/>
          </p:nvSpPr>
          <p:spPr bwMode="auto">
            <a:xfrm>
              <a:off x="4007516"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15</a:t>
              </a:r>
            </a:p>
          </p:txBody>
        </p:sp>
        <p:sp>
          <p:nvSpPr>
            <p:cNvPr id="386" name="Rectangle 90">
              <a:extLst>
                <a:ext uri="{FF2B5EF4-FFF2-40B4-BE49-F238E27FC236}">
                  <a16:creationId xmlns:a16="http://schemas.microsoft.com/office/drawing/2014/main" id="{96E78CB9-6DDB-44BD-9FD8-BDDDFAD1F48C}"/>
                </a:ext>
              </a:extLst>
            </p:cNvPr>
            <p:cNvSpPr>
              <a:spLocks noChangeArrowheads="1"/>
            </p:cNvSpPr>
            <p:nvPr/>
          </p:nvSpPr>
          <p:spPr bwMode="auto">
            <a:xfrm>
              <a:off x="1140491" y="4287493"/>
              <a:ext cx="355328"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119</a:t>
              </a:r>
            </a:p>
          </p:txBody>
        </p:sp>
        <p:sp>
          <p:nvSpPr>
            <p:cNvPr id="387" name="Rectangle 91">
              <a:extLst>
                <a:ext uri="{FF2B5EF4-FFF2-40B4-BE49-F238E27FC236}">
                  <a16:creationId xmlns:a16="http://schemas.microsoft.com/office/drawing/2014/main" id="{5A9B1367-98AB-489E-B4D2-67ED9D9A83FF}"/>
                </a:ext>
              </a:extLst>
            </p:cNvPr>
            <p:cNvSpPr>
              <a:spLocks noChangeArrowheads="1"/>
            </p:cNvSpPr>
            <p:nvPr/>
          </p:nvSpPr>
          <p:spPr bwMode="auto">
            <a:xfrm>
              <a:off x="1696118" y="4287493"/>
              <a:ext cx="355328"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113</a:t>
              </a:r>
            </a:p>
          </p:txBody>
        </p:sp>
        <p:sp>
          <p:nvSpPr>
            <p:cNvPr id="388" name="Rectangle 92">
              <a:extLst>
                <a:ext uri="{FF2B5EF4-FFF2-40B4-BE49-F238E27FC236}">
                  <a16:creationId xmlns:a16="http://schemas.microsoft.com/office/drawing/2014/main" id="{A7FDB81E-64ED-4996-A8C7-60F6F8A262E8}"/>
                </a:ext>
              </a:extLst>
            </p:cNvPr>
            <p:cNvSpPr>
              <a:spLocks noChangeArrowheads="1"/>
            </p:cNvSpPr>
            <p:nvPr/>
          </p:nvSpPr>
          <p:spPr bwMode="auto">
            <a:xfrm>
              <a:off x="2269204" y="4287493"/>
              <a:ext cx="355328"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107</a:t>
              </a:r>
            </a:p>
          </p:txBody>
        </p:sp>
        <p:sp>
          <p:nvSpPr>
            <p:cNvPr id="389" name="Rectangle 93">
              <a:extLst>
                <a:ext uri="{FF2B5EF4-FFF2-40B4-BE49-F238E27FC236}">
                  <a16:creationId xmlns:a16="http://schemas.microsoft.com/office/drawing/2014/main" id="{56C7A5E8-A447-4A2F-B035-50CD295FF3FE}"/>
                </a:ext>
              </a:extLst>
            </p:cNvPr>
            <p:cNvSpPr>
              <a:spLocks noChangeArrowheads="1"/>
            </p:cNvSpPr>
            <p:nvPr/>
          </p:nvSpPr>
          <p:spPr bwMode="auto">
            <a:xfrm>
              <a:off x="2820068" y="4287493"/>
              <a:ext cx="355328"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104</a:t>
              </a:r>
            </a:p>
          </p:txBody>
        </p:sp>
        <p:sp>
          <p:nvSpPr>
            <p:cNvPr id="390" name="Rectangle 94">
              <a:extLst>
                <a:ext uri="{FF2B5EF4-FFF2-40B4-BE49-F238E27FC236}">
                  <a16:creationId xmlns:a16="http://schemas.microsoft.com/office/drawing/2014/main" id="{1A7FEDF7-A67F-458F-8A92-C447ED133C34}"/>
                </a:ext>
              </a:extLst>
            </p:cNvPr>
            <p:cNvSpPr>
              <a:spLocks noChangeArrowheads="1"/>
            </p:cNvSpPr>
            <p:nvPr/>
          </p:nvSpPr>
          <p:spPr bwMode="auto">
            <a:xfrm>
              <a:off x="3402678" y="4287493"/>
              <a:ext cx="355328"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101</a:t>
              </a:r>
            </a:p>
          </p:txBody>
        </p:sp>
        <p:sp>
          <p:nvSpPr>
            <p:cNvPr id="391" name="Rectangle 95">
              <a:extLst>
                <a:ext uri="{FF2B5EF4-FFF2-40B4-BE49-F238E27FC236}">
                  <a16:creationId xmlns:a16="http://schemas.microsoft.com/office/drawing/2014/main" id="{39A6F012-68F0-455B-8235-BE3F63B1CAA5}"/>
                </a:ext>
              </a:extLst>
            </p:cNvPr>
            <p:cNvSpPr>
              <a:spLocks noChangeArrowheads="1"/>
            </p:cNvSpPr>
            <p:nvPr/>
          </p:nvSpPr>
          <p:spPr bwMode="auto">
            <a:xfrm>
              <a:off x="3985292"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97</a:t>
              </a:r>
            </a:p>
          </p:txBody>
        </p:sp>
        <p:sp>
          <p:nvSpPr>
            <p:cNvPr id="392" name="Rectangle 96">
              <a:extLst>
                <a:ext uri="{FF2B5EF4-FFF2-40B4-BE49-F238E27FC236}">
                  <a16:creationId xmlns:a16="http://schemas.microsoft.com/office/drawing/2014/main" id="{CF0FD4B8-DFEA-4B2B-AAF6-3731F98FEDF5}"/>
                </a:ext>
              </a:extLst>
            </p:cNvPr>
            <p:cNvSpPr>
              <a:spLocks noChangeArrowheads="1"/>
            </p:cNvSpPr>
            <p:nvPr/>
          </p:nvSpPr>
          <p:spPr bwMode="auto">
            <a:xfrm>
              <a:off x="4567905"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92</a:t>
              </a:r>
            </a:p>
          </p:txBody>
        </p:sp>
        <p:sp>
          <p:nvSpPr>
            <p:cNvPr id="393" name="Rectangle 97">
              <a:extLst>
                <a:ext uri="{FF2B5EF4-FFF2-40B4-BE49-F238E27FC236}">
                  <a16:creationId xmlns:a16="http://schemas.microsoft.com/office/drawing/2014/main" id="{2F92BB44-2172-4CC9-AE95-D2B346943971}"/>
                </a:ext>
              </a:extLst>
            </p:cNvPr>
            <p:cNvSpPr>
              <a:spLocks noChangeArrowheads="1"/>
            </p:cNvSpPr>
            <p:nvPr/>
          </p:nvSpPr>
          <p:spPr bwMode="auto">
            <a:xfrm>
              <a:off x="5131466"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91</a:t>
              </a:r>
            </a:p>
          </p:txBody>
        </p:sp>
        <p:sp>
          <p:nvSpPr>
            <p:cNvPr id="394" name="Rectangle 98">
              <a:extLst>
                <a:ext uri="{FF2B5EF4-FFF2-40B4-BE49-F238E27FC236}">
                  <a16:creationId xmlns:a16="http://schemas.microsoft.com/office/drawing/2014/main" id="{556A9D20-4353-48C7-B21D-50588965E8EC}"/>
                </a:ext>
              </a:extLst>
            </p:cNvPr>
            <p:cNvSpPr>
              <a:spLocks noChangeArrowheads="1"/>
            </p:cNvSpPr>
            <p:nvPr/>
          </p:nvSpPr>
          <p:spPr bwMode="auto">
            <a:xfrm>
              <a:off x="5704552"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64</a:t>
              </a:r>
            </a:p>
          </p:txBody>
        </p:sp>
        <p:sp>
          <p:nvSpPr>
            <p:cNvPr id="395" name="Rectangle 99">
              <a:extLst>
                <a:ext uri="{FF2B5EF4-FFF2-40B4-BE49-F238E27FC236}">
                  <a16:creationId xmlns:a16="http://schemas.microsoft.com/office/drawing/2014/main" id="{E43314D1-3F70-4EB8-9D9C-A7DED2555A8B}"/>
                </a:ext>
              </a:extLst>
            </p:cNvPr>
            <p:cNvSpPr>
              <a:spLocks noChangeArrowheads="1"/>
            </p:cNvSpPr>
            <p:nvPr/>
          </p:nvSpPr>
          <p:spPr bwMode="auto">
            <a:xfrm>
              <a:off x="6252241"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26</a:t>
              </a:r>
            </a:p>
          </p:txBody>
        </p:sp>
        <p:sp>
          <p:nvSpPr>
            <p:cNvPr id="396" name="Rectangle 100">
              <a:extLst>
                <a:ext uri="{FF2B5EF4-FFF2-40B4-BE49-F238E27FC236}">
                  <a16:creationId xmlns:a16="http://schemas.microsoft.com/office/drawing/2014/main" id="{A18853A2-7D10-4785-88C6-33198A79A6E9}"/>
                </a:ext>
              </a:extLst>
            </p:cNvPr>
            <p:cNvSpPr>
              <a:spLocks noChangeArrowheads="1"/>
            </p:cNvSpPr>
            <p:nvPr/>
          </p:nvSpPr>
          <p:spPr bwMode="auto">
            <a:xfrm>
              <a:off x="6815804"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18</a:t>
              </a:r>
            </a:p>
          </p:txBody>
        </p:sp>
        <p:sp>
          <p:nvSpPr>
            <p:cNvPr id="397" name="Rectangle 101">
              <a:extLst>
                <a:ext uri="{FF2B5EF4-FFF2-40B4-BE49-F238E27FC236}">
                  <a16:creationId xmlns:a16="http://schemas.microsoft.com/office/drawing/2014/main" id="{46A42CD8-6316-4ACD-B001-3DB9AE37D087}"/>
                </a:ext>
              </a:extLst>
            </p:cNvPr>
            <p:cNvSpPr>
              <a:spLocks noChangeArrowheads="1"/>
            </p:cNvSpPr>
            <p:nvPr/>
          </p:nvSpPr>
          <p:spPr bwMode="auto">
            <a:xfrm>
              <a:off x="7403178"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16</a:t>
              </a:r>
            </a:p>
          </p:txBody>
        </p:sp>
        <p:sp>
          <p:nvSpPr>
            <p:cNvPr id="398" name="Rectangle 102">
              <a:extLst>
                <a:ext uri="{FF2B5EF4-FFF2-40B4-BE49-F238E27FC236}">
                  <a16:creationId xmlns:a16="http://schemas.microsoft.com/office/drawing/2014/main" id="{247CEAA5-CE0D-47BB-8D8C-A28625A92C7A}"/>
                </a:ext>
              </a:extLst>
            </p:cNvPr>
            <p:cNvSpPr>
              <a:spLocks noChangeArrowheads="1"/>
            </p:cNvSpPr>
            <p:nvPr/>
          </p:nvSpPr>
          <p:spPr bwMode="auto">
            <a:xfrm>
              <a:off x="7944517" y="4287493"/>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10</a:t>
              </a:r>
            </a:p>
          </p:txBody>
        </p:sp>
        <p:sp>
          <p:nvSpPr>
            <p:cNvPr id="399" name="Rectangle 103">
              <a:extLst>
                <a:ext uri="{FF2B5EF4-FFF2-40B4-BE49-F238E27FC236}">
                  <a16:creationId xmlns:a16="http://schemas.microsoft.com/office/drawing/2014/main" id="{2144A378-023C-4F05-9484-97B55A403084}"/>
                </a:ext>
              </a:extLst>
            </p:cNvPr>
            <p:cNvSpPr>
              <a:spLocks noChangeArrowheads="1"/>
            </p:cNvSpPr>
            <p:nvPr/>
          </p:nvSpPr>
          <p:spPr bwMode="auto">
            <a:xfrm>
              <a:off x="8554117" y="4287493"/>
              <a:ext cx="11844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0</a:t>
              </a:r>
            </a:p>
          </p:txBody>
        </p:sp>
        <p:sp>
          <p:nvSpPr>
            <p:cNvPr id="400" name="Line 104">
              <a:extLst>
                <a:ext uri="{FF2B5EF4-FFF2-40B4-BE49-F238E27FC236}">
                  <a16:creationId xmlns:a16="http://schemas.microsoft.com/office/drawing/2014/main" id="{39A7E26F-52D9-49DD-B231-575FEE99E1CA}"/>
                </a:ext>
              </a:extLst>
            </p:cNvPr>
            <p:cNvSpPr>
              <a:spLocks noChangeShapeType="1"/>
            </p:cNvSpPr>
            <p:nvPr/>
          </p:nvSpPr>
          <p:spPr bwMode="auto">
            <a:xfrm flipV="1">
              <a:off x="4069429"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1" name="Rectangle 105">
              <a:extLst>
                <a:ext uri="{FF2B5EF4-FFF2-40B4-BE49-F238E27FC236}">
                  <a16:creationId xmlns:a16="http://schemas.microsoft.com/office/drawing/2014/main" id="{1269FA19-DAEF-4491-A016-74E6A948D017}"/>
                </a:ext>
              </a:extLst>
            </p:cNvPr>
            <p:cNvSpPr>
              <a:spLocks noChangeArrowheads="1"/>
            </p:cNvSpPr>
            <p:nvPr/>
          </p:nvSpPr>
          <p:spPr bwMode="auto">
            <a:xfrm>
              <a:off x="4575842"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18</a:t>
              </a:r>
            </a:p>
          </p:txBody>
        </p:sp>
        <p:sp>
          <p:nvSpPr>
            <p:cNvPr id="402" name="Line 106">
              <a:extLst>
                <a:ext uri="{FF2B5EF4-FFF2-40B4-BE49-F238E27FC236}">
                  <a16:creationId xmlns:a16="http://schemas.microsoft.com/office/drawing/2014/main" id="{B752BAE3-7E93-44B9-945F-C6C73BA83001}"/>
                </a:ext>
              </a:extLst>
            </p:cNvPr>
            <p:cNvSpPr>
              <a:spLocks noChangeShapeType="1"/>
            </p:cNvSpPr>
            <p:nvPr/>
          </p:nvSpPr>
          <p:spPr bwMode="auto">
            <a:xfrm flipV="1">
              <a:off x="4634579"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3" name="Rectangle 107">
              <a:extLst>
                <a:ext uri="{FF2B5EF4-FFF2-40B4-BE49-F238E27FC236}">
                  <a16:creationId xmlns:a16="http://schemas.microsoft.com/office/drawing/2014/main" id="{FAD3C135-C10D-4500-83E8-6EF0945B5DFE}"/>
                </a:ext>
              </a:extLst>
            </p:cNvPr>
            <p:cNvSpPr>
              <a:spLocks noChangeArrowheads="1"/>
            </p:cNvSpPr>
            <p:nvPr/>
          </p:nvSpPr>
          <p:spPr bwMode="auto">
            <a:xfrm>
              <a:off x="5140993"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21</a:t>
              </a:r>
            </a:p>
          </p:txBody>
        </p:sp>
        <p:sp>
          <p:nvSpPr>
            <p:cNvPr id="404" name="Line 108">
              <a:extLst>
                <a:ext uri="{FF2B5EF4-FFF2-40B4-BE49-F238E27FC236}">
                  <a16:creationId xmlns:a16="http://schemas.microsoft.com/office/drawing/2014/main" id="{24A978E9-6250-4BB5-BE9A-3F924FDD7DC5}"/>
                </a:ext>
              </a:extLst>
            </p:cNvPr>
            <p:cNvSpPr>
              <a:spLocks noChangeShapeType="1"/>
            </p:cNvSpPr>
            <p:nvPr/>
          </p:nvSpPr>
          <p:spPr bwMode="auto">
            <a:xfrm flipV="1">
              <a:off x="5198142"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5" name="Rectangle 109">
              <a:extLst>
                <a:ext uri="{FF2B5EF4-FFF2-40B4-BE49-F238E27FC236}">
                  <a16:creationId xmlns:a16="http://schemas.microsoft.com/office/drawing/2014/main" id="{8BB7AE57-B354-46FF-9E82-15769FE5497B}"/>
                </a:ext>
              </a:extLst>
            </p:cNvPr>
            <p:cNvSpPr>
              <a:spLocks noChangeArrowheads="1"/>
            </p:cNvSpPr>
            <p:nvPr/>
          </p:nvSpPr>
          <p:spPr bwMode="auto">
            <a:xfrm>
              <a:off x="5709319"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24</a:t>
              </a:r>
            </a:p>
          </p:txBody>
        </p:sp>
        <p:sp>
          <p:nvSpPr>
            <p:cNvPr id="406" name="Line 110">
              <a:extLst>
                <a:ext uri="{FF2B5EF4-FFF2-40B4-BE49-F238E27FC236}">
                  <a16:creationId xmlns:a16="http://schemas.microsoft.com/office/drawing/2014/main" id="{1F5B2569-AA57-44AA-964E-01A9B13EB215}"/>
                </a:ext>
              </a:extLst>
            </p:cNvPr>
            <p:cNvSpPr>
              <a:spLocks noChangeShapeType="1"/>
            </p:cNvSpPr>
            <p:nvPr/>
          </p:nvSpPr>
          <p:spPr bwMode="auto">
            <a:xfrm flipV="1">
              <a:off x="5768054"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7" name="Rectangle 111">
              <a:extLst>
                <a:ext uri="{FF2B5EF4-FFF2-40B4-BE49-F238E27FC236}">
                  <a16:creationId xmlns:a16="http://schemas.microsoft.com/office/drawing/2014/main" id="{13C0C2CC-B5E6-45E1-A461-D43D1ED120C5}"/>
                </a:ext>
              </a:extLst>
            </p:cNvPr>
            <p:cNvSpPr>
              <a:spLocks noChangeArrowheads="1"/>
            </p:cNvSpPr>
            <p:nvPr/>
          </p:nvSpPr>
          <p:spPr bwMode="auto">
            <a:xfrm>
              <a:off x="6274468"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27</a:t>
              </a:r>
            </a:p>
          </p:txBody>
        </p:sp>
        <p:sp>
          <p:nvSpPr>
            <p:cNvPr id="408" name="Line 112">
              <a:extLst>
                <a:ext uri="{FF2B5EF4-FFF2-40B4-BE49-F238E27FC236}">
                  <a16:creationId xmlns:a16="http://schemas.microsoft.com/office/drawing/2014/main" id="{9016009A-4FAE-4724-9B61-6C01F28F1656}"/>
                </a:ext>
              </a:extLst>
            </p:cNvPr>
            <p:cNvSpPr>
              <a:spLocks noChangeShapeType="1"/>
            </p:cNvSpPr>
            <p:nvPr/>
          </p:nvSpPr>
          <p:spPr bwMode="auto">
            <a:xfrm flipV="1">
              <a:off x="6331617"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9" name="Rectangle 113">
              <a:extLst>
                <a:ext uri="{FF2B5EF4-FFF2-40B4-BE49-F238E27FC236}">
                  <a16:creationId xmlns:a16="http://schemas.microsoft.com/office/drawing/2014/main" id="{F492CD1F-474B-4A0B-A93C-B63CE2833D84}"/>
                </a:ext>
              </a:extLst>
            </p:cNvPr>
            <p:cNvSpPr>
              <a:spLocks noChangeArrowheads="1"/>
            </p:cNvSpPr>
            <p:nvPr/>
          </p:nvSpPr>
          <p:spPr bwMode="auto">
            <a:xfrm>
              <a:off x="6838029"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30</a:t>
              </a:r>
            </a:p>
          </p:txBody>
        </p:sp>
        <p:sp>
          <p:nvSpPr>
            <p:cNvPr id="410" name="Line 114">
              <a:extLst>
                <a:ext uri="{FF2B5EF4-FFF2-40B4-BE49-F238E27FC236}">
                  <a16:creationId xmlns:a16="http://schemas.microsoft.com/office/drawing/2014/main" id="{A154CB16-20FF-4A00-9C10-3EF2177E9EE0}"/>
                </a:ext>
              </a:extLst>
            </p:cNvPr>
            <p:cNvSpPr>
              <a:spLocks noChangeShapeType="1"/>
            </p:cNvSpPr>
            <p:nvPr/>
          </p:nvSpPr>
          <p:spPr bwMode="auto">
            <a:xfrm flipV="1">
              <a:off x="6901529"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1" name="Rectangle 115">
              <a:extLst>
                <a:ext uri="{FF2B5EF4-FFF2-40B4-BE49-F238E27FC236}">
                  <a16:creationId xmlns:a16="http://schemas.microsoft.com/office/drawing/2014/main" id="{17477D8D-5F1F-4347-9073-8566799650C0}"/>
                </a:ext>
              </a:extLst>
            </p:cNvPr>
            <p:cNvSpPr>
              <a:spLocks noChangeArrowheads="1"/>
            </p:cNvSpPr>
            <p:nvPr/>
          </p:nvSpPr>
          <p:spPr bwMode="auto">
            <a:xfrm>
              <a:off x="7407942"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33</a:t>
              </a:r>
            </a:p>
          </p:txBody>
        </p:sp>
        <p:sp>
          <p:nvSpPr>
            <p:cNvPr id="412" name="Line 116">
              <a:extLst>
                <a:ext uri="{FF2B5EF4-FFF2-40B4-BE49-F238E27FC236}">
                  <a16:creationId xmlns:a16="http://schemas.microsoft.com/office/drawing/2014/main" id="{F8ABA386-DCA0-45C5-84AE-3B61A6CB4DB5}"/>
                </a:ext>
              </a:extLst>
            </p:cNvPr>
            <p:cNvSpPr>
              <a:spLocks noChangeShapeType="1"/>
            </p:cNvSpPr>
            <p:nvPr/>
          </p:nvSpPr>
          <p:spPr bwMode="auto">
            <a:xfrm flipV="1">
              <a:off x="7465092"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3" name="Rectangle 117">
              <a:extLst>
                <a:ext uri="{FF2B5EF4-FFF2-40B4-BE49-F238E27FC236}">
                  <a16:creationId xmlns:a16="http://schemas.microsoft.com/office/drawing/2014/main" id="{EA366642-C273-4ABA-866A-E2A851674E51}"/>
                </a:ext>
              </a:extLst>
            </p:cNvPr>
            <p:cNvSpPr>
              <a:spLocks noChangeArrowheads="1"/>
            </p:cNvSpPr>
            <p:nvPr/>
          </p:nvSpPr>
          <p:spPr bwMode="auto">
            <a:xfrm>
              <a:off x="7971504"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36</a:t>
              </a:r>
            </a:p>
          </p:txBody>
        </p:sp>
        <p:sp>
          <p:nvSpPr>
            <p:cNvPr id="414" name="Line 118">
              <a:extLst>
                <a:ext uri="{FF2B5EF4-FFF2-40B4-BE49-F238E27FC236}">
                  <a16:creationId xmlns:a16="http://schemas.microsoft.com/office/drawing/2014/main" id="{FC2396F4-D7E8-4A72-9992-C2F0C5AE10AD}"/>
                </a:ext>
              </a:extLst>
            </p:cNvPr>
            <p:cNvSpPr>
              <a:spLocks noChangeShapeType="1"/>
            </p:cNvSpPr>
            <p:nvPr/>
          </p:nvSpPr>
          <p:spPr bwMode="auto">
            <a:xfrm flipV="1">
              <a:off x="8030242"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5" name="Rectangle 119">
              <a:extLst>
                <a:ext uri="{FF2B5EF4-FFF2-40B4-BE49-F238E27FC236}">
                  <a16:creationId xmlns:a16="http://schemas.microsoft.com/office/drawing/2014/main" id="{E6F2C982-4F00-4F39-B428-AD7C48CF6D0A}"/>
                </a:ext>
              </a:extLst>
            </p:cNvPr>
            <p:cNvSpPr>
              <a:spLocks noChangeArrowheads="1"/>
            </p:cNvSpPr>
            <p:nvPr/>
          </p:nvSpPr>
          <p:spPr bwMode="auto">
            <a:xfrm>
              <a:off x="8541417" y="3883418"/>
              <a:ext cx="236884"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39</a:t>
              </a:r>
            </a:p>
          </p:txBody>
        </p:sp>
        <p:sp>
          <p:nvSpPr>
            <p:cNvPr id="416" name="Line 120">
              <a:extLst>
                <a:ext uri="{FF2B5EF4-FFF2-40B4-BE49-F238E27FC236}">
                  <a16:creationId xmlns:a16="http://schemas.microsoft.com/office/drawing/2014/main" id="{814E435A-18B7-44FB-A5AB-C38A5F4F265D}"/>
                </a:ext>
              </a:extLst>
            </p:cNvPr>
            <p:cNvSpPr>
              <a:spLocks noChangeShapeType="1"/>
            </p:cNvSpPr>
            <p:nvPr/>
          </p:nvSpPr>
          <p:spPr bwMode="auto">
            <a:xfrm flipV="1">
              <a:off x="8598567" y="3806452"/>
              <a:ext cx="0" cy="44897"/>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7" name="Rectangle 121">
              <a:extLst>
                <a:ext uri="{FF2B5EF4-FFF2-40B4-BE49-F238E27FC236}">
                  <a16:creationId xmlns:a16="http://schemas.microsoft.com/office/drawing/2014/main" id="{4E1B974C-62C8-4AF8-92E9-D04F4175B51B}"/>
                </a:ext>
              </a:extLst>
            </p:cNvPr>
            <p:cNvSpPr>
              <a:spLocks noChangeArrowheads="1"/>
            </p:cNvSpPr>
            <p:nvPr/>
          </p:nvSpPr>
          <p:spPr bwMode="auto">
            <a:xfrm>
              <a:off x="876719" y="3128184"/>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20</a:t>
              </a:r>
            </a:p>
          </p:txBody>
        </p:sp>
        <p:sp>
          <p:nvSpPr>
            <p:cNvPr id="418" name="Line 122">
              <a:extLst>
                <a:ext uri="{FF2B5EF4-FFF2-40B4-BE49-F238E27FC236}">
                  <a16:creationId xmlns:a16="http://schemas.microsoft.com/office/drawing/2014/main" id="{F81B9AB4-56AC-48A3-9494-B10718AB2B68}"/>
                </a:ext>
              </a:extLst>
            </p:cNvPr>
            <p:cNvSpPr>
              <a:spLocks noChangeShapeType="1"/>
            </p:cNvSpPr>
            <p:nvPr/>
          </p:nvSpPr>
          <p:spPr bwMode="auto">
            <a:xfrm>
              <a:off x="1135729" y="320835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9" name="Rectangle 123">
              <a:extLst>
                <a:ext uri="{FF2B5EF4-FFF2-40B4-BE49-F238E27FC236}">
                  <a16:creationId xmlns:a16="http://schemas.microsoft.com/office/drawing/2014/main" id="{77DB937D-AADC-4415-8639-D95CFB7AE3AE}"/>
                </a:ext>
              </a:extLst>
            </p:cNvPr>
            <p:cNvSpPr>
              <a:spLocks noChangeArrowheads="1"/>
            </p:cNvSpPr>
            <p:nvPr/>
          </p:nvSpPr>
          <p:spPr bwMode="auto">
            <a:xfrm>
              <a:off x="876719" y="2857199"/>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30</a:t>
              </a:r>
            </a:p>
          </p:txBody>
        </p:sp>
        <p:sp>
          <p:nvSpPr>
            <p:cNvPr id="420" name="Line 124">
              <a:extLst>
                <a:ext uri="{FF2B5EF4-FFF2-40B4-BE49-F238E27FC236}">
                  <a16:creationId xmlns:a16="http://schemas.microsoft.com/office/drawing/2014/main" id="{DD51BE53-707D-4824-952B-A8E396891F18}"/>
                </a:ext>
              </a:extLst>
            </p:cNvPr>
            <p:cNvSpPr>
              <a:spLocks noChangeShapeType="1"/>
            </p:cNvSpPr>
            <p:nvPr/>
          </p:nvSpPr>
          <p:spPr bwMode="auto">
            <a:xfrm>
              <a:off x="1135729" y="2937371"/>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1" name="Rectangle 125">
              <a:extLst>
                <a:ext uri="{FF2B5EF4-FFF2-40B4-BE49-F238E27FC236}">
                  <a16:creationId xmlns:a16="http://schemas.microsoft.com/office/drawing/2014/main" id="{B2E6B8CD-31DE-4C8C-A577-2D038E8D40E8}"/>
                </a:ext>
              </a:extLst>
            </p:cNvPr>
            <p:cNvSpPr>
              <a:spLocks noChangeArrowheads="1"/>
            </p:cNvSpPr>
            <p:nvPr/>
          </p:nvSpPr>
          <p:spPr bwMode="auto">
            <a:xfrm>
              <a:off x="876719" y="2589417"/>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40</a:t>
              </a:r>
            </a:p>
          </p:txBody>
        </p:sp>
        <p:sp>
          <p:nvSpPr>
            <p:cNvPr id="422" name="Line 126">
              <a:extLst>
                <a:ext uri="{FF2B5EF4-FFF2-40B4-BE49-F238E27FC236}">
                  <a16:creationId xmlns:a16="http://schemas.microsoft.com/office/drawing/2014/main" id="{13B7F3C8-CA5E-4575-AD4D-5A39DEE7D17F}"/>
                </a:ext>
              </a:extLst>
            </p:cNvPr>
            <p:cNvSpPr>
              <a:spLocks noChangeShapeType="1"/>
            </p:cNvSpPr>
            <p:nvPr/>
          </p:nvSpPr>
          <p:spPr bwMode="auto">
            <a:xfrm>
              <a:off x="1135729" y="2666384"/>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3" name="Rectangle 127">
              <a:extLst>
                <a:ext uri="{FF2B5EF4-FFF2-40B4-BE49-F238E27FC236}">
                  <a16:creationId xmlns:a16="http://schemas.microsoft.com/office/drawing/2014/main" id="{997423E0-4D88-4261-AC63-02F6B76CF0E9}"/>
                </a:ext>
              </a:extLst>
            </p:cNvPr>
            <p:cNvSpPr>
              <a:spLocks noChangeArrowheads="1"/>
            </p:cNvSpPr>
            <p:nvPr/>
          </p:nvSpPr>
          <p:spPr bwMode="auto">
            <a:xfrm>
              <a:off x="876719" y="2313621"/>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50</a:t>
              </a:r>
            </a:p>
          </p:txBody>
        </p:sp>
        <p:sp>
          <p:nvSpPr>
            <p:cNvPr id="424" name="Line 128">
              <a:extLst>
                <a:ext uri="{FF2B5EF4-FFF2-40B4-BE49-F238E27FC236}">
                  <a16:creationId xmlns:a16="http://schemas.microsoft.com/office/drawing/2014/main" id="{9D4B326C-E893-45C9-8345-BCE3A9835F95}"/>
                </a:ext>
              </a:extLst>
            </p:cNvPr>
            <p:cNvSpPr>
              <a:spLocks noChangeShapeType="1"/>
            </p:cNvSpPr>
            <p:nvPr/>
          </p:nvSpPr>
          <p:spPr bwMode="auto">
            <a:xfrm>
              <a:off x="1135729" y="2393794"/>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5" name="Rectangle 129">
              <a:extLst>
                <a:ext uri="{FF2B5EF4-FFF2-40B4-BE49-F238E27FC236}">
                  <a16:creationId xmlns:a16="http://schemas.microsoft.com/office/drawing/2014/main" id="{B84FAC11-60DA-44AC-A5A6-31F011575DDF}"/>
                </a:ext>
              </a:extLst>
            </p:cNvPr>
            <p:cNvSpPr>
              <a:spLocks noChangeArrowheads="1"/>
            </p:cNvSpPr>
            <p:nvPr/>
          </p:nvSpPr>
          <p:spPr bwMode="auto">
            <a:xfrm>
              <a:off x="876719" y="2045841"/>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60</a:t>
              </a:r>
            </a:p>
          </p:txBody>
        </p:sp>
        <p:sp>
          <p:nvSpPr>
            <p:cNvPr id="426" name="Line 130">
              <a:extLst>
                <a:ext uri="{FF2B5EF4-FFF2-40B4-BE49-F238E27FC236}">
                  <a16:creationId xmlns:a16="http://schemas.microsoft.com/office/drawing/2014/main" id="{47928FAF-113A-4403-9F11-21626FDFF606}"/>
                </a:ext>
              </a:extLst>
            </p:cNvPr>
            <p:cNvSpPr>
              <a:spLocks noChangeShapeType="1"/>
            </p:cNvSpPr>
            <p:nvPr/>
          </p:nvSpPr>
          <p:spPr bwMode="auto">
            <a:xfrm>
              <a:off x="1135729" y="212761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7" name="Rectangle 131">
              <a:extLst>
                <a:ext uri="{FF2B5EF4-FFF2-40B4-BE49-F238E27FC236}">
                  <a16:creationId xmlns:a16="http://schemas.microsoft.com/office/drawing/2014/main" id="{45D217B7-43F3-4C9D-BF6A-04B8A70C3A11}"/>
                </a:ext>
              </a:extLst>
            </p:cNvPr>
            <p:cNvSpPr>
              <a:spLocks noChangeArrowheads="1"/>
            </p:cNvSpPr>
            <p:nvPr/>
          </p:nvSpPr>
          <p:spPr bwMode="auto">
            <a:xfrm>
              <a:off x="876719" y="1774854"/>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70</a:t>
              </a:r>
            </a:p>
          </p:txBody>
        </p:sp>
        <p:sp>
          <p:nvSpPr>
            <p:cNvPr id="428" name="Line 132">
              <a:extLst>
                <a:ext uri="{FF2B5EF4-FFF2-40B4-BE49-F238E27FC236}">
                  <a16:creationId xmlns:a16="http://schemas.microsoft.com/office/drawing/2014/main" id="{1BE9A336-67A0-4DA5-9F55-438B64283D2B}"/>
                </a:ext>
              </a:extLst>
            </p:cNvPr>
            <p:cNvSpPr>
              <a:spLocks noChangeShapeType="1"/>
            </p:cNvSpPr>
            <p:nvPr/>
          </p:nvSpPr>
          <p:spPr bwMode="auto">
            <a:xfrm>
              <a:off x="1135729" y="1855028"/>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9" name="Rectangle 133">
              <a:extLst>
                <a:ext uri="{FF2B5EF4-FFF2-40B4-BE49-F238E27FC236}">
                  <a16:creationId xmlns:a16="http://schemas.microsoft.com/office/drawing/2014/main" id="{1E4AA5AB-0489-4D83-A5D9-532CA980CC60}"/>
                </a:ext>
              </a:extLst>
            </p:cNvPr>
            <p:cNvSpPr>
              <a:spLocks noChangeArrowheads="1"/>
            </p:cNvSpPr>
            <p:nvPr/>
          </p:nvSpPr>
          <p:spPr bwMode="auto">
            <a:xfrm>
              <a:off x="876719" y="1507076"/>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80</a:t>
              </a:r>
            </a:p>
          </p:txBody>
        </p:sp>
        <p:sp>
          <p:nvSpPr>
            <p:cNvPr id="430" name="Line 134">
              <a:extLst>
                <a:ext uri="{FF2B5EF4-FFF2-40B4-BE49-F238E27FC236}">
                  <a16:creationId xmlns:a16="http://schemas.microsoft.com/office/drawing/2014/main" id="{F7C9289F-BB31-4827-8B0F-43E094D3B556}"/>
                </a:ext>
              </a:extLst>
            </p:cNvPr>
            <p:cNvSpPr>
              <a:spLocks noChangeShapeType="1"/>
            </p:cNvSpPr>
            <p:nvPr/>
          </p:nvSpPr>
          <p:spPr bwMode="auto">
            <a:xfrm>
              <a:off x="1135729" y="1584043"/>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1" name="Rectangle 135">
              <a:extLst>
                <a:ext uri="{FF2B5EF4-FFF2-40B4-BE49-F238E27FC236}">
                  <a16:creationId xmlns:a16="http://schemas.microsoft.com/office/drawing/2014/main" id="{D21EC8BD-72E0-4CCD-9FA0-077284DE22DB}"/>
                </a:ext>
              </a:extLst>
            </p:cNvPr>
            <p:cNvSpPr>
              <a:spLocks noChangeArrowheads="1"/>
            </p:cNvSpPr>
            <p:nvPr/>
          </p:nvSpPr>
          <p:spPr bwMode="auto">
            <a:xfrm>
              <a:off x="876719" y="1240900"/>
              <a:ext cx="236886"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90</a:t>
              </a:r>
            </a:p>
          </p:txBody>
        </p:sp>
        <p:sp>
          <p:nvSpPr>
            <p:cNvPr id="432" name="Line 136">
              <a:extLst>
                <a:ext uri="{FF2B5EF4-FFF2-40B4-BE49-F238E27FC236}">
                  <a16:creationId xmlns:a16="http://schemas.microsoft.com/office/drawing/2014/main" id="{A7DE8E06-4491-45B3-94F7-C10AC02987E2}"/>
                </a:ext>
              </a:extLst>
            </p:cNvPr>
            <p:cNvSpPr>
              <a:spLocks noChangeShapeType="1"/>
            </p:cNvSpPr>
            <p:nvPr/>
          </p:nvSpPr>
          <p:spPr bwMode="auto">
            <a:xfrm>
              <a:off x="1135729" y="1313056"/>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3" name="Rectangle 137">
              <a:extLst>
                <a:ext uri="{FF2B5EF4-FFF2-40B4-BE49-F238E27FC236}">
                  <a16:creationId xmlns:a16="http://schemas.microsoft.com/office/drawing/2014/main" id="{14AEF453-A6CD-493C-8322-A5585BDEE40C}"/>
                </a:ext>
              </a:extLst>
            </p:cNvPr>
            <p:cNvSpPr>
              <a:spLocks noChangeArrowheads="1"/>
            </p:cNvSpPr>
            <p:nvPr/>
          </p:nvSpPr>
          <p:spPr bwMode="auto">
            <a:xfrm>
              <a:off x="758277" y="969913"/>
              <a:ext cx="355328"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100</a:t>
              </a:r>
              <a:endParaRPr lang="en-US" altLang="en-US" sz="1350">
                <a:solidFill>
                  <a:srgbClr val="000000"/>
                </a:solidFill>
                <a:latin typeface="Arial" panose="020B0604020202020204"/>
              </a:endParaRPr>
            </a:p>
          </p:txBody>
        </p:sp>
        <p:sp>
          <p:nvSpPr>
            <p:cNvPr id="434" name="Line 138">
              <a:extLst>
                <a:ext uri="{FF2B5EF4-FFF2-40B4-BE49-F238E27FC236}">
                  <a16:creationId xmlns:a16="http://schemas.microsoft.com/office/drawing/2014/main" id="{6CEF5F5C-E589-40A4-93ED-864093D91DBC}"/>
                </a:ext>
              </a:extLst>
            </p:cNvPr>
            <p:cNvSpPr>
              <a:spLocks noChangeShapeType="1"/>
            </p:cNvSpPr>
            <p:nvPr/>
          </p:nvSpPr>
          <p:spPr bwMode="auto">
            <a:xfrm>
              <a:off x="1135729" y="1045277"/>
              <a:ext cx="49213"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5" name="Rectangle 139">
              <a:extLst>
                <a:ext uri="{FF2B5EF4-FFF2-40B4-BE49-F238E27FC236}">
                  <a16:creationId xmlns:a16="http://schemas.microsoft.com/office/drawing/2014/main" id="{13E4854C-7055-4EDA-8594-CDC364443569}"/>
                </a:ext>
              </a:extLst>
            </p:cNvPr>
            <p:cNvSpPr>
              <a:spLocks noChangeArrowheads="1"/>
            </p:cNvSpPr>
            <p:nvPr/>
          </p:nvSpPr>
          <p:spPr bwMode="auto">
            <a:xfrm rot="16200000">
              <a:off x="-285757" y="2513786"/>
              <a:ext cx="1654128" cy="25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000000"/>
                  </a:solidFill>
                  <a:latin typeface="Arial" panose="020B0604020202020204"/>
                </a:rPr>
                <a:t>Overall survival (%)</a:t>
              </a:r>
              <a:endParaRPr lang="en-US" altLang="en-US" sz="750">
                <a:solidFill>
                  <a:srgbClr val="000000"/>
                </a:solidFill>
                <a:latin typeface="Arial" panose="020B0604020202020204"/>
              </a:endParaRPr>
            </a:p>
          </p:txBody>
        </p:sp>
        <p:sp>
          <p:nvSpPr>
            <p:cNvPr id="436" name="Rectangle 140">
              <a:extLst>
                <a:ext uri="{FF2B5EF4-FFF2-40B4-BE49-F238E27FC236}">
                  <a16:creationId xmlns:a16="http://schemas.microsoft.com/office/drawing/2014/main" id="{F2882105-A499-43C9-B776-0EF4DEB16F5B}"/>
                </a:ext>
              </a:extLst>
            </p:cNvPr>
            <p:cNvSpPr>
              <a:spLocks noChangeArrowheads="1"/>
            </p:cNvSpPr>
            <p:nvPr/>
          </p:nvSpPr>
          <p:spPr bwMode="auto">
            <a:xfrm>
              <a:off x="4733003" y="4059801"/>
              <a:ext cx="768080" cy="21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b="1">
                  <a:solidFill>
                    <a:srgbClr val="000000"/>
                  </a:solidFill>
                  <a:latin typeface="Arial" panose="020B0604020202020204"/>
                </a:rPr>
                <a:t>Months</a:t>
              </a:r>
              <a:endParaRPr lang="en-US" altLang="en-US" sz="750">
                <a:solidFill>
                  <a:srgbClr val="000000"/>
                </a:solidFill>
                <a:latin typeface="Arial" panose="020B0604020202020204"/>
              </a:endParaRPr>
            </a:p>
          </p:txBody>
        </p:sp>
        <p:sp>
          <p:nvSpPr>
            <p:cNvPr id="437" name="Line 141">
              <a:extLst>
                <a:ext uri="{FF2B5EF4-FFF2-40B4-BE49-F238E27FC236}">
                  <a16:creationId xmlns:a16="http://schemas.microsoft.com/office/drawing/2014/main" id="{893340A4-91E4-46FB-8BCC-1C7817608A10}"/>
                </a:ext>
              </a:extLst>
            </p:cNvPr>
            <p:cNvSpPr>
              <a:spLocks noChangeShapeType="1"/>
            </p:cNvSpPr>
            <p:nvPr/>
          </p:nvSpPr>
          <p:spPr bwMode="auto">
            <a:xfrm flipV="1">
              <a:off x="1184942" y="990759"/>
              <a:ext cx="0" cy="2815693"/>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srgbClr val="000000"/>
                </a:solidFill>
                <a:latin typeface="Arial" panose="020B0604020202020204"/>
              </a:endParaRPr>
            </a:p>
          </p:txBody>
        </p:sp>
      </p:grpSp>
    </p:spTree>
    <p:extLst>
      <p:ext uri="{BB962C8B-B14F-4D97-AF65-F5344CB8AC3E}">
        <p14:creationId xmlns:p14="http://schemas.microsoft.com/office/powerpoint/2010/main" val="337424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5930" y="654813"/>
            <a:ext cx="7886700" cy="395868"/>
          </a:xfrm>
        </p:spPr>
        <p:txBody>
          <a:bodyPr>
            <a:normAutofit/>
          </a:bodyPr>
          <a:lstStyle/>
          <a:p>
            <a:r>
              <a:rPr lang="en-US" dirty="0"/>
              <a:t>Overall Survival by Best Overall Response (nivolumab + low-dose ipilimumab; 2L+)</a:t>
            </a:r>
            <a:endParaRPr lang="en-US" baseline="30000" dirty="0"/>
          </a:p>
        </p:txBody>
      </p:sp>
      <p:sp>
        <p:nvSpPr>
          <p:cNvPr id="204" name="Content Placeholder 203"/>
          <p:cNvSpPr>
            <a:spLocks noGrp="1"/>
          </p:cNvSpPr>
          <p:nvPr>
            <p:ph idx="1"/>
          </p:nvPr>
        </p:nvSpPr>
        <p:spPr>
          <a:xfrm>
            <a:off x="100900" y="4013600"/>
            <a:ext cx="8914328" cy="589409"/>
          </a:xfrm>
        </p:spPr>
        <p:txBody>
          <a:bodyPr>
            <a:normAutofit lnSpcReduction="10000"/>
          </a:bodyPr>
          <a:lstStyle/>
          <a:p>
            <a:r>
              <a:rPr lang="en-US" sz="1050"/>
              <a:t>Median follow up was 25.4 months (range, 21.4–37.2)</a:t>
            </a:r>
            <a:r>
              <a:rPr lang="en-US" sz="1050" baseline="30000"/>
              <a:t>1</a:t>
            </a:r>
          </a:p>
          <a:p>
            <a:r>
              <a:rPr lang="en-US" sz="1050">
                <a:latin typeface="Arial" panose="020B0604020202020204" pitchFamily="34" charset="0"/>
                <a:cs typeface="Arial" panose="020B0604020202020204" pitchFamily="34" charset="0"/>
              </a:rPr>
              <a:t>In patients with best overall response of PD who continued treatment beyond progression, those with a reduction in or stabilization of target lesions (n = 6) were more likely to survive ≥12 months</a:t>
            </a:r>
            <a:endParaRPr lang="en-US" sz="1050"/>
          </a:p>
          <a:p>
            <a:endParaRPr lang="en-US" sz="1050" baseline="30000"/>
          </a:p>
        </p:txBody>
      </p:sp>
      <p:sp>
        <p:nvSpPr>
          <p:cNvPr id="4" name="Slide Number Placeholder 3"/>
          <p:cNvSpPr>
            <a:spLocks noGrp="1"/>
          </p:cNvSpPr>
          <p:nvPr>
            <p:ph type="sldNum" sz="quarter" idx="12"/>
          </p:nvPr>
        </p:nvSpPr>
        <p:spPr/>
        <p:txBody>
          <a:bodyPr/>
          <a:lstStyle/>
          <a:p>
            <a:pPr defTabSz="685800">
              <a:defRPr/>
            </a:pPr>
            <a:fld id="{523C7A4C-6EC6-DB4C-B133-117FAB5DFCCF}" type="slidenum">
              <a:rPr lang="en-US">
                <a:solidFill>
                  <a:srgbClr val="000000">
                    <a:tint val="75000"/>
                  </a:srgbClr>
                </a:solidFill>
                <a:latin typeface="Arial" panose="020B0604020202020204"/>
              </a:rPr>
              <a:pPr defTabSz="685800">
                <a:defRPr/>
              </a:pPr>
              <a:t>26</a:t>
            </a:fld>
            <a:endParaRPr lang="en-US">
              <a:solidFill>
                <a:srgbClr val="000000">
                  <a:tint val="75000"/>
                </a:srgbClr>
              </a:solidFill>
              <a:latin typeface="Arial" panose="020B0604020202020204"/>
            </a:endParaRPr>
          </a:p>
        </p:txBody>
      </p:sp>
      <p:sp>
        <p:nvSpPr>
          <p:cNvPr id="202" name="Text Placeholder 201"/>
          <p:cNvSpPr>
            <a:spLocks noGrp="1"/>
          </p:cNvSpPr>
          <p:nvPr>
            <p:ph type="body" sz="quarter" idx="14"/>
          </p:nvPr>
        </p:nvSpPr>
        <p:spPr>
          <a:xfrm>
            <a:off x="324464" y="4519763"/>
            <a:ext cx="7607784" cy="266495"/>
          </a:xfrm>
        </p:spPr>
        <p:txBody>
          <a:bodyPr/>
          <a:lstStyle/>
          <a:p>
            <a:pPr>
              <a:spcBef>
                <a:spcPts val="0"/>
              </a:spcBef>
            </a:pPr>
            <a:r>
              <a:rPr lang="en-US" baseline="30000" dirty="0" err="1"/>
              <a:t>a</a:t>
            </a:r>
            <a:r>
              <a:rPr lang="en-US" dirty="0" err="1"/>
              <a:t>Investigator</a:t>
            </a:r>
            <a:r>
              <a:rPr lang="en-US" dirty="0"/>
              <a:t> assessments using RECIST v1.1; confirmation of response required.</a:t>
            </a:r>
          </a:p>
          <a:p>
            <a:pPr>
              <a:spcBef>
                <a:spcPts val="0"/>
              </a:spcBef>
            </a:pPr>
            <a:r>
              <a:rPr lang="en-US" dirty="0"/>
              <a:t>Overman MJ, et al. Poster presentation at ASCO-GI 2019. </a:t>
            </a:r>
          </a:p>
        </p:txBody>
      </p:sp>
      <p:graphicFrame>
        <p:nvGraphicFramePr>
          <p:cNvPr id="856" name="Table 855">
            <a:extLst>
              <a:ext uri="{FF2B5EF4-FFF2-40B4-BE49-F238E27FC236}">
                <a16:creationId xmlns:a16="http://schemas.microsoft.com/office/drawing/2014/main" id="{4F7301C8-0784-4BBF-BA67-713C5A2CFE53}"/>
              </a:ext>
            </a:extLst>
          </p:cNvPr>
          <p:cNvGraphicFramePr>
            <a:graphicFrameLocks noGrp="1"/>
          </p:cNvGraphicFramePr>
          <p:nvPr>
            <p:extLst/>
          </p:nvPr>
        </p:nvGraphicFramePr>
        <p:xfrm>
          <a:off x="174914" y="1153947"/>
          <a:ext cx="3873310" cy="591592"/>
        </p:xfrm>
        <a:graphic>
          <a:graphicData uri="http://schemas.openxmlformats.org/drawingml/2006/table">
            <a:tbl>
              <a:tblPr firstRow="1">
                <a:tableStyleId>{5A111915-BE36-4E01-A7E5-04B1672EAD32}</a:tableStyleId>
              </a:tblPr>
              <a:tblGrid>
                <a:gridCol w="959067">
                  <a:extLst>
                    <a:ext uri="{9D8B030D-6E8A-4147-A177-3AD203B41FA5}">
                      <a16:colId xmlns:a16="http://schemas.microsoft.com/office/drawing/2014/main" val="2393656643"/>
                    </a:ext>
                  </a:extLst>
                </a:gridCol>
                <a:gridCol w="718481">
                  <a:extLst>
                    <a:ext uri="{9D8B030D-6E8A-4147-A177-3AD203B41FA5}">
                      <a16:colId xmlns:a16="http://schemas.microsoft.com/office/drawing/2014/main" val="1812320944"/>
                    </a:ext>
                  </a:extLst>
                </a:gridCol>
                <a:gridCol w="1097881">
                  <a:extLst>
                    <a:ext uri="{9D8B030D-6E8A-4147-A177-3AD203B41FA5}">
                      <a16:colId xmlns:a16="http://schemas.microsoft.com/office/drawing/2014/main" val="1692651887"/>
                    </a:ext>
                  </a:extLst>
                </a:gridCol>
                <a:gridCol w="1097881">
                  <a:extLst>
                    <a:ext uri="{9D8B030D-6E8A-4147-A177-3AD203B41FA5}">
                      <a16:colId xmlns:a16="http://schemas.microsoft.com/office/drawing/2014/main" val="3067393548"/>
                    </a:ext>
                  </a:extLst>
                </a:gridCol>
              </a:tblGrid>
              <a:tr h="290081">
                <a:tc>
                  <a:txBody>
                    <a:bodyPr/>
                    <a:lstStyle/>
                    <a:p>
                      <a:pPr marL="0" marR="0" algn="ctr">
                        <a:lnSpc>
                          <a:spcPct val="100000"/>
                        </a:lnSpc>
                        <a:spcBef>
                          <a:spcPts val="0"/>
                        </a:spcBef>
                        <a:spcAft>
                          <a:spcPts val="300"/>
                        </a:spcAft>
                      </a:pPr>
                      <a:endParaRPr lang="en-US" sz="800">
                        <a:solidFill>
                          <a:srgbClr val="000000"/>
                        </a:solidFill>
                        <a:effectLst/>
                        <a:latin typeface="+mn-lt"/>
                        <a:ea typeface="Calibri" panose="020F0502020204030204" pitchFamily="34" charset="0"/>
                      </a:endParaRPr>
                    </a:p>
                  </a:txBody>
                  <a:tcPr marL="68580"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300"/>
                        </a:spcAft>
                      </a:pPr>
                      <a:r>
                        <a:rPr lang="en-US" sz="800">
                          <a:solidFill>
                            <a:schemeClr val="bg1"/>
                          </a:solidFill>
                          <a:effectLst/>
                          <a:latin typeface="+mn-lt"/>
                          <a:ea typeface="Calibri" panose="020F0502020204030204" pitchFamily="34" charset="0"/>
                        </a:rPr>
                        <a:t>CR + PR</a:t>
                      </a:r>
                    </a:p>
                    <a:p>
                      <a:pPr marL="0" marR="0" algn="ctr">
                        <a:lnSpc>
                          <a:spcPct val="100000"/>
                        </a:lnSpc>
                        <a:spcBef>
                          <a:spcPts val="0"/>
                        </a:spcBef>
                        <a:spcAft>
                          <a:spcPts val="300"/>
                        </a:spcAft>
                      </a:pPr>
                      <a:r>
                        <a:rPr lang="en-US" sz="800">
                          <a:solidFill>
                            <a:schemeClr val="bg1"/>
                          </a:solidFill>
                          <a:effectLst/>
                          <a:latin typeface="+mn-lt"/>
                          <a:ea typeface="Calibri" panose="020F0502020204030204" pitchFamily="34" charset="0"/>
                        </a:rPr>
                        <a:t>n = 69</a:t>
                      </a:r>
                    </a:p>
                  </a:txBody>
                  <a:tcPr marL="68580"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300"/>
                        </a:spcAft>
                      </a:pPr>
                      <a:r>
                        <a:rPr lang="en-US" sz="800">
                          <a:solidFill>
                            <a:schemeClr val="bg1"/>
                          </a:solidFill>
                          <a:effectLst/>
                        </a:rPr>
                        <a:t>SD</a:t>
                      </a:r>
                    </a:p>
                    <a:p>
                      <a:pPr marL="0" marR="0" algn="ctr">
                        <a:lnSpc>
                          <a:spcPct val="100000"/>
                        </a:lnSpc>
                        <a:spcBef>
                          <a:spcPts val="0"/>
                        </a:spcBef>
                        <a:spcAft>
                          <a:spcPts val="300"/>
                        </a:spcAft>
                      </a:pPr>
                      <a:r>
                        <a:rPr lang="en-US" sz="800">
                          <a:solidFill>
                            <a:schemeClr val="bg1"/>
                          </a:solidFill>
                          <a:effectLst/>
                        </a:rPr>
                        <a:t>n = 33</a:t>
                      </a:r>
                      <a:endParaRPr lang="en-US" sz="800">
                        <a:solidFill>
                          <a:schemeClr val="bg1"/>
                        </a:solidFill>
                        <a:effectLst/>
                        <a:latin typeface="+mn-lt"/>
                        <a:ea typeface="Calibri" panose="020F0502020204030204" pitchFamily="34" charset="0"/>
                      </a:endParaRP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algn="ctr">
                        <a:lnSpc>
                          <a:spcPct val="100000"/>
                        </a:lnSpc>
                        <a:spcBef>
                          <a:spcPts val="0"/>
                        </a:spcBef>
                        <a:spcAft>
                          <a:spcPts val="300"/>
                        </a:spcAft>
                      </a:pPr>
                      <a:r>
                        <a:rPr lang="en-US" sz="800">
                          <a:solidFill>
                            <a:schemeClr val="bg1"/>
                          </a:solidFill>
                          <a:effectLst/>
                          <a:latin typeface="+mn-lt"/>
                          <a:ea typeface="Calibri" panose="020F0502020204030204" pitchFamily="34" charset="0"/>
                        </a:rPr>
                        <a:t>PD</a:t>
                      </a:r>
                    </a:p>
                    <a:p>
                      <a:pPr marL="0" marR="0" algn="ctr">
                        <a:lnSpc>
                          <a:spcPct val="100000"/>
                        </a:lnSpc>
                        <a:spcBef>
                          <a:spcPts val="0"/>
                        </a:spcBef>
                        <a:spcAft>
                          <a:spcPts val="300"/>
                        </a:spcAft>
                      </a:pPr>
                      <a:r>
                        <a:rPr lang="en-US" sz="800">
                          <a:solidFill>
                            <a:schemeClr val="bg1"/>
                          </a:solidFill>
                          <a:effectLst/>
                          <a:latin typeface="+mn-lt"/>
                          <a:ea typeface="Calibri" panose="020F0502020204030204" pitchFamily="34" charset="0"/>
                        </a:rPr>
                        <a:t>n = 14</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154965324"/>
                  </a:ext>
                </a:extLst>
              </a:tr>
              <a:tr h="261506">
                <a:tc>
                  <a:txBody>
                    <a:bodyPr/>
                    <a:lstStyle/>
                    <a:p>
                      <a:pPr marL="0" marR="0">
                        <a:lnSpc>
                          <a:spcPct val="100000"/>
                        </a:lnSpc>
                        <a:spcBef>
                          <a:spcPts val="0"/>
                        </a:spcBef>
                        <a:spcAft>
                          <a:spcPts val="300"/>
                        </a:spcAft>
                      </a:pPr>
                      <a:r>
                        <a:rPr lang="en-US" sz="800" b="1" dirty="0">
                          <a:solidFill>
                            <a:srgbClr val="000000"/>
                          </a:solidFill>
                          <a:effectLst/>
                        </a:rPr>
                        <a:t>Median OS (95% CI), months</a:t>
                      </a: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algn="ctr"/>
                      <a:r>
                        <a:rPr lang="en-US" sz="800"/>
                        <a:t>NR (NE)</a:t>
                      </a:r>
                    </a:p>
                  </a:txBody>
                  <a:tcPr marL="20574" marR="6627" marT="16453" marB="164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300"/>
                        </a:spcAft>
                      </a:pPr>
                      <a:r>
                        <a:rPr lang="en-US" sz="800" kern="1200">
                          <a:solidFill>
                            <a:srgbClr val="000000"/>
                          </a:solidFill>
                          <a:effectLst/>
                        </a:rPr>
                        <a:t>31 (17–NE)</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tc>
                  <a:txBody>
                    <a:bodyPr/>
                    <a:lstStyle/>
                    <a:p>
                      <a:pPr marL="0" marR="0" algn="ctr">
                        <a:lnSpc>
                          <a:spcPct val="100000"/>
                        </a:lnSpc>
                        <a:spcBef>
                          <a:spcPts val="0"/>
                        </a:spcBef>
                        <a:spcAft>
                          <a:spcPts val="300"/>
                        </a:spcAft>
                      </a:pPr>
                      <a:r>
                        <a:rPr lang="en-US" sz="800" kern="1200" dirty="0">
                          <a:solidFill>
                            <a:srgbClr val="000000"/>
                          </a:solidFill>
                          <a:effectLst/>
                        </a:rPr>
                        <a:t>9 (3–NE)</a:t>
                      </a:r>
                    </a:p>
                  </a:txBody>
                  <a:tcPr marL="4746" marR="4746" marT="11784" marB="117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F3F3"/>
                    </a:solidFill>
                  </a:tcPr>
                </a:tc>
                <a:extLst>
                  <a:ext uri="{0D108BD9-81ED-4DB2-BD59-A6C34878D82A}">
                    <a16:rowId xmlns:a16="http://schemas.microsoft.com/office/drawing/2014/main" val="3892274531"/>
                  </a:ext>
                </a:extLst>
              </a:tr>
            </a:tbl>
          </a:graphicData>
        </a:graphic>
      </p:graphicFrame>
      <p:grpSp>
        <p:nvGrpSpPr>
          <p:cNvPr id="10" name="Group 9">
            <a:extLst>
              <a:ext uri="{FF2B5EF4-FFF2-40B4-BE49-F238E27FC236}">
                <a16:creationId xmlns:a16="http://schemas.microsoft.com/office/drawing/2014/main" id="{DEC59E17-B028-4C4E-BC64-8E2A40879D02}"/>
              </a:ext>
            </a:extLst>
          </p:cNvPr>
          <p:cNvGrpSpPr/>
          <p:nvPr/>
        </p:nvGrpSpPr>
        <p:grpSpPr>
          <a:xfrm>
            <a:off x="141615" y="1824422"/>
            <a:ext cx="3884896" cy="2036078"/>
            <a:chOff x="388153" y="1160464"/>
            <a:chExt cx="8563352" cy="3539132"/>
          </a:xfrm>
        </p:grpSpPr>
        <p:sp>
          <p:nvSpPr>
            <p:cNvPr id="11" name="AutoShape 3">
              <a:extLst>
                <a:ext uri="{FF2B5EF4-FFF2-40B4-BE49-F238E27FC236}">
                  <a16:creationId xmlns:a16="http://schemas.microsoft.com/office/drawing/2014/main" id="{E964052D-6768-4672-A586-51E89604C5C8}"/>
                </a:ext>
              </a:extLst>
            </p:cNvPr>
            <p:cNvSpPr>
              <a:spLocks noChangeAspect="1" noChangeArrowheads="1" noTextEdit="1"/>
            </p:cNvSpPr>
            <p:nvPr/>
          </p:nvSpPr>
          <p:spPr bwMode="auto">
            <a:xfrm>
              <a:off x="457201" y="1160464"/>
              <a:ext cx="8078792" cy="34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2" name="Freeform 5">
              <a:extLst>
                <a:ext uri="{FF2B5EF4-FFF2-40B4-BE49-F238E27FC236}">
                  <a16:creationId xmlns:a16="http://schemas.microsoft.com/office/drawing/2014/main" id="{8644604D-55FF-45B8-A201-B85BB466643C}"/>
                </a:ext>
              </a:extLst>
            </p:cNvPr>
            <p:cNvSpPr>
              <a:spLocks/>
            </p:cNvSpPr>
            <p:nvPr/>
          </p:nvSpPr>
          <p:spPr bwMode="auto">
            <a:xfrm>
              <a:off x="1265239" y="1258889"/>
              <a:ext cx="6777041" cy="1344613"/>
            </a:xfrm>
            <a:custGeom>
              <a:avLst/>
              <a:gdLst>
                <a:gd name="T0" fmla="*/ 4269 w 4269"/>
                <a:gd name="T1" fmla="*/ 847 h 847"/>
                <a:gd name="T2" fmla="*/ 3525 w 4269"/>
                <a:gd name="T3" fmla="*/ 847 h 847"/>
                <a:gd name="T4" fmla="*/ 3525 w 4269"/>
                <a:gd name="T5" fmla="*/ 644 h 847"/>
                <a:gd name="T6" fmla="*/ 2678 w 4269"/>
                <a:gd name="T7" fmla="*/ 644 h 847"/>
                <a:gd name="T8" fmla="*/ 2678 w 4269"/>
                <a:gd name="T9" fmla="*/ 582 h 847"/>
                <a:gd name="T10" fmla="*/ 2621 w 4269"/>
                <a:gd name="T11" fmla="*/ 582 h 847"/>
                <a:gd name="T12" fmla="*/ 2621 w 4269"/>
                <a:gd name="T13" fmla="*/ 533 h 847"/>
                <a:gd name="T14" fmla="*/ 2621 w 4269"/>
                <a:gd name="T15" fmla="*/ 533 h 847"/>
                <a:gd name="T16" fmla="*/ 2348 w 4269"/>
                <a:gd name="T17" fmla="*/ 533 h 847"/>
                <a:gd name="T18" fmla="*/ 2159 w 4269"/>
                <a:gd name="T19" fmla="*/ 533 h 847"/>
                <a:gd name="T20" fmla="*/ 2096 w 4269"/>
                <a:gd name="T21" fmla="*/ 533 h 847"/>
                <a:gd name="T22" fmla="*/ 2072 w 4269"/>
                <a:gd name="T23" fmla="*/ 533 h 847"/>
                <a:gd name="T24" fmla="*/ 2072 w 4269"/>
                <a:gd name="T25" fmla="*/ 533 h 847"/>
                <a:gd name="T26" fmla="*/ 2072 w 4269"/>
                <a:gd name="T27" fmla="*/ 487 h 847"/>
                <a:gd name="T28" fmla="*/ 1956 w 4269"/>
                <a:gd name="T29" fmla="*/ 487 h 847"/>
                <a:gd name="T30" fmla="*/ 1956 w 4269"/>
                <a:gd name="T31" fmla="*/ 444 h 847"/>
                <a:gd name="T32" fmla="*/ 1885 w 4269"/>
                <a:gd name="T33" fmla="*/ 444 h 847"/>
                <a:gd name="T34" fmla="*/ 1885 w 4269"/>
                <a:gd name="T35" fmla="*/ 398 h 847"/>
                <a:gd name="T36" fmla="*/ 1826 w 4269"/>
                <a:gd name="T37" fmla="*/ 398 h 847"/>
                <a:gd name="T38" fmla="*/ 1826 w 4269"/>
                <a:gd name="T39" fmla="*/ 352 h 847"/>
                <a:gd name="T40" fmla="*/ 1636 w 4269"/>
                <a:gd name="T41" fmla="*/ 352 h 847"/>
                <a:gd name="T42" fmla="*/ 1636 w 4269"/>
                <a:gd name="T43" fmla="*/ 257 h 847"/>
                <a:gd name="T44" fmla="*/ 1469 w 4269"/>
                <a:gd name="T45" fmla="*/ 257 h 847"/>
                <a:gd name="T46" fmla="*/ 1469 w 4269"/>
                <a:gd name="T47" fmla="*/ 217 h 847"/>
                <a:gd name="T48" fmla="*/ 1109 w 4269"/>
                <a:gd name="T49" fmla="*/ 217 h 847"/>
                <a:gd name="T50" fmla="*/ 1109 w 4269"/>
                <a:gd name="T51" fmla="*/ 173 h 847"/>
                <a:gd name="T52" fmla="*/ 849 w 4269"/>
                <a:gd name="T53" fmla="*/ 173 h 847"/>
                <a:gd name="T54" fmla="*/ 849 w 4269"/>
                <a:gd name="T55" fmla="*/ 133 h 847"/>
                <a:gd name="T56" fmla="*/ 562 w 4269"/>
                <a:gd name="T57" fmla="*/ 133 h 847"/>
                <a:gd name="T58" fmla="*/ 562 w 4269"/>
                <a:gd name="T59" fmla="*/ 87 h 847"/>
                <a:gd name="T60" fmla="*/ 557 w 4269"/>
                <a:gd name="T61" fmla="*/ 87 h 847"/>
                <a:gd name="T62" fmla="*/ 557 w 4269"/>
                <a:gd name="T63" fmla="*/ 44 h 847"/>
                <a:gd name="T64" fmla="*/ 324 w 4269"/>
                <a:gd name="T65" fmla="*/ 44 h 847"/>
                <a:gd name="T66" fmla="*/ 324 w 4269"/>
                <a:gd name="T67" fmla="*/ 0 h 847"/>
                <a:gd name="T68" fmla="*/ 0 w 4269"/>
                <a:gd name="T69"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69" h="847">
                  <a:moveTo>
                    <a:pt x="4269" y="847"/>
                  </a:moveTo>
                  <a:lnTo>
                    <a:pt x="3525" y="847"/>
                  </a:lnTo>
                  <a:lnTo>
                    <a:pt x="3525" y="644"/>
                  </a:lnTo>
                  <a:lnTo>
                    <a:pt x="2678" y="644"/>
                  </a:lnTo>
                  <a:lnTo>
                    <a:pt x="2678" y="582"/>
                  </a:lnTo>
                  <a:lnTo>
                    <a:pt x="2621" y="582"/>
                  </a:lnTo>
                  <a:lnTo>
                    <a:pt x="2621" y="533"/>
                  </a:lnTo>
                  <a:lnTo>
                    <a:pt x="2621" y="533"/>
                  </a:lnTo>
                  <a:lnTo>
                    <a:pt x="2348" y="533"/>
                  </a:lnTo>
                  <a:lnTo>
                    <a:pt x="2159" y="533"/>
                  </a:lnTo>
                  <a:lnTo>
                    <a:pt x="2096" y="533"/>
                  </a:lnTo>
                  <a:lnTo>
                    <a:pt x="2072" y="533"/>
                  </a:lnTo>
                  <a:lnTo>
                    <a:pt x="2072" y="533"/>
                  </a:lnTo>
                  <a:lnTo>
                    <a:pt x="2072" y="487"/>
                  </a:lnTo>
                  <a:lnTo>
                    <a:pt x="1956" y="487"/>
                  </a:lnTo>
                  <a:lnTo>
                    <a:pt x="1956" y="444"/>
                  </a:lnTo>
                  <a:lnTo>
                    <a:pt x="1885" y="444"/>
                  </a:lnTo>
                  <a:lnTo>
                    <a:pt x="1885" y="398"/>
                  </a:lnTo>
                  <a:lnTo>
                    <a:pt x="1826" y="398"/>
                  </a:lnTo>
                  <a:lnTo>
                    <a:pt x="1826" y="352"/>
                  </a:lnTo>
                  <a:lnTo>
                    <a:pt x="1636" y="352"/>
                  </a:lnTo>
                  <a:lnTo>
                    <a:pt x="1636" y="257"/>
                  </a:lnTo>
                  <a:lnTo>
                    <a:pt x="1469" y="257"/>
                  </a:lnTo>
                  <a:lnTo>
                    <a:pt x="1469" y="217"/>
                  </a:lnTo>
                  <a:lnTo>
                    <a:pt x="1109" y="217"/>
                  </a:lnTo>
                  <a:lnTo>
                    <a:pt x="1109" y="173"/>
                  </a:lnTo>
                  <a:lnTo>
                    <a:pt x="849" y="173"/>
                  </a:lnTo>
                  <a:lnTo>
                    <a:pt x="849" y="133"/>
                  </a:lnTo>
                  <a:lnTo>
                    <a:pt x="562" y="133"/>
                  </a:lnTo>
                  <a:lnTo>
                    <a:pt x="562" y="87"/>
                  </a:lnTo>
                  <a:lnTo>
                    <a:pt x="557" y="87"/>
                  </a:lnTo>
                  <a:lnTo>
                    <a:pt x="557" y="44"/>
                  </a:lnTo>
                  <a:lnTo>
                    <a:pt x="324" y="44"/>
                  </a:lnTo>
                  <a:lnTo>
                    <a:pt x="324" y="0"/>
                  </a:lnTo>
                  <a:lnTo>
                    <a:pt x="0" y="0"/>
                  </a:lnTo>
                </a:path>
              </a:pathLst>
            </a:custGeom>
            <a:noFill/>
            <a:ln w="17463">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3" name="Freeform 6">
              <a:extLst>
                <a:ext uri="{FF2B5EF4-FFF2-40B4-BE49-F238E27FC236}">
                  <a16:creationId xmlns:a16="http://schemas.microsoft.com/office/drawing/2014/main" id="{47B359FA-88AC-4EEF-928F-A7D7F0A04B55}"/>
                </a:ext>
              </a:extLst>
            </p:cNvPr>
            <p:cNvSpPr>
              <a:spLocks/>
            </p:cNvSpPr>
            <p:nvPr/>
          </p:nvSpPr>
          <p:spPr bwMode="auto">
            <a:xfrm>
              <a:off x="1265239" y="1258889"/>
              <a:ext cx="6794504" cy="98425"/>
            </a:xfrm>
            <a:custGeom>
              <a:avLst/>
              <a:gdLst>
                <a:gd name="T0" fmla="*/ 0 w 4280"/>
                <a:gd name="T1" fmla="*/ 0 h 62"/>
                <a:gd name="T2" fmla="*/ 400 w 4280"/>
                <a:gd name="T3" fmla="*/ 0 h 62"/>
                <a:gd name="T4" fmla="*/ 400 w 4280"/>
                <a:gd name="T5" fmla="*/ 19 h 62"/>
                <a:gd name="T6" fmla="*/ 1166 w 4280"/>
                <a:gd name="T7" fmla="*/ 19 h 62"/>
                <a:gd name="T8" fmla="*/ 1166 w 4280"/>
                <a:gd name="T9" fmla="*/ 44 h 62"/>
                <a:gd name="T10" fmla="*/ 2010 w 4280"/>
                <a:gd name="T11" fmla="*/ 44 h 62"/>
                <a:gd name="T12" fmla="*/ 2010 w 4280"/>
                <a:gd name="T13" fmla="*/ 62 h 62"/>
                <a:gd name="T14" fmla="*/ 4280 w 4280"/>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0" h="62">
                  <a:moveTo>
                    <a:pt x="0" y="0"/>
                  </a:moveTo>
                  <a:lnTo>
                    <a:pt x="400" y="0"/>
                  </a:lnTo>
                  <a:lnTo>
                    <a:pt x="400" y="19"/>
                  </a:lnTo>
                  <a:lnTo>
                    <a:pt x="1166" y="19"/>
                  </a:lnTo>
                  <a:lnTo>
                    <a:pt x="1166" y="44"/>
                  </a:lnTo>
                  <a:lnTo>
                    <a:pt x="2010" y="44"/>
                  </a:lnTo>
                  <a:lnTo>
                    <a:pt x="2010" y="62"/>
                  </a:lnTo>
                  <a:lnTo>
                    <a:pt x="4280" y="62"/>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4" name="Freeform 7">
              <a:extLst>
                <a:ext uri="{FF2B5EF4-FFF2-40B4-BE49-F238E27FC236}">
                  <a16:creationId xmlns:a16="http://schemas.microsoft.com/office/drawing/2014/main" id="{5FCFE061-2D82-4828-8703-EE7B7811AEFE}"/>
                </a:ext>
              </a:extLst>
            </p:cNvPr>
            <p:cNvSpPr>
              <a:spLocks/>
            </p:cNvSpPr>
            <p:nvPr/>
          </p:nvSpPr>
          <p:spPr bwMode="auto">
            <a:xfrm>
              <a:off x="1265239" y="1258889"/>
              <a:ext cx="6523041" cy="1654176"/>
            </a:xfrm>
            <a:custGeom>
              <a:avLst/>
              <a:gdLst>
                <a:gd name="T0" fmla="*/ 4109 w 4109"/>
                <a:gd name="T1" fmla="*/ 1042 h 1042"/>
                <a:gd name="T2" fmla="*/ 1967 w 4109"/>
                <a:gd name="T3" fmla="*/ 1042 h 1042"/>
                <a:gd name="T4" fmla="*/ 1967 w 4109"/>
                <a:gd name="T5" fmla="*/ 936 h 1042"/>
                <a:gd name="T6" fmla="*/ 1658 w 4109"/>
                <a:gd name="T7" fmla="*/ 936 h 1042"/>
                <a:gd name="T8" fmla="*/ 1658 w 4109"/>
                <a:gd name="T9" fmla="*/ 834 h 1042"/>
                <a:gd name="T10" fmla="*/ 1131 w 4109"/>
                <a:gd name="T11" fmla="*/ 834 h 1042"/>
                <a:gd name="T12" fmla="*/ 1131 w 4109"/>
                <a:gd name="T13" fmla="*/ 731 h 1042"/>
                <a:gd name="T14" fmla="*/ 941 w 4109"/>
                <a:gd name="T15" fmla="*/ 731 h 1042"/>
                <a:gd name="T16" fmla="*/ 941 w 4109"/>
                <a:gd name="T17" fmla="*/ 620 h 1042"/>
                <a:gd name="T18" fmla="*/ 738 w 4109"/>
                <a:gd name="T19" fmla="*/ 620 h 1042"/>
                <a:gd name="T20" fmla="*/ 738 w 4109"/>
                <a:gd name="T21" fmla="*/ 517 h 1042"/>
                <a:gd name="T22" fmla="*/ 541 w 4109"/>
                <a:gd name="T23" fmla="*/ 517 h 1042"/>
                <a:gd name="T24" fmla="*/ 541 w 4109"/>
                <a:gd name="T25" fmla="*/ 414 h 1042"/>
                <a:gd name="T26" fmla="*/ 384 w 4109"/>
                <a:gd name="T27" fmla="*/ 414 h 1042"/>
                <a:gd name="T28" fmla="*/ 384 w 4109"/>
                <a:gd name="T29" fmla="*/ 311 h 1042"/>
                <a:gd name="T30" fmla="*/ 349 w 4109"/>
                <a:gd name="T31" fmla="*/ 311 h 1042"/>
                <a:gd name="T32" fmla="*/ 349 w 4109"/>
                <a:gd name="T33" fmla="*/ 206 h 1042"/>
                <a:gd name="T34" fmla="*/ 265 w 4109"/>
                <a:gd name="T35" fmla="*/ 206 h 1042"/>
                <a:gd name="T36" fmla="*/ 265 w 4109"/>
                <a:gd name="T37" fmla="*/ 0 h 1042"/>
                <a:gd name="T38" fmla="*/ 0 w 4109"/>
                <a:gd name="T3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9" h="1042">
                  <a:moveTo>
                    <a:pt x="4109" y="1042"/>
                  </a:moveTo>
                  <a:lnTo>
                    <a:pt x="1967" y="1042"/>
                  </a:lnTo>
                  <a:lnTo>
                    <a:pt x="1967" y="936"/>
                  </a:lnTo>
                  <a:lnTo>
                    <a:pt x="1658" y="936"/>
                  </a:lnTo>
                  <a:lnTo>
                    <a:pt x="1658" y="834"/>
                  </a:lnTo>
                  <a:lnTo>
                    <a:pt x="1131" y="834"/>
                  </a:lnTo>
                  <a:lnTo>
                    <a:pt x="1131" y="731"/>
                  </a:lnTo>
                  <a:lnTo>
                    <a:pt x="941" y="731"/>
                  </a:lnTo>
                  <a:lnTo>
                    <a:pt x="941" y="620"/>
                  </a:lnTo>
                  <a:lnTo>
                    <a:pt x="738" y="620"/>
                  </a:lnTo>
                  <a:lnTo>
                    <a:pt x="738" y="517"/>
                  </a:lnTo>
                  <a:lnTo>
                    <a:pt x="541" y="517"/>
                  </a:lnTo>
                  <a:lnTo>
                    <a:pt x="541" y="414"/>
                  </a:lnTo>
                  <a:lnTo>
                    <a:pt x="384" y="414"/>
                  </a:lnTo>
                  <a:lnTo>
                    <a:pt x="384" y="311"/>
                  </a:lnTo>
                  <a:lnTo>
                    <a:pt x="349" y="311"/>
                  </a:lnTo>
                  <a:lnTo>
                    <a:pt x="349" y="206"/>
                  </a:lnTo>
                  <a:lnTo>
                    <a:pt x="265" y="206"/>
                  </a:lnTo>
                  <a:lnTo>
                    <a:pt x="265" y="0"/>
                  </a:lnTo>
                  <a:lnTo>
                    <a:pt x="0" y="0"/>
                  </a:lnTo>
                </a:path>
              </a:pathLst>
            </a:custGeom>
            <a:noFill/>
            <a:ln w="17463">
              <a:solidFill>
                <a:srgbClr val="7FC9C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5" name="Freeform 8">
              <a:extLst>
                <a:ext uri="{FF2B5EF4-FFF2-40B4-BE49-F238E27FC236}">
                  <a16:creationId xmlns:a16="http://schemas.microsoft.com/office/drawing/2014/main" id="{C4B73A92-22CF-4D63-80D2-A82ED3BA9982}"/>
                </a:ext>
              </a:extLst>
            </p:cNvPr>
            <p:cNvSpPr>
              <a:spLocks/>
            </p:cNvSpPr>
            <p:nvPr/>
          </p:nvSpPr>
          <p:spPr bwMode="auto">
            <a:xfrm>
              <a:off x="5143504" y="1331914"/>
              <a:ext cx="50800" cy="55563"/>
            </a:xfrm>
            <a:custGeom>
              <a:avLst/>
              <a:gdLst>
                <a:gd name="T0" fmla="*/ 0 w 32"/>
                <a:gd name="T1" fmla="*/ 16 h 35"/>
                <a:gd name="T2" fmla="*/ 0 w 32"/>
                <a:gd name="T3" fmla="*/ 16 h 35"/>
                <a:gd name="T4" fmla="*/ 0 w 32"/>
                <a:gd name="T5" fmla="*/ 25 h 35"/>
                <a:gd name="T6" fmla="*/ 5 w 32"/>
                <a:gd name="T7" fmla="*/ 30 h 35"/>
                <a:gd name="T8" fmla="*/ 10 w 32"/>
                <a:gd name="T9" fmla="*/ 33 h 35"/>
                <a:gd name="T10" fmla="*/ 16 w 32"/>
                <a:gd name="T11" fmla="*/ 35 h 35"/>
                <a:gd name="T12" fmla="*/ 16 w 32"/>
                <a:gd name="T13" fmla="*/ 35 h 35"/>
                <a:gd name="T14" fmla="*/ 21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1 w 32"/>
                <a:gd name="T29" fmla="*/ 3 h 35"/>
                <a:gd name="T30" fmla="*/ 16 w 32"/>
                <a:gd name="T31" fmla="*/ 0 h 35"/>
                <a:gd name="T32" fmla="*/ 16 w 32"/>
                <a:gd name="T33" fmla="*/ 0 h 35"/>
                <a:gd name="T34" fmla="*/ 10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0" y="33"/>
                  </a:lnTo>
                  <a:lnTo>
                    <a:pt x="16" y="35"/>
                  </a:lnTo>
                  <a:lnTo>
                    <a:pt x="16" y="35"/>
                  </a:lnTo>
                  <a:lnTo>
                    <a:pt x="21" y="33"/>
                  </a:lnTo>
                  <a:lnTo>
                    <a:pt x="27" y="30"/>
                  </a:lnTo>
                  <a:lnTo>
                    <a:pt x="32" y="25"/>
                  </a:lnTo>
                  <a:lnTo>
                    <a:pt x="32" y="16"/>
                  </a:lnTo>
                  <a:lnTo>
                    <a:pt x="32" y="16"/>
                  </a:lnTo>
                  <a:lnTo>
                    <a:pt x="32" y="11"/>
                  </a:lnTo>
                  <a:lnTo>
                    <a:pt x="27" y="6"/>
                  </a:lnTo>
                  <a:lnTo>
                    <a:pt x="21" y="3"/>
                  </a:lnTo>
                  <a:lnTo>
                    <a:pt x="16" y="0"/>
                  </a:lnTo>
                  <a:lnTo>
                    <a:pt x="16" y="0"/>
                  </a:lnTo>
                  <a:lnTo>
                    <a:pt x="10"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6" name="Freeform 9">
              <a:extLst>
                <a:ext uri="{FF2B5EF4-FFF2-40B4-BE49-F238E27FC236}">
                  <a16:creationId xmlns:a16="http://schemas.microsoft.com/office/drawing/2014/main" id="{BFD0E3BD-5A58-40C3-9A97-79675231F452}"/>
                </a:ext>
              </a:extLst>
            </p:cNvPr>
            <p:cNvSpPr>
              <a:spLocks/>
            </p:cNvSpPr>
            <p:nvPr/>
          </p:nvSpPr>
          <p:spPr bwMode="auto">
            <a:xfrm>
              <a:off x="5186366" y="1331914"/>
              <a:ext cx="55563" cy="55563"/>
            </a:xfrm>
            <a:custGeom>
              <a:avLst/>
              <a:gdLst>
                <a:gd name="T0" fmla="*/ 0 w 35"/>
                <a:gd name="T1" fmla="*/ 16 h 35"/>
                <a:gd name="T2" fmla="*/ 0 w 35"/>
                <a:gd name="T3" fmla="*/ 16 h 35"/>
                <a:gd name="T4" fmla="*/ 2 w 35"/>
                <a:gd name="T5" fmla="*/ 25 h 35"/>
                <a:gd name="T6" fmla="*/ 5 w 35"/>
                <a:gd name="T7" fmla="*/ 30 h 35"/>
                <a:gd name="T8" fmla="*/ 11 w 35"/>
                <a:gd name="T9" fmla="*/ 33 h 35"/>
                <a:gd name="T10" fmla="*/ 16 w 35"/>
                <a:gd name="T11" fmla="*/ 35 h 35"/>
                <a:gd name="T12" fmla="*/ 16 w 35"/>
                <a:gd name="T13" fmla="*/ 35 h 35"/>
                <a:gd name="T14" fmla="*/ 24 w 35"/>
                <a:gd name="T15" fmla="*/ 33 h 35"/>
                <a:gd name="T16" fmla="*/ 29 w 35"/>
                <a:gd name="T17" fmla="*/ 30 h 35"/>
                <a:gd name="T18" fmla="*/ 32 w 35"/>
                <a:gd name="T19" fmla="*/ 25 h 35"/>
                <a:gd name="T20" fmla="*/ 35 w 35"/>
                <a:gd name="T21" fmla="*/ 16 h 35"/>
                <a:gd name="T22" fmla="*/ 35 w 35"/>
                <a:gd name="T23" fmla="*/ 16 h 35"/>
                <a:gd name="T24" fmla="*/ 32 w 35"/>
                <a:gd name="T25" fmla="*/ 11 h 35"/>
                <a:gd name="T26" fmla="*/ 29 w 35"/>
                <a:gd name="T27" fmla="*/ 6 h 35"/>
                <a:gd name="T28" fmla="*/ 24 w 35"/>
                <a:gd name="T29" fmla="*/ 3 h 35"/>
                <a:gd name="T30" fmla="*/ 16 w 35"/>
                <a:gd name="T31" fmla="*/ 0 h 35"/>
                <a:gd name="T32" fmla="*/ 16 w 35"/>
                <a:gd name="T33" fmla="*/ 0 h 35"/>
                <a:gd name="T34" fmla="*/ 11 w 35"/>
                <a:gd name="T35" fmla="*/ 3 h 35"/>
                <a:gd name="T36" fmla="*/ 5 w 35"/>
                <a:gd name="T37" fmla="*/ 6 h 35"/>
                <a:gd name="T38" fmla="*/ 2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2" y="25"/>
                  </a:lnTo>
                  <a:lnTo>
                    <a:pt x="5" y="30"/>
                  </a:lnTo>
                  <a:lnTo>
                    <a:pt x="11" y="33"/>
                  </a:lnTo>
                  <a:lnTo>
                    <a:pt x="16" y="35"/>
                  </a:lnTo>
                  <a:lnTo>
                    <a:pt x="16" y="35"/>
                  </a:lnTo>
                  <a:lnTo>
                    <a:pt x="24" y="33"/>
                  </a:lnTo>
                  <a:lnTo>
                    <a:pt x="29" y="30"/>
                  </a:lnTo>
                  <a:lnTo>
                    <a:pt x="32" y="25"/>
                  </a:lnTo>
                  <a:lnTo>
                    <a:pt x="35" y="16"/>
                  </a:lnTo>
                  <a:lnTo>
                    <a:pt x="35" y="16"/>
                  </a:lnTo>
                  <a:lnTo>
                    <a:pt x="32" y="11"/>
                  </a:lnTo>
                  <a:lnTo>
                    <a:pt x="29" y="6"/>
                  </a:lnTo>
                  <a:lnTo>
                    <a:pt x="24" y="3"/>
                  </a:lnTo>
                  <a:lnTo>
                    <a:pt x="16" y="0"/>
                  </a:lnTo>
                  <a:lnTo>
                    <a:pt x="16" y="0"/>
                  </a:lnTo>
                  <a:lnTo>
                    <a:pt x="11" y="3"/>
                  </a:lnTo>
                  <a:lnTo>
                    <a:pt x="5" y="6"/>
                  </a:lnTo>
                  <a:lnTo>
                    <a:pt x="2"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7" name="Freeform 10">
              <a:extLst>
                <a:ext uri="{FF2B5EF4-FFF2-40B4-BE49-F238E27FC236}">
                  <a16:creationId xmlns:a16="http://schemas.microsoft.com/office/drawing/2014/main" id="{1BE000EC-430B-41D6-A46C-6D06307E78C1}"/>
                </a:ext>
              </a:extLst>
            </p:cNvPr>
            <p:cNvSpPr>
              <a:spLocks/>
            </p:cNvSpPr>
            <p:nvPr/>
          </p:nvSpPr>
          <p:spPr bwMode="auto">
            <a:xfrm>
              <a:off x="5232404" y="1331914"/>
              <a:ext cx="57150" cy="55563"/>
            </a:xfrm>
            <a:custGeom>
              <a:avLst/>
              <a:gdLst>
                <a:gd name="T0" fmla="*/ 0 w 36"/>
                <a:gd name="T1" fmla="*/ 16 h 35"/>
                <a:gd name="T2" fmla="*/ 0 w 36"/>
                <a:gd name="T3" fmla="*/ 16 h 35"/>
                <a:gd name="T4" fmla="*/ 3 w 36"/>
                <a:gd name="T5" fmla="*/ 25 h 35"/>
                <a:gd name="T6" fmla="*/ 6 w 36"/>
                <a:gd name="T7" fmla="*/ 30 h 35"/>
                <a:gd name="T8" fmla="*/ 11 w 36"/>
                <a:gd name="T9" fmla="*/ 33 h 35"/>
                <a:gd name="T10" fmla="*/ 17 w 36"/>
                <a:gd name="T11" fmla="*/ 35 h 35"/>
                <a:gd name="T12" fmla="*/ 17 w 36"/>
                <a:gd name="T13" fmla="*/ 35 h 35"/>
                <a:gd name="T14" fmla="*/ 25 w 36"/>
                <a:gd name="T15" fmla="*/ 33 h 35"/>
                <a:gd name="T16" fmla="*/ 30 w 36"/>
                <a:gd name="T17" fmla="*/ 30 h 35"/>
                <a:gd name="T18" fmla="*/ 33 w 36"/>
                <a:gd name="T19" fmla="*/ 25 h 35"/>
                <a:gd name="T20" fmla="*/ 36 w 36"/>
                <a:gd name="T21" fmla="*/ 16 h 35"/>
                <a:gd name="T22" fmla="*/ 36 w 36"/>
                <a:gd name="T23" fmla="*/ 16 h 35"/>
                <a:gd name="T24" fmla="*/ 33 w 36"/>
                <a:gd name="T25" fmla="*/ 11 h 35"/>
                <a:gd name="T26" fmla="*/ 30 w 36"/>
                <a:gd name="T27" fmla="*/ 6 h 35"/>
                <a:gd name="T28" fmla="*/ 25 w 36"/>
                <a:gd name="T29" fmla="*/ 3 h 35"/>
                <a:gd name="T30" fmla="*/ 17 w 36"/>
                <a:gd name="T31" fmla="*/ 0 h 35"/>
                <a:gd name="T32" fmla="*/ 17 w 36"/>
                <a:gd name="T33" fmla="*/ 0 h 35"/>
                <a:gd name="T34" fmla="*/ 11 w 36"/>
                <a:gd name="T35" fmla="*/ 3 h 35"/>
                <a:gd name="T36" fmla="*/ 6 w 36"/>
                <a:gd name="T37" fmla="*/ 6 h 35"/>
                <a:gd name="T38" fmla="*/ 3 w 36"/>
                <a:gd name="T39" fmla="*/ 11 h 35"/>
                <a:gd name="T40" fmla="*/ 0 w 36"/>
                <a:gd name="T41" fmla="*/ 16 h 35"/>
                <a:gd name="T42" fmla="*/ 0 w 36"/>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6"/>
                  </a:moveTo>
                  <a:lnTo>
                    <a:pt x="0" y="16"/>
                  </a:lnTo>
                  <a:lnTo>
                    <a:pt x="3" y="25"/>
                  </a:lnTo>
                  <a:lnTo>
                    <a:pt x="6" y="30"/>
                  </a:lnTo>
                  <a:lnTo>
                    <a:pt x="11" y="33"/>
                  </a:lnTo>
                  <a:lnTo>
                    <a:pt x="17" y="35"/>
                  </a:lnTo>
                  <a:lnTo>
                    <a:pt x="17" y="35"/>
                  </a:lnTo>
                  <a:lnTo>
                    <a:pt x="25" y="33"/>
                  </a:lnTo>
                  <a:lnTo>
                    <a:pt x="30" y="30"/>
                  </a:lnTo>
                  <a:lnTo>
                    <a:pt x="33" y="25"/>
                  </a:lnTo>
                  <a:lnTo>
                    <a:pt x="36" y="16"/>
                  </a:lnTo>
                  <a:lnTo>
                    <a:pt x="36" y="16"/>
                  </a:lnTo>
                  <a:lnTo>
                    <a:pt x="33" y="11"/>
                  </a:lnTo>
                  <a:lnTo>
                    <a:pt x="30" y="6"/>
                  </a:lnTo>
                  <a:lnTo>
                    <a:pt x="25" y="3"/>
                  </a:lnTo>
                  <a:lnTo>
                    <a:pt x="17" y="0"/>
                  </a:lnTo>
                  <a:lnTo>
                    <a:pt x="17"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8" name="Freeform 11">
              <a:extLst>
                <a:ext uri="{FF2B5EF4-FFF2-40B4-BE49-F238E27FC236}">
                  <a16:creationId xmlns:a16="http://schemas.microsoft.com/office/drawing/2014/main" id="{941C3B17-15AA-4E0D-8224-1E170C848592}"/>
                </a:ext>
              </a:extLst>
            </p:cNvPr>
            <p:cNvSpPr>
              <a:spLocks/>
            </p:cNvSpPr>
            <p:nvPr/>
          </p:nvSpPr>
          <p:spPr bwMode="auto">
            <a:xfrm>
              <a:off x="5272091" y="1331914"/>
              <a:ext cx="55563" cy="55563"/>
            </a:xfrm>
            <a:custGeom>
              <a:avLst/>
              <a:gdLst>
                <a:gd name="T0" fmla="*/ 0 w 35"/>
                <a:gd name="T1" fmla="*/ 16 h 35"/>
                <a:gd name="T2" fmla="*/ 0 w 35"/>
                <a:gd name="T3" fmla="*/ 16 h 35"/>
                <a:gd name="T4" fmla="*/ 3 w 35"/>
                <a:gd name="T5" fmla="*/ 25 h 35"/>
                <a:gd name="T6" fmla="*/ 5 w 35"/>
                <a:gd name="T7" fmla="*/ 30 h 35"/>
                <a:gd name="T8" fmla="*/ 11 w 35"/>
                <a:gd name="T9" fmla="*/ 33 h 35"/>
                <a:gd name="T10" fmla="*/ 19 w 35"/>
                <a:gd name="T11" fmla="*/ 35 h 35"/>
                <a:gd name="T12" fmla="*/ 19 w 35"/>
                <a:gd name="T13" fmla="*/ 35 h 35"/>
                <a:gd name="T14" fmla="*/ 24 w 35"/>
                <a:gd name="T15" fmla="*/ 33 h 35"/>
                <a:gd name="T16" fmla="*/ 30 w 35"/>
                <a:gd name="T17" fmla="*/ 30 h 35"/>
                <a:gd name="T18" fmla="*/ 32 w 35"/>
                <a:gd name="T19" fmla="*/ 25 h 35"/>
                <a:gd name="T20" fmla="*/ 35 w 35"/>
                <a:gd name="T21" fmla="*/ 16 h 35"/>
                <a:gd name="T22" fmla="*/ 35 w 35"/>
                <a:gd name="T23" fmla="*/ 16 h 35"/>
                <a:gd name="T24" fmla="*/ 32 w 35"/>
                <a:gd name="T25" fmla="*/ 11 h 35"/>
                <a:gd name="T26" fmla="*/ 30 w 35"/>
                <a:gd name="T27" fmla="*/ 6 h 35"/>
                <a:gd name="T28" fmla="*/ 24 w 35"/>
                <a:gd name="T29" fmla="*/ 3 h 35"/>
                <a:gd name="T30" fmla="*/ 19 w 35"/>
                <a:gd name="T31" fmla="*/ 0 h 35"/>
                <a:gd name="T32" fmla="*/ 19 w 35"/>
                <a:gd name="T33" fmla="*/ 0 h 35"/>
                <a:gd name="T34" fmla="*/ 11 w 35"/>
                <a:gd name="T35" fmla="*/ 3 h 35"/>
                <a:gd name="T36" fmla="*/ 5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5" y="30"/>
                  </a:lnTo>
                  <a:lnTo>
                    <a:pt x="11" y="33"/>
                  </a:lnTo>
                  <a:lnTo>
                    <a:pt x="19" y="35"/>
                  </a:lnTo>
                  <a:lnTo>
                    <a:pt x="19" y="35"/>
                  </a:lnTo>
                  <a:lnTo>
                    <a:pt x="24" y="33"/>
                  </a:lnTo>
                  <a:lnTo>
                    <a:pt x="30" y="30"/>
                  </a:lnTo>
                  <a:lnTo>
                    <a:pt x="32" y="25"/>
                  </a:lnTo>
                  <a:lnTo>
                    <a:pt x="35" y="16"/>
                  </a:lnTo>
                  <a:lnTo>
                    <a:pt x="35" y="16"/>
                  </a:lnTo>
                  <a:lnTo>
                    <a:pt x="32" y="11"/>
                  </a:lnTo>
                  <a:lnTo>
                    <a:pt x="30" y="6"/>
                  </a:lnTo>
                  <a:lnTo>
                    <a:pt x="24" y="3"/>
                  </a:lnTo>
                  <a:lnTo>
                    <a:pt x="19" y="0"/>
                  </a:lnTo>
                  <a:lnTo>
                    <a:pt x="19" y="0"/>
                  </a:lnTo>
                  <a:lnTo>
                    <a:pt x="11" y="3"/>
                  </a:lnTo>
                  <a:lnTo>
                    <a:pt x="5"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9" name="Freeform 12">
              <a:extLst>
                <a:ext uri="{FF2B5EF4-FFF2-40B4-BE49-F238E27FC236}">
                  <a16:creationId xmlns:a16="http://schemas.microsoft.com/office/drawing/2014/main" id="{49724C47-8BF0-495C-B251-92F8B29F9063}"/>
                </a:ext>
              </a:extLst>
            </p:cNvPr>
            <p:cNvSpPr>
              <a:spLocks/>
            </p:cNvSpPr>
            <p:nvPr/>
          </p:nvSpPr>
          <p:spPr bwMode="auto">
            <a:xfrm>
              <a:off x="5305429" y="1331914"/>
              <a:ext cx="57150" cy="55563"/>
            </a:xfrm>
            <a:custGeom>
              <a:avLst/>
              <a:gdLst>
                <a:gd name="T0" fmla="*/ 0 w 36"/>
                <a:gd name="T1" fmla="*/ 16 h 35"/>
                <a:gd name="T2" fmla="*/ 0 w 36"/>
                <a:gd name="T3" fmla="*/ 16 h 35"/>
                <a:gd name="T4" fmla="*/ 3 w 36"/>
                <a:gd name="T5" fmla="*/ 25 h 35"/>
                <a:gd name="T6" fmla="*/ 6 w 36"/>
                <a:gd name="T7" fmla="*/ 30 h 35"/>
                <a:gd name="T8" fmla="*/ 11 w 36"/>
                <a:gd name="T9" fmla="*/ 33 h 35"/>
                <a:gd name="T10" fmla="*/ 19 w 36"/>
                <a:gd name="T11" fmla="*/ 35 h 35"/>
                <a:gd name="T12" fmla="*/ 19 w 36"/>
                <a:gd name="T13" fmla="*/ 35 h 35"/>
                <a:gd name="T14" fmla="*/ 25 w 36"/>
                <a:gd name="T15" fmla="*/ 33 h 35"/>
                <a:gd name="T16" fmla="*/ 30 w 36"/>
                <a:gd name="T17" fmla="*/ 30 h 35"/>
                <a:gd name="T18" fmla="*/ 33 w 36"/>
                <a:gd name="T19" fmla="*/ 25 h 35"/>
                <a:gd name="T20" fmla="*/ 36 w 36"/>
                <a:gd name="T21" fmla="*/ 16 h 35"/>
                <a:gd name="T22" fmla="*/ 36 w 36"/>
                <a:gd name="T23" fmla="*/ 16 h 35"/>
                <a:gd name="T24" fmla="*/ 33 w 36"/>
                <a:gd name="T25" fmla="*/ 11 h 35"/>
                <a:gd name="T26" fmla="*/ 30 w 36"/>
                <a:gd name="T27" fmla="*/ 6 h 35"/>
                <a:gd name="T28" fmla="*/ 25 w 36"/>
                <a:gd name="T29" fmla="*/ 3 h 35"/>
                <a:gd name="T30" fmla="*/ 19 w 36"/>
                <a:gd name="T31" fmla="*/ 0 h 35"/>
                <a:gd name="T32" fmla="*/ 19 w 36"/>
                <a:gd name="T33" fmla="*/ 0 h 35"/>
                <a:gd name="T34" fmla="*/ 11 w 36"/>
                <a:gd name="T35" fmla="*/ 3 h 35"/>
                <a:gd name="T36" fmla="*/ 6 w 36"/>
                <a:gd name="T37" fmla="*/ 6 h 35"/>
                <a:gd name="T38" fmla="*/ 3 w 36"/>
                <a:gd name="T39" fmla="*/ 11 h 35"/>
                <a:gd name="T40" fmla="*/ 0 w 36"/>
                <a:gd name="T41" fmla="*/ 16 h 35"/>
                <a:gd name="T42" fmla="*/ 0 w 36"/>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6"/>
                  </a:moveTo>
                  <a:lnTo>
                    <a:pt x="0" y="16"/>
                  </a:lnTo>
                  <a:lnTo>
                    <a:pt x="3" y="25"/>
                  </a:lnTo>
                  <a:lnTo>
                    <a:pt x="6" y="30"/>
                  </a:lnTo>
                  <a:lnTo>
                    <a:pt x="11" y="33"/>
                  </a:lnTo>
                  <a:lnTo>
                    <a:pt x="19" y="35"/>
                  </a:lnTo>
                  <a:lnTo>
                    <a:pt x="19" y="35"/>
                  </a:lnTo>
                  <a:lnTo>
                    <a:pt x="25" y="33"/>
                  </a:lnTo>
                  <a:lnTo>
                    <a:pt x="30" y="30"/>
                  </a:lnTo>
                  <a:lnTo>
                    <a:pt x="33" y="25"/>
                  </a:lnTo>
                  <a:lnTo>
                    <a:pt x="36" y="16"/>
                  </a:lnTo>
                  <a:lnTo>
                    <a:pt x="36" y="16"/>
                  </a:lnTo>
                  <a:lnTo>
                    <a:pt x="33" y="11"/>
                  </a:lnTo>
                  <a:lnTo>
                    <a:pt x="30" y="6"/>
                  </a:lnTo>
                  <a:lnTo>
                    <a:pt x="25" y="3"/>
                  </a:lnTo>
                  <a:lnTo>
                    <a:pt x="19" y="0"/>
                  </a:lnTo>
                  <a:lnTo>
                    <a:pt x="19"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0" name="Freeform 13">
              <a:extLst>
                <a:ext uri="{FF2B5EF4-FFF2-40B4-BE49-F238E27FC236}">
                  <a16:creationId xmlns:a16="http://schemas.microsoft.com/office/drawing/2014/main" id="{E6671DD3-56BF-4704-906B-ECB427484A41}"/>
                </a:ext>
              </a:extLst>
            </p:cNvPr>
            <p:cNvSpPr>
              <a:spLocks/>
            </p:cNvSpPr>
            <p:nvPr/>
          </p:nvSpPr>
          <p:spPr bwMode="auto">
            <a:xfrm>
              <a:off x="5357816" y="1331914"/>
              <a:ext cx="50800" cy="55563"/>
            </a:xfrm>
            <a:custGeom>
              <a:avLst/>
              <a:gdLst>
                <a:gd name="T0" fmla="*/ 0 w 32"/>
                <a:gd name="T1" fmla="*/ 16 h 35"/>
                <a:gd name="T2" fmla="*/ 0 w 32"/>
                <a:gd name="T3" fmla="*/ 16 h 35"/>
                <a:gd name="T4" fmla="*/ 0 w 32"/>
                <a:gd name="T5" fmla="*/ 25 h 35"/>
                <a:gd name="T6" fmla="*/ 5 w 32"/>
                <a:gd name="T7" fmla="*/ 30 h 35"/>
                <a:gd name="T8" fmla="*/ 11 w 32"/>
                <a:gd name="T9" fmla="*/ 33 h 35"/>
                <a:gd name="T10" fmla="*/ 16 w 32"/>
                <a:gd name="T11" fmla="*/ 35 h 35"/>
                <a:gd name="T12" fmla="*/ 16 w 32"/>
                <a:gd name="T13" fmla="*/ 35 h 35"/>
                <a:gd name="T14" fmla="*/ 24 w 32"/>
                <a:gd name="T15" fmla="*/ 33 h 35"/>
                <a:gd name="T16" fmla="*/ 30 w 32"/>
                <a:gd name="T17" fmla="*/ 30 h 35"/>
                <a:gd name="T18" fmla="*/ 32 w 32"/>
                <a:gd name="T19" fmla="*/ 25 h 35"/>
                <a:gd name="T20" fmla="*/ 32 w 32"/>
                <a:gd name="T21" fmla="*/ 16 h 35"/>
                <a:gd name="T22" fmla="*/ 32 w 32"/>
                <a:gd name="T23" fmla="*/ 16 h 35"/>
                <a:gd name="T24" fmla="*/ 32 w 32"/>
                <a:gd name="T25" fmla="*/ 11 h 35"/>
                <a:gd name="T26" fmla="*/ 30 w 32"/>
                <a:gd name="T27" fmla="*/ 6 h 35"/>
                <a:gd name="T28" fmla="*/ 24 w 32"/>
                <a:gd name="T29" fmla="*/ 3 h 35"/>
                <a:gd name="T30" fmla="*/ 16 w 32"/>
                <a:gd name="T31" fmla="*/ 0 h 35"/>
                <a:gd name="T32" fmla="*/ 16 w 32"/>
                <a:gd name="T33" fmla="*/ 0 h 35"/>
                <a:gd name="T34" fmla="*/ 11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1" y="33"/>
                  </a:lnTo>
                  <a:lnTo>
                    <a:pt x="16" y="35"/>
                  </a:lnTo>
                  <a:lnTo>
                    <a:pt x="16" y="35"/>
                  </a:lnTo>
                  <a:lnTo>
                    <a:pt x="24" y="33"/>
                  </a:lnTo>
                  <a:lnTo>
                    <a:pt x="30" y="30"/>
                  </a:lnTo>
                  <a:lnTo>
                    <a:pt x="32" y="25"/>
                  </a:lnTo>
                  <a:lnTo>
                    <a:pt x="32" y="16"/>
                  </a:lnTo>
                  <a:lnTo>
                    <a:pt x="32" y="16"/>
                  </a:lnTo>
                  <a:lnTo>
                    <a:pt x="32" y="11"/>
                  </a:lnTo>
                  <a:lnTo>
                    <a:pt x="30" y="6"/>
                  </a:lnTo>
                  <a:lnTo>
                    <a:pt x="24"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1" name="Freeform 14">
              <a:extLst>
                <a:ext uri="{FF2B5EF4-FFF2-40B4-BE49-F238E27FC236}">
                  <a16:creationId xmlns:a16="http://schemas.microsoft.com/office/drawing/2014/main" id="{C1B27893-0C82-44AD-A629-1BF8163DDA61}"/>
                </a:ext>
              </a:extLst>
            </p:cNvPr>
            <p:cNvSpPr>
              <a:spLocks/>
            </p:cNvSpPr>
            <p:nvPr/>
          </p:nvSpPr>
          <p:spPr bwMode="auto">
            <a:xfrm>
              <a:off x="5395916" y="1331914"/>
              <a:ext cx="55563" cy="55563"/>
            </a:xfrm>
            <a:custGeom>
              <a:avLst/>
              <a:gdLst>
                <a:gd name="T0" fmla="*/ 0 w 35"/>
                <a:gd name="T1" fmla="*/ 16 h 35"/>
                <a:gd name="T2" fmla="*/ 0 w 35"/>
                <a:gd name="T3" fmla="*/ 16 h 35"/>
                <a:gd name="T4" fmla="*/ 3 w 35"/>
                <a:gd name="T5" fmla="*/ 25 h 35"/>
                <a:gd name="T6" fmla="*/ 6 w 35"/>
                <a:gd name="T7" fmla="*/ 30 h 35"/>
                <a:gd name="T8" fmla="*/ 11 w 35"/>
                <a:gd name="T9" fmla="*/ 33 h 35"/>
                <a:gd name="T10" fmla="*/ 19 w 35"/>
                <a:gd name="T11" fmla="*/ 35 h 35"/>
                <a:gd name="T12" fmla="*/ 19 w 35"/>
                <a:gd name="T13" fmla="*/ 35 h 35"/>
                <a:gd name="T14" fmla="*/ 25 w 35"/>
                <a:gd name="T15" fmla="*/ 33 h 35"/>
                <a:gd name="T16" fmla="*/ 30 w 35"/>
                <a:gd name="T17" fmla="*/ 30 h 35"/>
                <a:gd name="T18" fmla="*/ 33 w 35"/>
                <a:gd name="T19" fmla="*/ 25 h 35"/>
                <a:gd name="T20" fmla="*/ 35 w 35"/>
                <a:gd name="T21" fmla="*/ 16 h 35"/>
                <a:gd name="T22" fmla="*/ 35 w 35"/>
                <a:gd name="T23" fmla="*/ 16 h 35"/>
                <a:gd name="T24" fmla="*/ 33 w 35"/>
                <a:gd name="T25" fmla="*/ 11 h 35"/>
                <a:gd name="T26" fmla="*/ 30 w 35"/>
                <a:gd name="T27" fmla="*/ 6 h 35"/>
                <a:gd name="T28" fmla="*/ 25 w 35"/>
                <a:gd name="T29" fmla="*/ 3 h 35"/>
                <a:gd name="T30" fmla="*/ 19 w 35"/>
                <a:gd name="T31" fmla="*/ 0 h 35"/>
                <a:gd name="T32" fmla="*/ 19 w 35"/>
                <a:gd name="T33" fmla="*/ 0 h 35"/>
                <a:gd name="T34" fmla="*/ 11 w 35"/>
                <a:gd name="T35" fmla="*/ 3 h 35"/>
                <a:gd name="T36" fmla="*/ 6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6" y="30"/>
                  </a:lnTo>
                  <a:lnTo>
                    <a:pt x="11" y="33"/>
                  </a:lnTo>
                  <a:lnTo>
                    <a:pt x="19" y="35"/>
                  </a:lnTo>
                  <a:lnTo>
                    <a:pt x="19" y="35"/>
                  </a:lnTo>
                  <a:lnTo>
                    <a:pt x="25" y="33"/>
                  </a:lnTo>
                  <a:lnTo>
                    <a:pt x="30" y="30"/>
                  </a:lnTo>
                  <a:lnTo>
                    <a:pt x="33" y="25"/>
                  </a:lnTo>
                  <a:lnTo>
                    <a:pt x="35" y="16"/>
                  </a:lnTo>
                  <a:lnTo>
                    <a:pt x="35" y="16"/>
                  </a:lnTo>
                  <a:lnTo>
                    <a:pt x="33" y="11"/>
                  </a:lnTo>
                  <a:lnTo>
                    <a:pt x="30" y="6"/>
                  </a:lnTo>
                  <a:lnTo>
                    <a:pt x="25" y="3"/>
                  </a:lnTo>
                  <a:lnTo>
                    <a:pt x="19" y="0"/>
                  </a:lnTo>
                  <a:lnTo>
                    <a:pt x="19"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2" name="Freeform 15">
              <a:extLst>
                <a:ext uri="{FF2B5EF4-FFF2-40B4-BE49-F238E27FC236}">
                  <a16:creationId xmlns:a16="http://schemas.microsoft.com/office/drawing/2014/main" id="{96B4BF21-5E72-46F4-8B42-0B018456BA8F}"/>
                </a:ext>
              </a:extLst>
            </p:cNvPr>
            <p:cNvSpPr>
              <a:spLocks/>
            </p:cNvSpPr>
            <p:nvPr/>
          </p:nvSpPr>
          <p:spPr bwMode="auto">
            <a:xfrm>
              <a:off x="5481641" y="1331914"/>
              <a:ext cx="57150" cy="55563"/>
            </a:xfrm>
            <a:custGeom>
              <a:avLst/>
              <a:gdLst>
                <a:gd name="T0" fmla="*/ 0 w 36"/>
                <a:gd name="T1" fmla="*/ 16 h 35"/>
                <a:gd name="T2" fmla="*/ 0 w 36"/>
                <a:gd name="T3" fmla="*/ 16 h 35"/>
                <a:gd name="T4" fmla="*/ 3 w 36"/>
                <a:gd name="T5" fmla="*/ 25 h 35"/>
                <a:gd name="T6" fmla="*/ 6 w 36"/>
                <a:gd name="T7" fmla="*/ 30 h 35"/>
                <a:gd name="T8" fmla="*/ 11 w 36"/>
                <a:gd name="T9" fmla="*/ 33 h 35"/>
                <a:gd name="T10" fmla="*/ 17 w 36"/>
                <a:gd name="T11" fmla="*/ 35 h 35"/>
                <a:gd name="T12" fmla="*/ 17 w 36"/>
                <a:gd name="T13" fmla="*/ 35 h 35"/>
                <a:gd name="T14" fmla="*/ 25 w 36"/>
                <a:gd name="T15" fmla="*/ 33 h 35"/>
                <a:gd name="T16" fmla="*/ 30 w 36"/>
                <a:gd name="T17" fmla="*/ 30 h 35"/>
                <a:gd name="T18" fmla="*/ 33 w 36"/>
                <a:gd name="T19" fmla="*/ 25 h 35"/>
                <a:gd name="T20" fmla="*/ 36 w 36"/>
                <a:gd name="T21" fmla="*/ 16 h 35"/>
                <a:gd name="T22" fmla="*/ 36 w 36"/>
                <a:gd name="T23" fmla="*/ 16 h 35"/>
                <a:gd name="T24" fmla="*/ 33 w 36"/>
                <a:gd name="T25" fmla="*/ 11 h 35"/>
                <a:gd name="T26" fmla="*/ 30 w 36"/>
                <a:gd name="T27" fmla="*/ 6 h 35"/>
                <a:gd name="T28" fmla="*/ 25 w 36"/>
                <a:gd name="T29" fmla="*/ 3 h 35"/>
                <a:gd name="T30" fmla="*/ 17 w 36"/>
                <a:gd name="T31" fmla="*/ 0 h 35"/>
                <a:gd name="T32" fmla="*/ 17 w 36"/>
                <a:gd name="T33" fmla="*/ 0 h 35"/>
                <a:gd name="T34" fmla="*/ 11 w 36"/>
                <a:gd name="T35" fmla="*/ 3 h 35"/>
                <a:gd name="T36" fmla="*/ 6 w 36"/>
                <a:gd name="T37" fmla="*/ 6 h 35"/>
                <a:gd name="T38" fmla="*/ 3 w 36"/>
                <a:gd name="T39" fmla="*/ 11 h 35"/>
                <a:gd name="T40" fmla="*/ 0 w 36"/>
                <a:gd name="T41" fmla="*/ 16 h 35"/>
                <a:gd name="T42" fmla="*/ 0 w 36"/>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6"/>
                  </a:moveTo>
                  <a:lnTo>
                    <a:pt x="0" y="16"/>
                  </a:lnTo>
                  <a:lnTo>
                    <a:pt x="3" y="25"/>
                  </a:lnTo>
                  <a:lnTo>
                    <a:pt x="6" y="30"/>
                  </a:lnTo>
                  <a:lnTo>
                    <a:pt x="11" y="33"/>
                  </a:lnTo>
                  <a:lnTo>
                    <a:pt x="17" y="35"/>
                  </a:lnTo>
                  <a:lnTo>
                    <a:pt x="17" y="35"/>
                  </a:lnTo>
                  <a:lnTo>
                    <a:pt x="25" y="33"/>
                  </a:lnTo>
                  <a:lnTo>
                    <a:pt x="30" y="30"/>
                  </a:lnTo>
                  <a:lnTo>
                    <a:pt x="33" y="25"/>
                  </a:lnTo>
                  <a:lnTo>
                    <a:pt x="36" y="16"/>
                  </a:lnTo>
                  <a:lnTo>
                    <a:pt x="36" y="16"/>
                  </a:lnTo>
                  <a:lnTo>
                    <a:pt x="33" y="11"/>
                  </a:lnTo>
                  <a:lnTo>
                    <a:pt x="30" y="6"/>
                  </a:lnTo>
                  <a:lnTo>
                    <a:pt x="25" y="3"/>
                  </a:lnTo>
                  <a:lnTo>
                    <a:pt x="17" y="0"/>
                  </a:lnTo>
                  <a:lnTo>
                    <a:pt x="17"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3" name="Freeform 16">
              <a:extLst>
                <a:ext uri="{FF2B5EF4-FFF2-40B4-BE49-F238E27FC236}">
                  <a16:creationId xmlns:a16="http://schemas.microsoft.com/office/drawing/2014/main" id="{1D6B78DE-BCC8-4D28-B1CC-2C10AA5B8A33}"/>
                </a:ext>
              </a:extLst>
            </p:cNvPr>
            <p:cNvSpPr>
              <a:spLocks/>
            </p:cNvSpPr>
            <p:nvPr/>
          </p:nvSpPr>
          <p:spPr bwMode="auto">
            <a:xfrm>
              <a:off x="5529266" y="1331914"/>
              <a:ext cx="52388" cy="55563"/>
            </a:xfrm>
            <a:custGeom>
              <a:avLst/>
              <a:gdLst>
                <a:gd name="T0" fmla="*/ 0 w 33"/>
                <a:gd name="T1" fmla="*/ 16 h 35"/>
                <a:gd name="T2" fmla="*/ 0 w 33"/>
                <a:gd name="T3" fmla="*/ 16 h 35"/>
                <a:gd name="T4" fmla="*/ 0 w 33"/>
                <a:gd name="T5" fmla="*/ 25 h 35"/>
                <a:gd name="T6" fmla="*/ 3 w 33"/>
                <a:gd name="T7" fmla="*/ 30 h 35"/>
                <a:gd name="T8" fmla="*/ 8 w 33"/>
                <a:gd name="T9" fmla="*/ 33 h 35"/>
                <a:gd name="T10" fmla="*/ 16 w 33"/>
                <a:gd name="T11" fmla="*/ 35 h 35"/>
                <a:gd name="T12" fmla="*/ 16 w 33"/>
                <a:gd name="T13" fmla="*/ 35 h 35"/>
                <a:gd name="T14" fmla="*/ 22 w 33"/>
                <a:gd name="T15" fmla="*/ 33 h 35"/>
                <a:gd name="T16" fmla="*/ 27 w 33"/>
                <a:gd name="T17" fmla="*/ 30 h 35"/>
                <a:gd name="T18" fmla="*/ 30 w 33"/>
                <a:gd name="T19" fmla="*/ 25 h 35"/>
                <a:gd name="T20" fmla="*/ 33 w 33"/>
                <a:gd name="T21" fmla="*/ 16 h 35"/>
                <a:gd name="T22" fmla="*/ 33 w 33"/>
                <a:gd name="T23" fmla="*/ 16 h 35"/>
                <a:gd name="T24" fmla="*/ 30 w 33"/>
                <a:gd name="T25" fmla="*/ 11 h 35"/>
                <a:gd name="T26" fmla="*/ 27 w 33"/>
                <a:gd name="T27" fmla="*/ 6 h 35"/>
                <a:gd name="T28" fmla="*/ 22 w 33"/>
                <a:gd name="T29" fmla="*/ 3 h 35"/>
                <a:gd name="T30" fmla="*/ 16 w 33"/>
                <a:gd name="T31" fmla="*/ 0 h 35"/>
                <a:gd name="T32" fmla="*/ 16 w 33"/>
                <a:gd name="T33" fmla="*/ 0 h 35"/>
                <a:gd name="T34" fmla="*/ 8 w 33"/>
                <a:gd name="T35" fmla="*/ 3 h 35"/>
                <a:gd name="T36" fmla="*/ 3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3" y="30"/>
                  </a:lnTo>
                  <a:lnTo>
                    <a:pt x="8" y="33"/>
                  </a:lnTo>
                  <a:lnTo>
                    <a:pt x="16" y="35"/>
                  </a:lnTo>
                  <a:lnTo>
                    <a:pt x="16" y="35"/>
                  </a:lnTo>
                  <a:lnTo>
                    <a:pt x="22" y="33"/>
                  </a:lnTo>
                  <a:lnTo>
                    <a:pt x="27" y="30"/>
                  </a:lnTo>
                  <a:lnTo>
                    <a:pt x="30" y="25"/>
                  </a:lnTo>
                  <a:lnTo>
                    <a:pt x="33" y="16"/>
                  </a:lnTo>
                  <a:lnTo>
                    <a:pt x="33" y="16"/>
                  </a:lnTo>
                  <a:lnTo>
                    <a:pt x="30" y="11"/>
                  </a:lnTo>
                  <a:lnTo>
                    <a:pt x="27" y="6"/>
                  </a:lnTo>
                  <a:lnTo>
                    <a:pt x="22" y="3"/>
                  </a:lnTo>
                  <a:lnTo>
                    <a:pt x="16" y="0"/>
                  </a:lnTo>
                  <a:lnTo>
                    <a:pt x="16" y="0"/>
                  </a:lnTo>
                  <a:lnTo>
                    <a:pt x="8" y="3"/>
                  </a:lnTo>
                  <a:lnTo>
                    <a:pt x="3"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4" name="Freeform 17">
              <a:extLst>
                <a:ext uri="{FF2B5EF4-FFF2-40B4-BE49-F238E27FC236}">
                  <a16:creationId xmlns:a16="http://schemas.microsoft.com/office/drawing/2014/main" id="{E4FD6E72-0A5B-481A-B16E-F2006FEF376C}"/>
                </a:ext>
              </a:extLst>
            </p:cNvPr>
            <p:cNvSpPr>
              <a:spLocks/>
            </p:cNvSpPr>
            <p:nvPr/>
          </p:nvSpPr>
          <p:spPr bwMode="auto">
            <a:xfrm>
              <a:off x="5581654" y="1331914"/>
              <a:ext cx="50800" cy="55563"/>
            </a:xfrm>
            <a:custGeom>
              <a:avLst/>
              <a:gdLst>
                <a:gd name="T0" fmla="*/ 0 w 32"/>
                <a:gd name="T1" fmla="*/ 16 h 35"/>
                <a:gd name="T2" fmla="*/ 0 w 32"/>
                <a:gd name="T3" fmla="*/ 16 h 35"/>
                <a:gd name="T4" fmla="*/ 0 w 32"/>
                <a:gd name="T5" fmla="*/ 25 h 35"/>
                <a:gd name="T6" fmla="*/ 5 w 32"/>
                <a:gd name="T7" fmla="*/ 30 h 35"/>
                <a:gd name="T8" fmla="*/ 10 w 32"/>
                <a:gd name="T9" fmla="*/ 33 h 35"/>
                <a:gd name="T10" fmla="*/ 16 w 32"/>
                <a:gd name="T11" fmla="*/ 35 h 35"/>
                <a:gd name="T12" fmla="*/ 16 w 32"/>
                <a:gd name="T13" fmla="*/ 35 h 35"/>
                <a:gd name="T14" fmla="*/ 24 w 32"/>
                <a:gd name="T15" fmla="*/ 33 h 35"/>
                <a:gd name="T16" fmla="*/ 29 w 32"/>
                <a:gd name="T17" fmla="*/ 30 h 35"/>
                <a:gd name="T18" fmla="*/ 32 w 32"/>
                <a:gd name="T19" fmla="*/ 25 h 35"/>
                <a:gd name="T20" fmla="*/ 32 w 32"/>
                <a:gd name="T21" fmla="*/ 16 h 35"/>
                <a:gd name="T22" fmla="*/ 32 w 32"/>
                <a:gd name="T23" fmla="*/ 16 h 35"/>
                <a:gd name="T24" fmla="*/ 32 w 32"/>
                <a:gd name="T25" fmla="*/ 11 h 35"/>
                <a:gd name="T26" fmla="*/ 29 w 32"/>
                <a:gd name="T27" fmla="*/ 6 h 35"/>
                <a:gd name="T28" fmla="*/ 24 w 32"/>
                <a:gd name="T29" fmla="*/ 3 h 35"/>
                <a:gd name="T30" fmla="*/ 16 w 32"/>
                <a:gd name="T31" fmla="*/ 0 h 35"/>
                <a:gd name="T32" fmla="*/ 16 w 32"/>
                <a:gd name="T33" fmla="*/ 0 h 35"/>
                <a:gd name="T34" fmla="*/ 10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0" y="33"/>
                  </a:lnTo>
                  <a:lnTo>
                    <a:pt x="16" y="35"/>
                  </a:lnTo>
                  <a:lnTo>
                    <a:pt x="16" y="35"/>
                  </a:lnTo>
                  <a:lnTo>
                    <a:pt x="24" y="33"/>
                  </a:lnTo>
                  <a:lnTo>
                    <a:pt x="29" y="30"/>
                  </a:lnTo>
                  <a:lnTo>
                    <a:pt x="32" y="25"/>
                  </a:lnTo>
                  <a:lnTo>
                    <a:pt x="32" y="16"/>
                  </a:lnTo>
                  <a:lnTo>
                    <a:pt x="32" y="16"/>
                  </a:lnTo>
                  <a:lnTo>
                    <a:pt x="32" y="11"/>
                  </a:lnTo>
                  <a:lnTo>
                    <a:pt x="29" y="6"/>
                  </a:lnTo>
                  <a:lnTo>
                    <a:pt x="24" y="3"/>
                  </a:lnTo>
                  <a:lnTo>
                    <a:pt x="16" y="0"/>
                  </a:lnTo>
                  <a:lnTo>
                    <a:pt x="16" y="0"/>
                  </a:lnTo>
                  <a:lnTo>
                    <a:pt x="10"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5" name="Freeform 18">
              <a:extLst>
                <a:ext uri="{FF2B5EF4-FFF2-40B4-BE49-F238E27FC236}">
                  <a16:creationId xmlns:a16="http://schemas.microsoft.com/office/drawing/2014/main" id="{65BD98A8-FDEA-4D0B-98CF-C49C9A349959}"/>
                </a:ext>
              </a:extLst>
            </p:cNvPr>
            <p:cNvSpPr>
              <a:spLocks/>
            </p:cNvSpPr>
            <p:nvPr/>
          </p:nvSpPr>
          <p:spPr bwMode="auto">
            <a:xfrm>
              <a:off x="5597529" y="1331914"/>
              <a:ext cx="57150" cy="55563"/>
            </a:xfrm>
            <a:custGeom>
              <a:avLst/>
              <a:gdLst>
                <a:gd name="T0" fmla="*/ 0 w 36"/>
                <a:gd name="T1" fmla="*/ 16 h 35"/>
                <a:gd name="T2" fmla="*/ 0 w 36"/>
                <a:gd name="T3" fmla="*/ 16 h 35"/>
                <a:gd name="T4" fmla="*/ 3 w 36"/>
                <a:gd name="T5" fmla="*/ 25 h 35"/>
                <a:gd name="T6" fmla="*/ 6 w 36"/>
                <a:gd name="T7" fmla="*/ 30 h 35"/>
                <a:gd name="T8" fmla="*/ 11 w 36"/>
                <a:gd name="T9" fmla="*/ 33 h 35"/>
                <a:gd name="T10" fmla="*/ 19 w 36"/>
                <a:gd name="T11" fmla="*/ 35 h 35"/>
                <a:gd name="T12" fmla="*/ 19 w 36"/>
                <a:gd name="T13" fmla="*/ 35 h 35"/>
                <a:gd name="T14" fmla="*/ 25 w 36"/>
                <a:gd name="T15" fmla="*/ 33 h 35"/>
                <a:gd name="T16" fmla="*/ 30 w 36"/>
                <a:gd name="T17" fmla="*/ 30 h 35"/>
                <a:gd name="T18" fmla="*/ 33 w 36"/>
                <a:gd name="T19" fmla="*/ 25 h 35"/>
                <a:gd name="T20" fmla="*/ 36 w 36"/>
                <a:gd name="T21" fmla="*/ 16 h 35"/>
                <a:gd name="T22" fmla="*/ 36 w 36"/>
                <a:gd name="T23" fmla="*/ 16 h 35"/>
                <a:gd name="T24" fmla="*/ 33 w 36"/>
                <a:gd name="T25" fmla="*/ 11 h 35"/>
                <a:gd name="T26" fmla="*/ 30 w 36"/>
                <a:gd name="T27" fmla="*/ 6 h 35"/>
                <a:gd name="T28" fmla="*/ 25 w 36"/>
                <a:gd name="T29" fmla="*/ 3 h 35"/>
                <a:gd name="T30" fmla="*/ 19 w 36"/>
                <a:gd name="T31" fmla="*/ 0 h 35"/>
                <a:gd name="T32" fmla="*/ 19 w 36"/>
                <a:gd name="T33" fmla="*/ 0 h 35"/>
                <a:gd name="T34" fmla="*/ 11 w 36"/>
                <a:gd name="T35" fmla="*/ 3 h 35"/>
                <a:gd name="T36" fmla="*/ 6 w 36"/>
                <a:gd name="T37" fmla="*/ 6 h 35"/>
                <a:gd name="T38" fmla="*/ 3 w 36"/>
                <a:gd name="T39" fmla="*/ 11 h 35"/>
                <a:gd name="T40" fmla="*/ 0 w 36"/>
                <a:gd name="T41" fmla="*/ 16 h 35"/>
                <a:gd name="T42" fmla="*/ 0 w 36"/>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6"/>
                  </a:moveTo>
                  <a:lnTo>
                    <a:pt x="0" y="16"/>
                  </a:lnTo>
                  <a:lnTo>
                    <a:pt x="3" y="25"/>
                  </a:lnTo>
                  <a:lnTo>
                    <a:pt x="6" y="30"/>
                  </a:lnTo>
                  <a:lnTo>
                    <a:pt x="11" y="33"/>
                  </a:lnTo>
                  <a:lnTo>
                    <a:pt x="19" y="35"/>
                  </a:lnTo>
                  <a:lnTo>
                    <a:pt x="19" y="35"/>
                  </a:lnTo>
                  <a:lnTo>
                    <a:pt x="25" y="33"/>
                  </a:lnTo>
                  <a:lnTo>
                    <a:pt x="30" y="30"/>
                  </a:lnTo>
                  <a:lnTo>
                    <a:pt x="33" y="25"/>
                  </a:lnTo>
                  <a:lnTo>
                    <a:pt x="36" y="16"/>
                  </a:lnTo>
                  <a:lnTo>
                    <a:pt x="36" y="16"/>
                  </a:lnTo>
                  <a:lnTo>
                    <a:pt x="33" y="11"/>
                  </a:lnTo>
                  <a:lnTo>
                    <a:pt x="30" y="6"/>
                  </a:lnTo>
                  <a:lnTo>
                    <a:pt x="25" y="3"/>
                  </a:lnTo>
                  <a:lnTo>
                    <a:pt x="19" y="0"/>
                  </a:lnTo>
                  <a:lnTo>
                    <a:pt x="19"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6" name="Freeform 19">
              <a:extLst>
                <a:ext uri="{FF2B5EF4-FFF2-40B4-BE49-F238E27FC236}">
                  <a16:creationId xmlns:a16="http://schemas.microsoft.com/office/drawing/2014/main" id="{9A70CA1A-09C6-4DA2-98AF-CC6AF8F3223A}"/>
                </a:ext>
              </a:extLst>
            </p:cNvPr>
            <p:cNvSpPr>
              <a:spLocks/>
            </p:cNvSpPr>
            <p:nvPr/>
          </p:nvSpPr>
          <p:spPr bwMode="auto">
            <a:xfrm>
              <a:off x="5649916" y="1331914"/>
              <a:ext cx="50800" cy="55563"/>
            </a:xfrm>
            <a:custGeom>
              <a:avLst/>
              <a:gdLst>
                <a:gd name="T0" fmla="*/ 0 w 32"/>
                <a:gd name="T1" fmla="*/ 16 h 35"/>
                <a:gd name="T2" fmla="*/ 0 w 32"/>
                <a:gd name="T3" fmla="*/ 16 h 35"/>
                <a:gd name="T4" fmla="*/ 0 w 32"/>
                <a:gd name="T5" fmla="*/ 25 h 35"/>
                <a:gd name="T6" fmla="*/ 3 w 32"/>
                <a:gd name="T7" fmla="*/ 30 h 35"/>
                <a:gd name="T8" fmla="*/ 8 w 32"/>
                <a:gd name="T9" fmla="*/ 33 h 35"/>
                <a:gd name="T10" fmla="*/ 16 w 32"/>
                <a:gd name="T11" fmla="*/ 35 h 35"/>
                <a:gd name="T12" fmla="*/ 16 w 32"/>
                <a:gd name="T13" fmla="*/ 35 h 35"/>
                <a:gd name="T14" fmla="*/ 22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2 w 32"/>
                <a:gd name="T29" fmla="*/ 3 h 35"/>
                <a:gd name="T30" fmla="*/ 16 w 32"/>
                <a:gd name="T31" fmla="*/ 0 h 35"/>
                <a:gd name="T32" fmla="*/ 16 w 32"/>
                <a:gd name="T33" fmla="*/ 0 h 35"/>
                <a:gd name="T34" fmla="*/ 8 w 32"/>
                <a:gd name="T35" fmla="*/ 3 h 35"/>
                <a:gd name="T36" fmla="*/ 3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3" y="30"/>
                  </a:lnTo>
                  <a:lnTo>
                    <a:pt x="8" y="33"/>
                  </a:lnTo>
                  <a:lnTo>
                    <a:pt x="16" y="35"/>
                  </a:lnTo>
                  <a:lnTo>
                    <a:pt x="16" y="35"/>
                  </a:lnTo>
                  <a:lnTo>
                    <a:pt x="22" y="33"/>
                  </a:lnTo>
                  <a:lnTo>
                    <a:pt x="27" y="30"/>
                  </a:lnTo>
                  <a:lnTo>
                    <a:pt x="32" y="25"/>
                  </a:lnTo>
                  <a:lnTo>
                    <a:pt x="32" y="16"/>
                  </a:lnTo>
                  <a:lnTo>
                    <a:pt x="32" y="16"/>
                  </a:lnTo>
                  <a:lnTo>
                    <a:pt x="32" y="11"/>
                  </a:lnTo>
                  <a:lnTo>
                    <a:pt x="27" y="6"/>
                  </a:lnTo>
                  <a:lnTo>
                    <a:pt x="22" y="3"/>
                  </a:lnTo>
                  <a:lnTo>
                    <a:pt x="16" y="0"/>
                  </a:lnTo>
                  <a:lnTo>
                    <a:pt x="16" y="0"/>
                  </a:lnTo>
                  <a:lnTo>
                    <a:pt x="8" y="3"/>
                  </a:lnTo>
                  <a:lnTo>
                    <a:pt x="3"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7" name="Freeform 20">
              <a:extLst>
                <a:ext uri="{FF2B5EF4-FFF2-40B4-BE49-F238E27FC236}">
                  <a16:creationId xmlns:a16="http://schemas.microsoft.com/office/drawing/2014/main" id="{54C05ECD-37E6-4171-AB57-D9146A18E167}"/>
                </a:ext>
              </a:extLst>
            </p:cNvPr>
            <p:cNvSpPr>
              <a:spLocks/>
            </p:cNvSpPr>
            <p:nvPr/>
          </p:nvSpPr>
          <p:spPr bwMode="auto">
            <a:xfrm>
              <a:off x="5700716" y="1331914"/>
              <a:ext cx="52388" cy="55563"/>
            </a:xfrm>
            <a:custGeom>
              <a:avLst/>
              <a:gdLst>
                <a:gd name="T0" fmla="*/ 0 w 33"/>
                <a:gd name="T1" fmla="*/ 16 h 35"/>
                <a:gd name="T2" fmla="*/ 0 w 33"/>
                <a:gd name="T3" fmla="*/ 16 h 35"/>
                <a:gd name="T4" fmla="*/ 0 w 33"/>
                <a:gd name="T5" fmla="*/ 25 h 35"/>
                <a:gd name="T6" fmla="*/ 6 w 33"/>
                <a:gd name="T7" fmla="*/ 30 h 35"/>
                <a:gd name="T8" fmla="*/ 11 w 33"/>
                <a:gd name="T9" fmla="*/ 33 h 35"/>
                <a:gd name="T10" fmla="*/ 17 w 33"/>
                <a:gd name="T11" fmla="*/ 35 h 35"/>
                <a:gd name="T12" fmla="*/ 17 w 33"/>
                <a:gd name="T13" fmla="*/ 35 h 35"/>
                <a:gd name="T14" fmla="*/ 25 w 33"/>
                <a:gd name="T15" fmla="*/ 33 h 35"/>
                <a:gd name="T16" fmla="*/ 30 w 33"/>
                <a:gd name="T17" fmla="*/ 30 h 35"/>
                <a:gd name="T18" fmla="*/ 33 w 33"/>
                <a:gd name="T19" fmla="*/ 25 h 35"/>
                <a:gd name="T20" fmla="*/ 33 w 33"/>
                <a:gd name="T21" fmla="*/ 16 h 35"/>
                <a:gd name="T22" fmla="*/ 33 w 33"/>
                <a:gd name="T23" fmla="*/ 16 h 35"/>
                <a:gd name="T24" fmla="*/ 33 w 33"/>
                <a:gd name="T25" fmla="*/ 11 h 35"/>
                <a:gd name="T26" fmla="*/ 30 w 33"/>
                <a:gd name="T27" fmla="*/ 6 h 35"/>
                <a:gd name="T28" fmla="*/ 25 w 33"/>
                <a:gd name="T29" fmla="*/ 3 h 35"/>
                <a:gd name="T30" fmla="*/ 17 w 33"/>
                <a:gd name="T31" fmla="*/ 0 h 35"/>
                <a:gd name="T32" fmla="*/ 17 w 33"/>
                <a:gd name="T33" fmla="*/ 0 h 35"/>
                <a:gd name="T34" fmla="*/ 11 w 33"/>
                <a:gd name="T35" fmla="*/ 3 h 35"/>
                <a:gd name="T36" fmla="*/ 6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6" y="30"/>
                  </a:lnTo>
                  <a:lnTo>
                    <a:pt x="11" y="33"/>
                  </a:lnTo>
                  <a:lnTo>
                    <a:pt x="17" y="35"/>
                  </a:lnTo>
                  <a:lnTo>
                    <a:pt x="17" y="35"/>
                  </a:lnTo>
                  <a:lnTo>
                    <a:pt x="25" y="33"/>
                  </a:lnTo>
                  <a:lnTo>
                    <a:pt x="30" y="30"/>
                  </a:lnTo>
                  <a:lnTo>
                    <a:pt x="33" y="25"/>
                  </a:lnTo>
                  <a:lnTo>
                    <a:pt x="33" y="16"/>
                  </a:lnTo>
                  <a:lnTo>
                    <a:pt x="33" y="16"/>
                  </a:lnTo>
                  <a:lnTo>
                    <a:pt x="33" y="11"/>
                  </a:lnTo>
                  <a:lnTo>
                    <a:pt x="30" y="6"/>
                  </a:lnTo>
                  <a:lnTo>
                    <a:pt x="25" y="3"/>
                  </a:lnTo>
                  <a:lnTo>
                    <a:pt x="17" y="0"/>
                  </a:lnTo>
                  <a:lnTo>
                    <a:pt x="17" y="0"/>
                  </a:lnTo>
                  <a:lnTo>
                    <a:pt x="11" y="3"/>
                  </a:lnTo>
                  <a:lnTo>
                    <a:pt x="6"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8" name="Freeform 21">
              <a:extLst>
                <a:ext uri="{FF2B5EF4-FFF2-40B4-BE49-F238E27FC236}">
                  <a16:creationId xmlns:a16="http://schemas.microsoft.com/office/drawing/2014/main" id="{D3238490-6627-47A4-8F9E-DB289F26AC9F}"/>
                </a:ext>
              </a:extLst>
            </p:cNvPr>
            <p:cNvSpPr>
              <a:spLocks/>
            </p:cNvSpPr>
            <p:nvPr/>
          </p:nvSpPr>
          <p:spPr bwMode="auto">
            <a:xfrm>
              <a:off x="5743579" y="1331914"/>
              <a:ext cx="52388" cy="55563"/>
            </a:xfrm>
            <a:custGeom>
              <a:avLst/>
              <a:gdLst>
                <a:gd name="T0" fmla="*/ 0 w 33"/>
                <a:gd name="T1" fmla="*/ 16 h 35"/>
                <a:gd name="T2" fmla="*/ 0 w 33"/>
                <a:gd name="T3" fmla="*/ 16 h 35"/>
                <a:gd name="T4" fmla="*/ 0 w 33"/>
                <a:gd name="T5" fmla="*/ 25 h 35"/>
                <a:gd name="T6" fmla="*/ 6 w 33"/>
                <a:gd name="T7" fmla="*/ 30 h 35"/>
                <a:gd name="T8" fmla="*/ 11 w 33"/>
                <a:gd name="T9" fmla="*/ 33 h 35"/>
                <a:gd name="T10" fmla="*/ 17 w 33"/>
                <a:gd name="T11" fmla="*/ 35 h 35"/>
                <a:gd name="T12" fmla="*/ 17 w 33"/>
                <a:gd name="T13" fmla="*/ 35 h 35"/>
                <a:gd name="T14" fmla="*/ 22 w 33"/>
                <a:gd name="T15" fmla="*/ 33 h 35"/>
                <a:gd name="T16" fmla="*/ 27 w 33"/>
                <a:gd name="T17" fmla="*/ 30 h 35"/>
                <a:gd name="T18" fmla="*/ 33 w 33"/>
                <a:gd name="T19" fmla="*/ 25 h 35"/>
                <a:gd name="T20" fmla="*/ 33 w 33"/>
                <a:gd name="T21" fmla="*/ 16 h 35"/>
                <a:gd name="T22" fmla="*/ 33 w 33"/>
                <a:gd name="T23" fmla="*/ 16 h 35"/>
                <a:gd name="T24" fmla="*/ 33 w 33"/>
                <a:gd name="T25" fmla="*/ 11 h 35"/>
                <a:gd name="T26" fmla="*/ 27 w 33"/>
                <a:gd name="T27" fmla="*/ 6 h 35"/>
                <a:gd name="T28" fmla="*/ 22 w 33"/>
                <a:gd name="T29" fmla="*/ 3 h 35"/>
                <a:gd name="T30" fmla="*/ 17 w 33"/>
                <a:gd name="T31" fmla="*/ 0 h 35"/>
                <a:gd name="T32" fmla="*/ 17 w 33"/>
                <a:gd name="T33" fmla="*/ 0 h 35"/>
                <a:gd name="T34" fmla="*/ 11 w 33"/>
                <a:gd name="T35" fmla="*/ 3 h 35"/>
                <a:gd name="T36" fmla="*/ 6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6" y="30"/>
                  </a:lnTo>
                  <a:lnTo>
                    <a:pt x="11" y="33"/>
                  </a:lnTo>
                  <a:lnTo>
                    <a:pt x="17" y="35"/>
                  </a:lnTo>
                  <a:lnTo>
                    <a:pt x="17" y="35"/>
                  </a:lnTo>
                  <a:lnTo>
                    <a:pt x="22" y="33"/>
                  </a:lnTo>
                  <a:lnTo>
                    <a:pt x="27" y="30"/>
                  </a:lnTo>
                  <a:lnTo>
                    <a:pt x="33" y="25"/>
                  </a:lnTo>
                  <a:lnTo>
                    <a:pt x="33" y="16"/>
                  </a:lnTo>
                  <a:lnTo>
                    <a:pt x="33" y="16"/>
                  </a:lnTo>
                  <a:lnTo>
                    <a:pt x="33" y="11"/>
                  </a:lnTo>
                  <a:lnTo>
                    <a:pt x="27" y="6"/>
                  </a:lnTo>
                  <a:lnTo>
                    <a:pt x="22" y="3"/>
                  </a:lnTo>
                  <a:lnTo>
                    <a:pt x="17" y="0"/>
                  </a:lnTo>
                  <a:lnTo>
                    <a:pt x="17" y="0"/>
                  </a:lnTo>
                  <a:lnTo>
                    <a:pt x="11" y="3"/>
                  </a:lnTo>
                  <a:lnTo>
                    <a:pt x="6"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29" name="Freeform 22">
              <a:extLst>
                <a:ext uri="{FF2B5EF4-FFF2-40B4-BE49-F238E27FC236}">
                  <a16:creationId xmlns:a16="http://schemas.microsoft.com/office/drawing/2014/main" id="{66C5DBE8-460B-4E53-AEA2-BB5AA696EDEE}"/>
                </a:ext>
              </a:extLst>
            </p:cNvPr>
            <p:cNvSpPr>
              <a:spLocks/>
            </p:cNvSpPr>
            <p:nvPr/>
          </p:nvSpPr>
          <p:spPr bwMode="auto">
            <a:xfrm>
              <a:off x="5761041" y="1331914"/>
              <a:ext cx="52388" cy="55563"/>
            </a:xfrm>
            <a:custGeom>
              <a:avLst/>
              <a:gdLst>
                <a:gd name="T0" fmla="*/ 0 w 33"/>
                <a:gd name="T1" fmla="*/ 16 h 35"/>
                <a:gd name="T2" fmla="*/ 0 w 33"/>
                <a:gd name="T3" fmla="*/ 16 h 35"/>
                <a:gd name="T4" fmla="*/ 0 w 33"/>
                <a:gd name="T5" fmla="*/ 25 h 35"/>
                <a:gd name="T6" fmla="*/ 6 w 33"/>
                <a:gd name="T7" fmla="*/ 30 h 35"/>
                <a:gd name="T8" fmla="*/ 11 w 33"/>
                <a:gd name="T9" fmla="*/ 33 h 35"/>
                <a:gd name="T10" fmla="*/ 16 w 33"/>
                <a:gd name="T11" fmla="*/ 35 h 35"/>
                <a:gd name="T12" fmla="*/ 16 w 33"/>
                <a:gd name="T13" fmla="*/ 35 h 35"/>
                <a:gd name="T14" fmla="*/ 22 w 33"/>
                <a:gd name="T15" fmla="*/ 33 h 35"/>
                <a:gd name="T16" fmla="*/ 27 w 33"/>
                <a:gd name="T17" fmla="*/ 30 h 35"/>
                <a:gd name="T18" fmla="*/ 33 w 33"/>
                <a:gd name="T19" fmla="*/ 25 h 35"/>
                <a:gd name="T20" fmla="*/ 33 w 33"/>
                <a:gd name="T21" fmla="*/ 16 h 35"/>
                <a:gd name="T22" fmla="*/ 33 w 33"/>
                <a:gd name="T23" fmla="*/ 16 h 35"/>
                <a:gd name="T24" fmla="*/ 33 w 33"/>
                <a:gd name="T25" fmla="*/ 11 h 35"/>
                <a:gd name="T26" fmla="*/ 27 w 33"/>
                <a:gd name="T27" fmla="*/ 6 h 35"/>
                <a:gd name="T28" fmla="*/ 22 w 33"/>
                <a:gd name="T29" fmla="*/ 3 h 35"/>
                <a:gd name="T30" fmla="*/ 16 w 33"/>
                <a:gd name="T31" fmla="*/ 0 h 35"/>
                <a:gd name="T32" fmla="*/ 16 w 33"/>
                <a:gd name="T33" fmla="*/ 0 h 35"/>
                <a:gd name="T34" fmla="*/ 11 w 33"/>
                <a:gd name="T35" fmla="*/ 3 h 35"/>
                <a:gd name="T36" fmla="*/ 6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6" y="30"/>
                  </a:lnTo>
                  <a:lnTo>
                    <a:pt x="11" y="33"/>
                  </a:lnTo>
                  <a:lnTo>
                    <a:pt x="16" y="35"/>
                  </a:lnTo>
                  <a:lnTo>
                    <a:pt x="16" y="35"/>
                  </a:lnTo>
                  <a:lnTo>
                    <a:pt x="22" y="33"/>
                  </a:lnTo>
                  <a:lnTo>
                    <a:pt x="27" y="30"/>
                  </a:lnTo>
                  <a:lnTo>
                    <a:pt x="33" y="25"/>
                  </a:lnTo>
                  <a:lnTo>
                    <a:pt x="33" y="16"/>
                  </a:lnTo>
                  <a:lnTo>
                    <a:pt x="33" y="16"/>
                  </a:lnTo>
                  <a:lnTo>
                    <a:pt x="33" y="11"/>
                  </a:lnTo>
                  <a:lnTo>
                    <a:pt x="27" y="6"/>
                  </a:lnTo>
                  <a:lnTo>
                    <a:pt x="22" y="3"/>
                  </a:lnTo>
                  <a:lnTo>
                    <a:pt x="16" y="0"/>
                  </a:lnTo>
                  <a:lnTo>
                    <a:pt x="16" y="0"/>
                  </a:lnTo>
                  <a:lnTo>
                    <a:pt x="11" y="3"/>
                  </a:lnTo>
                  <a:lnTo>
                    <a:pt x="6"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0" name="Freeform 23">
              <a:extLst>
                <a:ext uri="{FF2B5EF4-FFF2-40B4-BE49-F238E27FC236}">
                  <a16:creationId xmlns:a16="http://schemas.microsoft.com/office/drawing/2014/main" id="{1DCED274-6197-40BC-923A-9F9766ACC9F1}"/>
                </a:ext>
              </a:extLst>
            </p:cNvPr>
            <p:cNvSpPr>
              <a:spLocks/>
            </p:cNvSpPr>
            <p:nvPr/>
          </p:nvSpPr>
          <p:spPr bwMode="auto">
            <a:xfrm>
              <a:off x="5773741" y="1331914"/>
              <a:ext cx="52388" cy="55563"/>
            </a:xfrm>
            <a:custGeom>
              <a:avLst/>
              <a:gdLst>
                <a:gd name="T0" fmla="*/ 0 w 33"/>
                <a:gd name="T1" fmla="*/ 16 h 35"/>
                <a:gd name="T2" fmla="*/ 0 w 33"/>
                <a:gd name="T3" fmla="*/ 16 h 35"/>
                <a:gd name="T4" fmla="*/ 0 w 33"/>
                <a:gd name="T5" fmla="*/ 25 h 35"/>
                <a:gd name="T6" fmla="*/ 3 w 33"/>
                <a:gd name="T7" fmla="*/ 30 h 35"/>
                <a:gd name="T8" fmla="*/ 8 w 33"/>
                <a:gd name="T9" fmla="*/ 33 h 35"/>
                <a:gd name="T10" fmla="*/ 17 w 33"/>
                <a:gd name="T11" fmla="*/ 35 h 35"/>
                <a:gd name="T12" fmla="*/ 17 w 33"/>
                <a:gd name="T13" fmla="*/ 35 h 35"/>
                <a:gd name="T14" fmla="*/ 22 w 33"/>
                <a:gd name="T15" fmla="*/ 33 h 35"/>
                <a:gd name="T16" fmla="*/ 27 w 33"/>
                <a:gd name="T17" fmla="*/ 30 h 35"/>
                <a:gd name="T18" fmla="*/ 33 w 33"/>
                <a:gd name="T19" fmla="*/ 25 h 35"/>
                <a:gd name="T20" fmla="*/ 33 w 33"/>
                <a:gd name="T21" fmla="*/ 16 h 35"/>
                <a:gd name="T22" fmla="*/ 33 w 33"/>
                <a:gd name="T23" fmla="*/ 16 h 35"/>
                <a:gd name="T24" fmla="*/ 33 w 33"/>
                <a:gd name="T25" fmla="*/ 11 h 35"/>
                <a:gd name="T26" fmla="*/ 27 w 33"/>
                <a:gd name="T27" fmla="*/ 6 h 35"/>
                <a:gd name="T28" fmla="*/ 22 w 33"/>
                <a:gd name="T29" fmla="*/ 3 h 35"/>
                <a:gd name="T30" fmla="*/ 17 w 33"/>
                <a:gd name="T31" fmla="*/ 0 h 35"/>
                <a:gd name="T32" fmla="*/ 17 w 33"/>
                <a:gd name="T33" fmla="*/ 0 h 35"/>
                <a:gd name="T34" fmla="*/ 8 w 33"/>
                <a:gd name="T35" fmla="*/ 3 h 35"/>
                <a:gd name="T36" fmla="*/ 3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3" y="30"/>
                  </a:lnTo>
                  <a:lnTo>
                    <a:pt x="8" y="33"/>
                  </a:lnTo>
                  <a:lnTo>
                    <a:pt x="17" y="35"/>
                  </a:lnTo>
                  <a:lnTo>
                    <a:pt x="17" y="35"/>
                  </a:lnTo>
                  <a:lnTo>
                    <a:pt x="22" y="33"/>
                  </a:lnTo>
                  <a:lnTo>
                    <a:pt x="27" y="30"/>
                  </a:lnTo>
                  <a:lnTo>
                    <a:pt x="33" y="25"/>
                  </a:lnTo>
                  <a:lnTo>
                    <a:pt x="33" y="16"/>
                  </a:lnTo>
                  <a:lnTo>
                    <a:pt x="33" y="16"/>
                  </a:lnTo>
                  <a:lnTo>
                    <a:pt x="33" y="11"/>
                  </a:lnTo>
                  <a:lnTo>
                    <a:pt x="27" y="6"/>
                  </a:lnTo>
                  <a:lnTo>
                    <a:pt x="22" y="3"/>
                  </a:lnTo>
                  <a:lnTo>
                    <a:pt x="17" y="0"/>
                  </a:lnTo>
                  <a:lnTo>
                    <a:pt x="17" y="0"/>
                  </a:lnTo>
                  <a:lnTo>
                    <a:pt x="8" y="3"/>
                  </a:lnTo>
                  <a:lnTo>
                    <a:pt x="3"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1" name="Freeform 24">
              <a:extLst>
                <a:ext uri="{FF2B5EF4-FFF2-40B4-BE49-F238E27FC236}">
                  <a16:creationId xmlns:a16="http://schemas.microsoft.com/office/drawing/2014/main" id="{D389C700-0133-4ABC-A1F7-200A524A3627}"/>
                </a:ext>
              </a:extLst>
            </p:cNvPr>
            <p:cNvSpPr>
              <a:spLocks/>
            </p:cNvSpPr>
            <p:nvPr/>
          </p:nvSpPr>
          <p:spPr bwMode="auto">
            <a:xfrm>
              <a:off x="5813429" y="1331914"/>
              <a:ext cx="50800" cy="55563"/>
            </a:xfrm>
            <a:custGeom>
              <a:avLst/>
              <a:gdLst>
                <a:gd name="T0" fmla="*/ 0 w 32"/>
                <a:gd name="T1" fmla="*/ 16 h 35"/>
                <a:gd name="T2" fmla="*/ 0 w 32"/>
                <a:gd name="T3" fmla="*/ 16 h 35"/>
                <a:gd name="T4" fmla="*/ 0 w 32"/>
                <a:gd name="T5" fmla="*/ 25 h 35"/>
                <a:gd name="T6" fmla="*/ 5 w 32"/>
                <a:gd name="T7" fmla="*/ 30 h 35"/>
                <a:gd name="T8" fmla="*/ 11 w 32"/>
                <a:gd name="T9" fmla="*/ 33 h 35"/>
                <a:gd name="T10" fmla="*/ 16 w 32"/>
                <a:gd name="T11" fmla="*/ 35 h 35"/>
                <a:gd name="T12" fmla="*/ 16 w 32"/>
                <a:gd name="T13" fmla="*/ 35 h 35"/>
                <a:gd name="T14" fmla="*/ 24 w 32"/>
                <a:gd name="T15" fmla="*/ 33 h 35"/>
                <a:gd name="T16" fmla="*/ 29 w 32"/>
                <a:gd name="T17" fmla="*/ 30 h 35"/>
                <a:gd name="T18" fmla="*/ 32 w 32"/>
                <a:gd name="T19" fmla="*/ 25 h 35"/>
                <a:gd name="T20" fmla="*/ 32 w 32"/>
                <a:gd name="T21" fmla="*/ 16 h 35"/>
                <a:gd name="T22" fmla="*/ 32 w 32"/>
                <a:gd name="T23" fmla="*/ 16 h 35"/>
                <a:gd name="T24" fmla="*/ 32 w 32"/>
                <a:gd name="T25" fmla="*/ 11 h 35"/>
                <a:gd name="T26" fmla="*/ 29 w 32"/>
                <a:gd name="T27" fmla="*/ 6 h 35"/>
                <a:gd name="T28" fmla="*/ 24 w 32"/>
                <a:gd name="T29" fmla="*/ 3 h 35"/>
                <a:gd name="T30" fmla="*/ 16 w 32"/>
                <a:gd name="T31" fmla="*/ 0 h 35"/>
                <a:gd name="T32" fmla="*/ 16 w 32"/>
                <a:gd name="T33" fmla="*/ 0 h 35"/>
                <a:gd name="T34" fmla="*/ 11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1" y="33"/>
                  </a:lnTo>
                  <a:lnTo>
                    <a:pt x="16" y="35"/>
                  </a:lnTo>
                  <a:lnTo>
                    <a:pt x="16" y="35"/>
                  </a:lnTo>
                  <a:lnTo>
                    <a:pt x="24" y="33"/>
                  </a:lnTo>
                  <a:lnTo>
                    <a:pt x="29" y="30"/>
                  </a:lnTo>
                  <a:lnTo>
                    <a:pt x="32" y="25"/>
                  </a:lnTo>
                  <a:lnTo>
                    <a:pt x="32" y="16"/>
                  </a:lnTo>
                  <a:lnTo>
                    <a:pt x="32" y="16"/>
                  </a:lnTo>
                  <a:lnTo>
                    <a:pt x="32" y="11"/>
                  </a:lnTo>
                  <a:lnTo>
                    <a:pt x="29" y="6"/>
                  </a:lnTo>
                  <a:lnTo>
                    <a:pt x="24"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2" name="Freeform 25">
              <a:extLst>
                <a:ext uri="{FF2B5EF4-FFF2-40B4-BE49-F238E27FC236}">
                  <a16:creationId xmlns:a16="http://schemas.microsoft.com/office/drawing/2014/main" id="{680E7CAC-916D-417F-B07D-AF107C92468A}"/>
                </a:ext>
              </a:extLst>
            </p:cNvPr>
            <p:cNvSpPr>
              <a:spLocks/>
            </p:cNvSpPr>
            <p:nvPr/>
          </p:nvSpPr>
          <p:spPr bwMode="auto">
            <a:xfrm>
              <a:off x="5846766" y="1331914"/>
              <a:ext cx="52388" cy="55563"/>
            </a:xfrm>
            <a:custGeom>
              <a:avLst/>
              <a:gdLst>
                <a:gd name="T0" fmla="*/ 0 w 33"/>
                <a:gd name="T1" fmla="*/ 16 h 35"/>
                <a:gd name="T2" fmla="*/ 0 w 33"/>
                <a:gd name="T3" fmla="*/ 16 h 35"/>
                <a:gd name="T4" fmla="*/ 3 w 33"/>
                <a:gd name="T5" fmla="*/ 25 h 35"/>
                <a:gd name="T6" fmla="*/ 6 w 33"/>
                <a:gd name="T7" fmla="*/ 30 h 35"/>
                <a:gd name="T8" fmla="*/ 11 w 33"/>
                <a:gd name="T9" fmla="*/ 33 h 35"/>
                <a:gd name="T10" fmla="*/ 17 w 33"/>
                <a:gd name="T11" fmla="*/ 35 h 35"/>
                <a:gd name="T12" fmla="*/ 17 w 33"/>
                <a:gd name="T13" fmla="*/ 35 h 35"/>
                <a:gd name="T14" fmla="*/ 25 w 33"/>
                <a:gd name="T15" fmla="*/ 33 h 35"/>
                <a:gd name="T16" fmla="*/ 30 w 33"/>
                <a:gd name="T17" fmla="*/ 30 h 35"/>
                <a:gd name="T18" fmla="*/ 33 w 33"/>
                <a:gd name="T19" fmla="*/ 25 h 35"/>
                <a:gd name="T20" fmla="*/ 33 w 33"/>
                <a:gd name="T21" fmla="*/ 16 h 35"/>
                <a:gd name="T22" fmla="*/ 33 w 33"/>
                <a:gd name="T23" fmla="*/ 16 h 35"/>
                <a:gd name="T24" fmla="*/ 33 w 33"/>
                <a:gd name="T25" fmla="*/ 11 h 35"/>
                <a:gd name="T26" fmla="*/ 30 w 33"/>
                <a:gd name="T27" fmla="*/ 6 h 35"/>
                <a:gd name="T28" fmla="*/ 25 w 33"/>
                <a:gd name="T29" fmla="*/ 3 h 35"/>
                <a:gd name="T30" fmla="*/ 17 w 33"/>
                <a:gd name="T31" fmla="*/ 0 h 35"/>
                <a:gd name="T32" fmla="*/ 17 w 33"/>
                <a:gd name="T33" fmla="*/ 0 h 35"/>
                <a:gd name="T34" fmla="*/ 11 w 33"/>
                <a:gd name="T35" fmla="*/ 3 h 35"/>
                <a:gd name="T36" fmla="*/ 6 w 33"/>
                <a:gd name="T37" fmla="*/ 6 h 35"/>
                <a:gd name="T38" fmla="*/ 3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3" y="25"/>
                  </a:lnTo>
                  <a:lnTo>
                    <a:pt x="6" y="30"/>
                  </a:lnTo>
                  <a:lnTo>
                    <a:pt x="11" y="33"/>
                  </a:lnTo>
                  <a:lnTo>
                    <a:pt x="17" y="35"/>
                  </a:lnTo>
                  <a:lnTo>
                    <a:pt x="17" y="35"/>
                  </a:lnTo>
                  <a:lnTo>
                    <a:pt x="25" y="33"/>
                  </a:lnTo>
                  <a:lnTo>
                    <a:pt x="30" y="30"/>
                  </a:lnTo>
                  <a:lnTo>
                    <a:pt x="33" y="25"/>
                  </a:lnTo>
                  <a:lnTo>
                    <a:pt x="33" y="16"/>
                  </a:lnTo>
                  <a:lnTo>
                    <a:pt x="33" y="16"/>
                  </a:lnTo>
                  <a:lnTo>
                    <a:pt x="33" y="11"/>
                  </a:lnTo>
                  <a:lnTo>
                    <a:pt x="30" y="6"/>
                  </a:lnTo>
                  <a:lnTo>
                    <a:pt x="25" y="3"/>
                  </a:lnTo>
                  <a:lnTo>
                    <a:pt x="17" y="0"/>
                  </a:lnTo>
                  <a:lnTo>
                    <a:pt x="17"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3" name="Freeform 26">
              <a:extLst>
                <a:ext uri="{FF2B5EF4-FFF2-40B4-BE49-F238E27FC236}">
                  <a16:creationId xmlns:a16="http://schemas.microsoft.com/office/drawing/2014/main" id="{199CCF37-71CE-4856-8881-EC6589FA0B51}"/>
                </a:ext>
              </a:extLst>
            </p:cNvPr>
            <p:cNvSpPr>
              <a:spLocks/>
            </p:cNvSpPr>
            <p:nvPr/>
          </p:nvSpPr>
          <p:spPr bwMode="auto">
            <a:xfrm>
              <a:off x="5856291" y="1331914"/>
              <a:ext cx="50800" cy="55563"/>
            </a:xfrm>
            <a:custGeom>
              <a:avLst/>
              <a:gdLst>
                <a:gd name="T0" fmla="*/ 0 w 32"/>
                <a:gd name="T1" fmla="*/ 16 h 35"/>
                <a:gd name="T2" fmla="*/ 0 w 32"/>
                <a:gd name="T3" fmla="*/ 16 h 35"/>
                <a:gd name="T4" fmla="*/ 0 w 32"/>
                <a:gd name="T5" fmla="*/ 25 h 35"/>
                <a:gd name="T6" fmla="*/ 2 w 32"/>
                <a:gd name="T7" fmla="*/ 30 h 35"/>
                <a:gd name="T8" fmla="*/ 8 w 32"/>
                <a:gd name="T9" fmla="*/ 33 h 35"/>
                <a:gd name="T10" fmla="*/ 16 w 32"/>
                <a:gd name="T11" fmla="*/ 35 h 35"/>
                <a:gd name="T12" fmla="*/ 16 w 32"/>
                <a:gd name="T13" fmla="*/ 35 h 35"/>
                <a:gd name="T14" fmla="*/ 21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1 w 32"/>
                <a:gd name="T29" fmla="*/ 3 h 35"/>
                <a:gd name="T30" fmla="*/ 16 w 32"/>
                <a:gd name="T31" fmla="*/ 0 h 35"/>
                <a:gd name="T32" fmla="*/ 16 w 32"/>
                <a:gd name="T33" fmla="*/ 0 h 35"/>
                <a:gd name="T34" fmla="*/ 8 w 32"/>
                <a:gd name="T35" fmla="*/ 3 h 35"/>
                <a:gd name="T36" fmla="*/ 2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2" y="30"/>
                  </a:lnTo>
                  <a:lnTo>
                    <a:pt x="8" y="33"/>
                  </a:lnTo>
                  <a:lnTo>
                    <a:pt x="16" y="35"/>
                  </a:lnTo>
                  <a:lnTo>
                    <a:pt x="16" y="35"/>
                  </a:lnTo>
                  <a:lnTo>
                    <a:pt x="21" y="33"/>
                  </a:lnTo>
                  <a:lnTo>
                    <a:pt x="27" y="30"/>
                  </a:lnTo>
                  <a:lnTo>
                    <a:pt x="32" y="25"/>
                  </a:lnTo>
                  <a:lnTo>
                    <a:pt x="32" y="16"/>
                  </a:lnTo>
                  <a:lnTo>
                    <a:pt x="32" y="16"/>
                  </a:lnTo>
                  <a:lnTo>
                    <a:pt x="32" y="11"/>
                  </a:lnTo>
                  <a:lnTo>
                    <a:pt x="27" y="6"/>
                  </a:lnTo>
                  <a:lnTo>
                    <a:pt x="21" y="3"/>
                  </a:lnTo>
                  <a:lnTo>
                    <a:pt x="16" y="0"/>
                  </a:lnTo>
                  <a:lnTo>
                    <a:pt x="16" y="0"/>
                  </a:lnTo>
                  <a:lnTo>
                    <a:pt x="8" y="3"/>
                  </a:lnTo>
                  <a:lnTo>
                    <a:pt x="2"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4" name="Freeform 27">
              <a:extLst>
                <a:ext uri="{FF2B5EF4-FFF2-40B4-BE49-F238E27FC236}">
                  <a16:creationId xmlns:a16="http://schemas.microsoft.com/office/drawing/2014/main" id="{E1DC9152-46FC-41D6-8AEE-185605FD3317}"/>
                </a:ext>
              </a:extLst>
            </p:cNvPr>
            <p:cNvSpPr>
              <a:spLocks/>
            </p:cNvSpPr>
            <p:nvPr/>
          </p:nvSpPr>
          <p:spPr bwMode="auto">
            <a:xfrm>
              <a:off x="5907091" y="1331914"/>
              <a:ext cx="52388" cy="55563"/>
            </a:xfrm>
            <a:custGeom>
              <a:avLst/>
              <a:gdLst>
                <a:gd name="T0" fmla="*/ 0 w 33"/>
                <a:gd name="T1" fmla="*/ 16 h 35"/>
                <a:gd name="T2" fmla="*/ 0 w 33"/>
                <a:gd name="T3" fmla="*/ 16 h 35"/>
                <a:gd name="T4" fmla="*/ 0 w 33"/>
                <a:gd name="T5" fmla="*/ 25 h 35"/>
                <a:gd name="T6" fmla="*/ 6 w 33"/>
                <a:gd name="T7" fmla="*/ 30 h 35"/>
                <a:gd name="T8" fmla="*/ 11 w 33"/>
                <a:gd name="T9" fmla="*/ 33 h 35"/>
                <a:gd name="T10" fmla="*/ 16 w 33"/>
                <a:gd name="T11" fmla="*/ 35 h 35"/>
                <a:gd name="T12" fmla="*/ 16 w 33"/>
                <a:gd name="T13" fmla="*/ 35 h 35"/>
                <a:gd name="T14" fmla="*/ 25 w 33"/>
                <a:gd name="T15" fmla="*/ 33 h 35"/>
                <a:gd name="T16" fmla="*/ 30 w 33"/>
                <a:gd name="T17" fmla="*/ 30 h 35"/>
                <a:gd name="T18" fmla="*/ 33 w 33"/>
                <a:gd name="T19" fmla="*/ 25 h 35"/>
                <a:gd name="T20" fmla="*/ 33 w 33"/>
                <a:gd name="T21" fmla="*/ 16 h 35"/>
                <a:gd name="T22" fmla="*/ 33 w 33"/>
                <a:gd name="T23" fmla="*/ 16 h 35"/>
                <a:gd name="T24" fmla="*/ 33 w 33"/>
                <a:gd name="T25" fmla="*/ 11 h 35"/>
                <a:gd name="T26" fmla="*/ 30 w 33"/>
                <a:gd name="T27" fmla="*/ 6 h 35"/>
                <a:gd name="T28" fmla="*/ 25 w 33"/>
                <a:gd name="T29" fmla="*/ 3 h 35"/>
                <a:gd name="T30" fmla="*/ 16 w 33"/>
                <a:gd name="T31" fmla="*/ 0 h 35"/>
                <a:gd name="T32" fmla="*/ 16 w 33"/>
                <a:gd name="T33" fmla="*/ 0 h 35"/>
                <a:gd name="T34" fmla="*/ 11 w 33"/>
                <a:gd name="T35" fmla="*/ 3 h 35"/>
                <a:gd name="T36" fmla="*/ 6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6" y="30"/>
                  </a:lnTo>
                  <a:lnTo>
                    <a:pt x="11" y="33"/>
                  </a:lnTo>
                  <a:lnTo>
                    <a:pt x="16" y="35"/>
                  </a:lnTo>
                  <a:lnTo>
                    <a:pt x="16" y="35"/>
                  </a:lnTo>
                  <a:lnTo>
                    <a:pt x="25" y="33"/>
                  </a:lnTo>
                  <a:lnTo>
                    <a:pt x="30" y="30"/>
                  </a:lnTo>
                  <a:lnTo>
                    <a:pt x="33" y="25"/>
                  </a:lnTo>
                  <a:lnTo>
                    <a:pt x="33" y="16"/>
                  </a:lnTo>
                  <a:lnTo>
                    <a:pt x="33" y="16"/>
                  </a:lnTo>
                  <a:lnTo>
                    <a:pt x="33" y="11"/>
                  </a:lnTo>
                  <a:lnTo>
                    <a:pt x="30" y="6"/>
                  </a:lnTo>
                  <a:lnTo>
                    <a:pt x="25" y="3"/>
                  </a:lnTo>
                  <a:lnTo>
                    <a:pt x="16" y="0"/>
                  </a:lnTo>
                  <a:lnTo>
                    <a:pt x="16" y="0"/>
                  </a:lnTo>
                  <a:lnTo>
                    <a:pt x="11" y="3"/>
                  </a:lnTo>
                  <a:lnTo>
                    <a:pt x="6"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5" name="Freeform 28">
              <a:extLst>
                <a:ext uri="{FF2B5EF4-FFF2-40B4-BE49-F238E27FC236}">
                  <a16:creationId xmlns:a16="http://schemas.microsoft.com/office/drawing/2014/main" id="{6FC93B19-CC88-4F53-B6FD-2B11DCDC3FB0}"/>
                </a:ext>
              </a:extLst>
            </p:cNvPr>
            <p:cNvSpPr>
              <a:spLocks/>
            </p:cNvSpPr>
            <p:nvPr/>
          </p:nvSpPr>
          <p:spPr bwMode="auto">
            <a:xfrm>
              <a:off x="5916616" y="1331914"/>
              <a:ext cx="50800" cy="55563"/>
            </a:xfrm>
            <a:custGeom>
              <a:avLst/>
              <a:gdLst>
                <a:gd name="T0" fmla="*/ 0 w 32"/>
                <a:gd name="T1" fmla="*/ 16 h 35"/>
                <a:gd name="T2" fmla="*/ 0 w 32"/>
                <a:gd name="T3" fmla="*/ 16 h 35"/>
                <a:gd name="T4" fmla="*/ 0 w 32"/>
                <a:gd name="T5" fmla="*/ 25 h 35"/>
                <a:gd name="T6" fmla="*/ 5 w 32"/>
                <a:gd name="T7" fmla="*/ 30 h 35"/>
                <a:gd name="T8" fmla="*/ 10 w 32"/>
                <a:gd name="T9" fmla="*/ 33 h 35"/>
                <a:gd name="T10" fmla="*/ 16 w 32"/>
                <a:gd name="T11" fmla="*/ 35 h 35"/>
                <a:gd name="T12" fmla="*/ 16 w 32"/>
                <a:gd name="T13" fmla="*/ 35 h 35"/>
                <a:gd name="T14" fmla="*/ 24 w 32"/>
                <a:gd name="T15" fmla="*/ 33 h 35"/>
                <a:gd name="T16" fmla="*/ 29 w 32"/>
                <a:gd name="T17" fmla="*/ 30 h 35"/>
                <a:gd name="T18" fmla="*/ 32 w 32"/>
                <a:gd name="T19" fmla="*/ 25 h 35"/>
                <a:gd name="T20" fmla="*/ 32 w 32"/>
                <a:gd name="T21" fmla="*/ 16 h 35"/>
                <a:gd name="T22" fmla="*/ 32 w 32"/>
                <a:gd name="T23" fmla="*/ 16 h 35"/>
                <a:gd name="T24" fmla="*/ 32 w 32"/>
                <a:gd name="T25" fmla="*/ 11 h 35"/>
                <a:gd name="T26" fmla="*/ 29 w 32"/>
                <a:gd name="T27" fmla="*/ 6 h 35"/>
                <a:gd name="T28" fmla="*/ 24 w 32"/>
                <a:gd name="T29" fmla="*/ 3 h 35"/>
                <a:gd name="T30" fmla="*/ 16 w 32"/>
                <a:gd name="T31" fmla="*/ 0 h 35"/>
                <a:gd name="T32" fmla="*/ 16 w 32"/>
                <a:gd name="T33" fmla="*/ 0 h 35"/>
                <a:gd name="T34" fmla="*/ 10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0" y="33"/>
                  </a:lnTo>
                  <a:lnTo>
                    <a:pt x="16" y="35"/>
                  </a:lnTo>
                  <a:lnTo>
                    <a:pt x="16" y="35"/>
                  </a:lnTo>
                  <a:lnTo>
                    <a:pt x="24" y="33"/>
                  </a:lnTo>
                  <a:lnTo>
                    <a:pt x="29" y="30"/>
                  </a:lnTo>
                  <a:lnTo>
                    <a:pt x="32" y="25"/>
                  </a:lnTo>
                  <a:lnTo>
                    <a:pt x="32" y="16"/>
                  </a:lnTo>
                  <a:lnTo>
                    <a:pt x="32" y="16"/>
                  </a:lnTo>
                  <a:lnTo>
                    <a:pt x="32" y="11"/>
                  </a:lnTo>
                  <a:lnTo>
                    <a:pt x="29" y="6"/>
                  </a:lnTo>
                  <a:lnTo>
                    <a:pt x="24" y="3"/>
                  </a:lnTo>
                  <a:lnTo>
                    <a:pt x="16" y="0"/>
                  </a:lnTo>
                  <a:lnTo>
                    <a:pt x="16" y="0"/>
                  </a:lnTo>
                  <a:lnTo>
                    <a:pt x="10"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6" name="Freeform 29">
              <a:extLst>
                <a:ext uri="{FF2B5EF4-FFF2-40B4-BE49-F238E27FC236}">
                  <a16:creationId xmlns:a16="http://schemas.microsoft.com/office/drawing/2014/main" id="{EEC987C8-14D0-429B-B1A0-759C6A31468B}"/>
                </a:ext>
              </a:extLst>
            </p:cNvPr>
            <p:cNvSpPr>
              <a:spLocks/>
            </p:cNvSpPr>
            <p:nvPr/>
          </p:nvSpPr>
          <p:spPr bwMode="auto">
            <a:xfrm>
              <a:off x="5980117" y="1331914"/>
              <a:ext cx="52388" cy="55563"/>
            </a:xfrm>
            <a:custGeom>
              <a:avLst/>
              <a:gdLst>
                <a:gd name="T0" fmla="*/ 0 w 33"/>
                <a:gd name="T1" fmla="*/ 16 h 35"/>
                <a:gd name="T2" fmla="*/ 0 w 33"/>
                <a:gd name="T3" fmla="*/ 16 h 35"/>
                <a:gd name="T4" fmla="*/ 0 w 33"/>
                <a:gd name="T5" fmla="*/ 25 h 35"/>
                <a:gd name="T6" fmla="*/ 3 w 33"/>
                <a:gd name="T7" fmla="*/ 30 h 35"/>
                <a:gd name="T8" fmla="*/ 8 w 33"/>
                <a:gd name="T9" fmla="*/ 33 h 35"/>
                <a:gd name="T10" fmla="*/ 16 w 33"/>
                <a:gd name="T11" fmla="*/ 35 h 35"/>
                <a:gd name="T12" fmla="*/ 16 w 33"/>
                <a:gd name="T13" fmla="*/ 35 h 35"/>
                <a:gd name="T14" fmla="*/ 22 w 33"/>
                <a:gd name="T15" fmla="*/ 33 h 35"/>
                <a:gd name="T16" fmla="*/ 27 w 33"/>
                <a:gd name="T17" fmla="*/ 30 h 35"/>
                <a:gd name="T18" fmla="*/ 33 w 33"/>
                <a:gd name="T19" fmla="*/ 25 h 35"/>
                <a:gd name="T20" fmla="*/ 33 w 33"/>
                <a:gd name="T21" fmla="*/ 16 h 35"/>
                <a:gd name="T22" fmla="*/ 33 w 33"/>
                <a:gd name="T23" fmla="*/ 16 h 35"/>
                <a:gd name="T24" fmla="*/ 33 w 33"/>
                <a:gd name="T25" fmla="*/ 11 h 35"/>
                <a:gd name="T26" fmla="*/ 27 w 33"/>
                <a:gd name="T27" fmla="*/ 6 h 35"/>
                <a:gd name="T28" fmla="*/ 22 w 33"/>
                <a:gd name="T29" fmla="*/ 3 h 35"/>
                <a:gd name="T30" fmla="*/ 16 w 33"/>
                <a:gd name="T31" fmla="*/ 0 h 35"/>
                <a:gd name="T32" fmla="*/ 16 w 33"/>
                <a:gd name="T33" fmla="*/ 0 h 35"/>
                <a:gd name="T34" fmla="*/ 8 w 33"/>
                <a:gd name="T35" fmla="*/ 3 h 35"/>
                <a:gd name="T36" fmla="*/ 3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3" y="30"/>
                  </a:lnTo>
                  <a:lnTo>
                    <a:pt x="8" y="33"/>
                  </a:lnTo>
                  <a:lnTo>
                    <a:pt x="16" y="35"/>
                  </a:lnTo>
                  <a:lnTo>
                    <a:pt x="16" y="35"/>
                  </a:lnTo>
                  <a:lnTo>
                    <a:pt x="22" y="33"/>
                  </a:lnTo>
                  <a:lnTo>
                    <a:pt x="27" y="30"/>
                  </a:lnTo>
                  <a:lnTo>
                    <a:pt x="33" y="25"/>
                  </a:lnTo>
                  <a:lnTo>
                    <a:pt x="33" y="16"/>
                  </a:lnTo>
                  <a:lnTo>
                    <a:pt x="33" y="16"/>
                  </a:lnTo>
                  <a:lnTo>
                    <a:pt x="33" y="11"/>
                  </a:lnTo>
                  <a:lnTo>
                    <a:pt x="27" y="6"/>
                  </a:lnTo>
                  <a:lnTo>
                    <a:pt x="22" y="3"/>
                  </a:lnTo>
                  <a:lnTo>
                    <a:pt x="16" y="0"/>
                  </a:lnTo>
                  <a:lnTo>
                    <a:pt x="16" y="0"/>
                  </a:lnTo>
                  <a:lnTo>
                    <a:pt x="8" y="3"/>
                  </a:lnTo>
                  <a:lnTo>
                    <a:pt x="3"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7" name="Freeform 30">
              <a:extLst>
                <a:ext uri="{FF2B5EF4-FFF2-40B4-BE49-F238E27FC236}">
                  <a16:creationId xmlns:a16="http://schemas.microsoft.com/office/drawing/2014/main" id="{DF1D7995-D15D-4DEF-B039-E2B5B6E0B5A7}"/>
                </a:ext>
              </a:extLst>
            </p:cNvPr>
            <p:cNvSpPr>
              <a:spLocks/>
            </p:cNvSpPr>
            <p:nvPr/>
          </p:nvSpPr>
          <p:spPr bwMode="auto">
            <a:xfrm>
              <a:off x="6027742" y="1331914"/>
              <a:ext cx="50800" cy="55563"/>
            </a:xfrm>
            <a:custGeom>
              <a:avLst/>
              <a:gdLst>
                <a:gd name="T0" fmla="*/ 0 w 32"/>
                <a:gd name="T1" fmla="*/ 16 h 35"/>
                <a:gd name="T2" fmla="*/ 0 w 32"/>
                <a:gd name="T3" fmla="*/ 16 h 35"/>
                <a:gd name="T4" fmla="*/ 0 w 32"/>
                <a:gd name="T5" fmla="*/ 25 h 35"/>
                <a:gd name="T6" fmla="*/ 5 w 32"/>
                <a:gd name="T7" fmla="*/ 30 h 35"/>
                <a:gd name="T8" fmla="*/ 11 w 32"/>
                <a:gd name="T9" fmla="*/ 33 h 35"/>
                <a:gd name="T10" fmla="*/ 16 w 32"/>
                <a:gd name="T11" fmla="*/ 35 h 35"/>
                <a:gd name="T12" fmla="*/ 16 w 32"/>
                <a:gd name="T13" fmla="*/ 35 h 35"/>
                <a:gd name="T14" fmla="*/ 24 w 32"/>
                <a:gd name="T15" fmla="*/ 33 h 35"/>
                <a:gd name="T16" fmla="*/ 30 w 32"/>
                <a:gd name="T17" fmla="*/ 30 h 35"/>
                <a:gd name="T18" fmla="*/ 32 w 32"/>
                <a:gd name="T19" fmla="*/ 25 h 35"/>
                <a:gd name="T20" fmla="*/ 32 w 32"/>
                <a:gd name="T21" fmla="*/ 16 h 35"/>
                <a:gd name="T22" fmla="*/ 32 w 32"/>
                <a:gd name="T23" fmla="*/ 16 h 35"/>
                <a:gd name="T24" fmla="*/ 32 w 32"/>
                <a:gd name="T25" fmla="*/ 11 h 35"/>
                <a:gd name="T26" fmla="*/ 30 w 32"/>
                <a:gd name="T27" fmla="*/ 6 h 35"/>
                <a:gd name="T28" fmla="*/ 24 w 32"/>
                <a:gd name="T29" fmla="*/ 3 h 35"/>
                <a:gd name="T30" fmla="*/ 16 w 32"/>
                <a:gd name="T31" fmla="*/ 0 h 35"/>
                <a:gd name="T32" fmla="*/ 16 w 32"/>
                <a:gd name="T33" fmla="*/ 0 h 35"/>
                <a:gd name="T34" fmla="*/ 11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1" y="33"/>
                  </a:lnTo>
                  <a:lnTo>
                    <a:pt x="16" y="35"/>
                  </a:lnTo>
                  <a:lnTo>
                    <a:pt x="16" y="35"/>
                  </a:lnTo>
                  <a:lnTo>
                    <a:pt x="24" y="33"/>
                  </a:lnTo>
                  <a:lnTo>
                    <a:pt x="30" y="30"/>
                  </a:lnTo>
                  <a:lnTo>
                    <a:pt x="32" y="25"/>
                  </a:lnTo>
                  <a:lnTo>
                    <a:pt x="32" y="16"/>
                  </a:lnTo>
                  <a:lnTo>
                    <a:pt x="32" y="16"/>
                  </a:lnTo>
                  <a:lnTo>
                    <a:pt x="32" y="11"/>
                  </a:lnTo>
                  <a:lnTo>
                    <a:pt x="30" y="6"/>
                  </a:lnTo>
                  <a:lnTo>
                    <a:pt x="24"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8" name="Freeform 31">
              <a:extLst>
                <a:ext uri="{FF2B5EF4-FFF2-40B4-BE49-F238E27FC236}">
                  <a16:creationId xmlns:a16="http://schemas.microsoft.com/office/drawing/2014/main" id="{82F29C66-F020-497A-A9DD-1D511EA1CC08}"/>
                </a:ext>
              </a:extLst>
            </p:cNvPr>
            <p:cNvSpPr>
              <a:spLocks/>
            </p:cNvSpPr>
            <p:nvPr/>
          </p:nvSpPr>
          <p:spPr bwMode="auto">
            <a:xfrm>
              <a:off x="6045204" y="1331914"/>
              <a:ext cx="50800" cy="55563"/>
            </a:xfrm>
            <a:custGeom>
              <a:avLst/>
              <a:gdLst>
                <a:gd name="T0" fmla="*/ 0 w 32"/>
                <a:gd name="T1" fmla="*/ 16 h 35"/>
                <a:gd name="T2" fmla="*/ 0 w 32"/>
                <a:gd name="T3" fmla="*/ 16 h 35"/>
                <a:gd name="T4" fmla="*/ 0 w 32"/>
                <a:gd name="T5" fmla="*/ 25 h 35"/>
                <a:gd name="T6" fmla="*/ 5 w 32"/>
                <a:gd name="T7" fmla="*/ 30 h 35"/>
                <a:gd name="T8" fmla="*/ 11 w 32"/>
                <a:gd name="T9" fmla="*/ 33 h 35"/>
                <a:gd name="T10" fmla="*/ 16 w 32"/>
                <a:gd name="T11" fmla="*/ 35 h 35"/>
                <a:gd name="T12" fmla="*/ 16 w 32"/>
                <a:gd name="T13" fmla="*/ 35 h 35"/>
                <a:gd name="T14" fmla="*/ 24 w 32"/>
                <a:gd name="T15" fmla="*/ 33 h 35"/>
                <a:gd name="T16" fmla="*/ 30 w 32"/>
                <a:gd name="T17" fmla="*/ 30 h 35"/>
                <a:gd name="T18" fmla="*/ 32 w 32"/>
                <a:gd name="T19" fmla="*/ 25 h 35"/>
                <a:gd name="T20" fmla="*/ 32 w 32"/>
                <a:gd name="T21" fmla="*/ 16 h 35"/>
                <a:gd name="T22" fmla="*/ 32 w 32"/>
                <a:gd name="T23" fmla="*/ 16 h 35"/>
                <a:gd name="T24" fmla="*/ 32 w 32"/>
                <a:gd name="T25" fmla="*/ 11 h 35"/>
                <a:gd name="T26" fmla="*/ 30 w 32"/>
                <a:gd name="T27" fmla="*/ 6 h 35"/>
                <a:gd name="T28" fmla="*/ 24 w 32"/>
                <a:gd name="T29" fmla="*/ 3 h 35"/>
                <a:gd name="T30" fmla="*/ 16 w 32"/>
                <a:gd name="T31" fmla="*/ 0 h 35"/>
                <a:gd name="T32" fmla="*/ 16 w 32"/>
                <a:gd name="T33" fmla="*/ 0 h 35"/>
                <a:gd name="T34" fmla="*/ 11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1" y="33"/>
                  </a:lnTo>
                  <a:lnTo>
                    <a:pt x="16" y="35"/>
                  </a:lnTo>
                  <a:lnTo>
                    <a:pt x="16" y="35"/>
                  </a:lnTo>
                  <a:lnTo>
                    <a:pt x="24" y="33"/>
                  </a:lnTo>
                  <a:lnTo>
                    <a:pt x="30" y="30"/>
                  </a:lnTo>
                  <a:lnTo>
                    <a:pt x="32" y="25"/>
                  </a:lnTo>
                  <a:lnTo>
                    <a:pt x="32" y="16"/>
                  </a:lnTo>
                  <a:lnTo>
                    <a:pt x="32" y="16"/>
                  </a:lnTo>
                  <a:lnTo>
                    <a:pt x="32" y="11"/>
                  </a:lnTo>
                  <a:lnTo>
                    <a:pt x="30" y="6"/>
                  </a:lnTo>
                  <a:lnTo>
                    <a:pt x="24"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39" name="Freeform 32">
              <a:extLst>
                <a:ext uri="{FF2B5EF4-FFF2-40B4-BE49-F238E27FC236}">
                  <a16:creationId xmlns:a16="http://schemas.microsoft.com/office/drawing/2014/main" id="{FCE3336F-5468-40AA-8BAC-5B5C8BFB7779}"/>
                </a:ext>
              </a:extLst>
            </p:cNvPr>
            <p:cNvSpPr>
              <a:spLocks/>
            </p:cNvSpPr>
            <p:nvPr/>
          </p:nvSpPr>
          <p:spPr bwMode="auto">
            <a:xfrm>
              <a:off x="6053142" y="1331914"/>
              <a:ext cx="55563" cy="55563"/>
            </a:xfrm>
            <a:custGeom>
              <a:avLst/>
              <a:gdLst>
                <a:gd name="T0" fmla="*/ 0 w 35"/>
                <a:gd name="T1" fmla="*/ 16 h 35"/>
                <a:gd name="T2" fmla="*/ 0 w 35"/>
                <a:gd name="T3" fmla="*/ 16 h 35"/>
                <a:gd name="T4" fmla="*/ 3 w 35"/>
                <a:gd name="T5" fmla="*/ 25 h 35"/>
                <a:gd name="T6" fmla="*/ 6 w 35"/>
                <a:gd name="T7" fmla="*/ 30 h 35"/>
                <a:gd name="T8" fmla="*/ 11 w 35"/>
                <a:gd name="T9" fmla="*/ 33 h 35"/>
                <a:gd name="T10" fmla="*/ 16 w 35"/>
                <a:gd name="T11" fmla="*/ 35 h 35"/>
                <a:gd name="T12" fmla="*/ 16 w 35"/>
                <a:gd name="T13" fmla="*/ 35 h 35"/>
                <a:gd name="T14" fmla="*/ 25 w 35"/>
                <a:gd name="T15" fmla="*/ 33 h 35"/>
                <a:gd name="T16" fmla="*/ 30 w 35"/>
                <a:gd name="T17" fmla="*/ 30 h 35"/>
                <a:gd name="T18" fmla="*/ 33 w 35"/>
                <a:gd name="T19" fmla="*/ 25 h 35"/>
                <a:gd name="T20" fmla="*/ 35 w 35"/>
                <a:gd name="T21" fmla="*/ 16 h 35"/>
                <a:gd name="T22" fmla="*/ 35 w 35"/>
                <a:gd name="T23" fmla="*/ 16 h 35"/>
                <a:gd name="T24" fmla="*/ 33 w 35"/>
                <a:gd name="T25" fmla="*/ 11 h 35"/>
                <a:gd name="T26" fmla="*/ 30 w 35"/>
                <a:gd name="T27" fmla="*/ 6 h 35"/>
                <a:gd name="T28" fmla="*/ 25 w 35"/>
                <a:gd name="T29" fmla="*/ 3 h 35"/>
                <a:gd name="T30" fmla="*/ 16 w 35"/>
                <a:gd name="T31" fmla="*/ 0 h 35"/>
                <a:gd name="T32" fmla="*/ 16 w 35"/>
                <a:gd name="T33" fmla="*/ 0 h 35"/>
                <a:gd name="T34" fmla="*/ 11 w 35"/>
                <a:gd name="T35" fmla="*/ 3 h 35"/>
                <a:gd name="T36" fmla="*/ 6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6" y="30"/>
                  </a:lnTo>
                  <a:lnTo>
                    <a:pt x="11" y="33"/>
                  </a:lnTo>
                  <a:lnTo>
                    <a:pt x="16" y="35"/>
                  </a:lnTo>
                  <a:lnTo>
                    <a:pt x="16" y="35"/>
                  </a:lnTo>
                  <a:lnTo>
                    <a:pt x="25" y="33"/>
                  </a:lnTo>
                  <a:lnTo>
                    <a:pt x="30" y="30"/>
                  </a:lnTo>
                  <a:lnTo>
                    <a:pt x="33" y="25"/>
                  </a:lnTo>
                  <a:lnTo>
                    <a:pt x="35" y="16"/>
                  </a:lnTo>
                  <a:lnTo>
                    <a:pt x="35" y="16"/>
                  </a:lnTo>
                  <a:lnTo>
                    <a:pt x="33" y="11"/>
                  </a:lnTo>
                  <a:lnTo>
                    <a:pt x="30" y="6"/>
                  </a:lnTo>
                  <a:lnTo>
                    <a:pt x="25" y="3"/>
                  </a:lnTo>
                  <a:lnTo>
                    <a:pt x="16" y="0"/>
                  </a:lnTo>
                  <a:lnTo>
                    <a:pt x="16"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0" name="Freeform 33">
              <a:extLst>
                <a:ext uri="{FF2B5EF4-FFF2-40B4-BE49-F238E27FC236}">
                  <a16:creationId xmlns:a16="http://schemas.microsoft.com/office/drawing/2014/main" id="{37FF1209-02B2-49D9-944D-14D1842DDCAF}"/>
                </a:ext>
              </a:extLst>
            </p:cNvPr>
            <p:cNvSpPr>
              <a:spLocks/>
            </p:cNvSpPr>
            <p:nvPr/>
          </p:nvSpPr>
          <p:spPr bwMode="auto">
            <a:xfrm>
              <a:off x="6078542" y="1331914"/>
              <a:ext cx="57150" cy="55563"/>
            </a:xfrm>
            <a:custGeom>
              <a:avLst/>
              <a:gdLst>
                <a:gd name="T0" fmla="*/ 0 w 36"/>
                <a:gd name="T1" fmla="*/ 16 h 35"/>
                <a:gd name="T2" fmla="*/ 0 w 36"/>
                <a:gd name="T3" fmla="*/ 16 h 35"/>
                <a:gd name="T4" fmla="*/ 3 w 36"/>
                <a:gd name="T5" fmla="*/ 25 h 35"/>
                <a:gd name="T6" fmla="*/ 6 w 36"/>
                <a:gd name="T7" fmla="*/ 30 h 35"/>
                <a:gd name="T8" fmla="*/ 11 w 36"/>
                <a:gd name="T9" fmla="*/ 33 h 35"/>
                <a:gd name="T10" fmla="*/ 19 w 36"/>
                <a:gd name="T11" fmla="*/ 35 h 35"/>
                <a:gd name="T12" fmla="*/ 19 w 36"/>
                <a:gd name="T13" fmla="*/ 35 h 35"/>
                <a:gd name="T14" fmla="*/ 25 w 36"/>
                <a:gd name="T15" fmla="*/ 33 h 35"/>
                <a:gd name="T16" fmla="*/ 30 w 36"/>
                <a:gd name="T17" fmla="*/ 30 h 35"/>
                <a:gd name="T18" fmla="*/ 33 w 36"/>
                <a:gd name="T19" fmla="*/ 25 h 35"/>
                <a:gd name="T20" fmla="*/ 36 w 36"/>
                <a:gd name="T21" fmla="*/ 16 h 35"/>
                <a:gd name="T22" fmla="*/ 36 w 36"/>
                <a:gd name="T23" fmla="*/ 16 h 35"/>
                <a:gd name="T24" fmla="*/ 33 w 36"/>
                <a:gd name="T25" fmla="*/ 11 h 35"/>
                <a:gd name="T26" fmla="*/ 30 w 36"/>
                <a:gd name="T27" fmla="*/ 6 h 35"/>
                <a:gd name="T28" fmla="*/ 25 w 36"/>
                <a:gd name="T29" fmla="*/ 3 h 35"/>
                <a:gd name="T30" fmla="*/ 19 w 36"/>
                <a:gd name="T31" fmla="*/ 0 h 35"/>
                <a:gd name="T32" fmla="*/ 19 w 36"/>
                <a:gd name="T33" fmla="*/ 0 h 35"/>
                <a:gd name="T34" fmla="*/ 11 w 36"/>
                <a:gd name="T35" fmla="*/ 3 h 35"/>
                <a:gd name="T36" fmla="*/ 6 w 36"/>
                <a:gd name="T37" fmla="*/ 6 h 35"/>
                <a:gd name="T38" fmla="*/ 3 w 36"/>
                <a:gd name="T39" fmla="*/ 11 h 35"/>
                <a:gd name="T40" fmla="*/ 0 w 36"/>
                <a:gd name="T41" fmla="*/ 16 h 35"/>
                <a:gd name="T42" fmla="*/ 0 w 36"/>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6"/>
                  </a:moveTo>
                  <a:lnTo>
                    <a:pt x="0" y="16"/>
                  </a:lnTo>
                  <a:lnTo>
                    <a:pt x="3" y="25"/>
                  </a:lnTo>
                  <a:lnTo>
                    <a:pt x="6" y="30"/>
                  </a:lnTo>
                  <a:lnTo>
                    <a:pt x="11" y="33"/>
                  </a:lnTo>
                  <a:lnTo>
                    <a:pt x="19" y="35"/>
                  </a:lnTo>
                  <a:lnTo>
                    <a:pt x="19" y="35"/>
                  </a:lnTo>
                  <a:lnTo>
                    <a:pt x="25" y="33"/>
                  </a:lnTo>
                  <a:lnTo>
                    <a:pt x="30" y="30"/>
                  </a:lnTo>
                  <a:lnTo>
                    <a:pt x="33" y="25"/>
                  </a:lnTo>
                  <a:lnTo>
                    <a:pt x="36" y="16"/>
                  </a:lnTo>
                  <a:lnTo>
                    <a:pt x="36" y="16"/>
                  </a:lnTo>
                  <a:lnTo>
                    <a:pt x="33" y="11"/>
                  </a:lnTo>
                  <a:lnTo>
                    <a:pt x="30" y="6"/>
                  </a:lnTo>
                  <a:lnTo>
                    <a:pt x="25" y="3"/>
                  </a:lnTo>
                  <a:lnTo>
                    <a:pt x="19" y="0"/>
                  </a:lnTo>
                  <a:lnTo>
                    <a:pt x="19"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1" name="Freeform 34">
              <a:extLst>
                <a:ext uri="{FF2B5EF4-FFF2-40B4-BE49-F238E27FC236}">
                  <a16:creationId xmlns:a16="http://schemas.microsoft.com/office/drawing/2014/main" id="{1C826F0E-EEB1-412C-9B83-FE2185989A41}"/>
                </a:ext>
              </a:extLst>
            </p:cNvPr>
            <p:cNvSpPr>
              <a:spLocks/>
            </p:cNvSpPr>
            <p:nvPr/>
          </p:nvSpPr>
          <p:spPr bwMode="auto">
            <a:xfrm>
              <a:off x="6178554" y="1331914"/>
              <a:ext cx="50800" cy="55563"/>
            </a:xfrm>
            <a:custGeom>
              <a:avLst/>
              <a:gdLst>
                <a:gd name="T0" fmla="*/ 0 w 32"/>
                <a:gd name="T1" fmla="*/ 16 h 35"/>
                <a:gd name="T2" fmla="*/ 0 w 32"/>
                <a:gd name="T3" fmla="*/ 16 h 35"/>
                <a:gd name="T4" fmla="*/ 0 w 32"/>
                <a:gd name="T5" fmla="*/ 25 h 35"/>
                <a:gd name="T6" fmla="*/ 5 w 32"/>
                <a:gd name="T7" fmla="*/ 30 h 35"/>
                <a:gd name="T8" fmla="*/ 11 w 32"/>
                <a:gd name="T9" fmla="*/ 33 h 35"/>
                <a:gd name="T10" fmla="*/ 16 w 32"/>
                <a:gd name="T11" fmla="*/ 35 h 35"/>
                <a:gd name="T12" fmla="*/ 16 w 32"/>
                <a:gd name="T13" fmla="*/ 35 h 35"/>
                <a:gd name="T14" fmla="*/ 21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1 w 32"/>
                <a:gd name="T29" fmla="*/ 3 h 35"/>
                <a:gd name="T30" fmla="*/ 16 w 32"/>
                <a:gd name="T31" fmla="*/ 0 h 35"/>
                <a:gd name="T32" fmla="*/ 16 w 32"/>
                <a:gd name="T33" fmla="*/ 0 h 35"/>
                <a:gd name="T34" fmla="*/ 11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1" y="33"/>
                  </a:lnTo>
                  <a:lnTo>
                    <a:pt x="16" y="35"/>
                  </a:lnTo>
                  <a:lnTo>
                    <a:pt x="16" y="35"/>
                  </a:lnTo>
                  <a:lnTo>
                    <a:pt x="21" y="33"/>
                  </a:lnTo>
                  <a:lnTo>
                    <a:pt x="27" y="30"/>
                  </a:lnTo>
                  <a:lnTo>
                    <a:pt x="32" y="25"/>
                  </a:lnTo>
                  <a:lnTo>
                    <a:pt x="32" y="16"/>
                  </a:lnTo>
                  <a:lnTo>
                    <a:pt x="32" y="16"/>
                  </a:lnTo>
                  <a:lnTo>
                    <a:pt x="32" y="11"/>
                  </a:lnTo>
                  <a:lnTo>
                    <a:pt x="27" y="6"/>
                  </a:lnTo>
                  <a:lnTo>
                    <a:pt x="21"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2" name="Freeform 35">
              <a:extLst>
                <a:ext uri="{FF2B5EF4-FFF2-40B4-BE49-F238E27FC236}">
                  <a16:creationId xmlns:a16="http://schemas.microsoft.com/office/drawing/2014/main" id="{9C17729D-E9F8-4C25-B840-F8F6ECA41473}"/>
                </a:ext>
              </a:extLst>
            </p:cNvPr>
            <p:cNvSpPr>
              <a:spLocks/>
            </p:cNvSpPr>
            <p:nvPr/>
          </p:nvSpPr>
          <p:spPr bwMode="auto">
            <a:xfrm>
              <a:off x="6221417" y="1331914"/>
              <a:ext cx="55563" cy="55563"/>
            </a:xfrm>
            <a:custGeom>
              <a:avLst/>
              <a:gdLst>
                <a:gd name="T0" fmla="*/ 0 w 35"/>
                <a:gd name="T1" fmla="*/ 16 h 35"/>
                <a:gd name="T2" fmla="*/ 0 w 35"/>
                <a:gd name="T3" fmla="*/ 16 h 35"/>
                <a:gd name="T4" fmla="*/ 2 w 35"/>
                <a:gd name="T5" fmla="*/ 25 h 35"/>
                <a:gd name="T6" fmla="*/ 5 w 35"/>
                <a:gd name="T7" fmla="*/ 30 h 35"/>
                <a:gd name="T8" fmla="*/ 11 w 35"/>
                <a:gd name="T9" fmla="*/ 33 h 35"/>
                <a:gd name="T10" fmla="*/ 16 w 35"/>
                <a:gd name="T11" fmla="*/ 35 h 35"/>
                <a:gd name="T12" fmla="*/ 16 w 35"/>
                <a:gd name="T13" fmla="*/ 35 h 35"/>
                <a:gd name="T14" fmla="*/ 24 w 35"/>
                <a:gd name="T15" fmla="*/ 33 h 35"/>
                <a:gd name="T16" fmla="*/ 30 w 35"/>
                <a:gd name="T17" fmla="*/ 30 h 35"/>
                <a:gd name="T18" fmla="*/ 32 w 35"/>
                <a:gd name="T19" fmla="*/ 25 h 35"/>
                <a:gd name="T20" fmla="*/ 35 w 35"/>
                <a:gd name="T21" fmla="*/ 16 h 35"/>
                <a:gd name="T22" fmla="*/ 35 w 35"/>
                <a:gd name="T23" fmla="*/ 16 h 35"/>
                <a:gd name="T24" fmla="*/ 32 w 35"/>
                <a:gd name="T25" fmla="*/ 11 h 35"/>
                <a:gd name="T26" fmla="*/ 30 w 35"/>
                <a:gd name="T27" fmla="*/ 6 h 35"/>
                <a:gd name="T28" fmla="*/ 24 w 35"/>
                <a:gd name="T29" fmla="*/ 3 h 35"/>
                <a:gd name="T30" fmla="*/ 16 w 35"/>
                <a:gd name="T31" fmla="*/ 0 h 35"/>
                <a:gd name="T32" fmla="*/ 16 w 35"/>
                <a:gd name="T33" fmla="*/ 0 h 35"/>
                <a:gd name="T34" fmla="*/ 11 w 35"/>
                <a:gd name="T35" fmla="*/ 3 h 35"/>
                <a:gd name="T36" fmla="*/ 5 w 35"/>
                <a:gd name="T37" fmla="*/ 6 h 35"/>
                <a:gd name="T38" fmla="*/ 2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2" y="25"/>
                  </a:lnTo>
                  <a:lnTo>
                    <a:pt x="5" y="30"/>
                  </a:lnTo>
                  <a:lnTo>
                    <a:pt x="11" y="33"/>
                  </a:lnTo>
                  <a:lnTo>
                    <a:pt x="16" y="35"/>
                  </a:lnTo>
                  <a:lnTo>
                    <a:pt x="16" y="35"/>
                  </a:lnTo>
                  <a:lnTo>
                    <a:pt x="24" y="33"/>
                  </a:lnTo>
                  <a:lnTo>
                    <a:pt x="30" y="30"/>
                  </a:lnTo>
                  <a:lnTo>
                    <a:pt x="32" y="25"/>
                  </a:lnTo>
                  <a:lnTo>
                    <a:pt x="35" y="16"/>
                  </a:lnTo>
                  <a:lnTo>
                    <a:pt x="35" y="16"/>
                  </a:lnTo>
                  <a:lnTo>
                    <a:pt x="32" y="11"/>
                  </a:lnTo>
                  <a:lnTo>
                    <a:pt x="30" y="6"/>
                  </a:lnTo>
                  <a:lnTo>
                    <a:pt x="24" y="3"/>
                  </a:lnTo>
                  <a:lnTo>
                    <a:pt x="16" y="0"/>
                  </a:lnTo>
                  <a:lnTo>
                    <a:pt x="16" y="0"/>
                  </a:lnTo>
                  <a:lnTo>
                    <a:pt x="11" y="3"/>
                  </a:lnTo>
                  <a:lnTo>
                    <a:pt x="5" y="6"/>
                  </a:lnTo>
                  <a:lnTo>
                    <a:pt x="2"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3" name="Freeform 36">
              <a:extLst>
                <a:ext uri="{FF2B5EF4-FFF2-40B4-BE49-F238E27FC236}">
                  <a16:creationId xmlns:a16="http://schemas.microsoft.com/office/drawing/2014/main" id="{7DC73450-4BEF-44FF-BBE6-9C4E05081702}"/>
                </a:ext>
              </a:extLst>
            </p:cNvPr>
            <p:cNvSpPr>
              <a:spLocks/>
            </p:cNvSpPr>
            <p:nvPr/>
          </p:nvSpPr>
          <p:spPr bwMode="auto">
            <a:xfrm>
              <a:off x="6234117" y="1331914"/>
              <a:ext cx="55563" cy="55563"/>
            </a:xfrm>
            <a:custGeom>
              <a:avLst/>
              <a:gdLst>
                <a:gd name="T0" fmla="*/ 0 w 35"/>
                <a:gd name="T1" fmla="*/ 16 h 35"/>
                <a:gd name="T2" fmla="*/ 0 w 35"/>
                <a:gd name="T3" fmla="*/ 16 h 35"/>
                <a:gd name="T4" fmla="*/ 3 w 35"/>
                <a:gd name="T5" fmla="*/ 25 h 35"/>
                <a:gd name="T6" fmla="*/ 5 w 35"/>
                <a:gd name="T7" fmla="*/ 30 h 35"/>
                <a:gd name="T8" fmla="*/ 11 w 35"/>
                <a:gd name="T9" fmla="*/ 33 h 35"/>
                <a:gd name="T10" fmla="*/ 16 w 35"/>
                <a:gd name="T11" fmla="*/ 35 h 35"/>
                <a:gd name="T12" fmla="*/ 16 w 35"/>
                <a:gd name="T13" fmla="*/ 35 h 35"/>
                <a:gd name="T14" fmla="*/ 24 w 35"/>
                <a:gd name="T15" fmla="*/ 33 h 35"/>
                <a:gd name="T16" fmla="*/ 30 w 35"/>
                <a:gd name="T17" fmla="*/ 30 h 35"/>
                <a:gd name="T18" fmla="*/ 32 w 35"/>
                <a:gd name="T19" fmla="*/ 25 h 35"/>
                <a:gd name="T20" fmla="*/ 35 w 35"/>
                <a:gd name="T21" fmla="*/ 16 h 35"/>
                <a:gd name="T22" fmla="*/ 35 w 35"/>
                <a:gd name="T23" fmla="*/ 16 h 35"/>
                <a:gd name="T24" fmla="*/ 32 w 35"/>
                <a:gd name="T25" fmla="*/ 11 h 35"/>
                <a:gd name="T26" fmla="*/ 30 w 35"/>
                <a:gd name="T27" fmla="*/ 6 h 35"/>
                <a:gd name="T28" fmla="*/ 24 w 35"/>
                <a:gd name="T29" fmla="*/ 3 h 35"/>
                <a:gd name="T30" fmla="*/ 16 w 35"/>
                <a:gd name="T31" fmla="*/ 0 h 35"/>
                <a:gd name="T32" fmla="*/ 16 w 35"/>
                <a:gd name="T33" fmla="*/ 0 h 35"/>
                <a:gd name="T34" fmla="*/ 11 w 35"/>
                <a:gd name="T35" fmla="*/ 3 h 35"/>
                <a:gd name="T36" fmla="*/ 5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5" y="30"/>
                  </a:lnTo>
                  <a:lnTo>
                    <a:pt x="11" y="33"/>
                  </a:lnTo>
                  <a:lnTo>
                    <a:pt x="16" y="35"/>
                  </a:lnTo>
                  <a:lnTo>
                    <a:pt x="16" y="35"/>
                  </a:lnTo>
                  <a:lnTo>
                    <a:pt x="24" y="33"/>
                  </a:lnTo>
                  <a:lnTo>
                    <a:pt x="30" y="30"/>
                  </a:lnTo>
                  <a:lnTo>
                    <a:pt x="32" y="25"/>
                  </a:lnTo>
                  <a:lnTo>
                    <a:pt x="35" y="16"/>
                  </a:lnTo>
                  <a:lnTo>
                    <a:pt x="35" y="16"/>
                  </a:lnTo>
                  <a:lnTo>
                    <a:pt x="32" y="11"/>
                  </a:lnTo>
                  <a:lnTo>
                    <a:pt x="30" y="6"/>
                  </a:lnTo>
                  <a:lnTo>
                    <a:pt x="24" y="3"/>
                  </a:lnTo>
                  <a:lnTo>
                    <a:pt x="16" y="0"/>
                  </a:lnTo>
                  <a:lnTo>
                    <a:pt x="16" y="0"/>
                  </a:lnTo>
                  <a:lnTo>
                    <a:pt x="11" y="3"/>
                  </a:lnTo>
                  <a:lnTo>
                    <a:pt x="5"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4" name="Freeform 37">
              <a:extLst>
                <a:ext uri="{FF2B5EF4-FFF2-40B4-BE49-F238E27FC236}">
                  <a16:creationId xmlns:a16="http://schemas.microsoft.com/office/drawing/2014/main" id="{18CFFB34-7309-4BB8-A03D-5C63F9044241}"/>
                </a:ext>
              </a:extLst>
            </p:cNvPr>
            <p:cNvSpPr>
              <a:spLocks/>
            </p:cNvSpPr>
            <p:nvPr/>
          </p:nvSpPr>
          <p:spPr bwMode="auto">
            <a:xfrm>
              <a:off x="6319842" y="1331914"/>
              <a:ext cx="50800" cy="55563"/>
            </a:xfrm>
            <a:custGeom>
              <a:avLst/>
              <a:gdLst>
                <a:gd name="T0" fmla="*/ 0 w 32"/>
                <a:gd name="T1" fmla="*/ 16 h 35"/>
                <a:gd name="T2" fmla="*/ 0 w 32"/>
                <a:gd name="T3" fmla="*/ 16 h 35"/>
                <a:gd name="T4" fmla="*/ 0 w 32"/>
                <a:gd name="T5" fmla="*/ 25 h 35"/>
                <a:gd name="T6" fmla="*/ 5 w 32"/>
                <a:gd name="T7" fmla="*/ 30 h 35"/>
                <a:gd name="T8" fmla="*/ 11 w 32"/>
                <a:gd name="T9" fmla="*/ 33 h 35"/>
                <a:gd name="T10" fmla="*/ 16 w 32"/>
                <a:gd name="T11" fmla="*/ 35 h 35"/>
                <a:gd name="T12" fmla="*/ 16 w 32"/>
                <a:gd name="T13" fmla="*/ 35 h 35"/>
                <a:gd name="T14" fmla="*/ 22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2 w 32"/>
                <a:gd name="T29" fmla="*/ 3 h 35"/>
                <a:gd name="T30" fmla="*/ 16 w 32"/>
                <a:gd name="T31" fmla="*/ 0 h 35"/>
                <a:gd name="T32" fmla="*/ 16 w 32"/>
                <a:gd name="T33" fmla="*/ 0 h 35"/>
                <a:gd name="T34" fmla="*/ 11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1" y="33"/>
                  </a:lnTo>
                  <a:lnTo>
                    <a:pt x="16" y="35"/>
                  </a:lnTo>
                  <a:lnTo>
                    <a:pt x="16" y="35"/>
                  </a:lnTo>
                  <a:lnTo>
                    <a:pt x="22" y="33"/>
                  </a:lnTo>
                  <a:lnTo>
                    <a:pt x="27" y="30"/>
                  </a:lnTo>
                  <a:lnTo>
                    <a:pt x="32" y="25"/>
                  </a:lnTo>
                  <a:lnTo>
                    <a:pt x="32" y="16"/>
                  </a:lnTo>
                  <a:lnTo>
                    <a:pt x="32" y="16"/>
                  </a:lnTo>
                  <a:lnTo>
                    <a:pt x="32" y="11"/>
                  </a:lnTo>
                  <a:lnTo>
                    <a:pt x="27" y="6"/>
                  </a:lnTo>
                  <a:lnTo>
                    <a:pt x="22"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5" name="Freeform 38">
              <a:extLst>
                <a:ext uri="{FF2B5EF4-FFF2-40B4-BE49-F238E27FC236}">
                  <a16:creationId xmlns:a16="http://schemas.microsoft.com/office/drawing/2014/main" id="{F8E8F196-1C16-41E3-A6CA-844A63420540}"/>
                </a:ext>
              </a:extLst>
            </p:cNvPr>
            <p:cNvSpPr>
              <a:spLocks/>
            </p:cNvSpPr>
            <p:nvPr/>
          </p:nvSpPr>
          <p:spPr bwMode="auto">
            <a:xfrm>
              <a:off x="7097717" y="1331914"/>
              <a:ext cx="50800" cy="55563"/>
            </a:xfrm>
            <a:custGeom>
              <a:avLst/>
              <a:gdLst>
                <a:gd name="T0" fmla="*/ 0 w 32"/>
                <a:gd name="T1" fmla="*/ 16 h 35"/>
                <a:gd name="T2" fmla="*/ 0 w 32"/>
                <a:gd name="T3" fmla="*/ 16 h 35"/>
                <a:gd name="T4" fmla="*/ 0 w 32"/>
                <a:gd name="T5" fmla="*/ 25 h 35"/>
                <a:gd name="T6" fmla="*/ 5 w 32"/>
                <a:gd name="T7" fmla="*/ 30 h 35"/>
                <a:gd name="T8" fmla="*/ 10 w 32"/>
                <a:gd name="T9" fmla="*/ 33 h 35"/>
                <a:gd name="T10" fmla="*/ 16 w 32"/>
                <a:gd name="T11" fmla="*/ 35 h 35"/>
                <a:gd name="T12" fmla="*/ 16 w 32"/>
                <a:gd name="T13" fmla="*/ 35 h 35"/>
                <a:gd name="T14" fmla="*/ 21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1 w 32"/>
                <a:gd name="T29" fmla="*/ 3 h 35"/>
                <a:gd name="T30" fmla="*/ 16 w 32"/>
                <a:gd name="T31" fmla="*/ 0 h 35"/>
                <a:gd name="T32" fmla="*/ 16 w 32"/>
                <a:gd name="T33" fmla="*/ 0 h 35"/>
                <a:gd name="T34" fmla="*/ 10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0" y="33"/>
                  </a:lnTo>
                  <a:lnTo>
                    <a:pt x="16" y="35"/>
                  </a:lnTo>
                  <a:lnTo>
                    <a:pt x="16" y="35"/>
                  </a:lnTo>
                  <a:lnTo>
                    <a:pt x="21" y="33"/>
                  </a:lnTo>
                  <a:lnTo>
                    <a:pt x="27" y="30"/>
                  </a:lnTo>
                  <a:lnTo>
                    <a:pt x="32" y="25"/>
                  </a:lnTo>
                  <a:lnTo>
                    <a:pt x="32" y="16"/>
                  </a:lnTo>
                  <a:lnTo>
                    <a:pt x="32" y="16"/>
                  </a:lnTo>
                  <a:lnTo>
                    <a:pt x="32" y="11"/>
                  </a:lnTo>
                  <a:lnTo>
                    <a:pt x="27" y="6"/>
                  </a:lnTo>
                  <a:lnTo>
                    <a:pt x="21" y="3"/>
                  </a:lnTo>
                  <a:lnTo>
                    <a:pt x="16" y="0"/>
                  </a:lnTo>
                  <a:lnTo>
                    <a:pt x="16" y="0"/>
                  </a:lnTo>
                  <a:lnTo>
                    <a:pt x="10"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6" name="Freeform 39">
              <a:extLst>
                <a:ext uri="{FF2B5EF4-FFF2-40B4-BE49-F238E27FC236}">
                  <a16:creationId xmlns:a16="http://schemas.microsoft.com/office/drawing/2014/main" id="{852CF4B4-98D7-445A-A7BC-472A37E6D033}"/>
                </a:ext>
              </a:extLst>
            </p:cNvPr>
            <p:cNvSpPr>
              <a:spLocks/>
            </p:cNvSpPr>
            <p:nvPr/>
          </p:nvSpPr>
          <p:spPr bwMode="auto">
            <a:xfrm>
              <a:off x="7332667" y="1331914"/>
              <a:ext cx="57150" cy="55563"/>
            </a:xfrm>
            <a:custGeom>
              <a:avLst/>
              <a:gdLst>
                <a:gd name="T0" fmla="*/ 0 w 36"/>
                <a:gd name="T1" fmla="*/ 16 h 35"/>
                <a:gd name="T2" fmla="*/ 0 w 36"/>
                <a:gd name="T3" fmla="*/ 16 h 35"/>
                <a:gd name="T4" fmla="*/ 3 w 36"/>
                <a:gd name="T5" fmla="*/ 25 h 35"/>
                <a:gd name="T6" fmla="*/ 6 w 36"/>
                <a:gd name="T7" fmla="*/ 30 h 35"/>
                <a:gd name="T8" fmla="*/ 11 w 36"/>
                <a:gd name="T9" fmla="*/ 33 h 35"/>
                <a:gd name="T10" fmla="*/ 19 w 36"/>
                <a:gd name="T11" fmla="*/ 35 h 35"/>
                <a:gd name="T12" fmla="*/ 19 w 36"/>
                <a:gd name="T13" fmla="*/ 35 h 35"/>
                <a:gd name="T14" fmla="*/ 25 w 36"/>
                <a:gd name="T15" fmla="*/ 33 h 35"/>
                <a:gd name="T16" fmla="*/ 30 w 36"/>
                <a:gd name="T17" fmla="*/ 30 h 35"/>
                <a:gd name="T18" fmla="*/ 33 w 36"/>
                <a:gd name="T19" fmla="*/ 25 h 35"/>
                <a:gd name="T20" fmla="*/ 36 w 36"/>
                <a:gd name="T21" fmla="*/ 16 h 35"/>
                <a:gd name="T22" fmla="*/ 36 w 36"/>
                <a:gd name="T23" fmla="*/ 16 h 35"/>
                <a:gd name="T24" fmla="*/ 33 w 36"/>
                <a:gd name="T25" fmla="*/ 11 h 35"/>
                <a:gd name="T26" fmla="*/ 30 w 36"/>
                <a:gd name="T27" fmla="*/ 6 h 35"/>
                <a:gd name="T28" fmla="*/ 25 w 36"/>
                <a:gd name="T29" fmla="*/ 3 h 35"/>
                <a:gd name="T30" fmla="*/ 19 w 36"/>
                <a:gd name="T31" fmla="*/ 0 h 35"/>
                <a:gd name="T32" fmla="*/ 19 w 36"/>
                <a:gd name="T33" fmla="*/ 0 h 35"/>
                <a:gd name="T34" fmla="*/ 11 w 36"/>
                <a:gd name="T35" fmla="*/ 3 h 35"/>
                <a:gd name="T36" fmla="*/ 6 w 36"/>
                <a:gd name="T37" fmla="*/ 6 h 35"/>
                <a:gd name="T38" fmla="*/ 3 w 36"/>
                <a:gd name="T39" fmla="*/ 11 h 35"/>
                <a:gd name="T40" fmla="*/ 0 w 36"/>
                <a:gd name="T41" fmla="*/ 16 h 35"/>
                <a:gd name="T42" fmla="*/ 0 w 36"/>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6"/>
                  </a:moveTo>
                  <a:lnTo>
                    <a:pt x="0" y="16"/>
                  </a:lnTo>
                  <a:lnTo>
                    <a:pt x="3" y="25"/>
                  </a:lnTo>
                  <a:lnTo>
                    <a:pt x="6" y="30"/>
                  </a:lnTo>
                  <a:lnTo>
                    <a:pt x="11" y="33"/>
                  </a:lnTo>
                  <a:lnTo>
                    <a:pt x="19" y="35"/>
                  </a:lnTo>
                  <a:lnTo>
                    <a:pt x="19" y="35"/>
                  </a:lnTo>
                  <a:lnTo>
                    <a:pt x="25" y="33"/>
                  </a:lnTo>
                  <a:lnTo>
                    <a:pt x="30" y="30"/>
                  </a:lnTo>
                  <a:lnTo>
                    <a:pt x="33" y="25"/>
                  </a:lnTo>
                  <a:lnTo>
                    <a:pt x="36" y="16"/>
                  </a:lnTo>
                  <a:lnTo>
                    <a:pt x="36" y="16"/>
                  </a:lnTo>
                  <a:lnTo>
                    <a:pt x="33" y="11"/>
                  </a:lnTo>
                  <a:lnTo>
                    <a:pt x="30" y="6"/>
                  </a:lnTo>
                  <a:lnTo>
                    <a:pt x="25" y="3"/>
                  </a:lnTo>
                  <a:lnTo>
                    <a:pt x="19" y="0"/>
                  </a:lnTo>
                  <a:lnTo>
                    <a:pt x="19"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7" name="Freeform 40">
              <a:extLst>
                <a:ext uri="{FF2B5EF4-FFF2-40B4-BE49-F238E27FC236}">
                  <a16:creationId xmlns:a16="http://schemas.microsoft.com/office/drawing/2014/main" id="{C7CBF8C9-8E25-48D7-99AD-8476278B6AEF}"/>
                </a:ext>
              </a:extLst>
            </p:cNvPr>
            <p:cNvSpPr>
              <a:spLocks/>
            </p:cNvSpPr>
            <p:nvPr/>
          </p:nvSpPr>
          <p:spPr bwMode="auto">
            <a:xfrm>
              <a:off x="7372355" y="1331914"/>
              <a:ext cx="55563" cy="55563"/>
            </a:xfrm>
            <a:custGeom>
              <a:avLst/>
              <a:gdLst>
                <a:gd name="T0" fmla="*/ 0 w 35"/>
                <a:gd name="T1" fmla="*/ 16 h 35"/>
                <a:gd name="T2" fmla="*/ 0 w 35"/>
                <a:gd name="T3" fmla="*/ 16 h 35"/>
                <a:gd name="T4" fmla="*/ 3 w 35"/>
                <a:gd name="T5" fmla="*/ 25 h 35"/>
                <a:gd name="T6" fmla="*/ 5 w 35"/>
                <a:gd name="T7" fmla="*/ 30 h 35"/>
                <a:gd name="T8" fmla="*/ 11 w 35"/>
                <a:gd name="T9" fmla="*/ 33 h 35"/>
                <a:gd name="T10" fmla="*/ 16 w 35"/>
                <a:gd name="T11" fmla="*/ 35 h 35"/>
                <a:gd name="T12" fmla="*/ 16 w 35"/>
                <a:gd name="T13" fmla="*/ 35 h 35"/>
                <a:gd name="T14" fmla="*/ 24 w 35"/>
                <a:gd name="T15" fmla="*/ 33 h 35"/>
                <a:gd name="T16" fmla="*/ 30 w 35"/>
                <a:gd name="T17" fmla="*/ 30 h 35"/>
                <a:gd name="T18" fmla="*/ 32 w 35"/>
                <a:gd name="T19" fmla="*/ 25 h 35"/>
                <a:gd name="T20" fmla="*/ 35 w 35"/>
                <a:gd name="T21" fmla="*/ 16 h 35"/>
                <a:gd name="T22" fmla="*/ 35 w 35"/>
                <a:gd name="T23" fmla="*/ 16 h 35"/>
                <a:gd name="T24" fmla="*/ 32 w 35"/>
                <a:gd name="T25" fmla="*/ 11 h 35"/>
                <a:gd name="T26" fmla="*/ 30 w 35"/>
                <a:gd name="T27" fmla="*/ 6 h 35"/>
                <a:gd name="T28" fmla="*/ 24 w 35"/>
                <a:gd name="T29" fmla="*/ 3 h 35"/>
                <a:gd name="T30" fmla="*/ 16 w 35"/>
                <a:gd name="T31" fmla="*/ 0 h 35"/>
                <a:gd name="T32" fmla="*/ 16 w 35"/>
                <a:gd name="T33" fmla="*/ 0 h 35"/>
                <a:gd name="T34" fmla="*/ 11 w 35"/>
                <a:gd name="T35" fmla="*/ 3 h 35"/>
                <a:gd name="T36" fmla="*/ 5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5" y="30"/>
                  </a:lnTo>
                  <a:lnTo>
                    <a:pt x="11" y="33"/>
                  </a:lnTo>
                  <a:lnTo>
                    <a:pt x="16" y="35"/>
                  </a:lnTo>
                  <a:lnTo>
                    <a:pt x="16" y="35"/>
                  </a:lnTo>
                  <a:lnTo>
                    <a:pt x="24" y="33"/>
                  </a:lnTo>
                  <a:lnTo>
                    <a:pt x="30" y="30"/>
                  </a:lnTo>
                  <a:lnTo>
                    <a:pt x="32" y="25"/>
                  </a:lnTo>
                  <a:lnTo>
                    <a:pt x="35" y="16"/>
                  </a:lnTo>
                  <a:lnTo>
                    <a:pt x="35" y="16"/>
                  </a:lnTo>
                  <a:lnTo>
                    <a:pt x="32" y="11"/>
                  </a:lnTo>
                  <a:lnTo>
                    <a:pt x="30" y="6"/>
                  </a:lnTo>
                  <a:lnTo>
                    <a:pt x="24" y="3"/>
                  </a:lnTo>
                  <a:lnTo>
                    <a:pt x="16" y="0"/>
                  </a:lnTo>
                  <a:lnTo>
                    <a:pt x="16" y="0"/>
                  </a:lnTo>
                  <a:lnTo>
                    <a:pt x="11" y="3"/>
                  </a:lnTo>
                  <a:lnTo>
                    <a:pt x="5"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8" name="Freeform 41">
              <a:extLst>
                <a:ext uri="{FF2B5EF4-FFF2-40B4-BE49-F238E27FC236}">
                  <a16:creationId xmlns:a16="http://schemas.microsoft.com/office/drawing/2014/main" id="{DFCF141A-6469-4062-B094-E40DD2AAD496}"/>
                </a:ext>
              </a:extLst>
            </p:cNvPr>
            <p:cNvSpPr>
              <a:spLocks/>
            </p:cNvSpPr>
            <p:nvPr/>
          </p:nvSpPr>
          <p:spPr bwMode="auto">
            <a:xfrm>
              <a:off x="7556505" y="1331914"/>
              <a:ext cx="52388" cy="55563"/>
            </a:xfrm>
            <a:custGeom>
              <a:avLst/>
              <a:gdLst>
                <a:gd name="T0" fmla="*/ 0 w 33"/>
                <a:gd name="T1" fmla="*/ 16 h 35"/>
                <a:gd name="T2" fmla="*/ 0 w 33"/>
                <a:gd name="T3" fmla="*/ 16 h 35"/>
                <a:gd name="T4" fmla="*/ 0 w 33"/>
                <a:gd name="T5" fmla="*/ 25 h 35"/>
                <a:gd name="T6" fmla="*/ 3 w 33"/>
                <a:gd name="T7" fmla="*/ 30 h 35"/>
                <a:gd name="T8" fmla="*/ 8 w 33"/>
                <a:gd name="T9" fmla="*/ 33 h 35"/>
                <a:gd name="T10" fmla="*/ 16 w 33"/>
                <a:gd name="T11" fmla="*/ 35 h 35"/>
                <a:gd name="T12" fmla="*/ 16 w 33"/>
                <a:gd name="T13" fmla="*/ 35 h 35"/>
                <a:gd name="T14" fmla="*/ 22 w 33"/>
                <a:gd name="T15" fmla="*/ 33 h 35"/>
                <a:gd name="T16" fmla="*/ 27 w 33"/>
                <a:gd name="T17" fmla="*/ 30 h 35"/>
                <a:gd name="T18" fmla="*/ 33 w 33"/>
                <a:gd name="T19" fmla="*/ 25 h 35"/>
                <a:gd name="T20" fmla="*/ 33 w 33"/>
                <a:gd name="T21" fmla="*/ 16 h 35"/>
                <a:gd name="T22" fmla="*/ 33 w 33"/>
                <a:gd name="T23" fmla="*/ 16 h 35"/>
                <a:gd name="T24" fmla="*/ 33 w 33"/>
                <a:gd name="T25" fmla="*/ 11 h 35"/>
                <a:gd name="T26" fmla="*/ 27 w 33"/>
                <a:gd name="T27" fmla="*/ 6 h 35"/>
                <a:gd name="T28" fmla="*/ 22 w 33"/>
                <a:gd name="T29" fmla="*/ 3 h 35"/>
                <a:gd name="T30" fmla="*/ 16 w 33"/>
                <a:gd name="T31" fmla="*/ 0 h 35"/>
                <a:gd name="T32" fmla="*/ 16 w 33"/>
                <a:gd name="T33" fmla="*/ 0 h 35"/>
                <a:gd name="T34" fmla="*/ 8 w 33"/>
                <a:gd name="T35" fmla="*/ 3 h 35"/>
                <a:gd name="T36" fmla="*/ 3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3" y="30"/>
                  </a:lnTo>
                  <a:lnTo>
                    <a:pt x="8" y="33"/>
                  </a:lnTo>
                  <a:lnTo>
                    <a:pt x="16" y="35"/>
                  </a:lnTo>
                  <a:lnTo>
                    <a:pt x="16" y="35"/>
                  </a:lnTo>
                  <a:lnTo>
                    <a:pt x="22" y="33"/>
                  </a:lnTo>
                  <a:lnTo>
                    <a:pt x="27" y="30"/>
                  </a:lnTo>
                  <a:lnTo>
                    <a:pt x="33" y="25"/>
                  </a:lnTo>
                  <a:lnTo>
                    <a:pt x="33" y="16"/>
                  </a:lnTo>
                  <a:lnTo>
                    <a:pt x="33" y="16"/>
                  </a:lnTo>
                  <a:lnTo>
                    <a:pt x="33" y="11"/>
                  </a:lnTo>
                  <a:lnTo>
                    <a:pt x="27" y="6"/>
                  </a:lnTo>
                  <a:lnTo>
                    <a:pt x="22" y="3"/>
                  </a:lnTo>
                  <a:lnTo>
                    <a:pt x="16" y="0"/>
                  </a:lnTo>
                  <a:lnTo>
                    <a:pt x="16" y="0"/>
                  </a:lnTo>
                  <a:lnTo>
                    <a:pt x="8" y="3"/>
                  </a:lnTo>
                  <a:lnTo>
                    <a:pt x="3"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49" name="Freeform 42">
              <a:extLst>
                <a:ext uri="{FF2B5EF4-FFF2-40B4-BE49-F238E27FC236}">
                  <a16:creationId xmlns:a16="http://schemas.microsoft.com/office/drawing/2014/main" id="{7E4A6347-0E02-4C5E-82AD-676B243D45A5}"/>
                </a:ext>
              </a:extLst>
            </p:cNvPr>
            <p:cNvSpPr>
              <a:spLocks/>
            </p:cNvSpPr>
            <p:nvPr/>
          </p:nvSpPr>
          <p:spPr bwMode="auto">
            <a:xfrm>
              <a:off x="7659692" y="1331914"/>
              <a:ext cx="55563" cy="55563"/>
            </a:xfrm>
            <a:custGeom>
              <a:avLst/>
              <a:gdLst>
                <a:gd name="T0" fmla="*/ 0 w 35"/>
                <a:gd name="T1" fmla="*/ 16 h 35"/>
                <a:gd name="T2" fmla="*/ 0 w 35"/>
                <a:gd name="T3" fmla="*/ 16 h 35"/>
                <a:gd name="T4" fmla="*/ 3 w 35"/>
                <a:gd name="T5" fmla="*/ 25 h 35"/>
                <a:gd name="T6" fmla="*/ 5 w 35"/>
                <a:gd name="T7" fmla="*/ 30 h 35"/>
                <a:gd name="T8" fmla="*/ 11 w 35"/>
                <a:gd name="T9" fmla="*/ 33 h 35"/>
                <a:gd name="T10" fmla="*/ 16 w 35"/>
                <a:gd name="T11" fmla="*/ 35 h 35"/>
                <a:gd name="T12" fmla="*/ 16 w 35"/>
                <a:gd name="T13" fmla="*/ 35 h 35"/>
                <a:gd name="T14" fmla="*/ 24 w 35"/>
                <a:gd name="T15" fmla="*/ 33 h 35"/>
                <a:gd name="T16" fmla="*/ 30 w 35"/>
                <a:gd name="T17" fmla="*/ 30 h 35"/>
                <a:gd name="T18" fmla="*/ 33 w 35"/>
                <a:gd name="T19" fmla="*/ 25 h 35"/>
                <a:gd name="T20" fmla="*/ 35 w 35"/>
                <a:gd name="T21" fmla="*/ 16 h 35"/>
                <a:gd name="T22" fmla="*/ 35 w 35"/>
                <a:gd name="T23" fmla="*/ 16 h 35"/>
                <a:gd name="T24" fmla="*/ 33 w 35"/>
                <a:gd name="T25" fmla="*/ 11 h 35"/>
                <a:gd name="T26" fmla="*/ 30 w 35"/>
                <a:gd name="T27" fmla="*/ 6 h 35"/>
                <a:gd name="T28" fmla="*/ 24 w 35"/>
                <a:gd name="T29" fmla="*/ 3 h 35"/>
                <a:gd name="T30" fmla="*/ 16 w 35"/>
                <a:gd name="T31" fmla="*/ 0 h 35"/>
                <a:gd name="T32" fmla="*/ 16 w 35"/>
                <a:gd name="T33" fmla="*/ 0 h 35"/>
                <a:gd name="T34" fmla="*/ 11 w 35"/>
                <a:gd name="T35" fmla="*/ 3 h 35"/>
                <a:gd name="T36" fmla="*/ 5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5" y="30"/>
                  </a:lnTo>
                  <a:lnTo>
                    <a:pt x="11" y="33"/>
                  </a:lnTo>
                  <a:lnTo>
                    <a:pt x="16" y="35"/>
                  </a:lnTo>
                  <a:lnTo>
                    <a:pt x="16" y="35"/>
                  </a:lnTo>
                  <a:lnTo>
                    <a:pt x="24" y="33"/>
                  </a:lnTo>
                  <a:lnTo>
                    <a:pt x="30" y="30"/>
                  </a:lnTo>
                  <a:lnTo>
                    <a:pt x="33" y="25"/>
                  </a:lnTo>
                  <a:lnTo>
                    <a:pt x="35" y="16"/>
                  </a:lnTo>
                  <a:lnTo>
                    <a:pt x="35" y="16"/>
                  </a:lnTo>
                  <a:lnTo>
                    <a:pt x="33" y="11"/>
                  </a:lnTo>
                  <a:lnTo>
                    <a:pt x="30" y="6"/>
                  </a:lnTo>
                  <a:lnTo>
                    <a:pt x="24" y="3"/>
                  </a:lnTo>
                  <a:lnTo>
                    <a:pt x="16" y="0"/>
                  </a:lnTo>
                  <a:lnTo>
                    <a:pt x="16" y="0"/>
                  </a:lnTo>
                  <a:lnTo>
                    <a:pt x="11" y="3"/>
                  </a:lnTo>
                  <a:lnTo>
                    <a:pt x="5"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0" name="Freeform 43">
              <a:extLst>
                <a:ext uri="{FF2B5EF4-FFF2-40B4-BE49-F238E27FC236}">
                  <a16:creationId xmlns:a16="http://schemas.microsoft.com/office/drawing/2014/main" id="{0B556B86-ED3B-42AC-8B61-B44193F94C08}"/>
                </a:ext>
              </a:extLst>
            </p:cNvPr>
            <p:cNvSpPr>
              <a:spLocks/>
            </p:cNvSpPr>
            <p:nvPr/>
          </p:nvSpPr>
          <p:spPr bwMode="auto">
            <a:xfrm>
              <a:off x="7754942" y="1331914"/>
              <a:ext cx="50800" cy="55563"/>
            </a:xfrm>
            <a:custGeom>
              <a:avLst/>
              <a:gdLst>
                <a:gd name="T0" fmla="*/ 0 w 32"/>
                <a:gd name="T1" fmla="*/ 16 h 35"/>
                <a:gd name="T2" fmla="*/ 0 w 32"/>
                <a:gd name="T3" fmla="*/ 16 h 35"/>
                <a:gd name="T4" fmla="*/ 0 w 32"/>
                <a:gd name="T5" fmla="*/ 25 h 35"/>
                <a:gd name="T6" fmla="*/ 5 w 32"/>
                <a:gd name="T7" fmla="*/ 30 h 35"/>
                <a:gd name="T8" fmla="*/ 10 w 32"/>
                <a:gd name="T9" fmla="*/ 33 h 35"/>
                <a:gd name="T10" fmla="*/ 16 w 32"/>
                <a:gd name="T11" fmla="*/ 35 h 35"/>
                <a:gd name="T12" fmla="*/ 16 w 32"/>
                <a:gd name="T13" fmla="*/ 35 h 35"/>
                <a:gd name="T14" fmla="*/ 21 w 32"/>
                <a:gd name="T15" fmla="*/ 33 h 35"/>
                <a:gd name="T16" fmla="*/ 27 w 32"/>
                <a:gd name="T17" fmla="*/ 30 h 35"/>
                <a:gd name="T18" fmla="*/ 32 w 32"/>
                <a:gd name="T19" fmla="*/ 25 h 35"/>
                <a:gd name="T20" fmla="*/ 32 w 32"/>
                <a:gd name="T21" fmla="*/ 16 h 35"/>
                <a:gd name="T22" fmla="*/ 32 w 32"/>
                <a:gd name="T23" fmla="*/ 16 h 35"/>
                <a:gd name="T24" fmla="*/ 32 w 32"/>
                <a:gd name="T25" fmla="*/ 11 h 35"/>
                <a:gd name="T26" fmla="*/ 27 w 32"/>
                <a:gd name="T27" fmla="*/ 6 h 35"/>
                <a:gd name="T28" fmla="*/ 21 w 32"/>
                <a:gd name="T29" fmla="*/ 3 h 35"/>
                <a:gd name="T30" fmla="*/ 16 w 32"/>
                <a:gd name="T31" fmla="*/ 0 h 35"/>
                <a:gd name="T32" fmla="*/ 16 w 32"/>
                <a:gd name="T33" fmla="*/ 0 h 35"/>
                <a:gd name="T34" fmla="*/ 10 w 32"/>
                <a:gd name="T35" fmla="*/ 3 h 35"/>
                <a:gd name="T36" fmla="*/ 5 w 32"/>
                <a:gd name="T37" fmla="*/ 6 h 35"/>
                <a:gd name="T38" fmla="*/ 0 w 32"/>
                <a:gd name="T39" fmla="*/ 11 h 35"/>
                <a:gd name="T40" fmla="*/ 0 w 32"/>
                <a:gd name="T41" fmla="*/ 16 h 35"/>
                <a:gd name="T42" fmla="*/ 0 w 32"/>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5">
                  <a:moveTo>
                    <a:pt x="0" y="16"/>
                  </a:moveTo>
                  <a:lnTo>
                    <a:pt x="0" y="16"/>
                  </a:lnTo>
                  <a:lnTo>
                    <a:pt x="0" y="25"/>
                  </a:lnTo>
                  <a:lnTo>
                    <a:pt x="5" y="30"/>
                  </a:lnTo>
                  <a:lnTo>
                    <a:pt x="10" y="33"/>
                  </a:lnTo>
                  <a:lnTo>
                    <a:pt x="16" y="35"/>
                  </a:lnTo>
                  <a:lnTo>
                    <a:pt x="16" y="35"/>
                  </a:lnTo>
                  <a:lnTo>
                    <a:pt x="21" y="33"/>
                  </a:lnTo>
                  <a:lnTo>
                    <a:pt x="27" y="30"/>
                  </a:lnTo>
                  <a:lnTo>
                    <a:pt x="32" y="25"/>
                  </a:lnTo>
                  <a:lnTo>
                    <a:pt x="32" y="16"/>
                  </a:lnTo>
                  <a:lnTo>
                    <a:pt x="32" y="16"/>
                  </a:lnTo>
                  <a:lnTo>
                    <a:pt x="32" y="11"/>
                  </a:lnTo>
                  <a:lnTo>
                    <a:pt x="27" y="6"/>
                  </a:lnTo>
                  <a:lnTo>
                    <a:pt x="21" y="3"/>
                  </a:lnTo>
                  <a:lnTo>
                    <a:pt x="16" y="0"/>
                  </a:lnTo>
                  <a:lnTo>
                    <a:pt x="16" y="0"/>
                  </a:lnTo>
                  <a:lnTo>
                    <a:pt x="10"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1" name="Freeform 44">
              <a:extLst>
                <a:ext uri="{FF2B5EF4-FFF2-40B4-BE49-F238E27FC236}">
                  <a16:creationId xmlns:a16="http://schemas.microsoft.com/office/drawing/2014/main" id="{4E64C273-EA28-405B-8956-805D0DE8A508}"/>
                </a:ext>
              </a:extLst>
            </p:cNvPr>
            <p:cNvSpPr>
              <a:spLocks/>
            </p:cNvSpPr>
            <p:nvPr/>
          </p:nvSpPr>
          <p:spPr bwMode="auto">
            <a:xfrm>
              <a:off x="7805743" y="1331914"/>
              <a:ext cx="52388" cy="55563"/>
            </a:xfrm>
            <a:custGeom>
              <a:avLst/>
              <a:gdLst>
                <a:gd name="T0" fmla="*/ 0 w 33"/>
                <a:gd name="T1" fmla="*/ 16 h 35"/>
                <a:gd name="T2" fmla="*/ 0 w 33"/>
                <a:gd name="T3" fmla="*/ 16 h 35"/>
                <a:gd name="T4" fmla="*/ 0 w 33"/>
                <a:gd name="T5" fmla="*/ 25 h 35"/>
                <a:gd name="T6" fmla="*/ 5 w 33"/>
                <a:gd name="T7" fmla="*/ 30 h 35"/>
                <a:gd name="T8" fmla="*/ 11 w 33"/>
                <a:gd name="T9" fmla="*/ 33 h 35"/>
                <a:gd name="T10" fmla="*/ 16 w 33"/>
                <a:gd name="T11" fmla="*/ 35 h 35"/>
                <a:gd name="T12" fmla="*/ 16 w 33"/>
                <a:gd name="T13" fmla="*/ 35 h 35"/>
                <a:gd name="T14" fmla="*/ 22 w 33"/>
                <a:gd name="T15" fmla="*/ 33 h 35"/>
                <a:gd name="T16" fmla="*/ 27 w 33"/>
                <a:gd name="T17" fmla="*/ 30 h 35"/>
                <a:gd name="T18" fmla="*/ 33 w 33"/>
                <a:gd name="T19" fmla="*/ 25 h 35"/>
                <a:gd name="T20" fmla="*/ 33 w 33"/>
                <a:gd name="T21" fmla="*/ 16 h 35"/>
                <a:gd name="T22" fmla="*/ 33 w 33"/>
                <a:gd name="T23" fmla="*/ 16 h 35"/>
                <a:gd name="T24" fmla="*/ 33 w 33"/>
                <a:gd name="T25" fmla="*/ 11 h 35"/>
                <a:gd name="T26" fmla="*/ 27 w 33"/>
                <a:gd name="T27" fmla="*/ 6 h 35"/>
                <a:gd name="T28" fmla="*/ 22 w 33"/>
                <a:gd name="T29" fmla="*/ 3 h 35"/>
                <a:gd name="T30" fmla="*/ 16 w 33"/>
                <a:gd name="T31" fmla="*/ 0 h 35"/>
                <a:gd name="T32" fmla="*/ 16 w 33"/>
                <a:gd name="T33" fmla="*/ 0 h 35"/>
                <a:gd name="T34" fmla="*/ 11 w 33"/>
                <a:gd name="T35" fmla="*/ 3 h 35"/>
                <a:gd name="T36" fmla="*/ 5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5" y="30"/>
                  </a:lnTo>
                  <a:lnTo>
                    <a:pt x="11" y="33"/>
                  </a:lnTo>
                  <a:lnTo>
                    <a:pt x="16" y="35"/>
                  </a:lnTo>
                  <a:lnTo>
                    <a:pt x="16" y="35"/>
                  </a:lnTo>
                  <a:lnTo>
                    <a:pt x="22" y="33"/>
                  </a:lnTo>
                  <a:lnTo>
                    <a:pt x="27" y="30"/>
                  </a:lnTo>
                  <a:lnTo>
                    <a:pt x="33" y="25"/>
                  </a:lnTo>
                  <a:lnTo>
                    <a:pt x="33" y="16"/>
                  </a:lnTo>
                  <a:lnTo>
                    <a:pt x="33" y="16"/>
                  </a:lnTo>
                  <a:lnTo>
                    <a:pt x="33" y="11"/>
                  </a:lnTo>
                  <a:lnTo>
                    <a:pt x="27" y="6"/>
                  </a:lnTo>
                  <a:lnTo>
                    <a:pt x="22"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2" name="Freeform 45">
              <a:extLst>
                <a:ext uri="{FF2B5EF4-FFF2-40B4-BE49-F238E27FC236}">
                  <a16:creationId xmlns:a16="http://schemas.microsoft.com/office/drawing/2014/main" id="{DE2DD432-8C66-4A40-92C3-7F27E2B5DB7B}"/>
                </a:ext>
              </a:extLst>
            </p:cNvPr>
            <p:cNvSpPr>
              <a:spLocks/>
            </p:cNvSpPr>
            <p:nvPr/>
          </p:nvSpPr>
          <p:spPr bwMode="auto">
            <a:xfrm>
              <a:off x="7831143" y="1331914"/>
              <a:ext cx="55563" cy="55563"/>
            </a:xfrm>
            <a:custGeom>
              <a:avLst/>
              <a:gdLst>
                <a:gd name="T0" fmla="*/ 0 w 35"/>
                <a:gd name="T1" fmla="*/ 16 h 35"/>
                <a:gd name="T2" fmla="*/ 0 w 35"/>
                <a:gd name="T3" fmla="*/ 16 h 35"/>
                <a:gd name="T4" fmla="*/ 3 w 35"/>
                <a:gd name="T5" fmla="*/ 25 h 35"/>
                <a:gd name="T6" fmla="*/ 6 w 35"/>
                <a:gd name="T7" fmla="*/ 30 h 35"/>
                <a:gd name="T8" fmla="*/ 11 w 35"/>
                <a:gd name="T9" fmla="*/ 33 h 35"/>
                <a:gd name="T10" fmla="*/ 19 w 35"/>
                <a:gd name="T11" fmla="*/ 35 h 35"/>
                <a:gd name="T12" fmla="*/ 19 w 35"/>
                <a:gd name="T13" fmla="*/ 35 h 35"/>
                <a:gd name="T14" fmla="*/ 25 w 35"/>
                <a:gd name="T15" fmla="*/ 33 h 35"/>
                <a:gd name="T16" fmla="*/ 30 w 35"/>
                <a:gd name="T17" fmla="*/ 30 h 35"/>
                <a:gd name="T18" fmla="*/ 33 w 35"/>
                <a:gd name="T19" fmla="*/ 25 h 35"/>
                <a:gd name="T20" fmla="*/ 35 w 35"/>
                <a:gd name="T21" fmla="*/ 16 h 35"/>
                <a:gd name="T22" fmla="*/ 35 w 35"/>
                <a:gd name="T23" fmla="*/ 16 h 35"/>
                <a:gd name="T24" fmla="*/ 33 w 35"/>
                <a:gd name="T25" fmla="*/ 11 h 35"/>
                <a:gd name="T26" fmla="*/ 30 w 35"/>
                <a:gd name="T27" fmla="*/ 6 h 35"/>
                <a:gd name="T28" fmla="*/ 25 w 35"/>
                <a:gd name="T29" fmla="*/ 3 h 35"/>
                <a:gd name="T30" fmla="*/ 19 w 35"/>
                <a:gd name="T31" fmla="*/ 0 h 35"/>
                <a:gd name="T32" fmla="*/ 19 w 35"/>
                <a:gd name="T33" fmla="*/ 0 h 35"/>
                <a:gd name="T34" fmla="*/ 11 w 35"/>
                <a:gd name="T35" fmla="*/ 3 h 35"/>
                <a:gd name="T36" fmla="*/ 6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6" y="30"/>
                  </a:lnTo>
                  <a:lnTo>
                    <a:pt x="11" y="33"/>
                  </a:lnTo>
                  <a:lnTo>
                    <a:pt x="19" y="35"/>
                  </a:lnTo>
                  <a:lnTo>
                    <a:pt x="19" y="35"/>
                  </a:lnTo>
                  <a:lnTo>
                    <a:pt x="25" y="33"/>
                  </a:lnTo>
                  <a:lnTo>
                    <a:pt x="30" y="30"/>
                  </a:lnTo>
                  <a:lnTo>
                    <a:pt x="33" y="25"/>
                  </a:lnTo>
                  <a:lnTo>
                    <a:pt x="35" y="16"/>
                  </a:lnTo>
                  <a:lnTo>
                    <a:pt x="35" y="16"/>
                  </a:lnTo>
                  <a:lnTo>
                    <a:pt x="33" y="11"/>
                  </a:lnTo>
                  <a:lnTo>
                    <a:pt x="30" y="6"/>
                  </a:lnTo>
                  <a:lnTo>
                    <a:pt x="25" y="3"/>
                  </a:lnTo>
                  <a:lnTo>
                    <a:pt x="19" y="0"/>
                  </a:lnTo>
                  <a:lnTo>
                    <a:pt x="19" y="0"/>
                  </a:lnTo>
                  <a:lnTo>
                    <a:pt x="11" y="3"/>
                  </a:lnTo>
                  <a:lnTo>
                    <a:pt x="6"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3" name="Freeform 46">
              <a:extLst>
                <a:ext uri="{FF2B5EF4-FFF2-40B4-BE49-F238E27FC236}">
                  <a16:creationId xmlns:a16="http://schemas.microsoft.com/office/drawing/2014/main" id="{6274E164-C382-4462-92E7-9BFBF50DE063}"/>
                </a:ext>
              </a:extLst>
            </p:cNvPr>
            <p:cNvSpPr>
              <a:spLocks/>
            </p:cNvSpPr>
            <p:nvPr/>
          </p:nvSpPr>
          <p:spPr bwMode="auto">
            <a:xfrm>
              <a:off x="7999418" y="1331914"/>
              <a:ext cx="55563" cy="55563"/>
            </a:xfrm>
            <a:custGeom>
              <a:avLst/>
              <a:gdLst>
                <a:gd name="T0" fmla="*/ 0 w 35"/>
                <a:gd name="T1" fmla="*/ 16 h 35"/>
                <a:gd name="T2" fmla="*/ 0 w 35"/>
                <a:gd name="T3" fmla="*/ 16 h 35"/>
                <a:gd name="T4" fmla="*/ 3 w 35"/>
                <a:gd name="T5" fmla="*/ 25 h 35"/>
                <a:gd name="T6" fmla="*/ 5 w 35"/>
                <a:gd name="T7" fmla="*/ 30 h 35"/>
                <a:gd name="T8" fmla="*/ 11 w 35"/>
                <a:gd name="T9" fmla="*/ 33 h 35"/>
                <a:gd name="T10" fmla="*/ 16 w 35"/>
                <a:gd name="T11" fmla="*/ 35 h 35"/>
                <a:gd name="T12" fmla="*/ 16 w 35"/>
                <a:gd name="T13" fmla="*/ 35 h 35"/>
                <a:gd name="T14" fmla="*/ 24 w 35"/>
                <a:gd name="T15" fmla="*/ 33 h 35"/>
                <a:gd name="T16" fmla="*/ 30 w 35"/>
                <a:gd name="T17" fmla="*/ 30 h 35"/>
                <a:gd name="T18" fmla="*/ 32 w 35"/>
                <a:gd name="T19" fmla="*/ 25 h 35"/>
                <a:gd name="T20" fmla="*/ 35 w 35"/>
                <a:gd name="T21" fmla="*/ 16 h 35"/>
                <a:gd name="T22" fmla="*/ 35 w 35"/>
                <a:gd name="T23" fmla="*/ 16 h 35"/>
                <a:gd name="T24" fmla="*/ 32 w 35"/>
                <a:gd name="T25" fmla="*/ 11 h 35"/>
                <a:gd name="T26" fmla="*/ 30 w 35"/>
                <a:gd name="T27" fmla="*/ 6 h 35"/>
                <a:gd name="T28" fmla="*/ 24 w 35"/>
                <a:gd name="T29" fmla="*/ 3 h 35"/>
                <a:gd name="T30" fmla="*/ 16 w 35"/>
                <a:gd name="T31" fmla="*/ 0 h 35"/>
                <a:gd name="T32" fmla="*/ 16 w 35"/>
                <a:gd name="T33" fmla="*/ 0 h 35"/>
                <a:gd name="T34" fmla="*/ 11 w 35"/>
                <a:gd name="T35" fmla="*/ 3 h 35"/>
                <a:gd name="T36" fmla="*/ 5 w 35"/>
                <a:gd name="T37" fmla="*/ 6 h 35"/>
                <a:gd name="T38" fmla="*/ 3 w 35"/>
                <a:gd name="T39" fmla="*/ 11 h 35"/>
                <a:gd name="T40" fmla="*/ 0 w 35"/>
                <a:gd name="T41" fmla="*/ 16 h 35"/>
                <a:gd name="T42" fmla="*/ 0 w 35"/>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5">
                  <a:moveTo>
                    <a:pt x="0" y="16"/>
                  </a:moveTo>
                  <a:lnTo>
                    <a:pt x="0" y="16"/>
                  </a:lnTo>
                  <a:lnTo>
                    <a:pt x="3" y="25"/>
                  </a:lnTo>
                  <a:lnTo>
                    <a:pt x="5" y="30"/>
                  </a:lnTo>
                  <a:lnTo>
                    <a:pt x="11" y="33"/>
                  </a:lnTo>
                  <a:lnTo>
                    <a:pt x="16" y="35"/>
                  </a:lnTo>
                  <a:lnTo>
                    <a:pt x="16" y="35"/>
                  </a:lnTo>
                  <a:lnTo>
                    <a:pt x="24" y="33"/>
                  </a:lnTo>
                  <a:lnTo>
                    <a:pt x="30" y="30"/>
                  </a:lnTo>
                  <a:lnTo>
                    <a:pt x="32" y="25"/>
                  </a:lnTo>
                  <a:lnTo>
                    <a:pt x="35" y="16"/>
                  </a:lnTo>
                  <a:lnTo>
                    <a:pt x="35" y="16"/>
                  </a:lnTo>
                  <a:lnTo>
                    <a:pt x="32" y="11"/>
                  </a:lnTo>
                  <a:lnTo>
                    <a:pt x="30" y="6"/>
                  </a:lnTo>
                  <a:lnTo>
                    <a:pt x="24" y="3"/>
                  </a:lnTo>
                  <a:lnTo>
                    <a:pt x="16" y="0"/>
                  </a:lnTo>
                  <a:lnTo>
                    <a:pt x="16" y="0"/>
                  </a:lnTo>
                  <a:lnTo>
                    <a:pt x="11" y="3"/>
                  </a:lnTo>
                  <a:lnTo>
                    <a:pt x="5" y="6"/>
                  </a:lnTo>
                  <a:lnTo>
                    <a:pt x="3"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4" name="Freeform 47">
              <a:extLst>
                <a:ext uri="{FF2B5EF4-FFF2-40B4-BE49-F238E27FC236}">
                  <a16:creationId xmlns:a16="http://schemas.microsoft.com/office/drawing/2014/main" id="{CA35C06C-F532-4739-8D92-346932F559AF}"/>
                </a:ext>
              </a:extLst>
            </p:cNvPr>
            <p:cNvSpPr>
              <a:spLocks/>
            </p:cNvSpPr>
            <p:nvPr/>
          </p:nvSpPr>
          <p:spPr bwMode="auto">
            <a:xfrm>
              <a:off x="8024818" y="1331914"/>
              <a:ext cx="52388" cy="55563"/>
            </a:xfrm>
            <a:custGeom>
              <a:avLst/>
              <a:gdLst>
                <a:gd name="T0" fmla="*/ 0 w 33"/>
                <a:gd name="T1" fmla="*/ 16 h 35"/>
                <a:gd name="T2" fmla="*/ 0 w 33"/>
                <a:gd name="T3" fmla="*/ 16 h 35"/>
                <a:gd name="T4" fmla="*/ 0 w 33"/>
                <a:gd name="T5" fmla="*/ 25 h 35"/>
                <a:gd name="T6" fmla="*/ 5 w 33"/>
                <a:gd name="T7" fmla="*/ 30 h 35"/>
                <a:gd name="T8" fmla="*/ 11 w 33"/>
                <a:gd name="T9" fmla="*/ 33 h 35"/>
                <a:gd name="T10" fmla="*/ 16 w 33"/>
                <a:gd name="T11" fmla="*/ 35 h 35"/>
                <a:gd name="T12" fmla="*/ 16 w 33"/>
                <a:gd name="T13" fmla="*/ 35 h 35"/>
                <a:gd name="T14" fmla="*/ 24 w 33"/>
                <a:gd name="T15" fmla="*/ 33 h 35"/>
                <a:gd name="T16" fmla="*/ 30 w 33"/>
                <a:gd name="T17" fmla="*/ 30 h 35"/>
                <a:gd name="T18" fmla="*/ 33 w 33"/>
                <a:gd name="T19" fmla="*/ 25 h 35"/>
                <a:gd name="T20" fmla="*/ 33 w 33"/>
                <a:gd name="T21" fmla="*/ 16 h 35"/>
                <a:gd name="T22" fmla="*/ 33 w 33"/>
                <a:gd name="T23" fmla="*/ 16 h 35"/>
                <a:gd name="T24" fmla="*/ 33 w 33"/>
                <a:gd name="T25" fmla="*/ 11 h 35"/>
                <a:gd name="T26" fmla="*/ 30 w 33"/>
                <a:gd name="T27" fmla="*/ 6 h 35"/>
                <a:gd name="T28" fmla="*/ 24 w 33"/>
                <a:gd name="T29" fmla="*/ 3 h 35"/>
                <a:gd name="T30" fmla="*/ 16 w 33"/>
                <a:gd name="T31" fmla="*/ 0 h 35"/>
                <a:gd name="T32" fmla="*/ 16 w 33"/>
                <a:gd name="T33" fmla="*/ 0 h 35"/>
                <a:gd name="T34" fmla="*/ 11 w 33"/>
                <a:gd name="T35" fmla="*/ 3 h 35"/>
                <a:gd name="T36" fmla="*/ 5 w 33"/>
                <a:gd name="T37" fmla="*/ 6 h 35"/>
                <a:gd name="T38" fmla="*/ 0 w 33"/>
                <a:gd name="T39" fmla="*/ 11 h 35"/>
                <a:gd name="T40" fmla="*/ 0 w 33"/>
                <a:gd name="T41" fmla="*/ 16 h 35"/>
                <a:gd name="T42" fmla="*/ 0 w 33"/>
                <a:gd name="T43"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35">
                  <a:moveTo>
                    <a:pt x="0" y="16"/>
                  </a:moveTo>
                  <a:lnTo>
                    <a:pt x="0" y="16"/>
                  </a:lnTo>
                  <a:lnTo>
                    <a:pt x="0" y="25"/>
                  </a:lnTo>
                  <a:lnTo>
                    <a:pt x="5" y="30"/>
                  </a:lnTo>
                  <a:lnTo>
                    <a:pt x="11" y="33"/>
                  </a:lnTo>
                  <a:lnTo>
                    <a:pt x="16" y="35"/>
                  </a:lnTo>
                  <a:lnTo>
                    <a:pt x="16" y="35"/>
                  </a:lnTo>
                  <a:lnTo>
                    <a:pt x="24" y="33"/>
                  </a:lnTo>
                  <a:lnTo>
                    <a:pt x="30" y="30"/>
                  </a:lnTo>
                  <a:lnTo>
                    <a:pt x="33" y="25"/>
                  </a:lnTo>
                  <a:lnTo>
                    <a:pt x="33" y="16"/>
                  </a:lnTo>
                  <a:lnTo>
                    <a:pt x="33" y="16"/>
                  </a:lnTo>
                  <a:lnTo>
                    <a:pt x="33" y="11"/>
                  </a:lnTo>
                  <a:lnTo>
                    <a:pt x="30" y="6"/>
                  </a:lnTo>
                  <a:lnTo>
                    <a:pt x="24" y="3"/>
                  </a:lnTo>
                  <a:lnTo>
                    <a:pt x="16" y="0"/>
                  </a:lnTo>
                  <a:lnTo>
                    <a:pt x="16" y="0"/>
                  </a:lnTo>
                  <a:lnTo>
                    <a:pt x="11" y="3"/>
                  </a:lnTo>
                  <a:lnTo>
                    <a:pt x="5" y="6"/>
                  </a:lnTo>
                  <a:lnTo>
                    <a:pt x="0" y="11"/>
                  </a:lnTo>
                  <a:lnTo>
                    <a:pt x="0" y="16"/>
                  </a:lnTo>
                  <a:lnTo>
                    <a:pt x="0" y="1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5" name="Rectangle 48">
              <a:extLst>
                <a:ext uri="{FF2B5EF4-FFF2-40B4-BE49-F238E27FC236}">
                  <a16:creationId xmlns:a16="http://schemas.microsoft.com/office/drawing/2014/main" id="{70367031-2EBD-4A09-A263-40401F486FE1}"/>
                </a:ext>
              </a:extLst>
            </p:cNvPr>
            <p:cNvSpPr>
              <a:spLocks noChangeArrowheads="1"/>
            </p:cNvSpPr>
            <p:nvPr/>
          </p:nvSpPr>
          <p:spPr bwMode="auto">
            <a:xfrm>
              <a:off x="5405441" y="2887665"/>
              <a:ext cx="50800" cy="50800"/>
            </a:xfrm>
            <a:prstGeom prst="rect">
              <a:avLst/>
            </a:prstGeom>
            <a:noFill/>
            <a:ln w="7938">
              <a:solidFill>
                <a:srgbClr val="7FC9C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6" name="Rectangle 49">
              <a:extLst>
                <a:ext uri="{FF2B5EF4-FFF2-40B4-BE49-F238E27FC236}">
                  <a16:creationId xmlns:a16="http://schemas.microsoft.com/office/drawing/2014/main" id="{A1917C01-A3D6-46BC-B98A-E0AF678C6962}"/>
                </a:ext>
              </a:extLst>
            </p:cNvPr>
            <p:cNvSpPr>
              <a:spLocks noChangeArrowheads="1"/>
            </p:cNvSpPr>
            <p:nvPr/>
          </p:nvSpPr>
          <p:spPr bwMode="auto">
            <a:xfrm>
              <a:off x="5942017" y="2887665"/>
              <a:ext cx="55563" cy="50800"/>
            </a:xfrm>
            <a:prstGeom prst="rect">
              <a:avLst/>
            </a:prstGeom>
            <a:noFill/>
            <a:ln w="7938">
              <a:solidFill>
                <a:srgbClr val="7FC9C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7" name="Rectangle 50">
              <a:extLst>
                <a:ext uri="{FF2B5EF4-FFF2-40B4-BE49-F238E27FC236}">
                  <a16:creationId xmlns:a16="http://schemas.microsoft.com/office/drawing/2014/main" id="{A5910435-099D-45E4-A7EE-E4091B5DF00E}"/>
                </a:ext>
              </a:extLst>
            </p:cNvPr>
            <p:cNvSpPr>
              <a:spLocks noChangeArrowheads="1"/>
            </p:cNvSpPr>
            <p:nvPr/>
          </p:nvSpPr>
          <p:spPr bwMode="auto">
            <a:xfrm>
              <a:off x="7785105" y="2887665"/>
              <a:ext cx="55563" cy="50800"/>
            </a:xfrm>
            <a:prstGeom prst="rect">
              <a:avLst/>
            </a:prstGeom>
            <a:noFill/>
            <a:ln w="7938">
              <a:solidFill>
                <a:srgbClr val="7FC9C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8" name="Freeform 51">
              <a:extLst>
                <a:ext uri="{FF2B5EF4-FFF2-40B4-BE49-F238E27FC236}">
                  <a16:creationId xmlns:a16="http://schemas.microsoft.com/office/drawing/2014/main" id="{810EEF62-D2F3-49BE-A6B1-B5AE05EFECA9}"/>
                </a:ext>
              </a:extLst>
            </p:cNvPr>
            <p:cNvSpPr>
              <a:spLocks/>
            </p:cNvSpPr>
            <p:nvPr/>
          </p:nvSpPr>
          <p:spPr bwMode="auto">
            <a:xfrm>
              <a:off x="5121279" y="2066927"/>
              <a:ext cx="77788" cy="77788"/>
            </a:xfrm>
            <a:custGeom>
              <a:avLst/>
              <a:gdLst>
                <a:gd name="T0" fmla="*/ 24 w 49"/>
                <a:gd name="T1" fmla="*/ 0 h 49"/>
                <a:gd name="T2" fmla="*/ 49 w 49"/>
                <a:gd name="T3" fmla="*/ 24 h 49"/>
                <a:gd name="T4" fmla="*/ 24 w 49"/>
                <a:gd name="T5" fmla="*/ 49 h 49"/>
                <a:gd name="T6" fmla="*/ 0 w 49"/>
                <a:gd name="T7" fmla="*/ 24 h 49"/>
                <a:gd name="T8" fmla="*/ 24 w 49"/>
                <a:gd name="T9" fmla="*/ 0 h 49"/>
              </a:gdLst>
              <a:ahLst/>
              <a:cxnLst>
                <a:cxn ang="0">
                  <a:pos x="T0" y="T1"/>
                </a:cxn>
                <a:cxn ang="0">
                  <a:pos x="T2" y="T3"/>
                </a:cxn>
                <a:cxn ang="0">
                  <a:pos x="T4" y="T5"/>
                </a:cxn>
                <a:cxn ang="0">
                  <a:pos x="T6" y="T7"/>
                </a:cxn>
                <a:cxn ang="0">
                  <a:pos x="T8" y="T9"/>
                </a:cxn>
              </a:cxnLst>
              <a:rect l="0" t="0" r="r" b="b"/>
              <a:pathLst>
                <a:path w="49" h="49">
                  <a:moveTo>
                    <a:pt x="24" y="0"/>
                  </a:moveTo>
                  <a:lnTo>
                    <a:pt x="49" y="24"/>
                  </a:lnTo>
                  <a:lnTo>
                    <a:pt x="24" y="49"/>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59" name="Freeform 52">
              <a:extLst>
                <a:ext uri="{FF2B5EF4-FFF2-40B4-BE49-F238E27FC236}">
                  <a16:creationId xmlns:a16="http://schemas.microsoft.com/office/drawing/2014/main" id="{2F454B5E-9C34-4B4D-9C11-66E95554AC88}"/>
                </a:ext>
              </a:extLst>
            </p:cNvPr>
            <p:cNvSpPr>
              <a:spLocks/>
            </p:cNvSpPr>
            <p:nvPr/>
          </p:nvSpPr>
          <p:spPr bwMode="auto">
            <a:xfrm>
              <a:off x="5305429" y="2066927"/>
              <a:ext cx="77788" cy="77788"/>
            </a:xfrm>
            <a:custGeom>
              <a:avLst/>
              <a:gdLst>
                <a:gd name="T0" fmla="*/ 25 w 49"/>
                <a:gd name="T1" fmla="*/ 0 h 49"/>
                <a:gd name="T2" fmla="*/ 49 w 49"/>
                <a:gd name="T3" fmla="*/ 24 h 49"/>
                <a:gd name="T4" fmla="*/ 25 w 49"/>
                <a:gd name="T5" fmla="*/ 49 h 49"/>
                <a:gd name="T6" fmla="*/ 0 w 49"/>
                <a:gd name="T7" fmla="*/ 24 h 49"/>
                <a:gd name="T8" fmla="*/ 25 w 49"/>
                <a:gd name="T9" fmla="*/ 0 h 49"/>
              </a:gdLst>
              <a:ahLst/>
              <a:cxnLst>
                <a:cxn ang="0">
                  <a:pos x="T0" y="T1"/>
                </a:cxn>
                <a:cxn ang="0">
                  <a:pos x="T2" y="T3"/>
                </a:cxn>
                <a:cxn ang="0">
                  <a:pos x="T4" y="T5"/>
                </a:cxn>
                <a:cxn ang="0">
                  <a:pos x="T6" y="T7"/>
                </a:cxn>
                <a:cxn ang="0">
                  <a:pos x="T8" y="T9"/>
                </a:cxn>
              </a:cxnLst>
              <a:rect l="0" t="0" r="r" b="b"/>
              <a:pathLst>
                <a:path w="49" h="49">
                  <a:moveTo>
                    <a:pt x="25" y="0"/>
                  </a:moveTo>
                  <a:lnTo>
                    <a:pt x="49" y="24"/>
                  </a:lnTo>
                  <a:lnTo>
                    <a:pt x="25" y="49"/>
                  </a:lnTo>
                  <a:lnTo>
                    <a:pt x="0" y="24"/>
                  </a:lnTo>
                  <a:lnTo>
                    <a:pt x="25"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0" name="Freeform 53">
              <a:extLst>
                <a:ext uri="{FF2B5EF4-FFF2-40B4-BE49-F238E27FC236}">
                  <a16:creationId xmlns:a16="http://schemas.microsoft.com/office/drawing/2014/main" id="{36319550-55FD-4E91-871E-D0E7164CFEF3}"/>
                </a:ext>
              </a:extLst>
            </p:cNvPr>
            <p:cNvSpPr>
              <a:spLocks/>
            </p:cNvSpPr>
            <p:nvPr/>
          </p:nvSpPr>
          <p:spPr bwMode="auto">
            <a:xfrm>
              <a:off x="5349879" y="2066927"/>
              <a:ext cx="76200" cy="77788"/>
            </a:xfrm>
            <a:custGeom>
              <a:avLst/>
              <a:gdLst>
                <a:gd name="T0" fmla="*/ 24 w 48"/>
                <a:gd name="T1" fmla="*/ 0 h 49"/>
                <a:gd name="T2" fmla="*/ 48 w 48"/>
                <a:gd name="T3" fmla="*/ 24 h 49"/>
                <a:gd name="T4" fmla="*/ 24 w 48"/>
                <a:gd name="T5" fmla="*/ 49 h 49"/>
                <a:gd name="T6" fmla="*/ 0 w 48"/>
                <a:gd name="T7" fmla="*/ 24 h 49"/>
                <a:gd name="T8" fmla="*/ 24 w 48"/>
                <a:gd name="T9" fmla="*/ 0 h 49"/>
              </a:gdLst>
              <a:ahLst/>
              <a:cxnLst>
                <a:cxn ang="0">
                  <a:pos x="T0" y="T1"/>
                </a:cxn>
                <a:cxn ang="0">
                  <a:pos x="T2" y="T3"/>
                </a:cxn>
                <a:cxn ang="0">
                  <a:pos x="T4" y="T5"/>
                </a:cxn>
                <a:cxn ang="0">
                  <a:pos x="T6" y="T7"/>
                </a:cxn>
                <a:cxn ang="0">
                  <a:pos x="T8" y="T9"/>
                </a:cxn>
              </a:cxnLst>
              <a:rect l="0" t="0" r="r" b="b"/>
              <a:pathLst>
                <a:path w="48" h="49">
                  <a:moveTo>
                    <a:pt x="24" y="0"/>
                  </a:moveTo>
                  <a:lnTo>
                    <a:pt x="48" y="24"/>
                  </a:lnTo>
                  <a:lnTo>
                    <a:pt x="24" y="49"/>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1" name="Freeform 54">
              <a:extLst>
                <a:ext uri="{FF2B5EF4-FFF2-40B4-BE49-F238E27FC236}">
                  <a16:creationId xmlns:a16="http://schemas.microsoft.com/office/drawing/2014/main" id="{E6461D07-26BF-454F-9FA2-65FB9CF785CD}"/>
                </a:ext>
              </a:extLst>
            </p:cNvPr>
            <p:cNvSpPr>
              <a:spLocks/>
            </p:cNvSpPr>
            <p:nvPr/>
          </p:nvSpPr>
          <p:spPr bwMode="auto">
            <a:xfrm>
              <a:off x="5392741" y="2066927"/>
              <a:ext cx="73025" cy="77788"/>
            </a:xfrm>
            <a:custGeom>
              <a:avLst/>
              <a:gdLst>
                <a:gd name="T0" fmla="*/ 21 w 46"/>
                <a:gd name="T1" fmla="*/ 0 h 49"/>
                <a:gd name="T2" fmla="*/ 46 w 46"/>
                <a:gd name="T3" fmla="*/ 24 h 49"/>
                <a:gd name="T4" fmla="*/ 21 w 46"/>
                <a:gd name="T5" fmla="*/ 49 h 49"/>
                <a:gd name="T6" fmla="*/ 0 w 46"/>
                <a:gd name="T7" fmla="*/ 24 h 49"/>
                <a:gd name="T8" fmla="*/ 21 w 46"/>
                <a:gd name="T9" fmla="*/ 0 h 49"/>
              </a:gdLst>
              <a:ahLst/>
              <a:cxnLst>
                <a:cxn ang="0">
                  <a:pos x="T0" y="T1"/>
                </a:cxn>
                <a:cxn ang="0">
                  <a:pos x="T2" y="T3"/>
                </a:cxn>
                <a:cxn ang="0">
                  <a:pos x="T4" y="T5"/>
                </a:cxn>
                <a:cxn ang="0">
                  <a:pos x="T6" y="T7"/>
                </a:cxn>
                <a:cxn ang="0">
                  <a:pos x="T8" y="T9"/>
                </a:cxn>
              </a:cxnLst>
              <a:rect l="0" t="0" r="r" b="b"/>
              <a:pathLst>
                <a:path w="46" h="49">
                  <a:moveTo>
                    <a:pt x="21" y="0"/>
                  </a:moveTo>
                  <a:lnTo>
                    <a:pt x="46" y="24"/>
                  </a:lnTo>
                  <a:lnTo>
                    <a:pt x="21" y="49"/>
                  </a:lnTo>
                  <a:lnTo>
                    <a:pt x="0" y="24"/>
                  </a:lnTo>
                  <a:lnTo>
                    <a:pt x="21"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2" name="Freeform 55">
              <a:extLst>
                <a:ext uri="{FF2B5EF4-FFF2-40B4-BE49-F238E27FC236}">
                  <a16:creationId xmlns:a16="http://schemas.microsoft.com/office/drawing/2014/main" id="{7B2FD7CC-0CAE-4723-BF90-5D333E7C08AD}"/>
                </a:ext>
              </a:extLst>
            </p:cNvPr>
            <p:cNvSpPr>
              <a:spLocks/>
            </p:cNvSpPr>
            <p:nvPr/>
          </p:nvSpPr>
          <p:spPr bwMode="auto">
            <a:xfrm>
              <a:off x="5468941" y="2144715"/>
              <a:ext cx="77788" cy="76200"/>
            </a:xfrm>
            <a:custGeom>
              <a:avLst/>
              <a:gdLst>
                <a:gd name="T0" fmla="*/ 25 w 49"/>
                <a:gd name="T1" fmla="*/ 0 h 48"/>
                <a:gd name="T2" fmla="*/ 49 w 49"/>
                <a:gd name="T3" fmla="*/ 24 h 48"/>
                <a:gd name="T4" fmla="*/ 25 w 49"/>
                <a:gd name="T5" fmla="*/ 48 h 48"/>
                <a:gd name="T6" fmla="*/ 0 w 49"/>
                <a:gd name="T7" fmla="*/ 24 h 48"/>
                <a:gd name="T8" fmla="*/ 25 w 49"/>
                <a:gd name="T9" fmla="*/ 0 h 48"/>
              </a:gdLst>
              <a:ahLst/>
              <a:cxnLst>
                <a:cxn ang="0">
                  <a:pos x="T0" y="T1"/>
                </a:cxn>
                <a:cxn ang="0">
                  <a:pos x="T2" y="T3"/>
                </a:cxn>
                <a:cxn ang="0">
                  <a:pos x="T4" y="T5"/>
                </a:cxn>
                <a:cxn ang="0">
                  <a:pos x="T6" y="T7"/>
                </a:cxn>
                <a:cxn ang="0">
                  <a:pos x="T8" y="T9"/>
                </a:cxn>
              </a:cxnLst>
              <a:rect l="0" t="0" r="r" b="b"/>
              <a:pathLst>
                <a:path w="49" h="48">
                  <a:moveTo>
                    <a:pt x="25" y="0"/>
                  </a:moveTo>
                  <a:lnTo>
                    <a:pt x="49" y="24"/>
                  </a:lnTo>
                  <a:lnTo>
                    <a:pt x="25" y="48"/>
                  </a:lnTo>
                  <a:lnTo>
                    <a:pt x="0" y="24"/>
                  </a:lnTo>
                  <a:lnTo>
                    <a:pt x="25"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3" name="Freeform 56">
              <a:extLst>
                <a:ext uri="{FF2B5EF4-FFF2-40B4-BE49-F238E27FC236}">
                  <a16:creationId xmlns:a16="http://schemas.microsoft.com/office/drawing/2014/main" id="{2D1DCA00-C310-4CEE-9E51-C3DB7C02336C}"/>
                </a:ext>
              </a:extLst>
            </p:cNvPr>
            <p:cNvSpPr>
              <a:spLocks/>
            </p:cNvSpPr>
            <p:nvPr/>
          </p:nvSpPr>
          <p:spPr bwMode="auto">
            <a:xfrm>
              <a:off x="5499104" y="2247902"/>
              <a:ext cx="77788" cy="73025"/>
            </a:xfrm>
            <a:custGeom>
              <a:avLst/>
              <a:gdLst>
                <a:gd name="T0" fmla="*/ 25 w 49"/>
                <a:gd name="T1" fmla="*/ 0 h 46"/>
                <a:gd name="T2" fmla="*/ 49 w 49"/>
                <a:gd name="T3" fmla="*/ 24 h 46"/>
                <a:gd name="T4" fmla="*/ 25 w 49"/>
                <a:gd name="T5" fmla="*/ 46 h 46"/>
                <a:gd name="T6" fmla="*/ 0 w 49"/>
                <a:gd name="T7" fmla="*/ 24 h 46"/>
                <a:gd name="T8" fmla="*/ 25 w 49"/>
                <a:gd name="T9" fmla="*/ 0 h 46"/>
              </a:gdLst>
              <a:ahLst/>
              <a:cxnLst>
                <a:cxn ang="0">
                  <a:pos x="T0" y="T1"/>
                </a:cxn>
                <a:cxn ang="0">
                  <a:pos x="T2" y="T3"/>
                </a:cxn>
                <a:cxn ang="0">
                  <a:pos x="T4" y="T5"/>
                </a:cxn>
                <a:cxn ang="0">
                  <a:pos x="T6" y="T7"/>
                </a:cxn>
                <a:cxn ang="0">
                  <a:pos x="T8" y="T9"/>
                </a:cxn>
              </a:cxnLst>
              <a:rect l="0" t="0" r="r" b="b"/>
              <a:pathLst>
                <a:path w="49" h="46">
                  <a:moveTo>
                    <a:pt x="25" y="0"/>
                  </a:moveTo>
                  <a:lnTo>
                    <a:pt x="49" y="24"/>
                  </a:lnTo>
                  <a:lnTo>
                    <a:pt x="25" y="46"/>
                  </a:lnTo>
                  <a:lnTo>
                    <a:pt x="0" y="24"/>
                  </a:lnTo>
                  <a:lnTo>
                    <a:pt x="25"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4" name="Freeform 57">
              <a:extLst>
                <a:ext uri="{FF2B5EF4-FFF2-40B4-BE49-F238E27FC236}">
                  <a16:creationId xmlns:a16="http://schemas.microsoft.com/office/drawing/2014/main" id="{B9EAA4B2-B13C-4A7B-A69F-79721CF91D5A}"/>
                </a:ext>
              </a:extLst>
            </p:cNvPr>
            <p:cNvSpPr>
              <a:spLocks/>
            </p:cNvSpPr>
            <p:nvPr/>
          </p:nvSpPr>
          <p:spPr bwMode="auto">
            <a:xfrm>
              <a:off x="5554666" y="2247902"/>
              <a:ext cx="73025" cy="73025"/>
            </a:xfrm>
            <a:custGeom>
              <a:avLst/>
              <a:gdLst>
                <a:gd name="T0" fmla="*/ 25 w 46"/>
                <a:gd name="T1" fmla="*/ 0 h 46"/>
                <a:gd name="T2" fmla="*/ 46 w 46"/>
                <a:gd name="T3" fmla="*/ 24 h 46"/>
                <a:gd name="T4" fmla="*/ 25 w 46"/>
                <a:gd name="T5" fmla="*/ 46 h 46"/>
                <a:gd name="T6" fmla="*/ 0 w 46"/>
                <a:gd name="T7" fmla="*/ 24 h 46"/>
                <a:gd name="T8" fmla="*/ 25 w 46"/>
                <a:gd name="T9" fmla="*/ 0 h 46"/>
              </a:gdLst>
              <a:ahLst/>
              <a:cxnLst>
                <a:cxn ang="0">
                  <a:pos x="T0" y="T1"/>
                </a:cxn>
                <a:cxn ang="0">
                  <a:pos x="T2" y="T3"/>
                </a:cxn>
                <a:cxn ang="0">
                  <a:pos x="T4" y="T5"/>
                </a:cxn>
                <a:cxn ang="0">
                  <a:pos x="T6" y="T7"/>
                </a:cxn>
                <a:cxn ang="0">
                  <a:pos x="T8" y="T9"/>
                </a:cxn>
              </a:cxnLst>
              <a:rect l="0" t="0" r="r" b="b"/>
              <a:pathLst>
                <a:path w="46" h="46">
                  <a:moveTo>
                    <a:pt x="25" y="0"/>
                  </a:moveTo>
                  <a:lnTo>
                    <a:pt x="46" y="24"/>
                  </a:lnTo>
                  <a:lnTo>
                    <a:pt x="25" y="46"/>
                  </a:lnTo>
                  <a:lnTo>
                    <a:pt x="0" y="24"/>
                  </a:lnTo>
                  <a:lnTo>
                    <a:pt x="25"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5" name="Freeform 58">
              <a:extLst>
                <a:ext uri="{FF2B5EF4-FFF2-40B4-BE49-F238E27FC236}">
                  <a16:creationId xmlns:a16="http://schemas.microsoft.com/office/drawing/2014/main" id="{47720DB7-CB80-47C2-99B6-149DEC774E72}"/>
                </a:ext>
              </a:extLst>
            </p:cNvPr>
            <p:cNvSpPr>
              <a:spLocks/>
            </p:cNvSpPr>
            <p:nvPr/>
          </p:nvSpPr>
          <p:spPr bwMode="auto">
            <a:xfrm>
              <a:off x="5597529" y="2247902"/>
              <a:ext cx="77788" cy="73025"/>
            </a:xfrm>
            <a:custGeom>
              <a:avLst/>
              <a:gdLst>
                <a:gd name="T0" fmla="*/ 25 w 49"/>
                <a:gd name="T1" fmla="*/ 0 h 46"/>
                <a:gd name="T2" fmla="*/ 49 w 49"/>
                <a:gd name="T3" fmla="*/ 24 h 46"/>
                <a:gd name="T4" fmla="*/ 25 w 49"/>
                <a:gd name="T5" fmla="*/ 46 h 46"/>
                <a:gd name="T6" fmla="*/ 0 w 49"/>
                <a:gd name="T7" fmla="*/ 24 h 46"/>
                <a:gd name="T8" fmla="*/ 25 w 49"/>
                <a:gd name="T9" fmla="*/ 0 h 46"/>
              </a:gdLst>
              <a:ahLst/>
              <a:cxnLst>
                <a:cxn ang="0">
                  <a:pos x="T0" y="T1"/>
                </a:cxn>
                <a:cxn ang="0">
                  <a:pos x="T2" y="T3"/>
                </a:cxn>
                <a:cxn ang="0">
                  <a:pos x="T4" y="T5"/>
                </a:cxn>
                <a:cxn ang="0">
                  <a:pos x="T6" y="T7"/>
                </a:cxn>
                <a:cxn ang="0">
                  <a:pos x="T8" y="T9"/>
                </a:cxn>
              </a:cxnLst>
              <a:rect l="0" t="0" r="r" b="b"/>
              <a:pathLst>
                <a:path w="49" h="46">
                  <a:moveTo>
                    <a:pt x="25" y="0"/>
                  </a:moveTo>
                  <a:lnTo>
                    <a:pt x="49" y="24"/>
                  </a:lnTo>
                  <a:lnTo>
                    <a:pt x="25" y="46"/>
                  </a:lnTo>
                  <a:lnTo>
                    <a:pt x="0" y="24"/>
                  </a:lnTo>
                  <a:lnTo>
                    <a:pt x="25"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6" name="Freeform 59">
              <a:extLst>
                <a:ext uri="{FF2B5EF4-FFF2-40B4-BE49-F238E27FC236}">
                  <a16:creationId xmlns:a16="http://schemas.microsoft.com/office/drawing/2014/main" id="{B2B95540-CBC3-4548-8E89-07E2D3CD78F5}"/>
                </a:ext>
              </a:extLst>
            </p:cNvPr>
            <p:cNvSpPr>
              <a:spLocks/>
            </p:cNvSpPr>
            <p:nvPr/>
          </p:nvSpPr>
          <p:spPr bwMode="auto">
            <a:xfrm>
              <a:off x="5641979" y="2247902"/>
              <a:ext cx="76200" cy="73025"/>
            </a:xfrm>
            <a:custGeom>
              <a:avLst/>
              <a:gdLst>
                <a:gd name="T0" fmla="*/ 24 w 48"/>
                <a:gd name="T1" fmla="*/ 0 h 46"/>
                <a:gd name="T2" fmla="*/ 48 w 48"/>
                <a:gd name="T3" fmla="*/ 24 h 46"/>
                <a:gd name="T4" fmla="*/ 24 w 48"/>
                <a:gd name="T5" fmla="*/ 46 h 46"/>
                <a:gd name="T6" fmla="*/ 0 w 48"/>
                <a:gd name="T7" fmla="*/ 24 h 46"/>
                <a:gd name="T8" fmla="*/ 24 w 48"/>
                <a:gd name="T9" fmla="*/ 0 h 46"/>
              </a:gdLst>
              <a:ahLst/>
              <a:cxnLst>
                <a:cxn ang="0">
                  <a:pos x="T0" y="T1"/>
                </a:cxn>
                <a:cxn ang="0">
                  <a:pos x="T2" y="T3"/>
                </a:cxn>
                <a:cxn ang="0">
                  <a:pos x="T4" y="T5"/>
                </a:cxn>
                <a:cxn ang="0">
                  <a:pos x="T6" y="T7"/>
                </a:cxn>
                <a:cxn ang="0">
                  <a:pos x="T8" y="T9"/>
                </a:cxn>
              </a:cxnLst>
              <a:rect l="0" t="0" r="r" b="b"/>
              <a:pathLst>
                <a:path w="48" h="46">
                  <a:moveTo>
                    <a:pt x="24" y="0"/>
                  </a:moveTo>
                  <a:lnTo>
                    <a:pt x="48" y="24"/>
                  </a:lnTo>
                  <a:lnTo>
                    <a:pt x="24" y="46"/>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7" name="Freeform 60">
              <a:extLst>
                <a:ext uri="{FF2B5EF4-FFF2-40B4-BE49-F238E27FC236}">
                  <a16:creationId xmlns:a16="http://schemas.microsoft.com/office/drawing/2014/main" id="{3AF3F767-95AB-42DA-B3D6-60CA750DF3CA}"/>
                </a:ext>
              </a:extLst>
            </p:cNvPr>
            <p:cNvSpPr>
              <a:spLocks/>
            </p:cNvSpPr>
            <p:nvPr/>
          </p:nvSpPr>
          <p:spPr bwMode="auto">
            <a:xfrm>
              <a:off x="5675316" y="2247902"/>
              <a:ext cx="73025" cy="73025"/>
            </a:xfrm>
            <a:custGeom>
              <a:avLst/>
              <a:gdLst>
                <a:gd name="T0" fmla="*/ 22 w 46"/>
                <a:gd name="T1" fmla="*/ 0 h 46"/>
                <a:gd name="T2" fmla="*/ 46 w 46"/>
                <a:gd name="T3" fmla="*/ 24 h 46"/>
                <a:gd name="T4" fmla="*/ 22 w 46"/>
                <a:gd name="T5" fmla="*/ 46 h 46"/>
                <a:gd name="T6" fmla="*/ 0 w 46"/>
                <a:gd name="T7" fmla="*/ 24 h 46"/>
                <a:gd name="T8" fmla="*/ 22 w 46"/>
                <a:gd name="T9" fmla="*/ 0 h 46"/>
              </a:gdLst>
              <a:ahLst/>
              <a:cxnLst>
                <a:cxn ang="0">
                  <a:pos x="T0" y="T1"/>
                </a:cxn>
                <a:cxn ang="0">
                  <a:pos x="T2" y="T3"/>
                </a:cxn>
                <a:cxn ang="0">
                  <a:pos x="T4" y="T5"/>
                </a:cxn>
                <a:cxn ang="0">
                  <a:pos x="T6" y="T7"/>
                </a:cxn>
                <a:cxn ang="0">
                  <a:pos x="T8" y="T9"/>
                </a:cxn>
              </a:cxnLst>
              <a:rect l="0" t="0" r="r" b="b"/>
              <a:pathLst>
                <a:path w="46" h="46">
                  <a:moveTo>
                    <a:pt x="22" y="0"/>
                  </a:moveTo>
                  <a:lnTo>
                    <a:pt x="46" y="24"/>
                  </a:lnTo>
                  <a:lnTo>
                    <a:pt x="22" y="46"/>
                  </a:lnTo>
                  <a:lnTo>
                    <a:pt x="0" y="24"/>
                  </a:lnTo>
                  <a:lnTo>
                    <a:pt x="22"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8" name="Freeform 61">
              <a:extLst>
                <a:ext uri="{FF2B5EF4-FFF2-40B4-BE49-F238E27FC236}">
                  <a16:creationId xmlns:a16="http://schemas.microsoft.com/office/drawing/2014/main" id="{A329E168-79B6-43E4-AB32-AD84E6D99009}"/>
                </a:ext>
              </a:extLst>
            </p:cNvPr>
            <p:cNvSpPr>
              <a:spLocks/>
            </p:cNvSpPr>
            <p:nvPr/>
          </p:nvSpPr>
          <p:spPr bwMode="auto">
            <a:xfrm>
              <a:off x="5727704" y="2247902"/>
              <a:ext cx="73025" cy="73025"/>
            </a:xfrm>
            <a:custGeom>
              <a:avLst/>
              <a:gdLst>
                <a:gd name="T0" fmla="*/ 24 w 46"/>
                <a:gd name="T1" fmla="*/ 0 h 46"/>
                <a:gd name="T2" fmla="*/ 46 w 46"/>
                <a:gd name="T3" fmla="*/ 24 h 46"/>
                <a:gd name="T4" fmla="*/ 24 w 46"/>
                <a:gd name="T5" fmla="*/ 46 h 46"/>
                <a:gd name="T6" fmla="*/ 0 w 46"/>
                <a:gd name="T7" fmla="*/ 24 h 46"/>
                <a:gd name="T8" fmla="*/ 24 w 46"/>
                <a:gd name="T9" fmla="*/ 0 h 46"/>
              </a:gdLst>
              <a:ahLst/>
              <a:cxnLst>
                <a:cxn ang="0">
                  <a:pos x="T0" y="T1"/>
                </a:cxn>
                <a:cxn ang="0">
                  <a:pos x="T2" y="T3"/>
                </a:cxn>
                <a:cxn ang="0">
                  <a:pos x="T4" y="T5"/>
                </a:cxn>
                <a:cxn ang="0">
                  <a:pos x="T6" y="T7"/>
                </a:cxn>
                <a:cxn ang="0">
                  <a:pos x="T8" y="T9"/>
                </a:cxn>
              </a:cxnLst>
              <a:rect l="0" t="0" r="r" b="b"/>
              <a:pathLst>
                <a:path w="46" h="46">
                  <a:moveTo>
                    <a:pt x="24" y="0"/>
                  </a:moveTo>
                  <a:lnTo>
                    <a:pt x="46" y="24"/>
                  </a:lnTo>
                  <a:lnTo>
                    <a:pt x="24" y="46"/>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69" name="Freeform 62">
              <a:extLst>
                <a:ext uri="{FF2B5EF4-FFF2-40B4-BE49-F238E27FC236}">
                  <a16:creationId xmlns:a16="http://schemas.microsoft.com/office/drawing/2014/main" id="{44FC79F1-F324-4734-8716-817DB31261A2}"/>
                </a:ext>
              </a:extLst>
            </p:cNvPr>
            <p:cNvSpPr>
              <a:spLocks/>
            </p:cNvSpPr>
            <p:nvPr/>
          </p:nvSpPr>
          <p:spPr bwMode="auto">
            <a:xfrm>
              <a:off x="6049967" y="2247902"/>
              <a:ext cx="73025" cy="73025"/>
            </a:xfrm>
            <a:custGeom>
              <a:avLst/>
              <a:gdLst>
                <a:gd name="T0" fmla="*/ 24 w 46"/>
                <a:gd name="T1" fmla="*/ 0 h 46"/>
                <a:gd name="T2" fmla="*/ 46 w 46"/>
                <a:gd name="T3" fmla="*/ 24 h 46"/>
                <a:gd name="T4" fmla="*/ 24 w 46"/>
                <a:gd name="T5" fmla="*/ 46 h 46"/>
                <a:gd name="T6" fmla="*/ 0 w 46"/>
                <a:gd name="T7" fmla="*/ 24 h 46"/>
                <a:gd name="T8" fmla="*/ 24 w 46"/>
                <a:gd name="T9" fmla="*/ 0 h 46"/>
              </a:gdLst>
              <a:ahLst/>
              <a:cxnLst>
                <a:cxn ang="0">
                  <a:pos x="T0" y="T1"/>
                </a:cxn>
                <a:cxn ang="0">
                  <a:pos x="T2" y="T3"/>
                </a:cxn>
                <a:cxn ang="0">
                  <a:pos x="T4" y="T5"/>
                </a:cxn>
                <a:cxn ang="0">
                  <a:pos x="T6" y="T7"/>
                </a:cxn>
                <a:cxn ang="0">
                  <a:pos x="T8" y="T9"/>
                </a:cxn>
              </a:cxnLst>
              <a:rect l="0" t="0" r="r" b="b"/>
              <a:pathLst>
                <a:path w="46" h="46">
                  <a:moveTo>
                    <a:pt x="24" y="0"/>
                  </a:moveTo>
                  <a:lnTo>
                    <a:pt x="46" y="24"/>
                  </a:lnTo>
                  <a:lnTo>
                    <a:pt x="24" y="46"/>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0" name="Freeform 63">
              <a:extLst>
                <a:ext uri="{FF2B5EF4-FFF2-40B4-BE49-F238E27FC236}">
                  <a16:creationId xmlns:a16="http://schemas.microsoft.com/office/drawing/2014/main" id="{AB4661F7-FF65-4D4E-80B5-7310E15C474C}"/>
                </a:ext>
              </a:extLst>
            </p:cNvPr>
            <p:cNvSpPr>
              <a:spLocks/>
            </p:cNvSpPr>
            <p:nvPr/>
          </p:nvSpPr>
          <p:spPr bwMode="auto">
            <a:xfrm>
              <a:off x="6238879" y="2247902"/>
              <a:ext cx="76200" cy="73025"/>
            </a:xfrm>
            <a:custGeom>
              <a:avLst/>
              <a:gdLst>
                <a:gd name="T0" fmla="*/ 24 w 48"/>
                <a:gd name="T1" fmla="*/ 0 h 46"/>
                <a:gd name="T2" fmla="*/ 48 w 48"/>
                <a:gd name="T3" fmla="*/ 24 h 46"/>
                <a:gd name="T4" fmla="*/ 24 w 48"/>
                <a:gd name="T5" fmla="*/ 46 h 46"/>
                <a:gd name="T6" fmla="*/ 0 w 48"/>
                <a:gd name="T7" fmla="*/ 24 h 46"/>
                <a:gd name="T8" fmla="*/ 24 w 48"/>
                <a:gd name="T9" fmla="*/ 0 h 46"/>
              </a:gdLst>
              <a:ahLst/>
              <a:cxnLst>
                <a:cxn ang="0">
                  <a:pos x="T0" y="T1"/>
                </a:cxn>
                <a:cxn ang="0">
                  <a:pos x="T2" y="T3"/>
                </a:cxn>
                <a:cxn ang="0">
                  <a:pos x="T4" y="T5"/>
                </a:cxn>
                <a:cxn ang="0">
                  <a:pos x="T6" y="T7"/>
                </a:cxn>
                <a:cxn ang="0">
                  <a:pos x="T8" y="T9"/>
                </a:cxn>
              </a:cxnLst>
              <a:rect l="0" t="0" r="r" b="b"/>
              <a:pathLst>
                <a:path w="48" h="46">
                  <a:moveTo>
                    <a:pt x="24" y="0"/>
                  </a:moveTo>
                  <a:lnTo>
                    <a:pt x="48" y="24"/>
                  </a:lnTo>
                  <a:lnTo>
                    <a:pt x="24" y="46"/>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1" name="Freeform 64">
              <a:extLst>
                <a:ext uri="{FF2B5EF4-FFF2-40B4-BE49-F238E27FC236}">
                  <a16:creationId xmlns:a16="http://schemas.microsoft.com/office/drawing/2014/main" id="{51E61886-7309-440E-B70E-153372383902}"/>
                </a:ext>
              </a:extLst>
            </p:cNvPr>
            <p:cNvSpPr>
              <a:spLocks/>
            </p:cNvSpPr>
            <p:nvPr/>
          </p:nvSpPr>
          <p:spPr bwMode="auto">
            <a:xfrm>
              <a:off x="7216780" y="2565402"/>
              <a:ext cx="77788" cy="76200"/>
            </a:xfrm>
            <a:custGeom>
              <a:avLst/>
              <a:gdLst>
                <a:gd name="T0" fmla="*/ 25 w 49"/>
                <a:gd name="T1" fmla="*/ 0 h 48"/>
                <a:gd name="T2" fmla="*/ 49 w 49"/>
                <a:gd name="T3" fmla="*/ 24 h 48"/>
                <a:gd name="T4" fmla="*/ 25 w 49"/>
                <a:gd name="T5" fmla="*/ 48 h 48"/>
                <a:gd name="T6" fmla="*/ 0 w 49"/>
                <a:gd name="T7" fmla="*/ 24 h 48"/>
                <a:gd name="T8" fmla="*/ 25 w 49"/>
                <a:gd name="T9" fmla="*/ 0 h 48"/>
              </a:gdLst>
              <a:ahLst/>
              <a:cxnLst>
                <a:cxn ang="0">
                  <a:pos x="T0" y="T1"/>
                </a:cxn>
                <a:cxn ang="0">
                  <a:pos x="T2" y="T3"/>
                </a:cxn>
                <a:cxn ang="0">
                  <a:pos x="T4" y="T5"/>
                </a:cxn>
                <a:cxn ang="0">
                  <a:pos x="T6" y="T7"/>
                </a:cxn>
                <a:cxn ang="0">
                  <a:pos x="T8" y="T9"/>
                </a:cxn>
              </a:cxnLst>
              <a:rect l="0" t="0" r="r" b="b"/>
              <a:pathLst>
                <a:path w="49" h="48">
                  <a:moveTo>
                    <a:pt x="25" y="0"/>
                  </a:moveTo>
                  <a:lnTo>
                    <a:pt x="49" y="24"/>
                  </a:lnTo>
                  <a:lnTo>
                    <a:pt x="25" y="48"/>
                  </a:lnTo>
                  <a:lnTo>
                    <a:pt x="0" y="24"/>
                  </a:lnTo>
                  <a:lnTo>
                    <a:pt x="25"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2" name="Freeform 65">
              <a:extLst>
                <a:ext uri="{FF2B5EF4-FFF2-40B4-BE49-F238E27FC236}">
                  <a16:creationId xmlns:a16="http://schemas.microsoft.com/office/drawing/2014/main" id="{2EAAF05B-3F3F-4989-9F39-530C673D1E08}"/>
                </a:ext>
              </a:extLst>
            </p:cNvPr>
            <p:cNvSpPr>
              <a:spLocks/>
            </p:cNvSpPr>
            <p:nvPr/>
          </p:nvSpPr>
          <p:spPr bwMode="auto">
            <a:xfrm>
              <a:off x="7513642" y="2565402"/>
              <a:ext cx="77788" cy="76200"/>
            </a:xfrm>
            <a:custGeom>
              <a:avLst/>
              <a:gdLst>
                <a:gd name="T0" fmla="*/ 24 w 49"/>
                <a:gd name="T1" fmla="*/ 0 h 48"/>
                <a:gd name="T2" fmla="*/ 49 w 49"/>
                <a:gd name="T3" fmla="*/ 24 h 48"/>
                <a:gd name="T4" fmla="*/ 24 w 49"/>
                <a:gd name="T5" fmla="*/ 48 h 48"/>
                <a:gd name="T6" fmla="*/ 0 w 49"/>
                <a:gd name="T7" fmla="*/ 24 h 48"/>
                <a:gd name="T8" fmla="*/ 24 w 49"/>
                <a:gd name="T9" fmla="*/ 0 h 48"/>
              </a:gdLst>
              <a:ahLst/>
              <a:cxnLst>
                <a:cxn ang="0">
                  <a:pos x="T0" y="T1"/>
                </a:cxn>
                <a:cxn ang="0">
                  <a:pos x="T2" y="T3"/>
                </a:cxn>
                <a:cxn ang="0">
                  <a:pos x="T4" y="T5"/>
                </a:cxn>
                <a:cxn ang="0">
                  <a:pos x="T6" y="T7"/>
                </a:cxn>
                <a:cxn ang="0">
                  <a:pos x="T8" y="T9"/>
                </a:cxn>
              </a:cxnLst>
              <a:rect l="0" t="0" r="r" b="b"/>
              <a:pathLst>
                <a:path w="49" h="48">
                  <a:moveTo>
                    <a:pt x="24" y="0"/>
                  </a:moveTo>
                  <a:lnTo>
                    <a:pt x="49" y="24"/>
                  </a:lnTo>
                  <a:lnTo>
                    <a:pt x="24" y="48"/>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3" name="Freeform 66">
              <a:extLst>
                <a:ext uri="{FF2B5EF4-FFF2-40B4-BE49-F238E27FC236}">
                  <a16:creationId xmlns:a16="http://schemas.microsoft.com/office/drawing/2014/main" id="{E847A6FD-2C2B-4C47-97C1-0844D71B2E36}"/>
                </a:ext>
              </a:extLst>
            </p:cNvPr>
            <p:cNvSpPr>
              <a:spLocks/>
            </p:cNvSpPr>
            <p:nvPr/>
          </p:nvSpPr>
          <p:spPr bwMode="auto">
            <a:xfrm>
              <a:off x="7994655" y="2565402"/>
              <a:ext cx="77788" cy="76200"/>
            </a:xfrm>
            <a:custGeom>
              <a:avLst/>
              <a:gdLst>
                <a:gd name="T0" fmla="*/ 24 w 49"/>
                <a:gd name="T1" fmla="*/ 0 h 48"/>
                <a:gd name="T2" fmla="*/ 49 w 49"/>
                <a:gd name="T3" fmla="*/ 24 h 48"/>
                <a:gd name="T4" fmla="*/ 24 w 49"/>
                <a:gd name="T5" fmla="*/ 48 h 48"/>
                <a:gd name="T6" fmla="*/ 0 w 49"/>
                <a:gd name="T7" fmla="*/ 24 h 48"/>
                <a:gd name="T8" fmla="*/ 24 w 49"/>
                <a:gd name="T9" fmla="*/ 0 h 48"/>
              </a:gdLst>
              <a:ahLst/>
              <a:cxnLst>
                <a:cxn ang="0">
                  <a:pos x="T0" y="T1"/>
                </a:cxn>
                <a:cxn ang="0">
                  <a:pos x="T2" y="T3"/>
                </a:cxn>
                <a:cxn ang="0">
                  <a:pos x="T4" y="T5"/>
                </a:cxn>
                <a:cxn ang="0">
                  <a:pos x="T6" y="T7"/>
                </a:cxn>
                <a:cxn ang="0">
                  <a:pos x="T8" y="T9"/>
                </a:cxn>
              </a:cxnLst>
              <a:rect l="0" t="0" r="r" b="b"/>
              <a:pathLst>
                <a:path w="49" h="48">
                  <a:moveTo>
                    <a:pt x="24" y="0"/>
                  </a:moveTo>
                  <a:lnTo>
                    <a:pt x="49" y="24"/>
                  </a:lnTo>
                  <a:lnTo>
                    <a:pt x="24" y="48"/>
                  </a:lnTo>
                  <a:lnTo>
                    <a:pt x="0" y="24"/>
                  </a:lnTo>
                  <a:lnTo>
                    <a:pt x="24" y="0"/>
                  </a:lnTo>
                  <a:close/>
                </a:path>
              </a:pathLst>
            </a:custGeom>
            <a:noFill/>
            <a:ln w="7938">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4" name="Line 67">
              <a:extLst>
                <a:ext uri="{FF2B5EF4-FFF2-40B4-BE49-F238E27FC236}">
                  <a16:creationId xmlns:a16="http://schemas.microsoft.com/office/drawing/2014/main" id="{05AE0F5D-650A-4DC3-8712-B8CDC791CFAE}"/>
                </a:ext>
              </a:extLst>
            </p:cNvPr>
            <p:cNvSpPr>
              <a:spLocks noChangeShapeType="1"/>
            </p:cNvSpPr>
            <p:nvPr/>
          </p:nvSpPr>
          <p:spPr bwMode="auto">
            <a:xfrm flipH="1">
              <a:off x="1204914" y="3617916"/>
              <a:ext cx="7150104"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5" name="Rectangle 68">
              <a:extLst>
                <a:ext uri="{FF2B5EF4-FFF2-40B4-BE49-F238E27FC236}">
                  <a16:creationId xmlns:a16="http://schemas.microsoft.com/office/drawing/2014/main" id="{82BCFA83-3CC7-4782-9C2C-55442F8F4EDC}"/>
                </a:ext>
              </a:extLst>
            </p:cNvPr>
            <p:cNvSpPr>
              <a:spLocks noChangeArrowheads="1"/>
            </p:cNvSpPr>
            <p:nvPr/>
          </p:nvSpPr>
          <p:spPr bwMode="auto">
            <a:xfrm>
              <a:off x="1026497" y="3497266"/>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0</a:t>
              </a:r>
              <a:endParaRPr lang="en-US" altLang="en-US" sz="1350" kern="0">
                <a:solidFill>
                  <a:srgbClr val="000000"/>
                </a:solidFill>
                <a:latin typeface="Arial"/>
              </a:endParaRPr>
            </a:p>
          </p:txBody>
        </p:sp>
        <p:sp>
          <p:nvSpPr>
            <p:cNvPr id="76" name="Rectangle 69">
              <a:extLst>
                <a:ext uri="{FF2B5EF4-FFF2-40B4-BE49-F238E27FC236}">
                  <a16:creationId xmlns:a16="http://schemas.microsoft.com/office/drawing/2014/main" id="{6AAA2FD2-8FF7-4C9A-AEDC-416EE3C82AF0}"/>
                </a:ext>
              </a:extLst>
            </p:cNvPr>
            <p:cNvSpPr>
              <a:spLocks noChangeArrowheads="1"/>
            </p:cNvSpPr>
            <p:nvPr/>
          </p:nvSpPr>
          <p:spPr bwMode="auto">
            <a:xfrm>
              <a:off x="1238250" y="3665542"/>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0</a:t>
              </a:r>
              <a:endParaRPr lang="en-US" altLang="en-US" sz="1350" kern="0">
                <a:solidFill>
                  <a:srgbClr val="000000"/>
                </a:solidFill>
                <a:latin typeface="Arial"/>
              </a:endParaRPr>
            </a:p>
          </p:txBody>
        </p:sp>
        <p:sp>
          <p:nvSpPr>
            <p:cNvPr id="77" name="Line 70">
              <a:extLst>
                <a:ext uri="{FF2B5EF4-FFF2-40B4-BE49-F238E27FC236}">
                  <a16:creationId xmlns:a16="http://schemas.microsoft.com/office/drawing/2014/main" id="{ACFD5AFF-DAB0-4AD9-BAE3-B276423DC9DA}"/>
                </a:ext>
              </a:extLst>
            </p:cNvPr>
            <p:cNvSpPr>
              <a:spLocks noChangeShapeType="1"/>
            </p:cNvSpPr>
            <p:nvPr/>
          </p:nvSpPr>
          <p:spPr bwMode="auto">
            <a:xfrm>
              <a:off x="1157289" y="3570291"/>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78" name="Rectangle 71">
              <a:extLst>
                <a:ext uri="{FF2B5EF4-FFF2-40B4-BE49-F238E27FC236}">
                  <a16:creationId xmlns:a16="http://schemas.microsoft.com/office/drawing/2014/main" id="{880CB9E2-2726-4406-85E5-6E7BADFCBE1B}"/>
                </a:ext>
              </a:extLst>
            </p:cNvPr>
            <p:cNvSpPr>
              <a:spLocks noChangeArrowheads="1"/>
            </p:cNvSpPr>
            <p:nvPr/>
          </p:nvSpPr>
          <p:spPr bwMode="auto">
            <a:xfrm>
              <a:off x="909893" y="3265489"/>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10</a:t>
              </a:r>
              <a:endParaRPr lang="en-US" altLang="en-US" sz="1350" kern="0">
                <a:solidFill>
                  <a:srgbClr val="000000"/>
                </a:solidFill>
                <a:latin typeface="Arial"/>
              </a:endParaRPr>
            </a:p>
          </p:txBody>
        </p:sp>
        <p:sp>
          <p:nvSpPr>
            <p:cNvPr id="79" name="Line 72">
              <a:extLst>
                <a:ext uri="{FF2B5EF4-FFF2-40B4-BE49-F238E27FC236}">
                  <a16:creationId xmlns:a16="http://schemas.microsoft.com/office/drawing/2014/main" id="{69FAD866-CB3E-4546-ACB3-3248267BFD51}"/>
                </a:ext>
              </a:extLst>
            </p:cNvPr>
            <p:cNvSpPr>
              <a:spLocks noChangeShapeType="1"/>
            </p:cNvSpPr>
            <p:nvPr/>
          </p:nvSpPr>
          <p:spPr bwMode="auto">
            <a:xfrm>
              <a:off x="1157289" y="3338516"/>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80" name="Line 73">
              <a:extLst>
                <a:ext uri="{FF2B5EF4-FFF2-40B4-BE49-F238E27FC236}">
                  <a16:creationId xmlns:a16="http://schemas.microsoft.com/office/drawing/2014/main" id="{B9B57C00-FEDD-47C0-91D8-9B3EC67C1012}"/>
                </a:ext>
              </a:extLst>
            </p:cNvPr>
            <p:cNvSpPr>
              <a:spLocks noChangeShapeType="1"/>
            </p:cNvSpPr>
            <p:nvPr/>
          </p:nvSpPr>
          <p:spPr bwMode="auto">
            <a:xfrm flipV="1">
              <a:off x="1265239"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81" name="Rectangle 74">
              <a:extLst>
                <a:ext uri="{FF2B5EF4-FFF2-40B4-BE49-F238E27FC236}">
                  <a16:creationId xmlns:a16="http://schemas.microsoft.com/office/drawing/2014/main" id="{01F49ACD-7B66-462D-AB45-689B1CDBBDCF}"/>
                </a:ext>
              </a:extLst>
            </p:cNvPr>
            <p:cNvSpPr>
              <a:spLocks noChangeArrowheads="1"/>
            </p:cNvSpPr>
            <p:nvPr/>
          </p:nvSpPr>
          <p:spPr bwMode="auto">
            <a:xfrm>
              <a:off x="1779590" y="3665542"/>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a:t>
              </a:r>
              <a:endParaRPr lang="en-US" altLang="en-US" sz="1350" kern="0">
                <a:solidFill>
                  <a:srgbClr val="000000"/>
                </a:solidFill>
                <a:latin typeface="Arial"/>
              </a:endParaRPr>
            </a:p>
          </p:txBody>
        </p:sp>
        <p:sp>
          <p:nvSpPr>
            <p:cNvPr id="82" name="Line 75">
              <a:extLst>
                <a:ext uri="{FF2B5EF4-FFF2-40B4-BE49-F238E27FC236}">
                  <a16:creationId xmlns:a16="http://schemas.microsoft.com/office/drawing/2014/main" id="{2795133F-950D-4E0C-B99D-BCC1D3D73071}"/>
                </a:ext>
              </a:extLst>
            </p:cNvPr>
            <p:cNvSpPr>
              <a:spLocks noChangeShapeType="1"/>
            </p:cNvSpPr>
            <p:nvPr/>
          </p:nvSpPr>
          <p:spPr bwMode="auto">
            <a:xfrm flipV="1">
              <a:off x="1806577"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83" name="Rectangle 76">
              <a:extLst>
                <a:ext uri="{FF2B5EF4-FFF2-40B4-BE49-F238E27FC236}">
                  <a16:creationId xmlns:a16="http://schemas.microsoft.com/office/drawing/2014/main" id="{646A0736-3604-4CCD-BDA0-51492DECAF31}"/>
                </a:ext>
              </a:extLst>
            </p:cNvPr>
            <p:cNvSpPr>
              <a:spLocks noChangeArrowheads="1"/>
            </p:cNvSpPr>
            <p:nvPr/>
          </p:nvSpPr>
          <p:spPr bwMode="auto">
            <a:xfrm>
              <a:off x="2320927" y="3665542"/>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a:t>
              </a:r>
              <a:endParaRPr lang="en-US" altLang="en-US" sz="1350" kern="0">
                <a:solidFill>
                  <a:srgbClr val="000000"/>
                </a:solidFill>
                <a:latin typeface="Arial"/>
              </a:endParaRPr>
            </a:p>
          </p:txBody>
        </p:sp>
        <p:sp>
          <p:nvSpPr>
            <p:cNvPr id="84" name="Line 77">
              <a:extLst>
                <a:ext uri="{FF2B5EF4-FFF2-40B4-BE49-F238E27FC236}">
                  <a16:creationId xmlns:a16="http://schemas.microsoft.com/office/drawing/2014/main" id="{8F03CFE8-D730-4401-BCAE-206AE52A7BFC}"/>
                </a:ext>
              </a:extLst>
            </p:cNvPr>
            <p:cNvSpPr>
              <a:spLocks noChangeShapeType="1"/>
            </p:cNvSpPr>
            <p:nvPr/>
          </p:nvSpPr>
          <p:spPr bwMode="auto">
            <a:xfrm flipV="1">
              <a:off x="2346327"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85" name="Rectangle 78">
              <a:extLst>
                <a:ext uri="{FF2B5EF4-FFF2-40B4-BE49-F238E27FC236}">
                  <a16:creationId xmlns:a16="http://schemas.microsoft.com/office/drawing/2014/main" id="{7E19B25F-84E2-47D3-BC1F-0B1D5D3CBCCB}"/>
                </a:ext>
              </a:extLst>
            </p:cNvPr>
            <p:cNvSpPr>
              <a:spLocks noChangeArrowheads="1"/>
            </p:cNvSpPr>
            <p:nvPr/>
          </p:nvSpPr>
          <p:spPr bwMode="auto">
            <a:xfrm>
              <a:off x="2857501" y="3665542"/>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9</a:t>
              </a:r>
              <a:endParaRPr lang="en-US" altLang="en-US" sz="1350" kern="0">
                <a:solidFill>
                  <a:srgbClr val="000000"/>
                </a:solidFill>
                <a:latin typeface="Arial"/>
              </a:endParaRPr>
            </a:p>
          </p:txBody>
        </p:sp>
        <p:sp>
          <p:nvSpPr>
            <p:cNvPr id="86" name="Line 79">
              <a:extLst>
                <a:ext uri="{FF2B5EF4-FFF2-40B4-BE49-F238E27FC236}">
                  <a16:creationId xmlns:a16="http://schemas.microsoft.com/office/drawing/2014/main" id="{34607356-B639-47D8-8627-50A89E11166E}"/>
                </a:ext>
              </a:extLst>
            </p:cNvPr>
            <p:cNvSpPr>
              <a:spLocks noChangeShapeType="1"/>
            </p:cNvSpPr>
            <p:nvPr/>
          </p:nvSpPr>
          <p:spPr bwMode="auto">
            <a:xfrm flipV="1">
              <a:off x="2887665"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87" name="Rectangle 80">
              <a:extLst>
                <a:ext uri="{FF2B5EF4-FFF2-40B4-BE49-F238E27FC236}">
                  <a16:creationId xmlns:a16="http://schemas.microsoft.com/office/drawing/2014/main" id="{DF6CDDF2-3A26-464E-BABB-86136A69BDBF}"/>
                </a:ext>
              </a:extLst>
            </p:cNvPr>
            <p:cNvSpPr>
              <a:spLocks noChangeArrowheads="1"/>
            </p:cNvSpPr>
            <p:nvPr/>
          </p:nvSpPr>
          <p:spPr bwMode="auto">
            <a:xfrm>
              <a:off x="3373441"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12</a:t>
              </a:r>
              <a:endParaRPr lang="en-US" altLang="en-US" sz="1350" kern="0">
                <a:solidFill>
                  <a:srgbClr val="000000"/>
                </a:solidFill>
                <a:latin typeface="Arial"/>
              </a:endParaRPr>
            </a:p>
          </p:txBody>
        </p:sp>
        <p:sp>
          <p:nvSpPr>
            <p:cNvPr id="88" name="Line 81">
              <a:extLst>
                <a:ext uri="{FF2B5EF4-FFF2-40B4-BE49-F238E27FC236}">
                  <a16:creationId xmlns:a16="http://schemas.microsoft.com/office/drawing/2014/main" id="{0929EBA2-1933-40FF-B131-63559D0A7315}"/>
                </a:ext>
              </a:extLst>
            </p:cNvPr>
            <p:cNvSpPr>
              <a:spLocks noChangeShapeType="1"/>
            </p:cNvSpPr>
            <p:nvPr/>
          </p:nvSpPr>
          <p:spPr bwMode="auto">
            <a:xfrm flipV="1">
              <a:off x="3433765"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89" name="Rectangle 82">
              <a:extLst>
                <a:ext uri="{FF2B5EF4-FFF2-40B4-BE49-F238E27FC236}">
                  <a16:creationId xmlns:a16="http://schemas.microsoft.com/office/drawing/2014/main" id="{38F29A8B-18B3-4A48-A1B4-4C6E5781F249}"/>
                </a:ext>
              </a:extLst>
            </p:cNvPr>
            <p:cNvSpPr>
              <a:spLocks noChangeArrowheads="1"/>
            </p:cNvSpPr>
            <p:nvPr/>
          </p:nvSpPr>
          <p:spPr bwMode="auto">
            <a:xfrm>
              <a:off x="3919540"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15</a:t>
              </a:r>
              <a:endParaRPr lang="en-US" altLang="en-US" sz="1350" kern="0">
                <a:solidFill>
                  <a:srgbClr val="000000"/>
                </a:solidFill>
                <a:latin typeface="Arial"/>
              </a:endParaRPr>
            </a:p>
          </p:txBody>
        </p:sp>
        <p:sp>
          <p:nvSpPr>
            <p:cNvPr id="90" name="Rectangle 83">
              <a:extLst>
                <a:ext uri="{FF2B5EF4-FFF2-40B4-BE49-F238E27FC236}">
                  <a16:creationId xmlns:a16="http://schemas.microsoft.com/office/drawing/2014/main" id="{005398A9-1AC4-4D03-ACAA-9790E4E16FEF}"/>
                </a:ext>
              </a:extLst>
            </p:cNvPr>
            <p:cNvSpPr>
              <a:spLocks noChangeArrowheads="1"/>
            </p:cNvSpPr>
            <p:nvPr/>
          </p:nvSpPr>
          <p:spPr bwMode="auto">
            <a:xfrm>
              <a:off x="461964" y="3993881"/>
              <a:ext cx="1024700"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No. at risk</a:t>
              </a:r>
              <a:endParaRPr lang="en-US" altLang="en-US" sz="1350" kern="0">
                <a:solidFill>
                  <a:srgbClr val="000000"/>
                </a:solidFill>
                <a:latin typeface="Arial"/>
              </a:endParaRPr>
            </a:p>
          </p:txBody>
        </p:sp>
        <p:sp>
          <p:nvSpPr>
            <p:cNvPr id="91" name="Rectangle 84">
              <a:extLst>
                <a:ext uri="{FF2B5EF4-FFF2-40B4-BE49-F238E27FC236}">
                  <a16:creationId xmlns:a16="http://schemas.microsoft.com/office/drawing/2014/main" id="{D4675CDA-42DC-4023-9E89-50C7445EC130}"/>
                </a:ext>
              </a:extLst>
            </p:cNvPr>
            <p:cNvSpPr>
              <a:spLocks noChangeArrowheads="1"/>
            </p:cNvSpPr>
            <p:nvPr/>
          </p:nvSpPr>
          <p:spPr bwMode="auto">
            <a:xfrm>
              <a:off x="461964" y="4210054"/>
              <a:ext cx="720824"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CR+PR</a:t>
              </a:r>
              <a:endParaRPr lang="en-US" altLang="en-US" sz="1350" kern="0">
                <a:solidFill>
                  <a:srgbClr val="000000"/>
                </a:solidFill>
                <a:latin typeface="Arial"/>
              </a:endParaRPr>
            </a:p>
          </p:txBody>
        </p:sp>
        <p:sp>
          <p:nvSpPr>
            <p:cNvPr id="92" name="Rectangle 85">
              <a:extLst>
                <a:ext uri="{FF2B5EF4-FFF2-40B4-BE49-F238E27FC236}">
                  <a16:creationId xmlns:a16="http://schemas.microsoft.com/office/drawing/2014/main" id="{82B796A1-BA6C-41BC-811A-52AB2CA038BF}"/>
                </a:ext>
              </a:extLst>
            </p:cNvPr>
            <p:cNvSpPr>
              <a:spLocks noChangeArrowheads="1"/>
            </p:cNvSpPr>
            <p:nvPr/>
          </p:nvSpPr>
          <p:spPr bwMode="auto">
            <a:xfrm>
              <a:off x="1204915"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69</a:t>
              </a:r>
              <a:endParaRPr lang="en-US" altLang="en-US" sz="1350" kern="0">
                <a:solidFill>
                  <a:srgbClr val="000000"/>
                </a:solidFill>
                <a:latin typeface="Arial"/>
              </a:endParaRPr>
            </a:p>
          </p:txBody>
        </p:sp>
        <p:sp>
          <p:nvSpPr>
            <p:cNvPr id="93" name="Rectangle 86">
              <a:extLst>
                <a:ext uri="{FF2B5EF4-FFF2-40B4-BE49-F238E27FC236}">
                  <a16:creationId xmlns:a16="http://schemas.microsoft.com/office/drawing/2014/main" id="{48CC3C13-0470-401A-9FED-B16A134A8FD2}"/>
                </a:ext>
              </a:extLst>
            </p:cNvPr>
            <p:cNvSpPr>
              <a:spLocks noChangeArrowheads="1"/>
            </p:cNvSpPr>
            <p:nvPr/>
          </p:nvSpPr>
          <p:spPr bwMode="auto">
            <a:xfrm>
              <a:off x="1754190"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69</a:t>
              </a:r>
              <a:endParaRPr lang="en-US" altLang="en-US" sz="1350" kern="0">
                <a:solidFill>
                  <a:srgbClr val="000000"/>
                </a:solidFill>
                <a:latin typeface="Arial"/>
              </a:endParaRPr>
            </a:p>
          </p:txBody>
        </p:sp>
        <p:sp>
          <p:nvSpPr>
            <p:cNvPr id="94" name="Rectangle 87">
              <a:extLst>
                <a:ext uri="{FF2B5EF4-FFF2-40B4-BE49-F238E27FC236}">
                  <a16:creationId xmlns:a16="http://schemas.microsoft.com/office/drawing/2014/main" id="{360E5C9F-3C04-4E7B-BCFB-C92DA2DB3700}"/>
                </a:ext>
              </a:extLst>
            </p:cNvPr>
            <p:cNvSpPr>
              <a:spLocks noChangeArrowheads="1"/>
            </p:cNvSpPr>
            <p:nvPr/>
          </p:nvSpPr>
          <p:spPr bwMode="auto">
            <a:xfrm>
              <a:off x="2290764"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68</a:t>
              </a:r>
              <a:endParaRPr lang="en-US" altLang="en-US" sz="1350" kern="0">
                <a:solidFill>
                  <a:srgbClr val="000000"/>
                </a:solidFill>
                <a:latin typeface="Arial"/>
              </a:endParaRPr>
            </a:p>
          </p:txBody>
        </p:sp>
        <p:sp>
          <p:nvSpPr>
            <p:cNvPr id="95" name="Rectangle 88">
              <a:extLst>
                <a:ext uri="{FF2B5EF4-FFF2-40B4-BE49-F238E27FC236}">
                  <a16:creationId xmlns:a16="http://schemas.microsoft.com/office/drawing/2014/main" id="{0445A722-7442-4FD9-9C8D-E48E929B2A72}"/>
                </a:ext>
              </a:extLst>
            </p:cNvPr>
            <p:cNvSpPr>
              <a:spLocks noChangeArrowheads="1"/>
            </p:cNvSpPr>
            <p:nvPr/>
          </p:nvSpPr>
          <p:spPr bwMode="auto">
            <a:xfrm>
              <a:off x="2827340"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68</a:t>
              </a:r>
              <a:endParaRPr lang="en-US" altLang="en-US" sz="1350" kern="0">
                <a:solidFill>
                  <a:srgbClr val="000000"/>
                </a:solidFill>
                <a:latin typeface="Arial"/>
              </a:endParaRPr>
            </a:p>
          </p:txBody>
        </p:sp>
        <p:sp>
          <p:nvSpPr>
            <p:cNvPr id="96" name="Rectangle 89">
              <a:extLst>
                <a:ext uri="{FF2B5EF4-FFF2-40B4-BE49-F238E27FC236}">
                  <a16:creationId xmlns:a16="http://schemas.microsoft.com/office/drawing/2014/main" id="{4FFFD024-8113-4C47-B88D-2B4732B094CE}"/>
                </a:ext>
              </a:extLst>
            </p:cNvPr>
            <p:cNvSpPr>
              <a:spLocks noChangeArrowheads="1"/>
            </p:cNvSpPr>
            <p:nvPr/>
          </p:nvSpPr>
          <p:spPr bwMode="auto">
            <a:xfrm>
              <a:off x="3365503"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67</a:t>
              </a:r>
              <a:endParaRPr lang="en-US" altLang="en-US" sz="1350" kern="0">
                <a:solidFill>
                  <a:srgbClr val="000000"/>
                </a:solidFill>
                <a:latin typeface="Arial"/>
              </a:endParaRPr>
            </a:p>
          </p:txBody>
        </p:sp>
        <p:sp>
          <p:nvSpPr>
            <p:cNvPr id="97" name="Rectangle 90">
              <a:extLst>
                <a:ext uri="{FF2B5EF4-FFF2-40B4-BE49-F238E27FC236}">
                  <a16:creationId xmlns:a16="http://schemas.microsoft.com/office/drawing/2014/main" id="{402F7C7C-48E1-41A2-8E88-4D597661DFA2}"/>
                </a:ext>
              </a:extLst>
            </p:cNvPr>
            <p:cNvSpPr>
              <a:spLocks noChangeArrowheads="1"/>
            </p:cNvSpPr>
            <p:nvPr/>
          </p:nvSpPr>
          <p:spPr bwMode="auto">
            <a:xfrm>
              <a:off x="3914778"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67</a:t>
              </a:r>
              <a:endParaRPr lang="en-US" altLang="en-US" sz="1350" kern="0">
                <a:solidFill>
                  <a:srgbClr val="000000"/>
                </a:solidFill>
                <a:latin typeface="Arial"/>
              </a:endParaRPr>
            </a:p>
          </p:txBody>
        </p:sp>
        <p:sp>
          <p:nvSpPr>
            <p:cNvPr id="98" name="Rectangle 91">
              <a:extLst>
                <a:ext uri="{FF2B5EF4-FFF2-40B4-BE49-F238E27FC236}">
                  <a16:creationId xmlns:a16="http://schemas.microsoft.com/office/drawing/2014/main" id="{3933DE23-779D-411F-8D9A-11940C215A39}"/>
                </a:ext>
              </a:extLst>
            </p:cNvPr>
            <p:cNvSpPr>
              <a:spLocks noChangeArrowheads="1"/>
            </p:cNvSpPr>
            <p:nvPr/>
          </p:nvSpPr>
          <p:spPr bwMode="auto">
            <a:xfrm>
              <a:off x="4456118"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66</a:t>
              </a:r>
              <a:endParaRPr lang="en-US" altLang="en-US" sz="1350" kern="0">
                <a:solidFill>
                  <a:srgbClr val="000000"/>
                </a:solidFill>
                <a:latin typeface="Arial"/>
              </a:endParaRPr>
            </a:p>
          </p:txBody>
        </p:sp>
        <p:sp>
          <p:nvSpPr>
            <p:cNvPr id="99" name="Rectangle 92">
              <a:extLst>
                <a:ext uri="{FF2B5EF4-FFF2-40B4-BE49-F238E27FC236}">
                  <a16:creationId xmlns:a16="http://schemas.microsoft.com/office/drawing/2014/main" id="{EBAA31EF-6B79-4298-BE5A-F58E31050AD4}"/>
                </a:ext>
              </a:extLst>
            </p:cNvPr>
            <p:cNvSpPr>
              <a:spLocks noChangeArrowheads="1"/>
            </p:cNvSpPr>
            <p:nvPr/>
          </p:nvSpPr>
          <p:spPr bwMode="auto">
            <a:xfrm>
              <a:off x="5000627"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66</a:t>
              </a:r>
              <a:endParaRPr lang="en-US" altLang="en-US" sz="1350" kern="0">
                <a:solidFill>
                  <a:srgbClr val="000000"/>
                </a:solidFill>
                <a:latin typeface="Arial"/>
              </a:endParaRPr>
            </a:p>
          </p:txBody>
        </p:sp>
        <p:sp>
          <p:nvSpPr>
            <p:cNvPr id="100" name="Rectangle 93">
              <a:extLst>
                <a:ext uri="{FF2B5EF4-FFF2-40B4-BE49-F238E27FC236}">
                  <a16:creationId xmlns:a16="http://schemas.microsoft.com/office/drawing/2014/main" id="{957013B2-DBC4-469C-896D-F58D6842ED17}"/>
                </a:ext>
              </a:extLst>
            </p:cNvPr>
            <p:cNvSpPr>
              <a:spLocks noChangeArrowheads="1"/>
            </p:cNvSpPr>
            <p:nvPr/>
          </p:nvSpPr>
          <p:spPr bwMode="auto">
            <a:xfrm>
              <a:off x="5529266"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51</a:t>
              </a:r>
              <a:endParaRPr lang="en-US" altLang="en-US" sz="1350" kern="0">
                <a:solidFill>
                  <a:srgbClr val="000000"/>
                </a:solidFill>
                <a:latin typeface="Arial"/>
              </a:endParaRPr>
            </a:p>
          </p:txBody>
        </p:sp>
        <p:sp>
          <p:nvSpPr>
            <p:cNvPr id="101" name="Rectangle 94">
              <a:extLst>
                <a:ext uri="{FF2B5EF4-FFF2-40B4-BE49-F238E27FC236}">
                  <a16:creationId xmlns:a16="http://schemas.microsoft.com/office/drawing/2014/main" id="{B5D3377D-29ED-4C1B-8D39-B839566F5F09}"/>
                </a:ext>
              </a:extLst>
            </p:cNvPr>
            <p:cNvSpPr>
              <a:spLocks noChangeArrowheads="1"/>
            </p:cNvSpPr>
            <p:nvPr/>
          </p:nvSpPr>
          <p:spPr bwMode="auto">
            <a:xfrm>
              <a:off x="6078541"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19</a:t>
              </a:r>
              <a:endParaRPr lang="en-US" altLang="en-US" sz="1350" kern="0">
                <a:solidFill>
                  <a:srgbClr val="000000"/>
                </a:solidFill>
                <a:latin typeface="Arial"/>
              </a:endParaRPr>
            </a:p>
          </p:txBody>
        </p:sp>
        <p:sp>
          <p:nvSpPr>
            <p:cNvPr id="102" name="Rectangle 95">
              <a:extLst>
                <a:ext uri="{FF2B5EF4-FFF2-40B4-BE49-F238E27FC236}">
                  <a16:creationId xmlns:a16="http://schemas.microsoft.com/office/drawing/2014/main" id="{9AF97F19-2675-45C0-AD85-B3F4F462AF31}"/>
                </a:ext>
              </a:extLst>
            </p:cNvPr>
            <p:cNvSpPr>
              <a:spLocks noChangeArrowheads="1"/>
            </p:cNvSpPr>
            <p:nvPr/>
          </p:nvSpPr>
          <p:spPr bwMode="auto">
            <a:xfrm>
              <a:off x="6619881"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13</a:t>
              </a:r>
              <a:endParaRPr lang="en-US" altLang="en-US" sz="1350" kern="0">
                <a:solidFill>
                  <a:srgbClr val="000000"/>
                </a:solidFill>
                <a:latin typeface="Arial"/>
              </a:endParaRPr>
            </a:p>
          </p:txBody>
        </p:sp>
        <p:sp>
          <p:nvSpPr>
            <p:cNvPr id="103" name="Rectangle 96">
              <a:extLst>
                <a:ext uri="{FF2B5EF4-FFF2-40B4-BE49-F238E27FC236}">
                  <a16:creationId xmlns:a16="http://schemas.microsoft.com/office/drawing/2014/main" id="{AAB70A39-BD96-4CA5-B0F9-0002FF7405C8}"/>
                </a:ext>
              </a:extLst>
            </p:cNvPr>
            <p:cNvSpPr>
              <a:spLocks noChangeArrowheads="1"/>
            </p:cNvSpPr>
            <p:nvPr/>
          </p:nvSpPr>
          <p:spPr bwMode="auto">
            <a:xfrm>
              <a:off x="7153281" y="4210054"/>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12</a:t>
              </a:r>
              <a:endParaRPr lang="en-US" altLang="en-US" sz="1350" kern="0">
                <a:solidFill>
                  <a:srgbClr val="000000"/>
                </a:solidFill>
                <a:latin typeface="Arial"/>
              </a:endParaRPr>
            </a:p>
          </p:txBody>
        </p:sp>
        <p:sp>
          <p:nvSpPr>
            <p:cNvPr id="104" name="Rectangle 97">
              <a:extLst>
                <a:ext uri="{FF2B5EF4-FFF2-40B4-BE49-F238E27FC236}">
                  <a16:creationId xmlns:a16="http://schemas.microsoft.com/office/drawing/2014/main" id="{4AD8B8DD-06AB-4EC4-A9F9-7B02003EAE9E}"/>
                </a:ext>
              </a:extLst>
            </p:cNvPr>
            <p:cNvSpPr>
              <a:spLocks noChangeArrowheads="1"/>
            </p:cNvSpPr>
            <p:nvPr/>
          </p:nvSpPr>
          <p:spPr bwMode="auto">
            <a:xfrm>
              <a:off x="7732716" y="4210054"/>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8</a:t>
              </a:r>
              <a:endParaRPr lang="en-US" altLang="en-US" sz="1350" kern="0">
                <a:solidFill>
                  <a:srgbClr val="000000"/>
                </a:solidFill>
                <a:latin typeface="Arial"/>
              </a:endParaRPr>
            </a:p>
          </p:txBody>
        </p:sp>
        <p:sp>
          <p:nvSpPr>
            <p:cNvPr id="105" name="Rectangle 98">
              <a:extLst>
                <a:ext uri="{FF2B5EF4-FFF2-40B4-BE49-F238E27FC236}">
                  <a16:creationId xmlns:a16="http://schemas.microsoft.com/office/drawing/2014/main" id="{750A73D2-E0EC-4DB0-A598-3EA50BD2C8C3}"/>
                </a:ext>
              </a:extLst>
            </p:cNvPr>
            <p:cNvSpPr>
              <a:spLocks noChangeArrowheads="1"/>
            </p:cNvSpPr>
            <p:nvPr/>
          </p:nvSpPr>
          <p:spPr bwMode="auto">
            <a:xfrm>
              <a:off x="8274054" y="4210054"/>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0</a:t>
              </a:r>
              <a:endParaRPr lang="en-US" altLang="en-US" sz="1350" kern="0">
                <a:solidFill>
                  <a:srgbClr val="000000"/>
                </a:solidFill>
                <a:latin typeface="Arial"/>
              </a:endParaRPr>
            </a:p>
          </p:txBody>
        </p:sp>
        <p:sp>
          <p:nvSpPr>
            <p:cNvPr id="106" name="Rectangle 99">
              <a:extLst>
                <a:ext uri="{FF2B5EF4-FFF2-40B4-BE49-F238E27FC236}">
                  <a16:creationId xmlns:a16="http://schemas.microsoft.com/office/drawing/2014/main" id="{20315C91-0410-4F2F-86FD-99CA8355E46D}"/>
                </a:ext>
              </a:extLst>
            </p:cNvPr>
            <p:cNvSpPr>
              <a:spLocks noChangeArrowheads="1"/>
            </p:cNvSpPr>
            <p:nvPr/>
          </p:nvSpPr>
          <p:spPr bwMode="auto">
            <a:xfrm>
              <a:off x="461964" y="4352929"/>
              <a:ext cx="293278"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SD</a:t>
              </a:r>
              <a:endParaRPr lang="en-US" altLang="en-US" sz="1350" kern="0">
                <a:solidFill>
                  <a:srgbClr val="000000"/>
                </a:solidFill>
                <a:latin typeface="Arial"/>
              </a:endParaRPr>
            </a:p>
          </p:txBody>
        </p:sp>
        <p:sp>
          <p:nvSpPr>
            <p:cNvPr id="107" name="Rectangle 100">
              <a:extLst>
                <a:ext uri="{FF2B5EF4-FFF2-40B4-BE49-F238E27FC236}">
                  <a16:creationId xmlns:a16="http://schemas.microsoft.com/office/drawing/2014/main" id="{F464032C-9A7A-4BB0-A723-60B8808ED71F}"/>
                </a:ext>
              </a:extLst>
            </p:cNvPr>
            <p:cNvSpPr>
              <a:spLocks noChangeArrowheads="1"/>
            </p:cNvSpPr>
            <p:nvPr/>
          </p:nvSpPr>
          <p:spPr bwMode="auto">
            <a:xfrm>
              <a:off x="1204915"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33</a:t>
              </a:r>
              <a:endParaRPr lang="en-US" altLang="en-US" sz="1350" kern="0">
                <a:solidFill>
                  <a:srgbClr val="000000"/>
                </a:solidFill>
                <a:latin typeface="Arial"/>
              </a:endParaRPr>
            </a:p>
          </p:txBody>
        </p:sp>
        <p:sp>
          <p:nvSpPr>
            <p:cNvPr id="108" name="Rectangle 101">
              <a:extLst>
                <a:ext uri="{FF2B5EF4-FFF2-40B4-BE49-F238E27FC236}">
                  <a16:creationId xmlns:a16="http://schemas.microsoft.com/office/drawing/2014/main" id="{81ACE091-CDD9-4450-9DC8-E46028760478}"/>
                </a:ext>
              </a:extLst>
            </p:cNvPr>
            <p:cNvSpPr>
              <a:spLocks noChangeArrowheads="1"/>
            </p:cNvSpPr>
            <p:nvPr/>
          </p:nvSpPr>
          <p:spPr bwMode="auto">
            <a:xfrm>
              <a:off x="1754190"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32</a:t>
              </a:r>
              <a:endParaRPr lang="en-US" altLang="en-US" sz="1350" kern="0">
                <a:solidFill>
                  <a:srgbClr val="000000"/>
                </a:solidFill>
                <a:latin typeface="Arial"/>
              </a:endParaRPr>
            </a:p>
          </p:txBody>
        </p:sp>
        <p:sp>
          <p:nvSpPr>
            <p:cNvPr id="109" name="Rectangle 102">
              <a:extLst>
                <a:ext uri="{FF2B5EF4-FFF2-40B4-BE49-F238E27FC236}">
                  <a16:creationId xmlns:a16="http://schemas.microsoft.com/office/drawing/2014/main" id="{99FEC5D6-D2AF-4F0A-A59B-189CFC64ECC6}"/>
                </a:ext>
              </a:extLst>
            </p:cNvPr>
            <p:cNvSpPr>
              <a:spLocks noChangeArrowheads="1"/>
            </p:cNvSpPr>
            <p:nvPr/>
          </p:nvSpPr>
          <p:spPr bwMode="auto">
            <a:xfrm>
              <a:off x="2290764"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30</a:t>
              </a:r>
              <a:endParaRPr lang="en-US" altLang="en-US" sz="1350" kern="0">
                <a:solidFill>
                  <a:srgbClr val="000000"/>
                </a:solidFill>
                <a:latin typeface="Arial"/>
              </a:endParaRPr>
            </a:p>
          </p:txBody>
        </p:sp>
        <p:sp>
          <p:nvSpPr>
            <p:cNvPr id="110" name="Rectangle 103">
              <a:extLst>
                <a:ext uri="{FF2B5EF4-FFF2-40B4-BE49-F238E27FC236}">
                  <a16:creationId xmlns:a16="http://schemas.microsoft.com/office/drawing/2014/main" id="{B5A5962F-1DE9-4262-8DF1-1FAE542A84B5}"/>
                </a:ext>
              </a:extLst>
            </p:cNvPr>
            <p:cNvSpPr>
              <a:spLocks noChangeArrowheads="1"/>
            </p:cNvSpPr>
            <p:nvPr/>
          </p:nvSpPr>
          <p:spPr bwMode="auto">
            <a:xfrm>
              <a:off x="2827340"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29</a:t>
              </a:r>
              <a:endParaRPr lang="en-US" altLang="en-US" sz="1350" kern="0">
                <a:solidFill>
                  <a:srgbClr val="000000"/>
                </a:solidFill>
                <a:latin typeface="Arial"/>
              </a:endParaRPr>
            </a:p>
          </p:txBody>
        </p:sp>
        <p:sp>
          <p:nvSpPr>
            <p:cNvPr id="111" name="Rectangle 104">
              <a:extLst>
                <a:ext uri="{FF2B5EF4-FFF2-40B4-BE49-F238E27FC236}">
                  <a16:creationId xmlns:a16="http://schemas.microsoft.com/office/drawing/2014/main" id="{B87B4B3E-831A-4CAF-8438-3FD354FE9FB6}"/>
                </a:ext>
              </a:extLst>
            </p:cNvPr>
            <p:cNvSpPr>
              <a:spLocks noChangeArrowheads="1"/>
            </p:cNvSpPr>
            <p:nvPr/>
          </p:nvSpPr>
          <p:spPr bwMode="auto">
            <a:xfrm>
              <a:off x="3365503"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28</a:t>
              </a:r>
              <a:endParaRPr lang="en-US" altLang="en-US" sz="1350" kern="0">
                <a:solidFill>
                  <a:srgbClr val="000000"/>
                </a:solidFill>
                <a:latin typeface="Arial"/>
              </a:endParaRPr>
            </a:p>
          </p:txBody>
        </p:sp>
        <p:sp>
          <p:nvSpPr>
            <p:cNvPr id="112" name="Rectangle 105">
              <a:extLst>
                <a:ext uri="{FF2B5EF4-FFF2-40B4-BE49-F238E27FC236}">
                  <a16:creationId xmlns:a16="http://schemas.microsoft.com/office/drawing/2014/main" id="{14622DF2-4D69-4117-97F9-E598EE839D82}"/>
                </a:ext>
              </a:extLst>
            </p:cNvPr>
            <p:cNvSpPr>
              <a:spLocks noChangeArrowheads="1"/>
            </p:cNvSpPr>
            <p:nvPr/>
          </p:nvSpPr>
          <p:spPr bwMode="auto">
            <a:xfrm>
              <a:off x="3914778"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25</a:t>
              </a:r>
              <a:endParaRPr lang="en-US" altLang="en-US" sz="1350" kern="0">
                <a:solidFill>
                  <a:srgbClr val="000000"/>
                </a:solidFill>
                <a:latin typeface="Arial"/>
              </a:endParaRPr>
            </a:p>
          </p:txBody>
        </p:sp>
        <p:sp>
          <p:nvSpPr>
            <p:cNvPr id="113" name="Rectangle 106">
              <a:extLst>
                <a:ext uri="{FF2B5EF4-FFF2-40B4-BE49-F238E27FC236}">
                  <a16:creationId xmlns:a16="http://schemas.microsoft.com/office/drawing/2014/main" id="{6D1551D0-DCBD-47B3-804E-558926E150BA}"/>
                </a:ext>
              </a:extLst>
            </p:cNvPr>
            <p:cNvSpPr>
              <a:spLocks noChangeArrowheads="1"/>
            </p:cNvSpPr>
            <p:nvPr/>
          </p:nvSpPr>
          <p:spPr bwMode="auto">
            <a:xfrm>
              <a:off x="4456118"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22</a:t>
              </a:r>
              <a:endParaRPr lang="en-US" altLang="en-US" sz="1350" kern="0">
                <a:solidFill>
                  <a:srgbClr val="000000"/>
                </a:solidFill>
                <a:latin typeface="Arial"/>
              </a:endParaRPr>
            </a:p>
          </p:txBody>
        </p:sp>
        <p:sp>
          <p:nvSpPr>
            <p:cNvPr id="114" name="Rectangle 107">
              <a:extLst>
                <a:ext uri="{FF2B5EF4-FFF2-40B4-BE49-F238E27FC236}">
                  <a16:creationId xmlns:a16="http://schemas.microsoft.com/office/drawing/2014/main" id="{AE5766E5-0259-4517-A403-DA32E17F9E22}"/>
                </a:ext>
              </a:extLst>
            </p:cNvPr>
            <p:cNvSpPr>
              <a:spLocks noChangeArrowheads="1"/>
            </p:cNvSpPr>
            <p:nvPr/>
          </p:nvSpPr>
          <p:spPr bwMode="auto">
            <a:xfrm>
              <a:off x="5000627"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21</a:t>
              </a:r>
              <a:endParaRPr lang="en-US" altLang="en-US" sz="1350" kern="0">
                <a:solidFill>
                  <a:srgbClr val="000000"/>
                </a:solidFill>
                <a:latin typeface="Arial"/>
              </a:endParaRPr>
            </a:p>
          </p:txBody>
        </p:sp>
        <p:sp>
          <p:nvSpPr>
            <p:cNvPr id="115" name="Rectangle 108">
              <a:extLst>
                <a:ext uri="{FF2B5EF4-FFF2-40B4-BE49-F238E27FC236}">
                  <a16:creationId xmlns:a16="http://schemas.microsoft.com/office/drawing/2014/main" id="{659811C9-C653-4044-A564-0BAD064C1B2D}"/>
                </a:ext>
              </a:extLst>
            </p:cNvPr>
            <p:cNvSpPr>
              <a:spLocks noChangeArrowheads="1"/>
            </p:cNvSpPr>
            <p:nvPr/>
          </p:nvSpPr>
          <p:spPr bwMode="auto">
            <a:xfrm>
              <a:off x="5529266" y="435292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10</a:t>
              </a:r>
              <a:endParaRPr lang="en-US" altLang="en-US" sz="1350" kern="0">
                <a:solidFill>
                  <a:srgbClr val="000000"/>
                </a:solidFill>
                <a:latin typeface="Arial"/>
              </a:endParaRPr>
            </a:p>
          </p:txBody>
        </p:sp>
        <p:sp>
          <p:nvSpPr>
            <p:cNvPr id="116" name="Rectangle 109">
              <a:extLst>
                <a:ext uri="{FF2B5EF4-FFF2-40B4-BE49-F238E27FC236}">
                  <a16:creationId xmlns:a16="http://schemas.microsoft.com/office/drawing/2014/main" id="{90A8BCDF-F330-45AA-B4E3-747F8AC85D31}"/>
                </a:ext>
              </a:extLst>
            </p:cNvPr>
            <p:cNvSpPr>
              <a:spLocks noChangeArrowheads="1"/>
            </p:cNvSpPr>
            <p:nvPr/>
          </p:nvSpPr>
          <p:spPr bwMode="auto">
            <a:xfrm>
              <a:off x="6105530" y="435292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5</a:t>
              </a:r>
              <a:endParaRPr lang="en-US" altLang="en-US" sz="1350" kern="0">
                <a:solidFill>
                  <a:srgbClr val="000000"/>
                </a:solidFill>
                <a:latin typeface="Arial"/>
              </a:endParaRPr>
            </a:p>
          </p:txBody>
        </p:sp>
        <p:sp>
          <p:nvSpPr>
            <p:cNvPr id="117" name="Rectangle 110">
              <a:extLst>
                <a:ext uri="{FF2B5EF4-FFF2-40B4-BE49-F238E27FC236}">
                  <a16:creationId xmlns:a16="http://schemas.microsoft.com/office/drawing/2014/main" id="{44E2D41C-85C1-47C9-BAC5-1CD62983A40D}"/>
                </a:ext>
              </a:extLst>
            </p:cNvPr>
            <p:cNvSpPr>
              <a:spLocks noChangeArrowheads="1"/>
            </p:cNvSpPr>
            <p:nvPr/>
          </p:nvSpPr>
          <p:spPr bwMode="auto">
            <a:xfrm>
              <a:off x="6646865" y="435292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4</a:t>
              </a:r>
              <a:endParaRPr lang="en-US" altLang="en-US" sz="1350" kern="0">
                <a:solidFill>
                  <a:srgbClr val="000000"/>
                </a:solidFill>
                <a:latin typeface="Arial"/>
              </a:endParaRPr>
            </a:p>
          </p:txBody>
        </p:sp>
        <p:sp>
          <p:nvSpPr>
            <p:cNvPr id="118" name="Rectangle 111">
              <a:extLst>
                <a:ext uri="{FF2B5EF4-FFF2-40B4-BE49-F238E27FC236}">
                  <a16:creationId xmlns:a16="http://schemas.microsoft.com/office/drawing/2014/main" id="{892B879C-8DDB-47C4-862B-E655E814FD0F}"/>
                </a:ext>
              </a:extLst>
            </p:cNvPr>
            <p:cNvSpPr>
              <a:spLocks noChangeArrowheads="1"/>
            </p:cNvSpPr>
            <p:nvPr/>
          </p:nvSpPr>
          <p:spPr bwMode="auto">
            <a:xfrm>
              <a:off x="7183444" y="435292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a:t>
              </a:r>
              <a:endParaRPr lang="en-US" altLang="en-US" sz="1350" kern="0">
                <a:solidFill>
                  <a:srgbClr val="000000"/>
                </a:solidFill>
                <a:latin typeface="Arial"/>
              </a:endParaRPr>
            </a:p>
          </p:txBody>
        </p:sp>
        <p:sp>
          <p:nvSpPr>
            <p:cNvPr id="119" name="Rectangle 112">
              <a:extLst>
                <a:ext uri="{FF2B5EF4-FFF2-40B4-BE49-F238E27FC236}">
                  <a16:creationId xmlns:a16="http://schemas.microsoft.com/office/drawing/2014/main" id="{26AC1223-2D6C-46F1-ABA5-9D0E239AAAB0}"/>
                </a:ext>
              </a:extLst>
            </p:cNvPr>
            <p:cNvSpPr>
              <a:spLocks noChangeArrowheads="1"/>
            </p:cNvSpPr>
            <p:nvPr/>
          </p:nvSpPr>
          <p:spPr bwMode="auto">
            <a:xfrm>
              <a:off x="7732716" y="435292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a:t>
              </a:r>
              <a:endParaRPr lang="en-US" altLang="en-US" sz="1350" kern="0">
                <a:solidFill>
                  <a:srgbClr val="000000"/>
                </a:solidFill>
                <a:latin typeface="Arial"/>
              </a:endParaRPr>
            </a:p>
          </p:txBody>
        </p:sp>
        <p:sp>
          <p:nvSpPr>
            <p:cNvPr id="120" name="Rectangle 113">
              <a:extLst>
                <a:ext uri="{FF2B5EF4-FFF2-40B4-BE49-F238E27FC236}">
                  <a16:creationId xmlns:a16="http://schemas.microsoft.com/office/drawing/2014/main" id="{AFCF2316-E94C-4B1B-906A-6D3D82CAA6B3}"/>
                </a:ext>
              </a:extLst>
            </p:cNvPr>
            <p:cNvSpPr>
              <a:spLocks noChangeArrowheads="1"/>
            </p:cNvSpPr>
            <p:nvPr/>
          </p:nvSpPr>
          <p:spPr bwMode="auto">
            <a:xfrm>
              <a:off x="8274054" y="435292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0</a:t>
              </a:r>
              <a:endParaRPr lang="en-US" altLang="en-US" sz="1350" kern="0">
                <a:solidFill>
                  <a:srgbClr val="000000"/>
                </a:solidFill>
                <a:latin typeface="Arial"/>
              </a:endParaRPr>
            </a:p>
          </p:txBody>
        </p:sp>
        <p:sp>
          <p:nvSpPr>
            <p:cNvPr id="121" name="Rectangle 114">
              <a:extLst>
                <a:ext uri="{FF2B5EF4-FFF2-40B4-BE49-F238E27FC236}">
                  <a16:creationId xmlns:a16="http://schemas.microsoft.com/office/drawing/2014/main" id="{3D7EE364-1B56-4626-A4DB-DDF0402F1F35}"/>
                </a:ext>
              </a:extLst>
            </p:cNvPr>
            <p:cNvSpPr>
              <a:spLocks noChangeArrowheads="1"/>
            </p:cNvSpPr>
            <p:nvPr/>
          </p:nvSpPr>
          <p:spPr bwMode="auto">
            <a:xfrm>
              <a:off x="461964" y="4498979"/>
              <a:ext cx="293278"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PD</a:t>
              </a:r>
              <a:endParaRPr lang="en-US" altLang="en-US" sz="1350" kern="0">
                <a:solidFill>
                  <a:srgbClr val="000000"/>
                </a:solidFill>
                <a:latin typeface="Arial"/>
              </a:endParaRPr>
            </a:p>
          </p:txBody>
        </p:sp>
        <p:sp>
          <p:nvSpPr>
            <p:cNvPr id="122" name="Rectangle 115">
              <a:extLst>
                <a:ext uri="{FF2B5EF4-FFF2-40B4-BE49-F238E27FC236}">
                  <a16:creationId xmlns:a16="http://schemas.microsoft.com/office/drawing/2014/main" id="{7EAB6198-5D3E-40DD-9EFA-B789A15A400D}"/>
                </a:ext>
              </a:extLst>
            </p:cNvPr>
            <p:cNvSpPr>
              <a:spLocks noChangeArrowheads="1"/>
            </p:cNvSpPr>
            <p:nvPr/>
          </p:nvSpPr>
          <p:spPr bwMode="auto">
            <a:xfrm>
              <a:off x="1204915" y="449897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14</a:t>
              </a:r>
              <a:endParaRPr lang="en-US" altLang="en-US" sz="1350" kern="0">
                <a:solidFill>
                  <a:srgbClr val="000000"/>
                </a:solidFill>
                <a:latin typeface="Arial"/>
              </a:endParaRPr>
            </a:p>
          </p:txBody>
        </p:sp>
        <p:sp>
          <p:nvSpPr>
            <p:cNvPr id="123" name="Rectangle 116">
              <a:extLst>
                <a:ext uri="{FF2B5EF4-FFF2-40B4-BE49-F238E27FC236}">
                  <a16:creationId xmlns:a16="http://schemas.microsoft.com/office/drawing/2014/main" id="{328A1088-CE53-4A4F-8F8D-B0D8330E61BC}"/>
                </a:ext>
              </a:extLst>
            </p:cNvPr>
            <p:cNvSpPr>
              <a:spLocks noChangeArrowheads="1"/>
            </p:cNvSpPr>
            <p:nvPr/>
          </p:nvSpPr>
          <p:spPr bwMode="auto">
            <a:xfrm>
              <a:off x="1754190" y="4498979"/>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12</a:t>
              </a:r>
              <a:endParaRPr lang="en-US" altLang="en-US" sz="1350" kern="0">
                <a:solidFill>
                  <a:srgbClr val="000000"/>
                </a:solidFill>
                <a:latin typeface="Arial"/>
              </a:endParaRPr>
            </a:p>
          </p:txBody>
        </p:sp>
        <p:sp>
          <p:nvSpPr>
            <p:cNvPr id="124" name="Rectangle 117">
              <a:extLst>
                <a:ext uri="{FF2B5EF4-FFF2-40B4-BE49-F238E27FC236}">
                  <a16:creationId xmlns:a16="http://schemas.microsoft.com/office/drawing/2014/main" id="{B54525CD-BA89-45B6-BA66-D9B5BA60D55A}"/>
                </a:ext>
              </a:extLst>
            </p:cNvPr>
            <p:cNvSpPr>
              <a:spLocks noChangeArrowheads="1"/>
            </p:cNvSpPr>
            <p:nvPr/>
          </p:nvSpPr>
          <p:spPr bwMode="auto">
            <a:xfrm>
              <a:off x="2316166"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9</a:t>
              </a:r>
              <a:endParaRPr lang="en-US" altLang="en-US" sz="1350" kern="0">
                <a:solidFill>
                  <a:srgbClr val="000000"/>
                </a:solidFill>
                <a:latin typeface="Arial"/>
              </a:endParaRPr>
            </a:p>
          </p:txBody>
        </p:sp>
        <p:sp>
          <p:nvSpPr>
            <p:cNvPr id="125" name="Rectangle 118">
              <a:extLst>
                <a:ext uri="{FF2B5EF4-FFF2-40B4-BE49-F238E27FC236}">
                  <a16:creationId xmlns:a16="http://schemas.microsoft.com/office/drawing/2014/main" id="{E30F05F6-CB64-4D67-8BD2-D24DECC74451}"/>
                </a:ext>
              </a:extLst>
            </p:cNvPr>
            <p:cNvSpPr>
              <a:spLocks noChangeArrowheads="1"/>
            </p:cNvSpPr>
            <p:nvPr/>
          </p:nvSpPr>
          <p:spPr bwMode="auto">
            <a:xfrm>
              <a:off x="2857501"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7</a:t>
              </a:r>
              <a:endParaRPr lang="en-US" altLang="en-US" sz="1350" kern="0">
                <a:solidFill>
                  <a:srgbClr val="000000"/>
                </a:solidFill>
                <a:latin typeface="Arial"/>
              </a:endParaRPr>
            </a:p>
          </p:txBody>
        </p:sp>
        <p:sp>
          <p:nvSpPr>
            <p:cNvPr id="126" name="Rectangle 119">
              <a:extLst>
                <a:ext uri="{FF2B5EF4-FFF2-40B4-BE49-F238E27FC236}">
                  <a16:creationId xmlns:a16="http://schemas.microsoft.com/office/drawing/2014/main" id="{D9218ADC-1F4B-442C-ABD0-4BBFE1299082}"/>
                </a:ext>
              </a:extLst>
            </p:cNvPr>
            <p:cNvSpPr>
              <a:spLocks noChangeArrowheads="1"/>
            </p:cNvSpPr>
            <p:nvPr/>
          </p:nvSpPr>
          <p:spPr bwMode="auto">
            <a:xfrm>
              <a:off x="3390903"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6</a:t>
              </a:r>
              <a:endParaRPr lang="en-US" altLang="en-US" sz="1350" kern="0">
                <a:solidFill>
                  <a:srgbClr val="000000"/>
                </a:solidFill>
                <a:latin typeface="Arial"/>
              </a:endParaRPr>
            </a:p>
          </p:txBody>
        </p:sp>
        <p:sp>
          <p:nvSpPr>
            <p:cNvPr id="127" name="Rectangle 120">
              <a:extLst>
                <a:ext uri="{FF2B5EF4-FFF2-40B4-BE49-F238E27FC236}">
                  <a16:creationId xmlns:a16="http://schemas.microsoft.com/office/drawing/2014/main" id="{8D7A3A9E-787A-43DB-B7E7-8A03E4C5E462}"/>
                </a:ext>
              </a:extLst>
            </p:cNvPr>
            <p:cNvSpPr>
              <a:spLocks noChangeArrowheads="1"/>
            </p:cNvSpPr>
            <p:nvPr/>
          </p:nvSpPr>
          <p:spPr bwMode="auto">
            <a:xfrm>
              <a:off x="3940176"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5</a:t>
              </a:r>
              <a:endParaRPr lang="en-US" altLang="en-US" sz="1350" kern="0">
                <a:solidFill>
                  <a:srgbClr val="000000"/>
                </a:solidFill>
                <a:latin typeface="Arial"/>
              </a:endParaRPr>
            </a:p>
          </p:txBody>
        </p:sp>
        <p:sp>
          <p:nvSpPr>
            <p:cNvPr id="128" name="Rectangle 121">
              <a:extLst>
                <a:ext uri="{FF2B5EF4-FFF2-40B4-BE49-F238E27FC236}">
                  <a16:creationId xmlns:a16="http://schemas.microsoft.com/office/drawing/2014/main" id="{F53297D0-FC3C-49BA-9A51-B1999E2BC292}"/>
                </a:ext>
              </a:extLst>
            </p:cNvPr>
            <p:cNvSpPr>
              <a:spLocks noChangeArrowheads="1"/>
            </p:cNvSpPr>
            <p:nvPr/>
          </p:nvSpPr>
          <p:spPr bwMode="auto">
            <a:xfrm>
              <a:off x="4486279"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4</a:t>
              </a:r>
              <a:endParaRPr lang="en-US" altLang="en-US" sz="1350" kern="0">
                <a:solidFill>
                  <a:srgbClr val="000000"/>
                </a:solidFill>
                <a:latin typeface="Arial"/>
              </a:endParaRPr>
            </a:p>
          </p:txBody>
        </p:sp>
        <p:sp>
          <p:nvSpPr>
            <p:cNvPr id="129" name="Rectangle 122">
              <a:extLst>
                <a:ext uri="{FF2B5EF4-FFF2-40B4-BE49-F238E27FC236}">
                  <a16:creationId xmlns:a16="http://schemas.microsoft.com/office/drawing/2014/main" id="{CC09990F-BC1C-4979-8203-E0F596900AB2}"/>
                </a:ext>
              </a:extLst>
            </p:cNvPr>
            <p:cNvSpPr>
              <a:spLocks noChangeArrowheads="1"/>
            </p:cNvSpPr>
            <p:nvPr/>
          </p:nvSpPr>
          <p:spPr bwMode="auto">
            <a:xfrm>
              <a:off x="5027614"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4</a:t>
              </a:r>
              <a:endParaRPr lang="en-US" altLang="en-US" sz="1350" kern="0">
                <a:solidFill>
                  <a:srgbClr val="000000"/>
                </a:solidFill>
                <a:latin typeface="Arial"/>
              </a:endParaRPr>
            </a:p>
          </p:txBody>
        </p:sp>
        <p:sp>
          <p:nvSpPr>
            <p:cNvPr id="130" name="Rectangle 123">
              <a:extLst>
                <a:ext uri="{FF2B5EF4-FFF2-40B4-BE49-F238E27FC236}">
                  <a16:creationId xmlns:a16="http://schemas.microsoft.com/office/drawing/2014/main" id="{CD84FBBC-26E2-49EA-85D0-06299E03A16E}"/>
                </a:ext>
              </a:extLst>
            </p:cNvPr>
            <p:cNvSpPr>
              <a:spLocks noChangeArrowheads="1"/>
            </p:cNvSpPr>
            <p:nvPr/>
          </p:nvSpPr>
          <p:spPr bwMode="auto">
            <a:xfrm>
              <a:off x="5554666"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a:t>
              </a:r>
              <a:endParaRPr lang="en-US" altLang="en-US" sz="1350" kern="0">
                <a:solidFill>
                  <a:srgbClr val="000000"/>
                </a:solidFill>
                <a:latin typeface="Arial"/>
              </a:endParaRPr>
            </a:p>
          </p:txBody>
        </p:sp>
        <p:sp>
          <p:nvSpPr>
            <p:cNvPr id="131" name="Rectangle 124">
              <a:extLst>
                <a:ext uri="{FF2B5EF4-FFF2-40B4-BE49-F238E27FC236}">
                  <a16:creationId xmlns:a16="http://schemas.microsoft.com/office/drawing/2014/main" id="{29C06E3F-D3E0-4857-8F2D-E29FFCB42380}"/>
                </a:ext>
              </a:extLst>
            </p:cNvPr>
            <p:cNvSpPr>
              <a:spLocks noChangeArrowheads="1"/>
            </p:cNvSpPr>
            <p:nvPr/>
          </p:nvSpPr>
          <p:spPr bwMode="auto">
            <a:xfrm>
              <a:off x="6105530"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a:t>
              </a:r>
              <a:endParaRPr lang="en-US" altLang="en-US" sz="1350" kern="0">
                <a:solidFill>
                  <a:srgbClr val="000000"/>
                </a:solidFill>
                <a:latin typeface="Arial"/>
              </a:endParaRPr>
            </a:p>
          </p:txBody>
        </p:sp>
        <p:sp>
          <p:nvSpPr>
            <p:cNvPr id="132" name="Rectangle 125">
              <a:extLst>
                <a:ext uri="{FF2B5EF4-FFF2-40B4-BE49-F238E27FC236}">
                  <a16:creationId xmlns:a16="http://schemas.microsoft.com/office/drawing/2014/main" id="{4D05958D-28BA-4B71-8E81-80F1471CAAE4}"/>
                </a:ext>
              </a:extLst>
            </p:cNvPr>
            <p:cNvSpPr>
              <a:spLocks noChangeArrowheads="1"/>
            </p:cNvSpPr>
            <p:nvPr/>
          </p:nvSpPr>
          <p:spPr bwMode="auto">
            <a:xfrm>
              <a:off x="6646865"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a:t>
              </a:r>
              <a:endParaRPr lang="en-US" altLang="en-US" sz="1350" kern="0">
                <a:solidFill>
                  <a:srgbClr val="000000"/>
                </a:solidFill>
                <a:latin typeface="Arial"/>
              </a:endParaRPr>
            </a:p>
          </p:txBody>
        </p:sp>
        <p:sp>
          <p:nvSpPr>
            <p:cNvPr id="133" name="Rectangle 126">
              <a:extLst>
                <a:ext uri="{FF2B5EF4-FFF2-40B4-BE49-F238E27FC236}">
                  <a16:creationId xmlns:a16="http://schemas.microsoft.com/office/drawing/2014/main" id="{8418115E-08A2-4443-8BE6-6B5BC497EE79}"/>
                </a:ext>
              </a:extLst>
            </p:cNvPr>
            <p:cNvSpPr>
              <a:spLocks noChangeArrowheads="1"/>
            </p:cNvSpPr>
            <p:nvPr/>
          </p:nvSpPr>
          <p:spPr bwMode="auto">
            <a:xfrm>
              <a:off x="7183444"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a:t>
              </a:r>
              <a:endParaRPr lang="en-US" altLang="en-US" sz="1350" kern="0">
                <a:solidFill>
                  <a:srgbClr val="000000"/>
                </a:solidFill>
                <a:latin typeface="Arial"/>
              </a:endParaRPr>
            </a:p>
          </p:txBody>
        </p:sp>
        <p:sp>
          <p:nvSpPr>
            <p:cNvPr id="134" name="Rectangle 127">
              <a:extLst>
                <a:ext uri="{FF2B5EF4-FFF2-40B4-BE49-F238E27FC236}">
                  <a16:creationId xmlns:a16="http://schemas.microsoft.com/office/drawing/2014/main" id="{D21B92CA-8776-46A1-BE5C-092FD2F5B43A}"/>
                </a:ext>
              </a:extLst>
            </p:cNvPr>
            <p:cNvSpPr>
              <a:spLocks noChangeArrowheads="1"/>
            </p:cNvSpPr>
            <p:nvPr/>
          </p:nvSpPr>
          <p:spPr bwMode="auto">
            <a:xfrm>
              <a:off x="7732716"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a:t>
              </a:r>
              <a:endParaRPr lang="en-US" altLang="en-US" sz="1350" kern="0">
                <a:solidFill>
                  <a:srgbClr val="000000"/>
                </a:solidFill>
                <a:latin typeface="Arial"/>
              </a:endParaRPr>
            </a:p>
          </p:txBody>
        </p:sp>
        <p:sp>
          <p:nvSpPr>
            <p:cNvPr id="135" name="Rectangle 128">
              <a:extLst>
                <a:ext uri="{FF2B5EF4-FFF2-40B4-BE49-F238E27FC236}">
                  <a16:creationId xmlns:a16="http://schemas.microsoft.com/office/drawing/2014/main" id="{250E2048-0E5C-43A3-BF9F-AA1F86E6E5DF}"/>
                </a:ext>
              </a:extLst>
            </p:cNvPr>
            <p:cNvSpPr>
              <a:spLocks noChangeArrowheads="1"/>
            </p:cNvSpPr>
            <p:nvPr/>
          </p:nvSpPr>
          <p:spPr bwMode="auto">
            <a:xfrm>
              <a:off x="8274054" y="4498979"/>
              <a:ext cx="116606"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0</a:t>
              </a:r>
              <a:endParaRPr lang="en-US" altLang="en-US" sz="1350" kern="0">
                <a:solidFill>
                  <a:srgbClr val="000000"/>
                </a:solidFill>
                <a:latin typeface="Arial"/>
              </a:endParaRPr>
            </a:p>
          </p:txBody>
        </p:sp>
        <p:sp>
          <p:nvSpPr>
            <p:cNvPr id="136" name="Line 129">
              <a:extLst>
                <a:ext uri="{FF2B5EF4-FFF2-40B4-BE49-F238E27FC236}">
                  <a16:creationId xmlns:a16="http://schemas.microsoft.com/office/drawing/2014/main" id="{D93DE24F-2367-416A-A07A-539AD8566EF2}"/>
                </a:ext>
              </a:extLst>
            </p:cNvPr>
            <p:cNvSpPr>
              <a:spLocks noChangeShapeType="1"/>
            </p:cNvSpPr>
            <p:nvPr/>
          </p:nvSpPr>
          <p:spPr bwMode="auto">
            <a:xfrm flipV="1">
              <a:off x="3975103"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37" name="Rectangle 130">
              <a:extLst>
                <a:ext uri="{FF2B5EF4-FFF2-40B4-BE49-F238E27FC236}">
                  <a16:creationId xmlns:a16="http://schemas.microsoft.com/office/drawing/2014/main" id="{FD157CF0-2B98-462B-9AEA-DD3E26BF99CF}"/>
                </a:ext>
              </a:extLst>
            </p:cNvPr>
            <p:cNvSpPr>
              <a:spLocks noChangeArrowheads="1"/>
            </p:cNvSpPr>
            <p:nvPr/>
          </p:nvSpPr>
          <p:spPr bwMode="auto">
            <a:xfrm>
              <a:off x="4460877"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18</a:t>
              </a:r>
              <a:endParaRPr lang="en-US" altLang="en-US" sz="1350" kern="0">
                <a:solidFill>
                  <a:srgbClr val="000000"/>
                </a:solidFill>
                <a:latin typeface="Arial"/>
              </a:endParaRPr>
            </a:p>
          </p:txBody>
        </p:sp>
        <p:sp>
          <p:nvSpPr>
            <p:cNvPr id="138" name="Line 131">
              <a:extLst>
                <a:ext uri="{FF2B5EF4-FFF2-40B4-BE49-F238E27FC236}">
                  <a16:creationId xmlns:a16="http://schemas.microsoft.com/office/drawing/2014/main" id="{A35BC85A-7AAE-4A33-A6FD-2EA516A4C92B}"/>
                </a:ext>
              </a:extLst>
            </p:cNvPr>
            <p:cNvSpPr>
              <a:spLocks noChangeShapeType="1"/>
            </p:cNvSpPr>
            <p:nvPr/>
          </p:nvSpPr>
          <p:spPr bwMode="auto">
            <a:xfrm flipV="1">
              <a:off x="4516441"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39" name="Rectangle 132">
              <a:extLst>
                <a:ext uri="{FF2B5EF4-FFF2-40B4-BE49-F238E27FC236}">
                  <a16:creationId xmlns:a16="http://schemas.microsoft.com/office/drawing/2014/main" id="{F44D6E77-F1B8-4E99-9CF7-DE6E177067C1}"/>
                </a:ext>
              </a:extLst>
            </p:cNvPr>
            <p:cNvSpPr>
              <a:spLocks noChangeArrowheads="1"/>
            </p:cNvSpPr>
            <p:nvPr/>
          </p:nvSpPr>
          <p:spPr bwMode="auto">
            <a:xfrm>
              <a:off x="5000627"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21</a:t>
              </a:r>
              <a:endParaRPr lang="en-US" altLang="en-US" sz="1350" kern="0">
                <a:solidFill>
                  <a:srgbClr val="000000"/>
                </a:solidFill>
                <a:latin typeface="Arial"/>
              </a:endParaRPr>
            </a:p>
          </p:txBody>
        </p:sp>
        <p:sp>
          <p:nvSpPr>
            <p:cNvPr id="140" name="Line 133">
              <a:extLst>
                <a:ext uri="{FF2B5EF4-FFF2-40B4-BE49-F238E27FC236}">
                  <a16:creationId xmlns:a16="http://schemas.microsoft.com/office/drawing/2014/main" id="{DB1B1C93-C754-4A06-83D5-10F40096FFCA}"/>
                </a:ext>
              </a:extLst>
            </p:cNvPr>
            <p:cNvSpPr>
              <a:spLocks noChangeShapeType="1"/>
            </p:cNvSpPr>
            <p:nvPr/>
          </p:nvSpPr>
          <p:spPr bwMode="auto">
            <a:xfrm flipV="1">
              <a:off x="5057779"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41" name="Rectangle 134">
              <a:extLst>
                <a:ext uri="{FF2B5EF4-FFF2-40B4-BE49-F238E27FC236}">
                  <a16:creationId xmlns:a16="http://schemas.microsoft.com/office/drawing/2014/main" id="{59DC1671-050E-4D63-9F49-A06903F49C09}"/>
                </a:ext>
              </a:extLst>
            </p:cNvPr>
            <p:cNvSpPr>
              <a:spLocks noChangeArrowheads="1"/>
            </p:cNvSpPr>
            <p:nvPr/>
          </p:nvSpPr>
          <p:spPr bwMode="auto">
            <a:xfrm>
              <a:off x="5541967"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24</a:t>
              </a:r>
              <a:endParaRPr lang="en-US" altLang="en-US" sz="1350" kern="0">
                <a:solidFill>
                  <a:srgbClr val="000000"/>
                </a:solidFill>
                <a:latin typeface="Arial"/>
              </a:endParaRPr>
            </a:p>
          </p:txBody>
        </p:sp>
        <p:sp>
          <p:nvSpPr>
            <p:cNvPr id="142" name="Line 135">
              <a:extLst>
                <a:ext uri="{FF2B5EF4-FFF2-40B4-BE49-F238E27FC236}">
                  <a16:creationId xmlns:a16="http://schemas.microsoft.com/office/drawing/2014/main" id="{05495A16-CF65-4839-A351-7A134A59D0A5}"/>
                </a:ext>
              </a:extLst>
            </p:cNvPr>
            <p:cNvSpPr>
              <a:spLocks noChangeShapeType="1"/>
            </p:cNvSpPr>
            <p:nvPr/>
          </p:nvSpPr>
          <p:spPr bwMode="auto">
            <a:xfrm flipV="1">
              <a:off x="5602291"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43" name="Rectangle 136">
              <a:extLst>
                <a:ext uri="{FF2B5EF4-FFF2-40B4-BE49-F238E27FC236}">
                  <a16:creationId xmlns:a16="http://schemas.microsoft.com/office/drawing/2014/main" id="{32755D3C-B41B-47BC-BAE7-F40A3393A069}"/>
                </a:ext>
              </a:extLst>
            </p:cNvPr>
            <p:cNvSpPr>
              <a:spLocks noChangeArrowheads="1"/>
            </p:cNvSpPr>
            <p:nvPr/>
          </p:nvSpPr>
          <p:spPr bwMode="auto">
            <a:xfrm>
              <a:off x="6088066"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27</a:t>
              </a:r>
              <a:endParaRPr lang="en-US" altLang="en-US" sz="1350" kern="0">
                <a:solidFill>
                  <a:srgbClr val="000000"/>
                </a:solidFill>
                <a:latin typeface="Arial"/>
              </a:endParaRPr>
            </a:p>
          </p:txBody>
        </p:sp>
        <p:sp>
          <p:nvSpPr>
            <p:cNvPr id="144" name="Line 137">
              <a:extLst>
                <a:ext uri="{FF2B5EF4-FFF2-40B4-BE49-F238E27FC236}">
                  <a16:creationId xmlns:a16="http://schemas.microsoft.com/office/drawing/2014/main" id="{0CA8A809-F728-41D7-9699-510AC10B5D14}"/>
                </a:ext>
              </a:extLst>
            </p:cNvPr>
            <p:cNvSpPr>
              <a:spLocks noChangeShapeType="1"/>
            </p:cNvSpPr>
            <p:nvPr/>
          </p:nvSpPr>
          <p:spPr bwMode="auto">
            <a:xfrm flipV="1">
              <a:off x="6143629"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45" name="Rectangle 138">
              <a:extLst>
                <a:ext uri="{FF2B5EF4-FFF2-40B4-BE49-F238E27FC236}">
                  <a16:creationId xmlns:a16="http://schemas.microsoft.com/office/drawing/2014/main" id="{F495D1D0-6BC9-4FCB-8B6B-8E0EA90B69B7}"/>
                </a:ext>
              </a:extLst>
            </p:cNvPr>
            <p:cNvSpPr>
              <a:spLocks noChangeArrowheads="1"/>
            </p:cNvSpPr>
            <p:nvPr/>
          </p:nvSpPr>
          <p:spPr bwMode="auto">
            <a:xfrm>
              <a:off x="6629403"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30</a:t>
              </a:r>
              <a:endParaRPr lang="en-US" altLang="en-US" sz="1350" kern="0">
                <a:solidFill>
                  <a:srgbClr val="000000"/>
                </a:solidFill>
                <a:latin typeface="Arial"/>
              </a:endParaRPr>
            </a:p>
          </p:txBody>
        </p:sp>
        <p:sp>
          <p:nvSpPr>
            <p:cNvPr id="146" name="Line 139">
              <a:extLst>
                <a:ext uri="{FF2B5EF4-FFF2-40B4-BE49-F238E27FC236}">
                  <a16:creationId xmlns:a16="http://schemas.microsoft.com/office/drawing/2014/main" id="{8FEDEC33-940F-48E6-AB88-E4B6BEF97D52}"/>
                </a:ext>
              </a:extLst>
            </p:cNvPr>
            <p:cNvSpPr>
              <a:spLocks noChangeShapeType="1"/>
            </p:cNvSpPr>
            <p:nvPr/>
          </p:nvSpPr>
          <p:spPr bwMode="auto">
            <a:xfrm flipV="1">
              <a:off x="6684967"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47" name="Rectangle 140">
              <a:extLst>
                <a:ext uri="{FF2B5EF4-FFF2-40B4-BE49-F238E27FC236}">
                  <a16:creationId xmlns:a16="http://schemas.microsoft.com/office/drawing/2014/main" id="{95A81055-94A1-47E0-B275-4F71495C9C66}"/>
                </a:ext>
              </a:extLst>
            </p:cNvPr>
            <p:cNvSpPr>
              <a:spLocks noChangeArrowheads="1"/>
            </p:cNvSpPr>
            <p:nvPr/>
          </p:nvSpPr>
          <p:spPr bwMode="auto">
            <a:xfrm>
              <a:off x="7170741"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33</a:t>
              </a:r>
              <a:endParaRPr lang="en-US" altLang="en-US" sz="1350" kern="0">
                <a:solidFill>
                  <a:srgbClr val="000000"/>
                </a:solidFill>
                <a:latin typeface="Arial"/>
              </a:endParaRPr>
            </a:p>
          </p:txBody>
        </p:sp>
        <p:sp>
          <p:nvSpPr>
            <p:cNvPr id="148" name="Line 141">
              <a:extLst>
                <a:ext uri="{FF2B5EF4-FFF2-40B4-BE49-F238E27FC236}">
                  <a16:creationId xmlns:a16="http://schemas.microsoft.com/office/drawing/2014/main" id="{600AFC0A-0487-46CF-A226-66A4E02BE5D6}"/>
                </a:ext>
              </a:extLst>
            </p:cNvPr>
            <p:cNvSpPr>
              <a:spLocks noChangeShapeType="1"/>
            </p:cNvSpPr>
            <p:nvPr/>
          </p:nvSpPr>
          <p:spPr bwMode="auto">
            <a:xfrm flipV="1">
              <a:off x="7226305"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49" name="Rectangle 142">
              <a:extLst>
                <a:ext uri="{FF2B5EF4-FFF2-40B4-BE49-F238E27FC236}">
                  <a16:creationId xmlns:a16="http://schemas.microsoft.com/office/drawing/2014/main" id="{B2C25151-EFBB-4919-B63B-3ED9DFA876AC}"/>
                </a:ext>
              </a:extLst>
            </p:cNvPr>
            <p:cNvSpPr>
              <a:spLocks noChangeArrowheads="1"/>
            </p:cNvSpPr>
            <p:nvPr/>
          </p:nvSpPr>
          <p:spPr bwMode="auto">
            <a:xfrm>
              <a:off x="7712080"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36</a:t>
              </a:r>
              <a:endParaRPr lang="en-US" altLang="en-US" sz="1350" kern="0">
                <a:solidFill>
                  <a:srgbClr val="000000"/>
                </a:solidFill>
                <a:latin typeface="Arial"/>
              </a:endParaRPr>
            </a:p>
          </p:txBody>
        </p:sp>
        <p:sp>
          <p:nvSpPr>
            <p:cNvPr id="150" name="Line 143">
              <a:extLst>
                <a:ext uri="{FF2B5EF4-FFF2-40B4-BE49-F238E27FC236}">
                  <a16:creationId xmlns:a16="http://schemas.microsoft.com/office/drawing/2014/main" id="{EEBB0D22-E3F7-46F3-B8A4-E968D431E887}"/>
                </a:ext>
              </a:extLst>
            </p:cNvPr>
            <p:cNvSpPr>
              <a:spLocks noChangeShapeType="1"/>
            </p:cNvSpPr>
            <p:nvPr/>
          </p:nvSpPr>
          <p:spPr bwMode="auto">
            <a:xfrm flipV="1">
              <a:off x="7770818"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51" name="Rectangle 144">
              <a:extLst>
                <a:ext uri="{FF2B5EF4-FFF2-40B4-BE49-F238E27FC236}">
                  <a16:creationId xmlns:a16="http://schemas.microsoft.com/office/drawing/2014/main" id="{1D4D7E65-151A-455D-85C8-406997B39477}"/>
                </a:ext>
              </a:extLst>
            </p:cNvPr>
            <p:cNvSpPr>
              <a:spLocks noChangeArrowheads="1"/>
            </p:cNvSpPr>
            <p:nvPr/>
          </p:nvSpPr>
          <p:spPr bwMode="auto">
            <a:xfrm>
              <a:off x="8256594" y="3665542"/>
              <a:ext cx="233207"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39</a:t>
              </a:r>
              <a:endParaRPr lang="en-US" altLang="en-US" sz="1350" kern="0">
                <a:solidFill>
                  <a:srgbClr val="000000"/>
                </a:solidFill>
                <a:latin typeface="Arial"/>
              </a:endParaRPr>
            </a:p>
          </p:txBody>
        </p:sp>
        <p:sp>
          <p:nvSpPr>
            <p:cNvPr id="152" name="Line 145">
              <a:extLst>
                <a:ext uri="{FF2B5EF4-FFF2-40B4-BE49-F238E27FC236}">
                  <a16:creationId xmlns:a16="http://schemas.microsoft.com/office/drawing/2014/main" id="{93E983B9-06F6-4B36-88B3-73AA9A7C9780}"/>
                </a:ext>
              </a:extLst>
            </p:cNvPr>
            <p:cNvSpPr>
              <a:spLocks noChangeShapeType="1"/>
            </p:cNvSpPr>
            <p:nvPr/>
          </p:nvSpPr>
          <p:spPr bwMode="auto">
            <a:xfrm flipV="1">
              <a:off x="8312155" y="3617916"/>
              <a:ext cx="0" cy="42863"/>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53" name="Rectangle 146">
              <a:extLst>
                <a:ext uri="{FF2B5EF4-FFF2-40B4-BE49-F238E27FC236}">
                  <a16:creationId xmlns:a16="http://schemas.microsoft.com/office/drawing/2014/main" id="{2D832154-297D-43F7-A7E8-77F5B9DCCE07}"/>
                </a:ext>
              </a:extLst>
            </p:cNvPr>
            <p:cNvSpPr>
              <a:spLocks noChangeArrowheads="1"/>
            </p:cNvSpPr>
            <p:nvPr/>
          </p:nvSpPr>
          <p:spPr bwMode="auto">
            <a:xfrm>
              <a:off x="909893" y="3033714"/>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20</a:t>
              </a:r>
              <a:endParaRPr lang="en-US" altLang="en-US" sz="1350" kern="0">
                <a:solidFill>
                  <a:srgbClr val="000000"/>
                </a:solidFill>
                <a:latin typeface="Arial"/>
              </a:endParaRPr>
            </a:p>
          </p:txBody>
        </p:sp>
        <p:sp>
          <p:nvSpPr>
            <p:cNvPr id="154" name="Line 147">
              <a:extLst>
                <a:ext uri="{FF2B5EF4-FFF2-40B4-BE49-F238E27FC236}">
                  <a16:creationId xmlns:a16="http://schemas.microsoft.com/office/drawing/2014/main" id="{1C118A41-FFA2-44CB-BCE5-DB5FF2F2EDEB}"/>
                </a:ext>
              </a:extLst>
            </p:cNvPr>
            <p:cNvSpPr>
              <a:spLocks noChangeShapeType="1"/>
            </p:cNvSpPr>
            <p:nvPr/>
          </p:nvSpPr>
          <p:spPr bwMode="auto">
            <a:xfrm>
              <a:off x="1157289" y="3106740"/>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55" name="Rectangle 148">
              <a:extLst>
                <a:ext uri="{FF2B5EF4-FFF2-40B4-BE49-F238E27FC236}">
                  <a16:creationId xmlns:a16="http://schemas.microsoft.com/office/drawing/2014/main" id="{EB23EE79-167A-48DD-90BF-C6C527168470}"/>
                </a:ext>
              </a:extLst>
            </p:cNvPr>
            <p:cNvSpPr>
              <a:spLocks noChangeArrowheads="1"/>
            </p:cNvSpPr>
            <p:nvPr/>
          </p:nvSpPr>
          <p:spPr bwMode="auto">
            <a:xfrm>
              <a:off x="909893" y="2801941"/>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30</a:t>
              </a:r>
              <a:endParaRPr lang="en-US" altLang="en-US" sz="1350" kern="0">
                <a:solidFill>
                  <a:srgbClr val="000000"/>
                </a:solidFill>
                <a:latin typeface="Arial"/>
              </a:endParaRPr>
            </a:p>
          </p:txBody>
        </p:sp>
        <p:sp>
          <p:nvSpPr>
            <p:cNvPr id="156" name="Line 149">
              <a:extLst>
                <a:ext uri="{FF2B5EF4-FFF2-40B4-BE49-F238E27FC236}">
                  <a16:creationId xmlns:a16="http://schemas.microsoft.com/office/drawing/2014/main" id="{F1B2CBB7-778E-41A6-8382-C9BA8BFDE29F}"/>
                </a:ext>
              </a:extLst>
            </p:cNvPr>
            <p:cNvSpPr>
              <a:spLocks noChangeShapeType="1"/>
            </p:cNvSpPr>
            <p:nvPr/>
          </p:nvSpPr>
          <p:spPr bwMode="auto">
            <a:xfrm>
              <a:off x="1157289" y="2874965"/>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57" name="Rectangle 150">
              <a:extLst>
                <a:ext uri="{FF2B5EF4-FFF2-40B4-BE49-F238E27FC236}">
                  <a16:creationId xmlns:a16="http://schemas.microsoft.com/office/drawing/2014/main" id="{C6CBDEF7-395D-44BD-A351-84599499F0A1}"/>
                </a:ext>
              </a:extLst>
            </p:cNvPr>
            <p:cNvSpPr>
              <a:spLocks noChangeArrowheads="1"/>
            </p:cNvSpPr>
            <p:nvPr/>
          </p:nvSpPr>
          <p:spPr bwMode="auto">
            <a:xfrm>
              <a:off x="909893" y="2570165"/>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40</a:t>
              </a:r>
              <a:endParaRPr lang="en-US" altLang="en-US" sz="1350" kern="0">
                <a:solidFill>
                  <a:srgbClr val="000000"/>
                </a:solidFill>
                <a:latin typeface="Arial"/>
              </a:endParaRPr>
            </a:p>
          </p:txBody>
        </p:sp>
        <p:sp>
          <p:nvSpPr>
            <p:cNvPr id="158" name="Line 151">
              <a:extLst>
                <a:ext uri="{FF2B5EF4-FFF2-40B4-BE49-F238E27FC236}">
                  <a16:creationId xmlns:a16="http://schemas.microsoft.com/office/drawing/2014/main" id="{E343F8D7-8FE9-45FF-A28A-34E13A7A4769}"/>
                </a:ext>
              </a:extLst>
            </p:cNvPr>
            <p:cNvSpPr>
              <a:spLocks noChangeShapeType="1"/>
            </p:cNvSpPr>
            <p:nvPr/>
          </p:nvSpPr>
          <p:spPr bwMode="auto">
            <a:xfrm>
              <a:off x="1157289" y="2641603"/>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59" name="Rectangle 152">
              <a:extLst>
                <a:ext uri="{FF2B5EF4-FFF2-40B4-BE49-F238E27FC236}">
                  <a16:creationId xmlns:a16="http://schemas.microsoft.com/office/drawing/2014/main" id="{1DFBD34E-1ABA-4807-B36A-B3A3551810DD}"/>
                </a:ext>
              </a:extLst>
            </p:cNvPr>
            <p:cNvSpPr>
              <a:spLocks noChangeArrowheads="1"/>
            </p:cNvSpPr>
            <p:nvPr/>
          </p:nvSpPr>
          <p:spPr bwMode="auto">
            <a:xfrm>
              <a:off x="909893" y="2338390"/>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50</a:t>
              </a:r>
              <a:endParaRPr lang="en-US" altLang="en-US" sz="1350" kern="0">
                <a:solidFill>
                  <a:srgbClr val="000000"/>
                </a:solidFill>
                <a:latin typeface="Arial"/>
              </a:endParaRPr>
            </a:p>
          </p:txBody>
        </p:sp>
        <p:sp>
          <p:nvSpPr>
            <p:cNvPr id="160" name="Line 153">
              <a:extLst>
                <a:ext uri="{FF2B5EF4-FFF2-40B4-BE49-F238E27FC236}">
                  <a16:creationId xmlns:a16="http://schemas.microsoft.com/office/drawing/2014/main" id="{606D339D-3D25-49FE-AD4E-736C9739E453}"/>
                </a:ext>
              </a:extLst>
            </p:cNvPr>
            <p:cNvSpPr>
              <a:spLocks noChangeShapeType="1"/>
            </p:cNvSpPr>
            <p:nvPr/>
          </p:nvSpPr>
          <p:spPr bwMode="auto">
            <a:xfrm>
              <a:off x="1157289" y="2409827"/>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61" name="Rectangle 154">
              <a:extLst>
                <a:ext uri="{FF2B5EF4-FFF2-40B4-BE49-F238E27FC236}">
                  <a16:creationId xmlns:a16="http://schemas.microsoft.com/office/drawing/2014/main" id="{AD3B2EB7-2617-48A7-886A-4D10117B7558}"/>
                </a:ext>
              </a:extLst>
            </p:cNvPr>
            <p:cNvSpPr>
              <a:spLocks noChangeArrowheads="1"/>
            </p:cNvSpPr>
            <p:nvPr/>
          </p:nvSpPr>
          <p:spPr bwMode="auto">
            <a:xfrm>
              <a:off x="909893" y="2106615"/>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60</a:t>
              </a:r>
              <a:endParaRPr lang="en-US" altLang="en-US" sz="1350" kern="0">
                <a:solidFill>
                  <a:srgbClr val="000000"/>
                </a:solidFill>
                <a:latin typeface="Arial"/>
              </a:endParaRPr>
            </a:p>
          </p:txBody>
        </p:sp>
        <p:sp>
          <p:nvSpPr>
            <p:cNvPr id="162" name="Line 155">
              <a:extLst>
                <a:ext uri="{FF2B5EF4-FFF2-40B4-BE49-F238E27FC236}">
                  <a16:creationId xmlns:a16="http://schemas.microsoft.com/office/drawing/2014/main" id="{71A3007F-0207-42CC-A5F9-4F0DCA59A146}"/>
                </a:ext>
              </a:extLst>
            </p:cNvPr>
            <p:cNvSpPr>
              <a:spLocks noChangeShapeType="1"/>
            </p:cNvSpPr>
            <p:nvPr/>
          </p:nvSpPr>
          <p:spPr bwMode="auto">
            <a:xfrm>
              <a:off x="1157289" y="2178052"/>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63" name="Rectangle 156">
              <a:extLst>
                <a:ext uri="{FF2B5EF4-FFF2-40B4-BE49-F238E27FC236}">
                  <a16:creationId xmlns:a16="http://schemas.microsoft.com/office/drawing/2014/main" id="{8C2D8741-EA54-4464-A4DB-57A24FCEF999}"/>
                </a:ext>
              </a:extLst>
            </p:cNvPr>
            <p:cNvSpPr>
              <a:spLocks noChangeArrowheads="1"/>
            </p:cNvSpPr>
            <p:nvPr/>
          </p:nvSpPr>
          <p:spPr bwMode="auto">
            <a:xfrm>
              <a:off x="909893" y="1873252"/>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70</a:t>
              </a:r>
              <a:endParaRPr lang="en-US" altLang="en-US" sz="1350" kern="0">
                <a:solidFill>
                  <a:srgbClr val="000000"/>
                </a:solidFill>
                <a:latin typeface="Arial"/>
              </a:endParaRPr>
            </a:p>
          </p:txBody>
        </p:sp>
        <p:sp>
          <p:nvSpPr>
            <p:cNvPr id="164" name="Line 157">
              <a:extLst>
                <a:ext uri="{FF2B5EF4-FFF2-40B4-BE49-F238E27FC236}">
                  <a16:creationId xmlns:a16="http://schemas.microsoft.com/office/drawing/2014/main" id="{7EDEC653-7656-4F25-95B0-4B4AC24C6F54}"/>
                </a:ext>
              </a:extLst>
            </p:cNvPr>
            <p:cNvSpPr>
              <a:spLocks noChangeShapeType="1"/>
            </p:cNvSpPr>
            <p:nvPr/>
          </p:nvSpPr>
          <p:spPr bwMode="auto">
            <a:xfrm>
              <a:off x="1157289" y="1946277"/>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65" name="Rectangle 158">
              <a:extLst>
                <a:ext uri="{FF2B5EF4-FFF2-40B4-BE49-F238E27FC236}">
                  <a16:creationId xmlns:a16="http://schemas.microsoft.com/office/drawing/2014/main" id="{B8A63A17-B09A-46CC-A264-B42B2C2B9408}"/>
                </a:ext>
              </a:extLst>
            </p:cNvPr>
            <p:cNvSpPr>
              <a:spLocks noChangeArrowheads="1"/>
            </p:cNvSpPr>
            <p:nvPr/>
          </p:nvSpPr>
          <p:spPr bwMode="auto">
            <a:xfrm>
              <a:off x="909893" y="1641477"/>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80</a:t>
              </a:r>
              <a:endParaRPr lang="en-US" altLang="en-US" sz="1350" kern="0">
                <a:solidFill>
                  <a:srgbClr val="000000"/>
                </a:solidFill>
                <a:latin typeface="Arial"/>
              </a:endParaRPr>
            </a:p>
          </p:txBody>
        </p:sp>
        <p:sp>
          <p:nvSpPr>
            <p:cNvPr id="166" name="Line 159">
              <a:extLst>
                <a:ext uri="{FF2B5EF4-FFF2-40B4-BE49-F238E27FC236}">
                  <a16:creationId xmlns:a16="http://schemas.microsoft.com/office/drawing/2014/main" id="{11DE54CB-D0CB-4F97-B0B7-4CB93C7D4730}"/>
                </a:ext>
              </a:extLst>
            </p:cNvPr>
            <p:cNvSpPr>
              <a:spLocks noChangeShapeType="1"/>
            </p:cNvSpPr>
            <p:nvPr/>
          </p:nvSpPr>
          <p:spPr bwMode="auto">
            <a:xfrm>
              <a:off x="1157289" y="1714502"/>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67" name="Rectangle 160">
              <a:extLst>
                <a:ext uri="{FF2B5EF4-FFF2-40B4-BE49-F238E27FC236}">
                  <a16:creationId xmlns:a16="http://schemas.microsoft.com/office/drawing/2014/main" id="{1094D72B-359B-4573-B172-8C81B112B8B7}"/>
                </a:ext>
              </a:extLst>
            </p:cNvPr>
            <p:cNvSpPr>
              <a:spLocks noChangeArrowheads="1"/>
            </p:cNvSpPr>
            <p:nvPr/>
          </p:nvSpPr>
          <p:spPr bwMode="auto">
            <a:xfrm>
              <a:off x="909893" y="1414463"/>
              <a:ext cx="23320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90</a:t>
              </a:r>
              <a:endParaRPr lang="en-US" altLang="en-US" sz="1350" kern="0">
                <a:solidFill>
                  <a:srgbClr val="000000"/>
                </a:solidFill>
                <a:latin typeface="Arial"/>
              </a:endParaRPr>
            </a:p>
          </p:txBody>
        </p:sp>
        <p:sp>
          <p:nvSpPr>
            <p:cNvPr id="168" name="Line 161">
              <a:extLst>
                <a:ext uri="{FF2B5EF4-FFF2-40B4-BE49-F238E27FC236}">
                  <a16:creationId xmlns:a16="http://schemas.microsoft.com/office/drawing/2014/main" id="{F86CF441-217A-40AD-91CC-DB0B9BDFC0E7}"/>
                </a:ext>
              </a:extLst>
            </p:cNvPr>
            <p:cNvSpPr>
              <a:spLocks noChangeShapeType="1"/>
            </p:cNvSpPr>
            <p:nvPr/>
          </p:nvSpPr>
          <p:spPr bwMode="auto">
            <a:xfrm>
              <a:off x="1157289" y="1482727"/>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69" name="Rectangle 162">
              <a:extLst>
                <a:ext uri="{FF2B5EF4-FFF2-40B4-BE49-F238E27FC236}">
                  <a16:creationId xmlns:a16="http://schemas.microsoft.com/office/drawing/2014/main" id="{D371CCB9-1D1D-483A-859F-03764BA51D66}"/>
                </a:ext>
              </a:extLst>
            </p:cNvPr>
            <p:cNvSpPr>
              <a:spLocks noChangeArrowheads="1"/>
            </p:cNvSpPr>
            <p:nvPr/>
          </p:nvSpPr>
          <p:spPr bwMode="auto">
            <a:xfrm>
              <a:off x="793290" y="1182689"/>
              <a:ext cx="349813"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defRPr/>
              </a:pPr>
              <a:r>
                <a:rPr lang="en-US" altLang="en-US" sz="750" kern="0">
                  <a:solidFill>
                    <a:srgbClr val="000000"/>
                  </a:solidFill>
                  <a:latin typeface="Arial"/>
                </a:rPr>
                <a:t>100</a:t>
              </a:r>
              <a:endParaRPr lang="en-US" altLang="en-US" sz="1350" kern="0">
                <a:solidFill>
                  <a:srgbClr val="000000"/>
                </a:solidFill>
                <a:latin typeface="Arial"/>
              </a:endParaRPr>
            </a:p>
          </p:txBody>
        </p:sp>
        <p:sp>
          <p:nvSpPr>
            <p:cNvPr id="170" name="Line 163">
              <a:extLst>
                <a:ext uri="{FF2B5EF4-FFF2-40B4-BE49-F238E27FC236}">
                  <a16:creationId xmlns:a16="http://schemas.microsoft.com/office/drawing/2014/main" id="{DAE79B28-762B-497F-A042-4BD93B616ED7}"/>
                </a:ext>
              </a:extLst>
            </p:cNvPr>
            <p:cNvSpPr>
              <a:spLocks noChangeShapeType="1"/>
            </p:cNvSpPr>
            <p:nvPr/>
          </p:nvSpPr>
          <p:spPr bwMode="auto">
            <a:xfrm>
              <a:off x="1157289" y="1250952"/>
              <a:ext cx="47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71" name="Rectangle 164">
              <a:extLst>
                <a:ext uri="{FF2B5EF4-FFF2-40B4-BE49-F238E27FC236}">
                  <a16:creationId xmlns:a16="http://schemas.microsoft.com/office/drawing/2014/main" id="{C3AABDFA-3B21-4750-B6CA-6A2DE215F6C8}"/>
                </a:ext>
              </a:extLst>
            </p:cNvPr>
            <p:cNvSpPr>
              <a:spLocks noChangeArrowheads="1"/>
            </p:cNvSpPr>
            <p:nvPr/>
          </p:nvSpPr>
          <p:spPr bwMode="auto">
            <a:xfrm rot="16200000">
              <a:off x="-259251" y="2569490"/>
              <a:ext cx="1549215" cy="25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Overall survival (%)</a:t>
              </a:r>
              <a:endParaRPr lang="en-US" altLang="en-US" sz="1350" kern="0">
                <a:solidFill>
                  <a:srgbClr val="000000"/>
                </a:solidFill>
                <a:latin typeface="Arial"/>
              </a:endParaRPr>
            </a:p>
          </p:txBody>
        </p:sp>
        <p:sp>
          <p:nvSpPr>
            <p:cNvPr id="172" name="Rectangle 165">
              <a:extLst>
                <a:ext uri="{FF2B5EF4-FFF2-40B4-BE49-F238E27FC236}">
                  <a16:creationId xmlns:a16="http://schemas.microsoft.com/office/drawing/2014/main" id="{8F5E17E4-BEEB-4217-A8BB-CCA059D6D455}"/>
                </a:ext>
              </a:extLst>
            </p:cNvPr>
            <p:cNvSpPr>
              <a:spLocks noChangeArrowheads="1"/>
            </p:cNvSpPr>
            <p:nvPr/>
          </p:nvSpPr>
          <p:spPr bwMode="auto">
            <a:xfrm>
              <a:off x="4627564" y="3897852"/>
              <a:ext cx="756159"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000000"/>
                  </a:solidFill>
                  <a:latin typeface="Arial"/>
                </a:rPr>
                <a:t>Months</a:t>
              </a:r>
              <a:endParaRPr lang="en-US" altLang="en-US" sz="1350" kern="0">
                <a:solidFill>
                  <a:srgbClr val="000000"/>
                </a:solidFill>
                <a:latin typeface="Arial"/>
              </a:endParaRPr>
            </a:p>
          </p:txBody>
        </p:sp>
        <p:sp>
          <p:nvSpPr>
            <p:cNvPr id="173" name="Line 166">
              <a:extLst>
                <a:ext uri="{FF2B5EF4-FFF2-40B4-BE49-F238E27FC236}">
                  <a16:creationId xmlns:a16="http://schemas.microsoft.com/office/drawing/2014/main" id="{2414D3A7-0066-420A-B02D-E8D21126BA30}"/>
                </a:ext>
              </a:extLst>
            </p:cNvPr>
            <p:cNvSpPr>
              <a:spLocks noChangeShapeType="1"/>
            </p:cNvSpPr>
            <p:nvPr/>
          </p:nvSpPr>
          <p:spPr bwMode="auto">
            <a:xfrm flipV="1">
              <a:off x="1204914" y="1165227"/>
              <a:ext cx="0" cy="2452689"/>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74" name="Rectangle 167">
              <a:extLst>
                <a:ext uri="{FF2B5EF4-FFF2-40B4-BE49-F238E27FC236}">
                  <a16:creationId xmlns:a16="http://schemas.microsoft.com/office/drawing/2014/main" id="{AC19939C-9DEE-424C-BAE3-93B8C00FDB5F}"/>
                </a:ext>
              </a:extLst>
            </p:cNvPr>
            <p:cNvSpPr>
              <a:spLocks noChangeArrowheads="1"/>
            </p:cNvSpPr>
            <p:nvPr/>
          </p:nvSpPr>
          <p:spPr bwMode="auto">
            <a:xfrm>
              <a:off x="8110544" y="1290639"/>
              <a:ext cx="840961"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CR + PR</a:t>
              </a:r>
              <a:endParaRPr lang="en-US" altLang="en-US" sz="1350" kern="0">
                <a:solidFill>
                  <a:srgbClr val="000000"/>
                </a:solidFill>
                <a:latin typeface="Arial"/>
              </a:endParaRPr>
            </a:p>
          </p:txBody>
        </p:sp>
        <p:sp>
          <p:nvSpPr>
            <p:cNvPr id="175" name="Rectangle 168">
              <a:extLst>
                <a:ext uri="{FF2B5EF4-FFF2-40B4-BE49-F238E27FC236}">
                  <a16:creationId xmlns:a16="http://schemas.microsoft.com/office/drawing/2014/main" id="{61A49180-795A-492E-9BEC-B030AF902240}"/>
                </a:ext>
              </a:extLst>
            </p:cNvPr>
            <p:cNvSpPr>
              <a:spLocks noChangeArrowheads="1"/>
            </p:cNvSpPr>
            <p:nvPr/>
          </p:nvSpPr>
          <p:spPr bwMode="auto">
            <a:xfrm>
              <a:off x="8145468" y="2535239"/>
              <a:ext cx="293278"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SD</a:t>
              </a:r>
              <a:endParaRPr lang="en-US" altLang="en-US" sz="1350" kern="0">
                <a:solidFill>
                  <a:srgbClr val="000000"/>
                </a:solidFill>
                <a:latin typeface="Arial"/>
              </a:endParaRPr>
            </a:p>
          </p:txBody>
        </p:sp>
        <p:sp>
          <p:nvSpPr>
            <p:cNvPr id="176" name="Rectangle 169">
              <a:extLst>
                <a:ext uri="{FF2B5EF4-FFF2-40B4-BE49-F238E27FC236}">
                  <a16:creationId xmlns:a16="http://schemas.microsoft.com/office/drawing/2014/main" id="{C7CAE0AE-E9CF-4FC4-AD5A-E8EAE22B4D6F}"/>
                </a:ext>
              </a:extLst>
            </p:cNvPr>
            <p:cNvSpPr>
              <a:spLocks noChangeArrowheads="1"/>
            </p:cNvSpPr>
            <p:nvPr/>
          </p:nvSpPr>
          <p:spPr bwMode="auto">
            <a:xfrm>
              <a:off x="7926393" y="2836865"/>
              <a:ext cx="293278"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kern="0">
                  <a:solidFill>
                    <a:srgbClr val="000000"/>
                  </a:solidFill>
                  <a:latin typeface="Arial"/>
                </a:rPr>
                <a:t>PD</a:t>
              </a:r>
              <a:endParaRPr lang="en-US" altLang="en-US" sz="1350" kern="0">
                <a:solidFill>
                  <a:srgbClr val="000000"/>
                </a:solidFill>
                <a:latin typeface="Arial"/>
              </a:endParaRPr>
            </a:p>
          </p:txBody>
        </p:sp>
        <p:sp>
          <p:nvSpPr>
            <p:cNvPr id="177" name="Line 174">
              <a:extLst>
                <a:ext uri="{FF2B5EF4-FFF2-40B4-BE49-F238E27FC236}">
                  <a16:creationId xmlns:a16="http://schemas.microsoft.com/office/drawing/2014/main" id="{7E384CEB-0563-42E4-8C8D-B573EFA42CBA}"/>
                </a:ext>
              </a:extLst>
            </p:cNvPr>
            <p:cNvSpPr>
              <a:spLocks noChangeShapeType="1"/>
            </p:cNvSpPr>
            <p:nvPr/>
          </p:nvSpPr>
          <p:spPr bwMode="auto">
            <a:xfrm>
              <a:off x="3625856" y="3028953"/>
              <a:ext cx="0" cy="309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78" name="Line 176">
              <a:extLst>
                <a:ext uri="{FF2B5EF4-FFF2-40B4-BE49-F238E27FC236}">
                  <a16:creationId xmlns:a16="http://schemas.microsoft.com/office/drawing/2014/main" id="{BF81AF96-2EE5-4202-A54B-40B75D8045B2}"/>
                </a:ext>
              </a:extLst>
            </p:cNvPr>
            <p:cNvSpPr>
              <a:spLocks noChangeShapeType="1"/>
            </p:cNvSpPr>
            <p:nvPr/>
          </p:nvSpPr>
          <p:spPr bwMode="auto">
            <a:xfrm>
              <a:off x="4332299" y="3028953"/>
              <a:ext cx="0" cy="309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79" name="Line 178">
              <a:extLst>
                <a:ext uri="{FF2B5EF4-FFF2-40B4-BE49-F238E27FC236}">
                  <a16:creationId xmlns:a16="http://schemas.microsoft.com/office/drawing/2014/main" id="{7655FA33-D1D2-42F3-B1D4-2B69C626D547}"/>
                </a:ext>
              </a:extLst>
            </p:cNvPr>
            <p:cNvSpPr>
              <a:spLocks noChangeShapeType="1"/>
            </p:cNvSpPr>
            <p:nvPr/>
          </p:nvSpPr>
          <p:spPr bwMode="auto">
            <a:xfrm>
              <a:off x="3044829" y="3028953"/>
              <a:ext cx="0" cy="309563"/>
            </a:xfrm>
            <a:prstGeom prst="line">
              <a:avLst/>
            </a:prstGeom>
            <a:noFill/>
            <a:ln w="7938">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000000"/>
                </a:solidFill>
                <a:latin typeface="Arial" panose="020B0604020202020204"/>
              </a:endParaRPr>
            </a:p>
          </p:txBody>
        </p:sp>
        <p:sp>
          <p:nvSpPr>
            <p:cNvPr id="180" name="Rectangle 179">
              <a:extLst>
                <a:ext uri="{FF2B5EF4-FFF2-40B4-BE49-F238E27FC236}">
                  <a16:creationId xmlns:a16="http://schemas.microsoft.com/office/drawing/2014/main" id="{E1B518AE-436A-4A0A-9B9D-D9AAF215213A}"/>
                </a:ext>
              </a:extLst>
            </p:cNvPr>
            <p:cNvSpPr>
              <a:spLocks noChangeArrowheads="1"/>
            </p:cNvSpPr>
            <p:nvPr/>
          </p:nvSpPr>
          <p:spPr bwMode="auto">
            <a:xfrm>
              <a:off x="3082930" y="3051178"/>
              <a:ext cx="840961"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FFFFFF"/>
                  </a:solidFill>
                  <a:latin typeface="Arial"/>
                </a:rPr>
                <a:t>CR + PR</a:t>
              </a:r>
              <a:endParaRPr lang="en-US" altLang="en-US" sz="1350" kern="0">
                <a:solidFill>
                  <a:srgbClr val="000000"/>
                </a:solidFill>
                <a:latin typeface="Arial"/>
              </a:endParaRPr>
            </a:p>
          </p:txBody>
        </p:sp>
        <p:sp>
          <p:nvSpPr>
            <p:cNvPr id="181" name="Rectangle 180">
              <a:extLst>
                <a:ext uri="{FF2B5EF4-FFF2-40B4-BE49-F238E27FC236}">
                  <a16:creationId xmlns:a16="http://schemas.microsoft.com/office/drawing/2014/main" id="{5DCDB1F4-E83E-4A5B-A826-B250369AB820}"/>
                </a:ext>
              </a:extLst>
            </p:cNvPr>
            <p:cNvSpPr>
              <a:spLocks noChangeArrowheads="1"/>
            </p:cNvSpPr>
            <p:nvPr/>
          </p:nvSpPr>
          <p:spPr bwMode="auto">
            <a:xfrm>
              <a:off x="3893263" y="3051178"/>
              <a:ext cx="293278"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FFFFFF"/>
                  </a:solidFill>
                  <a:latin typeface="Arial"/>
                </a:rPr>
                <a:t>SD</a:t>
              </a:r>
              <a:endParaRPr lang="en-US" altLang="en-US" sz="1350" kern="0">
                <a:solidFill>
                  <a:srgbClr val="000000"/>
                </a:solidFill>
                <a:latin typeface="Arial"/>
              </a:endParaRPr>
            </a:p>
          </p:txBody>
        </p:sp>
        <p:sp>
          <p:nvSpPr>
            <p:cNvPr id="182" name="Rectangle 181">
              <a:extLst>
                <a:ext uri="{FF2B5EF4-FFF2-40B4-BE49-F238E27FC236}">
                  <a16:creationId xmlns:a16="http://schemas.microsoft.com/office/drawing/2014/main" id="{F1CDF259-2734-40E9-986E-891D59292657}"/>
                </a:ext>
              </a:extLst>
            </p:cNvPr>
            <p:cNvSpPr>
              <a:spLocks noChangeArrowheads="1"/>
            </p:cNvSpPr>
            <p:nvPr/>
          </p:nvSpPr>
          <p:spPr bwMode="auto">
            <a:xfrm>
              <a:off x="4530760" y="3051178"/>
              <a:ext cx="293278"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FFFFFF"/>
                  </a:solidFill>
                  <a:latin typeface="Arial"/>
                </a:rPr>
                <a:t>PD</a:t>
              </a:r>
              <a:endParaRPr lang="en-US" altLang="en-US" sz="1350" kern="0">
                <a:solidFill>
                  <a:srgbClr val="000000"/>
                </a:solidFill>
                <a:latin typeface="Arial"/>
              </a:endParaRPr>
            </a:p>
          </p:txBody>
        </p:sp>
        <p:sp>
          <p:nvSpPr>
            <p:cNvPr id="183" name="Rectangle 182">
              <a:extLst>
                <a:ext uri="{FF2B5EF4-FFF2-40B4-BE49-F238E27FC236}">
                  <a16:creationId xmlns:a16="http://schemas.microsoft.com/office/drawing/2014/main" id="{11890A92-7B3F-4390-BC33-50027A7F36C8}"/>
                </a:ext>
              </a:extLst>
            </p:cNvPr>
            <p:cNvSpPr>
              <a:spLocks noChangeArrowheads="1"/>
            </p:cNvSpPr>
            <p:nvPr/>
          </p:nvSpPr>
          <p:spPr bwMode="auto">
            <a:xfrm>
              <a:off x="3147848" y="3197228"/>
              <a:ext cx="628955"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FFFFFF"/>
                  </a:solidFill>
                  <a:latin typeface="Arial"/>
                </a:rPr>
                <a:t>N = 69</a:t>
              </a:r>
              <a:endParaRPr lang="en-US" altLang="en-US" sz="1350" kern="0">
                <a:solidFill>
                  <a:srgbClr val="000000"/>
                </a:solidFill>
                <a:latin typeface="Arial"/>
              </a:endParaRPr>
            </a:p>
          </p:txBody>
        </p:sp>
        <p:sp>
          <p:nvSpPr>
            <p:cNvPr id="184" name="Rectangle 183">
              <a:extLst>
                <a:ext uri="{FF2B5EF4-FFF2-40B4-BE49-F238E27FC236}">
                  <a16:creationId xmlns:a16="http://schemas.microsoft.com/office/drawing/2014/main" id="{AE653020-3623-4C5F-9E5F-68CC5A3E1511}"/>
                </a:ext>
              </a:extLst>
            </p:cNvPr>
            <p:cNvSpPr>
              <a:spLocks noChangeArrowheads="1"/>
            </p:cNvSpPr>
            <p:nvPr/>
          </p:nvSpPr>
          <p:spPr bwMode="auto">
            <a:xfrm>
              <a:off x="3792275" y="3197228"/>
              <a:ext cx="628955"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FFFFFF"/>
                  </a:solidFill>
                  <a:latin typeface="Arial"/>
                </a:rPr>
                <a:t>N = 33</a:t>
              </a:r>
              <a:endParaRPr lang="en-US" altLang="en-US" sz="1350" kern="0">
                <a:solidFill>
                  <a:srgbClr val="000000"/>
                </a:solidFill>
                <a:latin typeface="Arial"/>
              </a:endParaRPr>
            </a:p>
          </p:txBody>
        </p:sp>
        <p:sp>
          <p:nvSpPr>
            <p:cNvPr id="185" name="Rectangle 184">
              <a:extLst>
                <a:ext uri="{FF2B5EF4-FFF2-40B4-BE49-F238E27FC236}">
                  <a16:creationId xmlns:a16="http://schemas.microsoft.com/office/drawing/2014/main" id="{41FF2943-85AC-4833-99A8-335C277C6734}"/>
                </a:ext>
              </a:extLst>
            </p:cNvPr>
            <p:cNvSpPr>
              <a:spLocks noChangeArrowheads="1"/>
            </p:cNvSpPr>
            <p:nvPr/>
          </p:nvSpPr>
          <p:spPr bwMode="auto">
            <a:xfrm>
              <a:off x="4429771" y="3197228"/>
              <a:ext cx="628955" cy="20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750" b="1" kern="0">
                  <a:solidFill>
                    <a:srgbClr val="FFFFFF"/>
                  </a:solidFill>
                  <a:latin typeface="Arial"/>
                </a:rPr>
                <a:t>N = 14</a:t>
              </a:r>
              <a:endParaRPr lang="en-US" altLang="en-US" sz="1350" kern="0">
                <a:solidFill>
                  <a:srgbClr val="000000"/>
                </a:solidFill>
                <a:latin typeface="Arial"/>
              </a:endParaRPr>
            </a:p>
          </p:txBody>
        </p:sp>
      </p:grpSp>
      <p:sp>
        <p:nvSpPr>
          <p:cNvPr id="6" name="TextBox 5">
            <a:extLst>
              <a:ext uri="{FF2B5EF4-FFF2-40B4-BE49-F238E27FC236}">
                <a16:creationId xmlns:a16="http://schemas.microsoft.com/office/drawing/2014/main" id="{084167C4-2444-4CE7-8DF0-3FFD0810E096}"/>
              </a:ext>
            </a:extLst>
          </p:cNvPr>
          <p:cNvSpPr txBox="1"/>
          <p:nvPr/>
        </p:nvSpPr>
        <p:spPr>
          <a:xfrm>
            <a:off x="1386570" y="873499"/>
            <a:ext cx="1814920" cy="276999"/>
          </a:xfrm>
          <a:prstGeom prst="rect">
            <a:avLst/>
          </a:prstGeom>
          <a:noFill/>
        </p:spPr>
        <p:txBody>
          <a:bodyPr wrap="none" rtlCol="0">
            <a:spAutoFit/>
          </a:bodyPr>
          <a:lstStyle/>
          <a:p>
            <a:pPr defTabSz="685800"/>
            <a:r>
              <a:rPr lang="en-US" sz="1200">
                <a:solidFill>
                  <a:srgbClr val="000000"/>
                </a:solidFill>
                <a:latin typeface="Arial" panose="020B0604020202020204"/>
              </a:rPr>
              <a:t>Overall survival by BOR</a:t>
            </a:r>
          </a:p>
        </p:txBody>
      </p:sp>
      <p:sp>
        <p:nvSpPr>
          <p:cNvPr id="190" name="TextBox 189">
            <a:extLst>
              <a:ext uri="{FF2B5EF4-FFF2-40B4-BE49-F238E27FC236}">
                <a16:creationId xmlns:a16="http://schemas.microsoft.com/office/drawing/2014/main" id="{CFFBDE14-AFAE-4696-9516-98689A1144D9}"/>
              </a:ext>
            </a:extLst>
          </p:cNvPr>
          <p:cNvSpPr txBox="1"/>
          <p:nvPr/>
        </p:nvSpPr>
        <p:spPr>
          <a:xfrm>
            <a:off x="5030396" y="893794"/>
            <a:ext cx="3939855" cy="276999"/>
          </a:xfrm>
          <a:prstGeom prst="rect">
            <a:avLst/>
          </a:prstGeom>
          <a:noFill/>
        </p:spPr>
        <p:txBody>
          <a:bodyPr wrap="square" rtlCol="0">
            <a:spAutoFit/>
          </a:bodyPr>
          <a:lstStyle/>
          <a:p>
            <a:pPr defTabSz="685800"/>
            <a:r>
              <a:rPr lang="en-US" sz="1200">
                <a:solidFill>
                  <a:srgbClr val="000000"/>
                </a:solidFill>
                <a:latin typeface="Arial" panose="020B0604020202020204"/>
              </a:rPr>
              <a:t>Antitumor activity in patients with BOR of PD (n = 14)</a:t>
            </a:r>
            <a:r>
              <a:rPr lang="en-US" sz="1200" baseline="30000">
                <a:solidFill>
                  <a:srgbClr val="000000"/>
                </a:solidFill>
                <a:latin typeface="Arial" panose="020B0604020202020204"/>
              </a:rPr>
              <a:t>a</a:t>
            </a:r>
          </a:p>
        </p:txBody>
      </p:sp>
      <p:sp>
        <p:nvSpPr>
          <p:cNvPr id="189" name="Line 5">
            <a:extLst>
              <a:ext uri="{FF2B5EF4-FFF2-40B4-BE49-F238E27FC236}">
                <a16:creationId xmlns:a16="http://schemas.microsoft.com/office/drawing/2014/main" id="{E9C52B8A-1899-4A13-B191-6634A3A38D0A}"/>
              </a:ext>
            </a:extLst>
          </p:cNvPr>
          <p:cNvSpPr>
            <a:spLocks noChangeShapeType="1"/>
          </p:cNvSpPr>
          <p:nvPr/>
        </p:nvSpPr>
        <p:spPr bwMode="auto">
          <a:xfrm>
            <a:off x="4769329" y="2476115"/>
            <a:ext cx="4160912" cy="0"/>
          </a:xfrm>
          <a:prstGeom prst="line">
            <a:avLst/>
          </a:prstGeom>
          <a:noFill/>
          <a:ln w="9525">
            <a:solidFill>
              <a:srgbClr val="C6C6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191" name="Line 6">
            <a:extLst>
              <a:ext uri="{FF2B5EF4-FFF2-40B4-BE49-F238E27FC236}">
                <a16:creationId xmlns:a16="http://schemas.microsoft.com/office/drawing/2014/main" id="{E53B2559-AC31-47BF-B504-E30D459668D8}"/>
              </a:ext>
            </a:extLst>
          </p:cNvPr>
          <p:cNvSpPr>
            <a:spLocks noChangeShapeType="1"/>
          </p:cNvSpPr>
          <p:nvPr/>
        </p:nvSpPr>
        <p:spPr bwMode="auto">
          <a:xfrm>
            <a:off x="4769329" y="2801158"/>
            <a:ext cx="4160912" cy="0"/>
          </a:xfrm>
          <a:prstGeom prst="line">
            <a:avLst/>
          </a:prstGeom>
          <a:noFill/>
          <a:ln w="9525">
            <a:solidFill>
              <a:srgbClr val="C6C6C6"/>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192" name="Line 7">
            <a:extLst>
              <a:ext uri="{FF2B5EF4-FFF2-40B4-BE49-F238E27FC236}">
                <a16:creationId xmlns:a16="http://schemas.microsoft.com/office/drawing/2014/main" id="{18297243-1E3E-4F89-BB1C-229E762BEDA0}"/>
              </a:ext>
            </a:extLst>
          </p:cNvPr>
          <p:cNvSpPr>
            <a:spLocks noChangeShapeType="1"/>
          </p:cNvSpPr>
          <p:nvPr/>
        </p:nvSpPr>
        <p:spPr bwMode="auto">
          <a:xfrm flipH="1">
            <a:off x="4764072" y="3619569"/>
            <a:ext cx="4251157"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193" name="Rectangle 8">
            <a:extLst>
              <a:ext uri="{FF2B5EF4-FFF2-40B4-BE49-F238E27FC236}">
                <a16:creationId xmlns:a16="http://schemas.microsoft.com/office/drawing/2014/main" id="{3D4B61CC-A785-4924-A642-9B6EE09E2247}"/>
              </a:ext>
            </a:extLst>
          </p:cNvPr>
          <p:cNvSpPr>
            <a:spLocks noChangeArrowheads="1"/>
          </p:cNvSpPr>
          <p:nvPr/>
        </p:nvSpPr>
        <p:spPr bwMode="auto">
          <a:xfrm>
            <a:off x="4448611" y="3484908"/>
            <a:ext cx="27666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–100</a:t>
            </a:r>
          </a:p>
        </p:txBody>
      </p:sp>
      <p:sp>
        <p:nvSpPr>
          <p:cNvPr id="194" name="Rectangle 9">
            <a:extLst>
              <a:ext uri="{FF2B5EF4-FFF2-40B4-BE49-F238E27FC236}">
                <a16:creationId xmlns:a16="http://schemas.microsoft.com/office/drawing/2014/main" id="{3EF5A760-A7CE-4F4B-A00E-99CA54CE34B3}"/>
              </a:ext>
            </a:extLst>
          </p:cNvPr>
          <p:cNvSpPr>
            <a:spLocks noChangeArrowheads="1"/>
          </p:cNvSpPr>
          <p:nvPr/>
        </p:nvSpPr>
        <p:spPr bwMode="auto">
          <a:xfrm>
            <a:off x="4875344" y="3681095"/>
            <a:ext cx="3892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0</a:t>
            </a:r>
          </a:p>
        </p:txBody>
      </p:sp>
      <p:sp>
        <p:nvSpPr>
          <p:cNvPr id="195" name="Line 10">
            <a:extLst>
              <a:ext uri="{FF2B5EF4-FFF2-40B4-BE49-F238E27FC236}">
                <a16:creationId xmlns:a16="http://schemas.microsoft.com/office/drawing/2014/main" id="{BB808077-A126-40E8-8A80-D49D91B5C584}"/>
              </a:ext>
            </a:extLst>
          </p:cNvPr>
          <p:cNvSpPr>
            <a:spLocks noChangeShapeType="1"/>
          </p:cNvSpPr>
          <p:nvPr/>
        </p:nvSpPr>
        <p:spPr bwMode="auto">
          <a:xfrm>
            <a:off x="4737789" y="3544113"/>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196" name="Line 11">
            <a:extLst>
              <a:ext uri="{FF2B5EF4-FFF2-40B4-BE49-F238E27FC236}">
                <a16:creationId xmlns:a16="http://schemas.microsoft.com/office/drawing/2014/main" id="{9202692D-6D95-4FBD-8824-F4E4C63BA075}"/>
              </a:ext>
            </a:extLst>
          </p:cNvPr>
          <p:cNvSpPr>
            <a:spLocks noChangeShapeType="1"/>
          </p:cNvSpPr>
          <p:nvPr/>
        </p:nvSpPr>
        <p:spPr bwMode="auto">
          <a:xfrm flipV="1">
            <a:off x="4890240"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199" name="Rectangle 14">
            <a:extLst>
              <a:ext uri="{FF2B5EF4-FFF2-40B4-BE49-F238E27FC236}">
                <a16:creationId xmlns:a16="http://schemas.microsoft.com/office/drawing/2014/main" id="{EFA78A24-7038-4369-AD9D-BB351831F748}"/>
              </a:ext>
            </a:extLst>
          </p:cNvPr>
          <p:cNvSpPr>
            <a:spLocks noChangeArrowheads="1"/>
          </p:cNvSpPr>
          <p:nvPr/>
        </p:nvSpPr>
        <p:spPr bwMode="auto">
          <a:xfrm>
            <a:off x="5112787" y="3681095"/>
            <a:ext cx="3892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a:t>
            </a:r>
          </a:p>
        </p:txBody>
      </p:sp>
      <p:sp>
        <p:nvSpPr>
          <p:cNvPr id="200" name="Line 15">
            <a:extLst>
              <a:ext uri="{FF2B5EF4-FFF2-40B4-BE49-F238E27FC236}">
                <a16:creationId xmlns:a16="http://schemas.microsoft.com/office/drawing/2014/main" id="{0FE05338-669A-4ABD-9DBD-F7F79242C31F}"/>
              </a:ext>
            </a:extLst>
          </p:cNvPr>
          <p:cNvSpPr>
            <a:spLocks noChangeShapeType="1"/>
          </p:cNvSpPr>
          <p:nvPr/>
        </p:nvSpPr>
        <p:spPr bwMode="auto">
          <a:xfrm flipV="1">
            <a:off x="5128558"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05" name="Rectangle 18">
            <a:extLst>
              <a:ext uri="{FF2B5EF4-FFF2-40B4-BE49-F238E27FC236}">
                <a16:creationId xmlns:a16="http://schemas.microsoft.com/office/drawing/2014/main" id="{099AA037-3044-47A8-A088-201E82C649F4}"/>
              </a:ext>
            </a:extLst>
          </p:cNvPr>
          <p:cNvSpPr>
            <a:spLocks noChangeArrowheads="1"/>
          </p:cNvSpPr>
          <p:nvPr/>
        </p:nvSpPr>
        <p:spPr bwMode="auto">
          <a:xfrm>
            <a:off x="5293277" y="3681095"/>
            <a:ext cx="11728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12</a:t>
            </a:r>
          </a:p>
        </p:txBody>
      </p:sp>
      <p:sp>
        <p:nvSpPr>
          <p:cNvPr id="206" name="Line 19">
            <a:extLst>
              <a:ext uri="{FF2B5EF4-FFF2-40B4-BE49-F238E27FC236}">
                <a16:creationId xmlns:a16="http://schemas.microsoft.com/office/drawing/2014/main" id="{4DA1A3A2-8989-4AF8-A1DA-DA75BF601BD3}"/>
              </a:ext>
            </a:extLst>
          </p:cNvPr>
          <p:cNvSpPr>
            <a:spLocks noChangeShapeType="1"/>
          </p:cNvSpPr>
          <p:nvPr/>
        </p:nvSpPr>
        <p:spPr bwMode="auto">
          <a:xfrm flipV="1">
            <a:off x="5365998"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09" name="Rectangle 22">
            <a:extLst>
              <a:ext uri="{FF2B5EF4-FFF2-40B4-BE49-F238E27FC236}">
                <a16:creationId xmlns:a16="http://schemas.microsoft.com/office/drawing/2014/main" id="{5B955B12-0FA5-4AA4-BACD-5BBC9F585266}"/>
              </a:ext>
            </a:extLst>
          </p:cNvPr>
          <p:cNvSpPr>
            <a:spLocks noChangeArrowheads="1"/>
          </p:cNvSpPr>
          <p:nvPr/>
        </p:nvSpPr>
        <p:spPr bwMode="auto">
          <a:xfrm>
            <a:off x="5523709" y="3681095"/>
            <a:ext cx="121664"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18</a:t>
            </a:r>
          </a:p>
        </p:txBody>
      </p:sp>
      <p:sp>
        <p:nvSpPr>
          <p:cNvPr id="210" name="Line 23">
            <a:extLst>
              <a:ext uri="{FF2B5EF4-FFF2-40B4-BE49-F238E27FC236}">
                <a16:creationId xmlns:a16="http://schemas.microsoft.com/office/drawing/2014/main" id="{96F9DF51-0855-46FA-B524-7822159EB34B}"/>
              </a:ext>
            </a:extLst>
          </p:cNvPr>
          <p:cNvSpPr>
            <a:spLocks noChangeShapeType="1"/>
          </p:cNvSpPr>
          <p:nvPr/>
        </p:nvSpPr>
        <p:spPr bwMode="auto">
          <a:xfrm flipV="1">
            <a:off x="5603439"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13" name="Rectangle 26">
            <a:extLst>
              <a:ext uri="{FF2B5EF4-FFF2-40B4-BE49-F238E27FC236}">
                <a16:creationId xmlns:a16="http://schemas.microsoft.com/office/drawing/2014/main" id="{4ACCE1F1-FEDE-441D-9540-1A8A33E0D84F}"/>
              </a:ext>
            </a:extLst>
          </p:cNvPr>
          <p:cNvSpPr>
            <a:spLocks noChangeArrowheads="1"/>
          </p:cNvSpPr>
          <p:nvPr/>
        </p:nvSpPr>
        <p:spPr bwMode="auto">
          <a:xfrm>
            <a:off x="5758522" y="3681095"/>
            <a:ext cx="12429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24</a:t>
            </a:r>
          </a:p>
        </p:txBody>
      </p:sp>
      <p:sp>
        <p:nvSpPr>
          <p:cNvPr id="214" name="Line 27">
            <a:extLst>
              <a:ext uri="{FF2B5EF4-FFF2-40B4-BE49-F238E27FC236}">
                <a16:creationId xmlns:a16="http://schemas.microsoft.com/office/drawing/2014/main" id="{944E8F81-7F9A-4435-BC96-4F10D6F85EE1}"/>
              </a:ext>
            </a:extLst>
          </p:cNvPr>
          <p:cNvSpPr>
            <a:spLocks noChangeShapeType="1"/>
          </p:cNvSpPr>
          <p:nvPr/>
        </p:nvSpPr>
        <p:spPr bwMode="auto">
          <a:xfrm flipV="1">
            <a:off x="5841755"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17" name="Rectangle 30">
            <a:extLst>
              <a:ext uri="{FF2B5EF4-FFF2-40B4-BE49-F238E27FC236}">
                <a16:creationId xmlns:a16="http://schemas.microsoft.com/office/drawing/2014/main" id="{71627DC4-DBCB-495C-8CDB-C194BCE8E05A}"/>
              </a:ext>
            </a:extLst>
          </p:cNvPr>
          <p:cNvSpPr>
            <a:spLocks noChangeArrowheads="1"/>
          </p:cNvSpPr>
          <p:nvPr/>
        </p:nvSpPr>
        <p:spPr bwMode="auto">
          <a:xfrm>
            <a:off x="5994209" y="3681095"/>
            <a:ext cx="12692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30</a:t>
            </a:r>
          </a:p>
        </p:txBody>
      </p:sp>
      <p:sp>
        <p:nvSpPr>
          <p:cNvPr id="218" name="Line 31">
            <a:extLst>
              <a:ext uri="{FF2B5EF4-FFF2-40B4-BE49-F238E27FC236}">
                <a16:creationId xmlns:a16="http://schemas.microsoft.com/office/drawing/2014/main" id="{56F9C6BF-7E08-4802-8A09-25BCF488F89E}"/>
              </a:ext>
            </a:extLst>
          </p:cNvPr>
          <p:cNvSpPr>
            <a:spLocks noChangeShapeType="1"/>
          </p:cNvSpPr>
          <p:nvPr/>
        </p:nvSpPr>
        <p:spPr bwMode="auto">
          <a:xfrm flipV="1">
            <a:off x="6079196"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21" name="Rectangle 34">
            <a:extLst>
              <a:ext uri="{FF2B5EF4-FFF2-40B4-BE49-F238E27FC236}">
                <a16:creationId xmlns:a16="http://schemas.microsoft.com/office/drawing/2014/main" id="{F5B14077-A1AD-43E1-8897-52C3A14C5158}"/>
              </a:ext>
            </a:extLst>
          </p:cNvPr>
          <p:cNvSpPr>
            <a:spLocks noChangeArrowheads="1"/>
          </p:cNvSpPr>
          <p:nvPr/>
        </p:nvSpPr>
        <p:spPr bwMode="auto">
          <a:xfrm>
            <a:off x="6231650" y="3681095"/>
            <a:ext cx="12692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36</a:t>
            </a:r>
          </a:p>
        </p:txBody>
      </p:sp>
      <p:sp>
        <p:nvSpPr>
          <p:cNvPr id="222" name="Line 35">
            <a:extLst>
              <a:ext uri="{FF2B5EF4-FFF2-40B4-BE49-F238E27FC236}">
                <a16:creationId xmlns:a16="http://schemas.microsoft.com/office/drawing/2014/main" id="{643E995B-CBFB-419A-BBC4-EA9A27B26565}"/>
              </a:ext>
            </a:extLst>
          </p:cNvPr>
          <p:cNvSpPr>
            <a:spLocks noChangeShapeType="1"/>
          </p:cNvSpPr>
          <p:nvPr/>
        </p:nvSpPr>
        <p:spPr bwMode="auto">
          <a:xfrm flipV="1">
            <a:off x="6317514"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25" name="Rectangle 38">
            <a:extLst>
              <a:ext uri="{FF2B5EF4-FFF2-40B4-BE49-F238E27FC236}">
                <a16:creationId xmlns:a16="http://schemas.microsoft.com/office/drawing/2014/main" id="{4DA2A8DD-111E-494F-969E-F4710FA066F7}"/>
              </a:ext>
            </a:extLst>
          </p:cNvPr>
          <p:cNvSpPr>
            <a:spLocks noChangeArrowheads="1"/>
          </p:cNvSpPr>
          <p:nvPr/>
        </p:nvSpPr>
        <p:spPr bwMode="auto">
          <a:xfrm>
            <a:off x="6472041" y="3681095"/>
            <a:ext cx="14531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42</a:t>
            </a:r>
          </a:p>
        </p:txBody>
      </p:sp>
      <p:sp>
        <p:nvSpPr>
          <p:cNvPr id="226" name="Line 39">
            <a:extLst>
              <a:ext uri="{FF2B5EF4-FFF2-40B4-BE49-F238E27FC236}">
                <a16:creationId xmlns:a16="http://schemas.microsoft.com/office/drawing/2014/main" id="{6F181F30-EBD3-4564-B14F-DA6BFE1270F2}"/>
              </a:ext>
            </a:extLst>
          </p:cNvPr>
          <p:cNvSpPr>
            <a:spLocks noChangeShapeType="1"/>
          </p:cNvSpPr>
          <p:nvPr/>
        </p:nvSpPr>
        <p:spPr bwMode="auto">
          <a:xfrm flipV="1">
            <a:off x="6554955"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29" name="Rectangle 42">
            <a:extLst>
              <a:ext uri="{FF2B5EF4-FFF2-40B4-BE49-F238E27FC236}">
                <a16:creationId xmlns:a16="http://schemas.microsoft.com/office/drawing/2014/main" id="{D4004DAD-7AA7-4461-9458-9F57ADF705C7}"/>
              </a:ext>
            </a:extLst>
          </p:cNvPr>
          <p:cNvSpPr>
            <a:spLocks noChangeArrowheads="1"/>
          </p:cNvSpPr>
          <p:nvPr/>
        </p:nvSpPr>
        <p:spPr bwMode="auto">
          <a:xfrm>
            <a:off x="6715573" y="3691541"/>
            <a:ext cx="10852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48</a:t>
            </a:r>
          </a:p>
        </p:txBody>
      </p:sp>
      <p:sp>
        <p:nvSpPr>
          <p:cNvPr id="230" name="Line 43">
            <a:extLst>
              <a:ext uri="{FF2B5EF4-FFF2-40B4-BE49-F238E27FC236}">
                <a16:creationId xmlns:a16="http://schemas.microsoft.com/office/drawing/2014/main" id="{6DF32253-2818-4A25-9989-69341B456914}"/>
              </a:ext>
            </a:extLst>
          </p:cNvPr>
          <p:cNvSpPr>
            <a:spLocks noChangeShapeType="1"/>
          </p:cNvSpPr>
          <p:nvPr/>
        </p:nvSpPr>
        <p:spPr bwMode="auto">
          <a:xfrm flipV="1">
            <a:off x="6792395"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33" name="Rectangle 46">
            <a:extLst>
              <a:ext uri="{FF2B5EF4-FFF2-40B4-BE49-F238E27FC236}">
                <a16:creationId xmlns:a16="http://schemas.microsoft.com/office/drawing/2014/main" id="{6C105706-F5A4-4854-B22F-2282A33C1BC7}"/>
              </a:ext>
            </a:extLst>
          </p:cNvPr>
          <p:cNvSpPr>
            <a:spLocks noChangeArrowheads="1"/>
          </p:cNvSpPr>
          <p:nvPr/>
        </p:nvSpPr>
        <p:spPr bwMode="auto">
          <a:xfrm>
            <a:off x="6953014" y="3681095"/>
            <a:ext cx="118757"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54</a:t>
            </a:r>
          </a:p>
        </p:txBody>
      </p:sp>
      <p:sp>
        <p:nvSpPr>
          <p:cNvPr id="234" name="Line 47">
            <a:extLst>
              <a:ext uri="{FF2B5EF4-FFF2-40B4-BE49-F238E27FC236}">
                <a16:creationId xmlns:a16="http://schemas.microsoft.com/office/drawing/2014/main" id="{74729D3A-FB75-47BC-AA09-BED67BC88056}"/>
              </a:ext>
            </a:extLst>
          </p:cNvPr>
          <p:cNvSpPr>
            <a:spLocks noChangeShapeType="1"/>
          </p:cNvSpPr>
          <p:nvPr/>
        </p:nvSpPr>
        <p:spPr bwMode="auto">
          <a:xfrm flipV="1">
            <a:off x="7030713"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37" name="Rectangle 50">
            <a:extLst>
              <a:ext uri="{FF2B5EF4-FFF2-40B4-BE49-F238E27FC236}">
                <a16:creationId xmlns:a16="http://schemas.microsoft.com/office/drawing/2014/main" id="{2B36046F-F09A-4AAA-98C4-A2D09E084664}"/>
              </a:ext>
            </a:extLst>
          </p:cNvPr>
          <p:cNvSpPr>
            <a:spLocks noChangeArrowheads="1"/>
          </p:cNvSpPr>
          <p:nvPr/>
        </p:nvSpPr>
        <p:spPr bwMode="auto">
          <a:xfrm>
            <a:off x="7191330" y="3681095"/>
            <a:ext cx="118756"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60</a:t>
            </a:r>
          </a:p>
        </p:txBody>
      </p:sp>
      <p:sp>
        <p:nvSpPr>
          <p:cNvPr id="238" name="Line 51">
            <a:extLst>
              <a:ext uri="{FF2B5EF4-FFF2-40B4-BE49-F238E27FC236}">
                <a16:creationId xmlns:a16="http://schemas.microsoft.com/office/drawing/2014/main" id="{9B11619C-12B9-4EC8-BDCF-707D251539AD}"/>
              </a:ext>
            </a:extLst>
          </p:cNvPr>
          <p:cNvSpPr>
            <a:spLocks noChangeShapeType="1"/>
          </p:cNvSpPr>
          <p:nvPr/>
        </p:nvSpPr>
        <p:spPr bwMode="auto">
          <a:xfrm flipV="1">
            <a:off x="7265525"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41" name="Rectangle 54">
            <a:extLst>
              <a:ext uri="{FF2B5EF4-FFF2-40B4-BE49-F238E27FC236}">
                <a16:creationId xmlns:a16="http://schemas.microsoft.com/office/drawing/2014/main" id="{306A78A9-1973-4389-9CE3-D9AA1E33269D}"/>
              </a:ext>
            </a:extLst>
          </p:cNvPr>
          <p:cNvSpPr>
            <a:spLocks noChangeArrowheads="1"/>
          </p:cNvSpPr>
          <p:nvPr/>
        </p:nvSpPr>
        <p:spPr bwMode="auto">
          <a:xfrm>
            <a:off x="7418536" y="3681095"/>
            <a:ext cx="12899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66</a:t>
            </a:r>
          </a:p>
        </p:txBody>
      </p:sp>
      <p:sp>
        <p:nvSpPr>
          <p:cNvPr id="242" name="Line 55">
            <a:extLst>
              <a:ext uri="{FF2B5EF4-FFF2-40B4-BE49-F238E27FC236}">
                <a16:creationId xmlns:a16="http://schemas.microsoft.com/office/drawing/2014/main" id="{DC89C028-C314-4A3C-B518-A16A18FECB38}"/>
              </a:ext>
            </a:extLst>
          </p:cNvPr>
          <p:cNvSpPr>
            <a:spLocks noChangeShapeType="1"/>
          </p:cNvSpPr>
          <p:nvPr/>
        </p:nvSpPr>
        <p:spPr bwMode="auto">
          <a:xfrm flipV="1">
            <a:off x="7502966"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45" name="Rectangle 58">
            <a:extLst>
              <a:ext uri="{FF2B5EF4-FFF2-40B4-BE49-F238E27FC236}">
                <a16:creationId xmlns:a16="http://schemas.microsoft.com/office/drawing/2014/main" id="{F5ED2B05-1359-4C51-9953-7F468788BF97}"/>
              </a:ext>
            </a:extLst>
          </p:cNvPr>
          <p:cNvSpPr>
            <a:spLocks noChangeArrowheads="1"/>
          </p:cNvSpPr>
          <p:nvPr/>
        </p:nvSpPr>
        <p:spPr bwMode="auto">
          <a:xfrm>
            <a:off x="7663585" y="3681095"/>
            <a:ext cx="121383"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72</a:t>
            </a:r>
          </a:p>
        </p:txBody>
      </p:sp>
      <p:sp>
        <p:nvSpPr>
          <p:cNvPr id="246" name="Line 59">
            <a:extLst>
              <a:ext uri="{FF2B5EF4-FFF2-40B4-BE49-F238E27FC236}">
                <a16:creationId xmlns:a16="http://schemas.microsoft.com/office/drawing/2014/main" id="{A0D326D6-4A54-4730-AFBD-099132346DD2}"/>
              </a:ext>
            </a:extLst>
          </p:cNvPr>
          <p:cNvSpPr>
            <a:spLocks noChangeShapeType="1"/>
          </p:cNvSpPr>
          <p:nvPr/>
        </p:nvSpPr>
        <p:spPr bwMode="auto">
          <a:xfrm flipV="1">
            <a:off x="7741284"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49" name="Rectangle 62">
            <a:extLst>
              <a:ext uri="{FF2B5EF4-FFF2-40B4-BE49-F238E27FC236}">
                <a16:creationId xmlns:a16="http://schemas.microsoft.com/office/drawing/2014/main" id="{0EF74435-F71B-4F70-A526-852DFAD6E715}"/>
              </a:ext>
            </a:extLst>
          </p:cNvPr>
          <p:cNvSpPr>
            <a:spLocks noChangeArrowheads="1"/>
          </p:cNvSpPr>
          <p:nvPr/>
        </p:nvSpPr>
        <p:spPr bwMode="auto">
          <a:xfrm>
            <a:off x="7894294" y="3681095"/>
            <a:ext cx="128993"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78</a:t>
            </a:r>
          </a:p>
        </p:txBody>
      </p:sp>
      <p:sp>
        <p:nvSpPr>
          <p:cNvPr id="250" name="Line 63">
            <a:extLst>
              <a:ext uri="{FF2B5EF4-FFF2-40B4-BE49-F238E27FC236}">
                <a16:creationId xmlns:a16="http://schemas.microsoft.com/office/drawing/2014/main" id="{8567DA2C-C725-40F0-AD0B-969F2AAF8212}"/>
              </a:ext>
            </a:extLst>
          </p:cNvPr>
          <p:cNvSpPr>
            <a:spLocks noChangeShapeType="1"/>
          </p:cNvSpPr>
          <p:nvPr/>
        </p:nvSpPr>
        <p:spPr bwMode="auto">
          <a:xfrm flipV="1">
            <a:off x="7978725"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53" name="Rectangle 66">
            <a:extLst>
              <a:ext uri="{FF2B5EF4-FFF2-40B4-BE49-F238E27FC236}">
                <a16:creationId xmlns:a16="http://schemas.microsoft.com/office/drawing/2014/main" id="{4D8AF58E-037C-4DE8-AA49-1C95BB4893F7}"/>
              </a:ext>
            </a:extLst>
          </p:cNvPr>
          <p:cNvSpPr>
            <a:spLocks noChangeArrowheads="1"/>
          </p:cNvSpPr>
          <p:nvPr/>
        </p:nvSpPr>
        <p:spPr bwMode="auto">
          <a:xfrm>
            <a:off x="8141692" y="3681095"/>
            <a:ext cx="119036"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84</a:t>
            </a:r>
          </a:p>
        </p:txBody>
      </p:sp>
      <p:sp>
        <p:nvSpPr>
          <p:cNvPr id="254" name="Line 67">
            <a:extLst>
              <a:ext uri="{FF2B5EF4-FFF2-40B4-BE49-F238E27FC236}">
                <a16:creationId xmlns:a16="http://schemas.microsoft.com/office/drawing/2014/main" id="{ED8C91A4-014D-4DAB-A78F-60674DA51E73}"/>
              </a:ext>
            </a:extLst>
          </p:cNvPr>
          <p:cNvSpPr>
            <a:spLocks noChangeShapeType="1"/>
          </p:cNvSpPr>
          <p:nvPr/>
        </p:nvSpPr>
        <p:spPr bwMode="auto">
          <a:xfrm flipV="1">
            <a:off x="8217041"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57" name="Rectangle 70">
            <a:extLst>
              <a:ext uri="{FF2B5EF4-FFF2-40B4-BE49-F238E27FC236}">
                <a16:creationId xmlns:a16="http://schemas.microsoft.com/office/drawing/2014/main" id="{A9B1115D-FF6D-41DD-81DA-16BAAE2FC3AE}"/>
              </a:ext>
            </a:extLst>
          </p:cNvPr>
          <p:cNvSpPr>
            <a:spLocks noChangeArrowheads="1"/>
          </p:cNvSpPr>
          <p:nvPr/>
        </p:nvSpPr>
        <p:spPr bwMode="auto">
          <a:xfrm>
            <a:off x="8389967" y="3681095"/>
            <a:ext cx="12954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90</a:t>
            </a:r>
          </a:p>
        </p:txBody>
      </p:sp>
      <p:sp>
        <p:nvSpPr>
          <p:cNvPr id="258" name="Line 71">
            <a:extLst>
              <a:ext uri="{FF2B5EF4-FFF2-40B4-BE49-F238E27FC236}">
                <a16:creationId xmlns:a16="http://schemas.microsoft.com/office/drawing/2014/main" id="{5E4B7F48-B8BA-4031-948D-8D2BED7BE428}"/>
              </a:ext>
            </a:extLst>
          </p:cNvPr>
          <p:cNvSpPr>
            <a:spLocks noChangeShapeType="1"/>
          </p:cNvSpPr>
          <p:nvPr/>
        </p:nvSpPr>
        <p:spPr bwMode="auto">
          <a:xfrm flipV="1">
            <a:off x="8454482"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61" name="Rectangle 74">
            <a:extLst>
              <a:ext uri="{FF2B5EF4-FFF2-40B4-BE49-F238E27FC236}">
                <a16:creationId xmlns:a16="http://schemas.microsoft.com/office/drawing/2014/main" id="{C54BB7B4-0B0A-4A10-ADDF-04C5B42FE8D3}"/>
              </a:ext>
            </a:extLst>
          </p:cNvPr>
          <p:cNvSpPr>
            <a:spLocks noChangeArrowheads="1"/>
          </p:cNvSpPr>
          <p:nvPr/>
        </p:nvSpPr>
        <p:spPr bwMode="auto">
          <a:xfrm>
            <a:off x="8619522" y="3681095"/>
            <a:ext cx="137434"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96</a:t>
            </a:r>
          </a:p>
        </p:txBody>
      </p:sp>
      <p:sp>
        <p:nvSpPr>
          <p:cNvPr id="262" name="Line 75">
            <a:extLst>
              <a:ext uri="{FF2B5EF4-FFF2-40B4-BE49-F238E27FC236}">
                <a16:creationId xmlns:a16="http://schemas.microsoft.com/office/drawing/2014/main" id="{BFA98239-1216-4200-A7B2-1E65FD5A5B62}"/>
              </a:ext>
            </a:extLst>
          </p:cNvPr>
          <p:cNvSpPr>
            <a:spLocks noChangeShapeType="1"/>
          </p:cNvSpPr>
          <p:nvPr/>
        </p:nvSpPr>
        <p:spPr bwMode="auto">
          <a:xfrm flipV="1">
            <a:off x="8691923"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65" name="Rectangle 78">
            <a:extLst>
              <a:ext uri="{FF2B5EF4-FFF2-40B4-BE49-F238E27FC236}">
                <a16:creationId xmlns:a16="http://schemas.microsoft.com/office/drawing/2014/main" id="{E8961072-8320-4395-92A2-5B97EC3FE81C}"/>
              </a:ext>
            </a:extLst>
          </p:cNvPr>
          <p:cNvSpPr>
            <a:spLocks noChangeArrowheads="1"/>
          </p:cNvSpPr>
          <p:nvPr/>
        </p:nvSpPr>
        <p:spPr bwMode="auto">
          <a:xfrm>
            <a:off x="8811083" y="3681095"/>
            <a:ext cx="186876"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750">
                <a:solidFill>
                  <a:srgbClr val="000000"/>
                </a:solidFill>
                <a:latin typeface="Arial" panose="020B0604020202020204"/>
              </a:rPr>
              <a:t>102</a:t>
            </a:r>
          </a:p>
        </p:txBody>
      </p:sp>
      <p:sp>
        <p:nvSpPr>
          <p:cNvPr id="266" name="Line 79">
            <a:extLst>
              <a:ext uri="{FF2B5EF4-FFF2-40B4-BE49-F238E27FC236}">
                <a16:creationId xmlns:a16="http://schemas.microsoft.com/office/drawing/2014/main" id="{1FC452BA-6344-49D4-8E33-03ECF35F03EC}"/>
              </a:ext>
            </a:extLst>
          </p:cNvPr>
          <p:cNvSpPr>
            <a:spLocks noChangeShapeType="1"/>
          </p:cNvSpPr>
          <p:nvPr/>
        </p:nvSpPr>
        <p:spPr bwMode="auto">
          <a:xfrm flipV="1">
            <a:off x="8930240" y="3619569"/>
            <a:ext cx="0" cy="3714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67" name="Rectangle 80">
            <a:extLst>
              <a:ext uri="{FF2B5EF4-FFF2-40B4-BE49-F238E27FC236}">
                <a16:creationId xmlns:a16="http://schemas.microsoft.com/office/drawing/2014/main" id="{15BDBF88-8D30-43AC-B95E-BD51A1D1998C}"/>
              </a:ext>
            </a:extLst>
          </p:cNvPr>
          <p:cNvSpPr>
            <a:spLocks noChangeArrowheads="1"/>
          </p:cNvSpPr>
          <p:nvPr/>
        </p:nvSpPr>
        <p:spPr bwMode="auto">
          <a:xfrm>
            <a:off x="4412203" y="3217909"/>
            <a:ext cx="313073"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–75</a:t>
            </a:r>
          </a:p>
        </p:txBody>
      </p:sp>
      <p:sp>
        <p:nvSpPr>
          <p:cNvPr id="268" name="Line 81">
            <a:extLst>
              <a:ext uri="{FF2B5EF4-FFF2-40B4-BE49-F238E27FC236}">
                <a16:creationId xmlns:a16="http://schemas.microsoft.com/office/drawing/2014/main" id="{5DE894BB-F2B0-4115-8AA3-ABCAB46DC875}"/>
              </a:ext>
            </a:extLst>
          </p:cNvPr>
          <p:cNvSpPr>
            <a:spLocks noChangeShapeType="1"/>
          </p:cNvSpPr>
          <p:nvPr/>
        </p:nvSpPr>
        <p:spPr bwMode="auto">
          <a:xfrm>
            <a:off x="4737789" y="3277113"/>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69" name="Rectangle 82">
            <a:extLst>
              <a:ext uri="{FF2B5EF4-FFF2-40B4-BE49-F238E27FC236}">
                <a16:creationId xmlns:a16="http://schemas.microsoft.com/office/drawing/2014/main" id="{D3FF1139-49F0-4A29-B893-E7DF1851DAAB}"/>
              </a:ext>
            </a:extLst>
          </p:cNvPr>
          <p:cNvSpPr>
            <a:spLocks noChangeArrowheads="1"/>
          </p:cNvSpPr>
          <p:nvPr/>
        </p:nvSpPr>
        <p:spPr bwMode="auto">
          <a:xfrm>
            <a:off x="4468806" y="2950909"/>
            <a:ext cx="256469"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–50</a:t>
            </a:r>
          </a:p>
        </p:txBody>
      </p:sp>
      <p:sp>
        <p:nvSpPr>
          <p:cNvPr id="270" name="Line 83">
            <a:extLst>
              <a:ext uri="{FF2B5EF4-FFF2-40B4-BE49-F238E27FC236}">
                <a16:creationId xmlns:a16="http://schemas.microsoft.com/office/drawing/2014/main" id="{65F8ECE7-7C71-4A53-AE26-565B27DA2094}"/>
              </a:ext>
            </a:extLst>
          </p:cNvPr>
          <p:cNvSpPr>
            <a:spLocks noChangeShapeType="1"/>
          </p:cNvSpPr>
          <p:nvPr/>
        </p:nvSpPr>
        <p:spPr bwMode="auto">
          <a:xfrm>
            <a:off x="4737789" y="3010114"/>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71" name="Rectangle 84">
            <a:extLst>
              <a:ext uri="{FF2B5EF4-FFF2-40B4-BE49-F238E27FC236}">
                <a16:creationId xmlns:a16="http://schemas.microsoft.com/office/drawing/2014/main" id="{C441AF81-E3BF-4C9C-A8BE-DEBDEA43D013}"/>
              </a:ext>
            </a:extLst>
          </p:cNvPr>
          <p:cNvSpPr>
            <a:spLocks noChangeArrowheads="1"/>
          </p:cNvSpPr>
          <p:nvPr/>
        </p:nvSpPr>
        <p:spPr bwMode="auto">
          <a:xfrm>
            <a:off x="4443397" y="2683910"/>
            <a:ext cx="281879"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–25</a:t>
            </a:r>
          </a:p>
        </p:txBody>
      </p:sp>
      <p:sp>
        <p:nvSpPr>
          <p:cNvPr id="272" name="Line 85">
            <a:extLst>
              <a:ext uri="{FF2B5EF4-FFF2-40B4-BE49-F238E27FC236}">
                <a16:creationId xmlns:a16="http://schemas.microsoft.com/office/drawing/2014/main" id="{F94429C3-099D-4382-9A28-59E075F54CA0}"/>
              </a:ext>
            </a:extLst>
          </p:cNvPr>
          <p:cNvSpPr>
            <a:spLocks noChangeShapeType="1"/>
          </p:cNvSpPr>
          <p:nvPr/>
        </p:nvSpPr>
        <p:spPr bwMode="auto">
          <a:xfrm>
            <a:off x="4737789" y="2743114"/>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73" name="Rectangle 86">
            <a:extLst>
              <a:ext uri="{FF2B5EF4-FFF2-40B4-BE49-F238E27FC236}">
                <a16:creationId xmlns:a16="http://schemas.microsoft.com/office/drawing/2014/main" id="{37A23F26-1B8B-4370-8167-B138D9645DA4}"/>
              </a:ext>
            </a:extLst>
          </p:cNvPr>
          <p:cNvSpPr>
            <a:spLocks noChangeArrowheads="1"/>
          </p:cNvSpPr>
          <p:nvPr/>
        </p:nvSpPr>
        <p:spPr bwMode="auto">
          <a:xfrm>
            <a:off x="4686347" y="2416910"/>
            <a:ext cx="38928"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0</a:t>
            </a:r>
          </a:p>
        </p:txBody>
      </p:sp>
      <p:sp>
        <p:nvSpPr>
          <p:cNvPr id="274" name="Line 87">
            <a:extLst>
              <a:ext uri="{FF2B5EF4-FFF2-40B4-BE49-F238E27FC236}">
                <a16:creationId xmlns:a16="http://schemas.microsoft.com/office/drawing/2014/main" id="{4B4E4896-AD9C-4A39-9408-794078F40062}"/>
              </a:ext>
            </a:extLst>
          </p:cNvPr>
          <p:cNvSpPr>
            <a:spLocks noChangeShapeType="1"/>
          </p:cNvSpPr>
          <p:nvPr/>
        </p:nvSpPr>
        <p:spPr bwMode="auto">
          <a:xfrm>
            <a:off x="4737789" y="2476115"/>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75" name="Rectangle 88">
            <a:extLst>
              <a:ext uri="{FF2B5EF4-FFF2-40B4-BE49-F238E27FC236}">
                <a16:creationId xmlns:a16="http://schemas.microsoft.com/office/drawing/2014/main" id="{C1D6892B-5CD8-4DB3-9B61-F9AB88D6D0BE}"/>
              </a:ext>
            </a:extLst>
          </p:cNvPr>
          <p:cNvSpPr>
            <a:spLocks noChangeArrowheads="1"/>
          </p:cNvSpPr>
          <p:nvPr/>
        </p:nvSpPr>
        <p:spPr bwMode="auto">
          <a:xfrm>
            <a:off x="4484186" y="2149910"/>
            <a:ext cx="241089"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25</a:t>
            </a:r>
          </a:p>
        </p:txBody>
      </p:sp>
      <p:sp>
        <p:nvSpPr>
          <p:cNvPr id="276" name="Line 89">
            <a:extLst>
              <a:ext uri="{FF2B5EF4-FFF2-40B4-BE49-F238E27FC236}">
                <a16:creationId xmlns:a16="http://schemas.microsoft.com/office/drawing/2014/main" id="{520928BC-48AC-4E46-9DA9-24A8F795FB5B}"/>
              </a:ext>
            </a:extLst>
          </p:cNvPr>
          <p:cNvSpPr>
            <a:spLocks noChangeShapeType="1"/>
          </p:cNvSpPr>
          <p:nvPr/>
        </p:nvSpPr>
        <p:spPr bwMode="auto">
          <a:xfrm>
            <a:off x="4737789" y="2209115"/>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77" name="Rectangle 90">
            <a:extLst>
              <a:ext uri="{FF2B5EF4-FFF2-40B4-BE49-F238E27FC236}">
                <a16:creationId xmlns:a16="http://schemas.microsoft.com/office/drawing/2014/main" id="{8DEDA77A-1F7D-454D-9060-DB76362EF06A}"/>
              </a:ext>
            </a:extLst>
          </p:cNvPr>
          <p:cNvSpPr>
            <a:spLocks noChangeArrowheads="1"/>
          </p:cNvSpPr>
          <p:nvPr/>
        </p:nvSpPr>
        <p:spPr bwMode="auto">
          <a:xfrm>
            <a:off x="4513403" y="1882911"/>
            <a:ext cx="21187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50</a:t>
            </a:r>
          </a:p>
        </p:txBody>
      </p:sp>
      <p:sp>
        <p:nvSpPr>
          <p:cNvPr id="278" name="Line 91">
            <a:extLst>
              <a:ext uri="{FF2B5EF4-FFF2-40B4-BE49-F238E27FC236}">
                <a16:creationId xmlns:a16="http://schemas.microsoft.com/office/drawing/2014/main" id="{009FABCA-FBD6-45A9-92E5-894E8BAC5C8A}"/>
              </a:ext>
            </a:extLst>
          </p:cNvPr>
          <p:cNvSpPr>
            <a:spLocks noChangeShapeType="1"/>
          </p:cNvSpPr>
          <p:nvPr/>
        </p:nvSpPr>
        <p:spPr bwMode="auto">
          <a:xfrm>
            <a:off x="4737789" y="1942115"/>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79" name="Rectangle 92">
            <a:extLst>
              <a:ext uri="{FF2B5EF4-FFF2-40B4-BE49-F238E27FC236}">
                <a16:creationId xmlns:a16="http://schemas.microsoft.com/office/drawing/2014/main" id="{5682343F-B24A-4580-8E63-BF1EE87795CD}"/>
              </a:ext>
            </a:extLst>
          </p:cNvPr>
          <p:cNvSpPr>
            <a:spLocks noChangeArrowheads="1"/>
          </p:cNvSpPr>
          <p:nvPr/>
        </p:nvSpPr>
        <p:spPr bwMode="auto">
          <a:xfrm>
            <a:off x="4513404" y="1619394"/>
            <a:ext cx="21187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75</a:t>
            </a:r>
          </a:p>
        </p:txBody>
      </p:sp>
      <p:sp>
        <p:nvSpPr>
          <p:cNvPr id="280" name="Line 93">
            <a:extLst>
              <a:ext uri="{FF2B5EF4-FFF2-40B4-BE49-F238E27FC236}">
                <a16:creationId xmlns:a16="http://schemas.microsoft.com/office/drawing/2014/main" id="{7F9D3483-EB64-49B8-8B89-3F87E75B4753}"/>
              </a:ext>
            </a:extLst>
          </p:cNvPr>
          <p:cNvSpPr>
            <a:spLocks noChangeShapeType="1"/>
          </p:cNvSpPr>
          <p:nvPr/>
        </p:nvSpPr>
        <p:spPr bwMode="auto">
          <a:xfrm>
            <a:off x="4737789" y="1675116"/>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81" name="Rectangle 94">
            <a:extLst>
              <a:ext uri="{FF2B5EF4-FFF2-40B4-BE49-F238E27FC236}">
                <a16:creationId xmlns:a16="http://schemas.microsoft.com/office/drawing/2014/main" id="{6FD0F31A-EAD2-4EC7-A7B9-E0FF9DF8621F}"/>
              </a:ext>
            </a:extLst>
          </p:cNvPr>
          <p:cNvSpPr>
            <a:spLocks noChangeArrowheads="1"/>
          </p:cNvSpPr>
          <p:nvPr/>
        </p:nvSpPr>
        <p:spPr bwMode="auto">
          <a:xfrm>
            <a:off x="4477704" y="1352394"/>
            <a:ext cx="24757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685800"/>
            <a:r>
              <a:rPr lang="en-US" altLang="en-US" sz="750">
                <a:solidFill>
                  <a:srgbClr val="000000"/>
                </a:solidFill>
                <a:latin typeface="Arial" panose="020B0604020202020204"/>
              </a:rPr>
              <a:t>100</a:t>
            </a:r>
          </a:p>
        </p:txBody>
      </p:sp>
      <p:sp>
        <p:nvSpPr>
          <p:cNvPr id="282" name="Line 95">
            <a:extLst>
              <a:ext uri="{FF2B5EF4-FFF2-40B4-BE49-F238E27FC236}">
                <a16:creationId xmlns:a16="http://schemas.microsoft.com/office/drawing/2014/main" id="{94695B93-2022-46EB-A0CF-86F31B62E57D}"/>
              </a:ext>
            </a:extLst>
          </p:cNvPr>
          <p:cNvSpPr>
            <a:spLocks noChangeShapeType="1"/>
          </p:cNvSpPr>
          <p:nvPr/>
        </p:nvSpPr>
        <p:spPr bwMode="auto">
          <a:xfrm>
            <a:off x="4737789" y="1408116"/>
            <a:ext cx="2628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83" name="Rectangle 96">
            <a:extLst>
              <a:ext uri="{FF2B5EF4-FFF2-40B4-BE49-F238E27FC236}">
                <a16:creationId xmlns:a16="http://schemas.microsoft.com/office/drawing/2014/main" id="{A3980566-AF94-4699-92FB-37D266951973}"/>
              </a:ext>
            </a:extLst>
          </p:cNvPr>
          <p:cNvSpPr>
            <a:spLocks noChangeArrowheads="1"/>
          </p:cNvSpPr>
          <p:nvPr/>
        </p:nvSpPr>
        <p:spPr bwMode="auto">
          <a:xfrm rot="16200000">
            <a:off x="3314881" y="2423631"/>
            <a:ext cx="227646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750" b="1" dirty="0">
                <a:solidFill>
                  <a:srgbClr val="000000"/>
                </a:solidFill>
                <a:latin typeface="Arial" panose="020B0604020202020204"/>
              </a:rPr>
              <a:t>Change from baseline in sum of target lesions (%)</a:t>
            </a:r>
            <a:endParaRPr lang="en-US" altLang="en-US" sz="750" dirty="0">
              <a:solidFill>
                <a:srgbClr val="000000"/>
              </a:solidFill>
              <a:latin typeface="Arial" panose="020B0604020202020204"/>
            </a:endParaRPr>
          </a:p>
        </p:txBody>
      </p:sp>
      <p:sp>
        <p:nvSpPr>
          <p:cNvPr id="284" name="Rectangle 97">
            <a:extLst>
              <a:ext uri="{FF2B5EF4-FFF2-40B4-BE49-F238E27FC236}">
                <a16:creationId xmlns:a16="http://schemas.microsoft.com/office/drawing/2014/main" id="{826EDFE0-7C42-4172-837B-801F8CFBE737}"/>
              </a:ext>
            </a:extLst>
          </p:cNvPr>
          <p:cNvSpPr>
            <a:spLocks noChangeArrowheads="1"/>
          </p:cNvSpPr>
          <p:nvPr/>
        </p:nvSpPr>
        <p:spPr bwMode="auto">
          <a:xfrm>
            <a:off x="6721066" y="3876378"/>
            <a:ext cx="64836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r>
              <a:rPr lang="en-US" altLang="en-US" sz="750" b="1">
                <a:solidFill>
                  <a:srgbClr val="000000"/>
                </a:solidFill>
                <a:latin typeface="Arial" panose="020B0604020202020204"/>
              </a:rPr>
              <a:t>Weeks</a:t>
            </a:r>
            <a:endParaRPr lang="en-US" altLang="en-US" sz="750">
              <a:solidFill>
                <a:srgbClr val="000000"/>
              </a:solidFill>
              <a:latin typeface="Arial" panose="020B0604020202020204"/>
            </a:endParaRPr>
          </a:p>
        </p:txBody>
      </p:sp>
      <p:sp>
        <p:nvSpPr>
          <p:cNvPr id="285" name="Line 98">
            <a:extLst>
              <a:ext uri="{FF2B5EF4-FFF2-40B4-BE49-F238E27FC236}">
                <a16:creationId xmlns:a16="http://schemas.microsoft.com/office/drawing/2014/main" id="{1D2B094F-6CE9-4749-97CC-273AF6DEB423}"/>
              </a:ext>
            </a:extLst>
          </p:cNvPr>
          <p:cNvSpPr>
            <a:spLocks noChangeShapeType="1"/>
          </p:cNvSpPr>
          <p:nvPr/>
        </p:nvSpPr>
        <p:spPr bwMode="auto">
          <a:xfrm flipV="1">
            <a:off x="4764071" y="1343108"/>
            <a:ext cx="0" cy="2276462"/>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89" name="Line 160">
            <a:extLst>
              <a:ext uri="{FF2B5EF4-FFF2-40B4-BE49-F238E27FC236}">
                <a16:creationId xmlns:a16="http://schemas.microsoft.com/office/drawing/2014/main" id="{70D7AE71-9636-4958-A6D6-62A5FE5F7CE1}"/>
              </a:ext>
            </a:extLst>
          </p:cNvPr>
          <p:cNvSpPr>
            <a:spLocks noChangeShapeType="1"/>
          </p:cNvSpPr>
          <p:nvPr/>
        </p:nvSpPr>
        <p:spPr bwMode="auto">
          <a:xfrm flipH="1">
            <a:off x="4895498" y="2346098"/>
            <a:ext cx="240946" cy="12653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0" name="Line 161">
            <a:extLst>
              <a:ext uri="{FF2B5EF4-FFF2-40B4-BE49-F238E27FC236}">
                <a16:creationId xmlns:a16="http://schemas.microsoft.com/office/drawing/2014/main" id="{21B9BC18-3907-41E4-8D28-2E810BDD3BB0}"/>
              </a:ext>
            </a:extLst>
          </p:cNvPr>
          <p:cNvSpPr>
            <a:spLocks noChangeShapeType="1"/>
          </p:cNvSpPr>
          <p:nvPr/>
        </p:nvSpPr>
        <p:spPr bwMode="auto">
          <a:xfrm flipH="1">
            <a:off x="5627095" y="2119728"/>
            <a:ext cx="15770"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1" name="Line 162">
            <a:extLst>
              <a:ext uri="{FF2B5EF4-FFF2-40B4-BE49-F238E27FC236}">
                <a16:creationId xmlns:a16="http://schemas.microsoft.com/office/drawing/2014/main" id="{073F2E82-1AC8-4FC1-B9E7-90E9B17EC05C}"/>
              </a:ext>
            </a:extLst>
          </p:cNvPr>
          <p:cNvSpPr>
            <a:spLocks noChangeShapeType="1"/>
          </p:cNvSpPr>
          <p:nvPr/>
        </p:nvSpPr>
        <p:spPr bwMode="auto">
          <a:xfrm flipH="1">
            <a:off x="5575403" y="2123211"/>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2" name="Line 163">
            <a:extLst>
              <a:ext uri="{FF2B5EF4-FFF2-40B4-BE49-F238E27FC236}">
                <a16:creationId xmlns:a16="http://schemas.microsoft.com/office/drawing/2014/main" id="{FBE482C7-C875-4BCC-9991-2993A798C140}"/>
              </a:ext>
            </a:extLst>
          </p:cNvPr>
          <p:cNvSpPr>
            <a:spLocks noChangeShapeType="1"/>
          </p:cNvSpPr>
          <p:nvPr/>
        </p:nvSpPr>
        <p:spPr bwMode="auto">
          <a:xfrm flipH="1">
            <a:off x="5523708" y="2130176"/>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3" name="Line 164">
            <a:extLst>
              <a:ext uri="{FF2B5EF4-FFF2-40B4-BE49-F238E27FC236}">
                <a16:creationId xmlns:a16="http://schemas.microsoft.com/office/drawing/2014/main" id="{D8B5197F-AD5F-4478-8020-85813BAE7E1A}"/>
              </a:ext>
            </a:extLst>
          </p:cNvPr>
          <p:cNvSpPr>
            <a:spLocks noChangeShapeType="1"/>
          </p:cNvSpPr>
          <p:nvPr/>
        </p:nvSpPr>
        <p:spPr bwMode="auto">
          <a:xfrm flipH="1">
            <a:off x="5472015" y="2133658"/>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4" name="Line 165">
            <a:extLst>
              <a:ext uri="{FF2B5EF4-FFF2-40B4-BE49-F238E27FC236}">
                <a16:creationId xmlns:a16="http://schemas.microsoft.com/office/drawing/2014/main" id="{47817A49-28D0-48A4-B152-35C9F4C0CB2F}"/>
              </a:ext>
            </a:extLst>
          </p:cNvPr>
          <p:cNvSpPr>
            <a:spLocks noChangeShapeType="1"/>
          </p:cNvSpPr>
          <p:nvPr/>
        </p:nvSpPr>
        <p:spPr bwMode="auto">
          <a:xfrm flipH="1">
            <a:off x="5420321" y="2140623"/>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5" name="Line 166">
            <a:extLst>
              <a:ext uri="{FF2B5EF4-FFF2-40B4-BE49-F238E27FC236}">
                <a16:creationId xmlns:a16="http://schemas.microsoft.com/office/drawing/2014/main" id="{E3A48531-F876-4ACB-B4EE-BAAAB78C6E34}"/>
              </a:ext>
            </a:extLst>
          </p:cNvPr>
          <p:cNvSpPr>
            <a:spLocks noChangeShapeType="1"/>
          </p:cNvSpPr>
          <p:nvPr/>
        </p:nvSpPr>
        <p:spPr bwMode="auto">
          <a:xfrm flipH="1">
            <a:off x="5373885" y="2147589"/>
            <a:ext cx="25409" cy="20896"/>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6" name="Line 167">
            <a:extLst>
              <a:ext uri="{FF2B5EF4-FFF2-40B4-BE49-F238E27FC236}">
                <a16:creationId xmlns:a16="http://schemas.microsoft.com/office/drawing/2014/main" id="{C1A81766-341C-45BB-9283-245ADC55FF05}"/>
              </a:ext>
            </a:extLst>
          </p:cNvPr>
          <p:cNvSpPr>
            <a:spLocks noChangeShapeType="1"/>
          </p:cNvSpPr>
          <p:nvPr/>
        </p:nvSpPr>
        <p:spPr bwMode="auto">
          <a:xfrm flipH="1">
            <a:off x="5330077" y="2181255"/>
            <a:ext cx="25409" cy="20896"/>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7" name="Line 168">
            <a:extLst>
              <a:ext uri="{FF2B5EF4-FFF2-40B4-BE49-F238E27FC236}">
                <a16:creationId xmlns:a16="http://schemas.microsoft.com/office/drawing/2014/main" id="{690D0BC3-AC4F-4395-9D55-6B9463CF1A31}"/>
              </a:ext>
            </a:extLst>
          </p:cNvPr>
          <p:cNvSpPr>
            <a:spLocks noChangeShapeType="1"/>
          </p:cNvSpPr>
          <p:nvPr/>
        </p:nvSpPr>
        <p:spPr bwMode="auto">
          <a:xfrm flipH="1">
            <a:off x="5283639" y="2216080"/>
            <a:ext cx="28038" cy="20896"/>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8" name="Line 169">
            <a:extLst>
              <a:ext uri="{FF2B5EF4-FFF2-40B4-BE49-F238E27FC236}">
                <a16:creationId xmlns:a16="http://schemas.microsoft.com/office/drawing/2014/main" id="{7AD242DD-2DC0-4EF2-9A72-686C39CBE005}"/>
              </a:ext>
            </a:extLst>
          </p:cNvPr>
          <p:cNvSpPr>
            <a:spLocks noChangeShapeType="1"/>
          </p:cNvSpPr>
          <p:nvPr/>
        </p:nvSpPr>
        <p:spPr bwMode="auto">
          <a:xfrm flipH="1">
            <a:off x="5239831" y="2249745"/>
            <a:ext cx="25409" cy="17414"/>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299" name="Line 170">
            <a:extLst>
              <a:ext uri="{FF2B5EF4-FFF2-40B4-BE49-F238E27FC236}">
                <a16:creationId xmlns:a16="http://schemas.microsoft.com/office/drawing/2014/main" id="{8F2D8AD0-A1BC-455D-8303-9081F814B09C}"/>
              </a:ext>
            </a:extLst>
          </p:cNvPr>
          <p:cNvSpPr>
            <a:spLocks noChangeShapeType="1"/>
          </p:cNvSpPr>
          <p:nvPr/>
        </p:nvSpPr>
        <p:spPr bwMode="auto">
          <a:xfrm flipH="1">
            <a:off x="5192518" y="2281089"/>
            <a:ext cx="28913" cy="20896"/>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0" name="Line 171">
            <a:extLst>
              <a:ext uri="{FF2B5EF4-FFF2-40B4-BE49-F238E27FC236}">
                <a16:creationId xmlns:a16="http://schemas.microsoft.com/office/drawing/2014/main" id="{16D14910-5184-48F1-9281-99DD7CABE619}"/>
              </a:ext>
            </a:extLst>
          </p:cNvPr>
          <p:cNvSpPr>
            <a:spLocks noChangeShapeType="1"/>
          </p:cNvSpPr>
          <p:nvPr/>
        </p:nvSpPr>
        <p:spPr bwMode="auto">
          <a:xfrm flipH="1">
            <a:off x="5156596" y="2314753"/>
            <a:ext cx="18399" cy="13931"/>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1" name="Line 172">
            <a:extLst>
              <a:ext uri="{FF2B5EF4-FFF2-40B4-BE49-F238E27FC236}">
                <a16:creationId xmlns:a16="http://schemas.microsoft.com/office/drawing/2014/main" id="{3B2097EF-6276-4AC9-AE0F-CDF3635263EA}"/>
              </a:ext>
            </a:extLst>
          </p:cNvPr>
          <p:cNvSpPr>
            <a:spLocks noChangeShapeType="1"/>
          </p:cNvSpPr>
          <p:nvPr/>
        </p:nvSpPr>
        <p:spPr bwMode="auto">
          <a:xfrm flipH="1">
            <a:off x="5136444" y="2335650"/>
            <a:ext cx="12266" cy="1044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2" name="Line 173">
            <a:extLst>
              <a:ext uri="{FF2B5EF4-FFF2-40B4-BE49-F238E27FC236}">
                <a16:creationId xmlns:a16="http://schemas.microsoft.com/office/drawing/2014/main" id="{CAB56AC2-376A-402C-9E70-9CA60E8B36EF}"/>
              </a:ext>
            </a:extLst>
          </p:cNvPr>
          <p:cNvSpPr>
            <a:spLocks noChangeShapeType="1"/>
          </p:cNvSpPr>
          <p:nvPr/>
        </p:nvSpPr>
        <p:spPr bwMode="auto">
          <a:xfrm>
            <a:off x="5133815" y="2191702"/>
            <a:ext cx="28038"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3" name="Line 174">
            <a:extLst>
              <a:ext uri="{FF2B5EF4-FFF2-40B4-BE49-F238E27FC236}">
                <a16:creationId xmlns:a16="http://schemas.microsoft.com/office/drawing/2014/main" id="{1FF071B7-9FC7-41D1-B927-9734E6BC0613}"/>
              </a:ext>
            </a:extLst>
          </p:cNvPr>
          <p:cNvSpPr>
            <a:spLocks noChangeShapeType="1"/>
          </p:cNvSpPr>
          <p:nvPr/>
        </p:nvSpPr>
        <p:spPr bwMode="auto">
          <a:xfrm>
            <a:off x="5182880" y="2195185"/>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4" name="Line 175">
            <a:extLst>
              <a:ext uri="{FF2B5EF4-FFF2-40B4-BE49-F238E27FC236}">
                <a16:creationId xmlns:a16="http://schemas.microsoft.com/office/drawing/2014/main" id="{5ECBDA9B-BCE0-41F6-8E3E-8FE726BC6BD9}"/>
              </a:ext>
            </a:extLst>
          </p:cNvPr>
          <p:cNvSpPr>
            <a:spLocks noChangeShapeType="1"/>
          </p:cNvSpPr>
          <p:nvPr/>
        </p:nvSpPr>
        <p:spPr bwMode="auto">
          <a:xfrm>
            <a:off x="5234574" y="2198667"/>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5" name="Line 176">
            <a:extLst>
              <a:ext uri="{FF2B5EF4-FFF2-40B4-BE49-F238E27FC236}">
                <a16:creationId xmlns:a16="http://schemas.microsoft.com/office/drawing/2014/main" id="{4E4F620D-0529-40A3-A6C7-08B09252F39C}"/>
              </a:ext>
            </a:extLst>
          </p:cNvPr>
          <p:cNvSpPr>
            <a:spLocks noChangeShapeType="1"/>
          </p:cNvSpPr>
          <p:nvPr/>
        </p:nvSpPr>
        <p:spPr bwMode="auto">
          <a:xfrm>
            <a:off x="5286268" y="2202150"/>
            <a:ext cx="30667"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6" name="Line 177">
            <a:extLst>
              <a:ext uri="{FF2B5EF4-FFF2-40B4-BE49-F238E27FC236}">
                <a16:creationId xmlns:a16="http://schemas.microsoft.com/office/drawing/2014/main" id="{74B8CA99-4135-4C08-9BA2-FD26B1577464}"/>
              </a:ext>
            </a:extLst>
          </p:cNvPr>
          <p:cNvSpPr>
            <a:spLocks noChangeShapeType="1"/>
          </p:cNvSpPr>
          <p:nvPr/>
        </p:nvSpPr>
        <p:spPr bwMode="auto">
          <a:xfrm>
            <a:off x="5337963" y="2209115"/>
            <a:ext cx="30667"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7" name="Freeform 178">
            <a:extLst>
              <a:ext uri="{FF2B5EF4-FFF2-40B4-BE49-F238E27FC236}">
                <a16:creationId xmlns:a16="http://schemas.microsoft.com/office/drawing/2014/main" id="{7B7DA966-A287-48B1-A085-1F6DE5C0942F}"/>
              </a:ext>
            </a:extLst>
          </p:cNvPr>
          <p:cNvSpPr>
            <a:spLocks/>
          </p:cNvSpPr>
          <p:nvPr/>
        </p:nvSpPr>
        <p:spPr bwMode="auto">
          <a:xfrm>
            <a:off x="5389654" y="2212597"/>
            <a:ext cx="20153" cy="26700"/>
          </a:xfrm>
          <a:custGeom>
            <a:avLst/>
            <a:gdLst>
              <a:gd name="T0" fmla="*/ 0 w 23"/>
              <a:gd name="T1" fmla="*/ 0 h 23"/>
              <a:gd name="T2" fmla="*/ 5 w 23"/>
              <a:gd name="T3" fmla="*/ 0 h 23"/>
              <a:gd name="T4" fmla="*/ 23 w 23"/>
              <a:gd name="T5" fmla="*/ 23 h 23"/>
            </a:gdLst>
            <a:ahLst/>
            <a:cxnLst>
              <a:cxn ang="0">
                <a:pos x="T0" y="T1"/>
              </a:cxn>
              <a:cxn ang="0">
                <a:pos x="T2" y="T3"/>
              </a:cxn>
              <a:cxn ang="0">
                <a:pos x="T4" y="T5"/>
              </a:cxn>
            </a:cxnLst>
            <a:rect l="0" t="0" r="r" b="b"/>
            <a:pathLst>
              <a:path w="23" h="23">
                <a:moveTo>
                  <a:pt x="0" y="0"/>
                </a:moveTo>
                <a:lnTo>
                  <a:pt x="5" y="0"/>
                </a:lnTo>
                <a:lnTo>
                  <a:pt x="23" y="23"/>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8" name="Line 179">
            <a:extLst>
              <a:ext uri="{FF2B5EF4-FFF2-40B4-BE49-F238E27FC236}">
                <a16:creationId xmlns:a16="http://schemas.microsoft.com/office/drawing/2014/main" id="{4B44693B-91B6-472D-AF89-BBD329B43CFA}"/>
              </a:ext>
            </a:extLst>
          </p:cNvPr>
          <p:cNvSpPr>
            <a:spLocks noChangeShapeType="1"/>
          </p:cNvSpPr>
          <p:nvPr/>
        </p:nvSpPr>
        <p:spPr bwMode="auto">
          <a:xfrm>
            <a:off x="5422949" y="2260193"/>
            <a:ext cx="21028" cy="31344"/>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09" name="Line 180">
            <a:extLst>
              <a:ext uri="{FF2B5EF4-FFF2-40B4-BE49-F238E27FC236}">
                <a16:creationId xmlns:a16="http://schemas.microsoft.com/office/drawing/2014/main" id="{170A7D8A-B4B2-43D7-B561-9F3C97E6DADB}"/>
              </a:ext>
            </a:extLst>
          </p:cNvPr>
          <p:cNvSpPr>
            <a:spLocks noChangeShapeType="1"/>
          </p:cNvSpPr>
          <p:nvPr/>
        </p:nvSpPr>
        <p:spPr bwMode="auto">
          <a:xfrm flipV="1">
            <a:off x="5464129" y="2291537"/>
            <a:ext cx="28913"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0" name="Line 181">
            <a:extLst>
              <a:ext uri="{FF2B5EF4-FFF2-40B4-BE49-F238E27FC236}">
                <a16:creationId xmlns:a16="http://schemas.microsoft.com/office/drawing/2014/main" id="{F121C35D-BB8A-4099-8AB6-A59EBBD606AB}"/>
              </a:ext>
            </a:extLst>
          </p:cNvPr>
          <p:cNvSpPr>
            <a:spLocks noChangeShapeType="1"/>
          </p:cNvSpPr>
          <p:nvPr/>
        </p:nvSpPr>
        <p:spPr bwMode="auto">
          <a:xfrm>
            <a:off x="5513195" y="2288054"/>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1" name="Line 182">
            <a:extLst>
              <a:ext uri="{FF2B5EF4-FFF2-40B4-BE49-F238E27FC236}">
                <a16:creationId xmlns:a16="http://schemas.microsoft.com/office/drawing/2014/main" id="{0FE41B59-45F9-4ABB-8CE4-2086B1815EC8}"/>
              </a:ext>
            </a:extLst>
          </p:cNvPr>
          <p:cNvSpPr>
            <a:spLocks noChangeShapeType="1"/>
          </p:cNvSpPr>
          <p:nvPr/>
        </p:nvSpPr>
        <p:spPr bwMode="auto">
          <a:xfrm flipV="1">
            <a:off x="5564888" y="2281089"/>
            <a:ext cx="31542"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2" name="Line 183">
            <a:extLst>
              <a:ext uri="{FF2B5EF4-FFF2-40B4-BE49-F238E27FC236}">
                <a16:creationId xmlns:a16="http://schemas.microsoft.com/office/drawing/2014/main" id="{B5187DC1-6A2B-4A2D-88AB-8717FFB6FBA9}"/>
              </a:ext>
            </a:extLst>
          </p:cNvPr>
          <p:cNvSpPr>
            <a:spLocks noChangeShapeType="1"/>
          </p:cNvSpPr>
          <p:nvPr/>
        </p:nvSpPr>
        <p:spPr bwMode="auto">
          <a:xfrm>
            <a:off x="5616582" y="2277606"/>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3" name="Line 184">
            <a:extLst>
              <a:ext uri="{FF2B5EF4-FFF2-40B4-BE49-F238E27FC236}">
                <a16:creationId xmlns:a16="http://schemas.microsoft.com/office/drawing/2014/main" id="{564F2848-952E-4B7E-BEE0-652F90C6331C}"/>
              </a:ext>
            </a:extLst>
          </p:cNvPr>
          <p:cNvSpPr>
            <a:spLocks noChangeShapeType="1"/>
          </p:cNvSpPr>
          <p:nvPr/>
        </p:nvSpPr>
        <p:spPr bwMode="auto">
          <a:xfrm>
            <a:off x="5668275" y="2281090"/>
            <a:ext cx="31542" cy="1044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4" name="Line 185">
            <a:extLst>
              <a:ext uri="{FF2B5EF4-FFF2-40B4-BE49-F238E27FC236}">
                <a16:creationId xmlns:a16="http://schemas.microsoft.com/office/drawing/2014/main" id="{F988F368-4C25-4F4E-AED8-BF14AE1AEEDE}"/>
              </a:ext>
            </a:extLst>
          </p:cNvPr>
          <p:cNvSpPr>
            <a:spLocks noChangeShapeType="1"/>
          </p:cNvSpPr>
          <p:nvPr/>
        </p:nvSpPr>
        <p:spPr bwMode="auto">
          <a:xfrm>
            <a:off x="5719969" y="2295019"/>
            <a:ext cx="28913" cy="9287"/>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5" name="Line 186">
            <a:extLst>
              <a:ext uri="{FF2B5EF4-FFF2-40B4-BE49-F238E27FC236}">
                <a16:creationId xmlns:a16="http://schemas.microsoft.com/office/drawing/2014/main" id="{54F08338-45BA-46C3-96D3-177976F6900D}"/>
              </a:ext>
            </a:extLst>
          </p:cNvPr>
          <p:cNvSpPr>
            <a:spLocks noChangeShapeType="1"/>
          </p:cNvSpPr>
          <p:nvPr/>
        </p:nvSpPr>
        <p:spPr bwMode="auto">
          <a:xfrm>
            <a:off x="5769035" y="2307788"/>
            <a:ext cx="31542" cy="1044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6" name="Line 187">
            <a:extLst>
              <a:ext uri="{FF2B5EF4-FFF2-40B4-BE49-F238E27FC236}">
                <a16:creationId xmlns:a16="http://schemas.microsoft.com/office/drawing/2014/main" id="{7F9983AF-9E31-469D-A394-4FF8D2A5D26B}"/>
              </a:ext>
            </a:extLst>
          </p:cNvPr>
          <p:cNvSpPr>
            <a:spLocks noChangeShapeType="1"/>
          </p:cNvSpPr>
          <p:nvPr/>
        </p:nvSpPr>
        <p:spPr bwMode="auto">
          <a:xfrm>
            <a:off x="5820728" y="2321719"/>
            <a:ext cx="31542" cy="1044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7" name="Freeform 188">
            <a:extLst>
              <a:ext uri="{FF2B5EF4-FFF2-40B4-BE49-F238E27FC236}">
                <a16:creationId xmlns:a16="http://schemas.microsoft.com/office/drawing/2014/main" id="{68738099-C0F3-4771-B8AE-55A9D00FC07B}"/>
              </a:ext>
            </a:extLst>
          </p:cNvPr>
          <p:cNvSpPr>
            <a:spLocks/>
          </p:cNvSpPr>
          <p:nvPr/>
        </p:nvSpPr>
        <p:spPr bwMode="auto">
          <a:xfrm>
            <a:off x="5869794" y="2339132"/>
            <a:ext cx="31542" cy="3483"/>
          </a:xfrm>
          <a:custGeom>
            <a:avLst/>
            <a:gdLst>
              <a:gd name="T0" fmla="*/ 0 w 36"/>
              <a:gd name="T1" fmla="*/ 0 h 3"/>
              <a:gd name="T2" fmla="*/ 15 w 36"/>
              <a:gd name="T3" fmla="*/ 3 h 3"/>
              <a:gd name="T4" fmla="*/ 36 w 36"/>
              <a:gd name="T5" fmla="*/ 3 h 3"/>
            </a:gdLst>
            <a:ahLst/>
            <a:cxnLst>
              <a:cxn ang="0">
                <a:pos x="T0" y="T1"/>
              </a:cxn>
              <a:cxn ang="0">
                <a:pos x="T2" y="T3"/>
              </a:cxn>
              <a:cxn ang="0">
                <a:pos x="T4" y="T5"/>
              </a:cxn>
            </a:cxnLst>
            <a:rect l="0" t="0" r="r" b="b"/>
            <a:pathLst>
              <a:path w="36" h="3">
                <a:moveTo>
                  <a:pt x="0" y="0"/>
                </a:moveTo>
                <a:lnTo>
                  <a:pt x="15" y="3"/>
                </a:lnTo>
                <a:lnTo>
                  <a:pt x="36" y="3"/>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8" name="Line 189">
            <a:extLst>
              <a:ext uri="{FF2B5EF4-FFF2-40B4-BE49-F238E27FC236}">
                <a16:creationId xmlns:a16="http://schemas.microsoft.com/office/drawing/2014/main" id="{C3B7759D-7779-46ED-967A-C4EBB301A620}"/>
              </a:ext>
            </a:extLst>
          </p:cNvPr>
          <p:cNvSpPr>
            <a:spLocks noChangeShapeType="1"/>
          </p:cNvSpPr>
          <p:nvPr/>
        </p:nvSpPr>
        <p:spPr bwMode="auto">
          <a:xfrm>
            <a:off x="5921488" y="2346098"/>
            <a:ext cx="31542"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19" name="Line 190">
            <a:extLst>
              <a:ext uri="{FF2B5EF4-FFF2-40B4-BE49-F238E27FC236}">
                <a16:creationId xmlns:a16="http://schemas.microsoft.com/office/drawing/2014/main" id="{5A41A4C7-F2C4-4F4A-A225-F530CD2406A0}"/>
              </a:ext>
            </a:extLst>
          </p:cNvPr>
          <p:cNvSpPr>
            <a:spLocks noChangeShapeType="1"/>
          </p:cNvSpPr>
          <p:nvPr/>
        </p:nvSpPr>
        <p:spPr bwMode="auto">
          <a:xfrm>
            <a:off x="5973182" y="2353063"/>
            <a:ext cx="31542"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0" name="Line 191">
            <a:extLst>
              <a:ext uri="{FF2B5EF4-FFF2-40B4-BE49-F238E27FC236}">
                <a16:creationId xmlns:a16="http://schemas.microsoft.com/office/drawing/2014/main" id="{F03B5D66-7F1D-45E1-8D81-5DB2C984B57B}"/>
              </a:ext>
            </a:extLst>
          </p:cNvPr>
          <p:cNvSpPr>
            <a:spLocks noChangeShapeType="1"/>
          </p:cNvSpPr>
          <p:nvPr/>
        </p:nvSpPr>
        <p:spPr bwMode="auto">
          <a:xfrm>
            <a:off x="6024875" y="2360028"/>
            <a:ext cx="31542"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1" name="Line 192">
            <a:extLst>
              <a:ext uri="{FF2B5EF4-FFF2-40B4-BE49-F238E27FC236}">
                <a16:creationId xmlns:a16="http://schemas.microsoft.com/office/drawing/2014/main" id="{54B0408B-AC15-4034-A007-0F10B1ECA482}"/>
              </a:ext>
            </a:extLst>
          </p:cNvPr>
          <p:cNvSpPr>
            <a:spLocks noChangeShapeType="1"/>
          </p:cNvSpPr>
          <p:nvPr/>
        </p:nvSpPr>
        <p:spPr bwMode="auto">
          <a:xfrm>
            <a:off x="6076568" y="2366993"/>
            <a:ext cx="31542" cy="348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2" name="Line 193">
            <a:extLst>
              <a:ext uri="{FF2B5EF4-FFF2-40B4-BE49-F238E27FC236}">
                <a16:creationId xmlns:a16="http://schemas.microsoft.com/office/drawing/2014/main" id="{30D37369-DB52-4B67-80D6-7DC02DAEEE00}"/>
              </a:ext>
            </a:extLst>
          </p:cNvPr>
          <p:cNvSpPr>
            <a:spLocks noChangeShapeType="1"/>
          </p:cNvSpPr>
          <p:nvPr/>
        </p:nvSpPr>
        <p:spPr bwMode="auto">
          <a:xfrm>
            <a:off x="6128262"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3" name="Line 194">
            <a:extLst>
              <a:ext uri="{FF2B5EF4-FFF2-40B4-BE49-F238E27FC236}">
                <a16:creationId xmlns:a16="http://schemas.microsoft.com/office/drawing/2014/main" id="{2BB9A2D7-6F36-47F1-A0E7-78C780991111}"/>
              </a:ext>
            </a:extLst>
          </p:cNvPr>
          <p:cNvSpPr>
            <a:spLocks noChangeShapeType="1"/>
          </p:cNvSpPr>
          <p:nvPr/>
        </p:nvSpPr>
        <p:spPr bwMode="auto">
          <a:xfrm>
            <a:off x="6179957"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4" name="Line 195">
            <a:extLst>
              <a:ext uri="{FF2B5EF4-FFF2-40B4-BE49-F238E27FC236}">
                <a16:creationId xmlns:a16="http://schemas.microsoft.com/office/drawing/2014/main" id="{F2EEDB16-E76D-4ED9-AD13-15BB297A13F9}"/>
              </a:ext>
            </a:extLst>
          </p:cNvPr>
          <p:cNvSpPr>
            <a:spLocks noChangeShapeType="1"/>
          </p:cNvSpPr>
          <p:nvPr/>
        </p:nvSpPr>
        <p:spPr bwMode="auto">
          <a:xfrm>
            <a:off x="6231650"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5" name="Line 196">
            <a:extLst>
              <a:ext uri="{FF2B5EF4-FFF2-40B4-BE49-F238E27FC236}">
                <a16:creationId xmlns:a16="http://schemas.microsoft.com/office/drawing/2014/main" id="{9377B8AE-422F-44A1-974F-051BD1A455A3}"/>
              </a:ext>
            </a:extLst>
          </p:cNvPr>
          <p:cNvSpPr>
            <a:spLocks noChangeShapeType="1"/>
          </p:cNvSpPr>
          <p:nvPr/>
        </p:nvSpPr>
        <p:spPr bwMode="auto">
          <a:xfrm>
            <a:off x="6283344"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6" name="Line 197">
            <a:extLst>
              <a:ext uri="{FF2B5EF4-FFF2-40B4-BE49-F238E27FC236}">
                <a16:creationId xmlns:a16="http://schemas.microsoft.com/office/drawing/2014/main" id="{897EC984-9C81-475A-9F3A-CA4001A8D726}"/>
              </a:ext>
            </a:extLst>
          </p:cNvPr>
          <p:cNvSpPr>
            <a:spLocks noChangeShapeType="1"/>
          </p:cNvSpPr>
          <p:nvPr/>
        </p:nvSpPr>
        <p:spPr bwMode="auto">
          <a:xfrm>
            <a:off x="6335037"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7" name="Line 198">
            <a:extLst>
              <a:ext uri="{FF2B5EF4-FFF2-40B4-BE49-F238E27FC236}">
                <a16:creationId xmlns:a16="http://schemas.microsoft.com/office/drawing/2014/main" id="{FCD9CBD6-228E-4F5A-8907-3712EBC51107}"/>
              </a:ext>
            </a:extLst>
          </p:cNvPr>
          <p:cNvSpPr>
            <a:spLocks noChangeShapeType="1"/>
          </p:cNvSpPr>
          <p:nvPr/>
        </p:nvSpPr>
        <p:spPr bwMode="auto">
          <a:xfrm>
            <a:off x="6386731"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8" name="Line 199">
            <a:extLst>
              <a:ext uri="{FF2B5EF4-FFF2-40B4-BE49-F238E27FC236}">
                <a16:creationId xmlns:a16="http://schemas.microsoft.com/office/drawing/2014/main" id="{9F8E45C0-5A87-4193-97F9-8A2BA10DB531}"/>
              </a:ext>
            </a:extLst>
          </p:cNvPr>
          <p:cNvSpPr>
            <a:spLocks noChangeShapeType="1"/>
          </p:cNvSpPr>
          <p:nvPr/>
        </p:nvSpPr>
        <p:spPr bwMode="auto">
          <a:xfrm>
            <a:off x="6438425"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29" name="Line 200">
            <a:extLst>
              <a:ext uri="{FF2B5EF4-FFF2-40B4-BE49-F238E27FC236}">
                <a16:creationId xmlns:a16="http://schemas.microsoft.com/office/drawing/2014/main" id="{06DC9A87-31B9-4CAD-9ABD-C1F82A78FC3D}"/>
              </a:ext>
            </a:extLst>
          </p:cNvPr>
          <p:cNvSpPr>
            <a:spLocks noChangeShapeType="1"/>
          </p:cNvSpPr>
          <p:nvPr/>
        </p:nvSpPr>
        <p:spPr bwMode="auto">
          <a:xfrm>
            <a:off x="6490119"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0" name="Line 201">
            <a:extLst>
              <a:ext uri="{FF2B5EF4-FFF2-40B4-BE49-F238E27FC236}">
                <a16:creationId xmlns:a16="http://schemas.microsoft.com/office/drawing/2014/main" id="{1D8E12FA-2CAE-4963-9F77-8BB29E395AC7}"/>
              </a:ext>
            </a:extLst>
          </p:cNvPr>
          <p:cNvSpPr>
            <a:spLocks noChangeShapeType="1"/>
          </p:cNvSpPr>
          <p:nvPr/>
        </p:nvSpPr>
        <p:spPr bwMode="auto">
          <a:xfrm>
            <a:off x="6541813" y="2372797"/>
            <a:ext cx="31542"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1" name="Freeform 202">
            <a:extLst>
              <a:ext uri="{FF2B5EF4-FFF2-40B4-BE49-F238E27FC236}">
                <a16:creationId xmlns:a16="http://schemas.microsoft.com/office/drawing/2014/main" id="{E670D53D-22B4-4DB0-ADB3-A173EEE06E89}"/>
              </a:ext>
            </a:extLst>
          </p:cNvPr>
          <p:cNvSpPr>
            <a:spLocks/>
          </p:cNvSpPr>
          <p:nvPr/>
        </p:nvSpPr>
        <p:spPr bwMode="auto">
          <a:xfrm>
            <a:off x="6593506" y="2366993"/>
            <a:ext cx="31542" cy="5805"/>
          </a:xfrm>
          <a:custGeom>
            <a:avLst/>
            <a:gdLst>
              <a:gd name="T0" fmla="*/ 0 w 36"/>
              <a:gd name="T1" fmla="*/ 5 h 5"/>
              <a:gd name="T2" fmla="*/ 9 w 36"/>
              <a:gd name="T3" fmla="*/ 5 h 5"/>
              <a:gd name="T4" fmla="*/ 36 w 36"/>
              <a:gd name="T5" fmla="*/ 0 h 5"/>
            </a:gdLst>
            <a:ahLst/>
            <a:cxnLst>
              <a:cxn ang="0">
                <a:pos x="T0" y="T1"/>
              </a:cxn>
              <a:cxn ang="0">
                <a:pos x="T2" y="T3"/>
              </a:cxn>
              <a:cxn ang="0">
                <a:pos x="T4" y="T5"/>
              </a:cxn>
            </a:cxnLst>
            <a:rect l="0" t="0" r="r" b="b"/>
            <a:pathLst>
              <a:path w="36" h="5">
                <a:moveTo>
                  <a:pt x="0" y="5"/>
                </a:moveTo>
                <a:lnTo>
                  <a:pt x="9" y="5"/>
                </a:lnTo>
                <a:lnTo>
                  <a:pt x="36"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2" name="Line 203">
            <a:extLst>
              <a:ext uri="{FF2B5EF4-FFF2-40B4-BE49-F238E27FC236}">
                <a16:creationId xmlns:a16="http://schemas.microsoft.com/office/drawing/2014/main" id="{20CCC413-BA35-4009-961C-1EC10180E1BA}"/>
              </a:ext>
            </a:extLst>
          </p:cNvPr>
          <p:cNvSpPr>
            <a:spLocks noChangeShapeType="1"/>
          </p:cNvSpPr>
          <p:nvPr/>
        </p:nvSpPr>
        <p:spPr bwMode="auto">
          <a:xfrm flipV="1">
            <a:off x="6645200" y="2356546"/>
            <a:ext cx="31542" cy="696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33" name="Line 204">
            <a:extLst>
              <a:ext uri="{FF2B5EF4-FFF2-40B4-BE49-F238E27FC236}">
                <a16:creationId xmlns:a16="http://schemas.microsoft.com/office/drawing/2014/main" id="{12767F24-F17E-4525-8833-64CD4F88123E}"/>
              </a:ext>
            </a:extLst>
          </p:cNvPr>
          <p:cNvSpPr>
            <a:spLocks noChangeShapeType="1"/>
          </p:cNvSpPr>
          <p:nvPr/>
        </p:nvSpPr>
        <p:spPr bwMode="auto">
          <a:xfrm flipV="1">
            <a:off x="6694266" y="2346098"/>
            <a:ext cx="31542" cy="696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grpSp>
        <p:nvGrpSpPr>
          <p:cNvPr id="334" name="Group 333">
            <a:extLst>
              <a:ext uri="{FF2B5EF4-FFF2-40B4-BE49-F238E27FC236}">
                <a16:creationId xmlns:a16="http://schemas.microsoft.com/office/drawing/2014/main" id="{8E3B229B-DFD1-4654-A479-443A1ED14388}"/>
              </a:ext>
            </a:extLst>
          </p:cNvPr>
          <p:cNvGrpSpPr/>
          <p:nvPr/>
        </p:nvGrpSpPr>
        <p:grpSpPr>
          <a:xfrm>
            <a:off x="4895498" y="1357038"/>
            <a:ext cx="4018972" cy="2207971"/>
            <a:chOff x="1249363" y="1217613"/>
            <a:chExt cx="7281863" cy="3019425"/>
          </a:xfrm>
        </p:grpSpPr>
        <p:grpSp>
          <p:nvGrpSpPr>
            <p:cNvPr id="338" name="Group 337">
              <a:extLst>
                <a:ext uri="{FF2B5EF4-FFF2-40B4-BE49-F238E27FC236}">
                  <a16:creationId xmlns:a16="http://schemas.microsoft.com/office/drawing/2014/main" id="{32B35745-55F5-4624-A12A-9FC4C958563E}"/>
                </a:ext>
              </a:extLst>
            </p:cNvPr>
            <p:cNvGrpSpPr/>
            <p:nvPr/>
          </p:nvGrpSpPr>
          <p:grpSpPr>
            <a:xfrm>
              <a:off x="1249363" y="1568450"/>
              <a:ext cx="7253288" cy="2644776"/>
              <a:chOff x="1249363" y="1568450"/>
              <a:chExt cx="7253288" cy="2644776"/>
            </a:xfrm>
          </p:grpSpPr>
          <p:sp>
            <p:nvSpPr>
              <p:cNvPr id="428" name="Line 206">
                <a:extLst>
                  <a:ext uri="{FF2B5EF4-FFF2-40B4-BE49-F238E27FC236}">
                    <a16:creationId xmlns:a16="http://schemas.microsoft.com/office/drawing/2014/main" id="{62ADFADC-45B1-4029-81D8-F889EAF31B79}"/>
                  </a:ext>
                </a:extLst>
              </p:cNvPr>
              <p:cNvSpPr>
                <a:spLocks noChangeShapeType="1"/>
              </p:cNvSpPr>
              <p:nvPr/>
            </p:nvSpPr>
            <p:spPr bwMode="auto">
              <a:xfrm flipV="1">
                <a:off x="4602163" y="2555875"/>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9" name="Line 207">
                <a:extLst>
                  <a:ext uri="{FF2B5EF4-FFF2-40B4-BE49-F238E27FC236}">
                    <a16:creationId xmlns:a16="http://schemas.microsoft.com/office/drawing/2014/main" id="{16499264-1374-4301-8005-46A37DE0E4FA}"/>
                  </a:ext>
                </a:extLst>
              </p:cNvPr>
              <p:cNvSpPr>
                <a:spLocks noChangeShapeType="1"/>
              </p:cNvSpPr>
              <p:nvPr/>
            </p:nvSpPr>
            <p:spPr bwMode="auto">
              <a:xfrm flipV="1">
                <a:off x="4695826" y="2541588"/>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0" name="Line 208">
                <a:extLst>
                  <a:ext uri="{FF2B5EF4-FFF2-40B4-BE49-F238E27FC236}">
                    <a16:creationId xmlns:a16="http://schemas.microsoft.com/office/drawing/2014/main" id="{ADF0C559-F6C3-4F4A-96D6-38A363FA31BF}"/>
                  </a:ext>
                </a:extLst>
              </p:cNvPr>
              <p:cNvSpPr>
                <a:spLocks noChangeShapeType="1"/>
              </p:cNvSpPr>
              <p:nvPr/>
            </p:nvSpPr>
            <p:spPr bwMode="auto">
              <a:xfrm flipV="1">
                <a:off x="4789488" y="2527300"/>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1" name="Line 209">
                <a:extLst>
                  <a:ext uri="{FF2B5EF4-FFF2-40B4-BE49-F238E27FC236}">
                    <a16:creationId xmlns:a16="http://schemas.microsoft.com/office/drawing/2014/main" id="{9F720186-EA6D-49F7-BD97-93E82902731E}"/>
                  </a:ext>
                </a:extLst>
              </p:cNvPr>
              <p:cNvSpPr>
                <a:spLocks noChangeShapeType="1"/>
              </p:cNvSpPr>
              <p:nvPr/>
            </p:nvSpPr>
            <p:spPr bwMode="auto">
              <a:xfrm flipV="1">
                <a:off x="4883151" y="2517775"/>
                <a:ext cx="52388"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2" name="Freeform 210">
                <a:extLst>
                  <a:ext uri="{FF2B5EF4-FFF2-40B4-BE49-F238E27FC236}">
                    <a16:creationId xmlns:a16="http://schemas.microsoft.com/office/drawing/2014/main" id="{885AB119-4463-4209-95D2-245C5A0C7759}"/>
                  </a:ext>
                </a:extLst>
              </p:cNvPr>
              <p:cNvSpPr>
                <a:spLocks/>
              </p:cNvSpPr>
              <p:nvPr/>
            </p:nvSpPr>
            <p:spPr bwMode="auto">
              <a:xfrm>
                <a:off x="4972051" y="2505075"/>
                <a:ext cx="57150" cy="4763"/>
              </a:xfrm>
              <a:custGeom>
                <a:avLst/>
                <a:gdLst>
                  <a:gd name="T0" fmla="*/ 0 w 36"/>
                  <a:gd name="T1" fmla="*/ 3 h 3"/>
                  <a:gd name="T2" fmla="*/ 30 w 36"/>
                  <a:gd name="T3" fmla="*/ 0 h 3"/>
                  <a:gd name="T4" fmla="*/ 36 w 36"/>
                  <a:gd name="T5" fmla="*/ 0 h 3"/>
                </a:gdLst>
                <a:ahLst/>
                <a:cxnLst>
                  <a:cxn ang="0">
                    <a:pos x="T0" y="T1"/>
                  </a:cxn>
                  <a:cxn ang="0">
                    <a:pos x="T2" y="T3"/>
                  </a:cxn>
                  <a:cxn ang="0">
                    <a:pos x="T4" y="T5"/>
                  </a:cxn>
                </a:cxnLst>
                <a:rect l="0" t="0" r="r" b="b"/>
                <a:pathLst>
                  <a:path w="36" h="3">
                    <a:moveTo>
                      <a:pt x="0" y="3"/>
                    </a:moveTo>
                    <a:lnTo>
                      <a:pt x="30" y="0"/>
                    </a:lnTo>
                    <a:lnTo>
                      <a:pt x="36"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3" name="Line 211">
                <a:extLst>
                  <a:ext uri="{FF2B5EF4-FFF2-40B4-BE49-F238E27FC236}">
                    <a16:creationId xmlns:a16="http://schemas.microsoft.com/office/drawing/2014/main" id="{3C57FEF6-A0E4-4173-9FC6-9429E47B2AC2}"/>
                  </a:ext>
                </a:extLst>
              </p:cNvPr>
              <p:cNvSpPr>
                <a:spLocks noChangeShapeType="1"/>
              </p:cNvSpPr>
              <p:nvPr/>
            </p:nvSpPr>
            <p:spPr bwMode="auto">
              <a:xfrm>
                <a:off x="5065713" y="2517775"/>
                <a:ext cx="52388"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4" name="Line 212">
                <a:extLst>
                  <a:ext uri="{FF2B5EF4-FFF2-40B4-BE49-F238E27FC236}">
                    <a16:creationId xmlns:a16="http://schemas.microsoft.com/office/drawing/2014/main" id="{6AEC78E4-A2A9-4135-A24D-73C10EBE202C}"/>
                  </a:ext>
                </a:extLst>
              </p:cNvPr>
              <p:cNvSpPr>
                <a:spLocks noChangeShapeType="1"/>
              </p:cNvSpPr>
              <p:nvPr/>
            </p:nvSpPr>
            <p:spPr bwMode="auto">
              <a:xfrm>
                <a:off x="5154613" y="2541588"/>
                <a:ext cx="57150" cy="190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5" name="Line 213">
                <a:extLst>
                  <a:ext uri="{FF2B5EF4-FFF2-40B4-BE49-F238E27FC236}">
                    <a16:creationId xmlns:a16="http://schemas.microsoft.com/office/drawing/2014/main" id="{D0F03B5C-3B76-49EB-80D5-EC75A10018A3}"/>
                  </a:ext>
                </a:extLst>
              </p:cNvPr>
              <p:cNvSpPr>
                <a:spLocks noChangeShapeType="1"/>
              </p:cNvSpPr>
              <p:nvPr/>
            </p:nvSpPr>
            <p:spPr bwMode="auto">
              <a:xfrm>
                <a:off x="5243513" y="2570163"/>
                <a:ext cx="57150" cy="190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6" name="Line 214">
                <a:extLst>
                  <a:ext uri="{FF2B5EF4-FFF2-40B4-BE49-F238E27FC236}">
                    <a16:creationId xmlns:a16="http://schemas.microsoft.com/office/drawing/2014/main" id="{88C36E3A-82EA-416B-8328-BDF14E056640}"/>
                  </a:ext>
                </a:extLst>
              </p:cNvPr>
              <p:cNvSpPr>
                <a:spLocks noChangeShapeType="1"/>
              </p:cNvSpPr>
              <p:nvPr/>
            </p:nvSpPr>
            <p:spPr bwMode="auto">
              <a:xfrm>
                <a:off x="5332413" y="2598738"/>
                <a:ext cx="57150" cy="127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7" name="Line 215">
                <a:extLst>
                  <a:ext uri="{FF2B5EF4-FFF2-40B4-BE49-F238E27FC236}">
                    <a16:creationId xmlns:a16="http://schemas.microsoft.com/office/drawing/2014/main" id="{B1561432-0F69-4363-89DF-9EFBBC22BC53}"/>
                  </a:ext>
                </a:extLst>
              </p:cNvPr>
              <p:cNvSpPr>
                <a:spLocks noChangeShapeType="1"/>
              </p:cNvSpPr>
              <p:nvPr/>
            </p:nvSpPr>
            <p:spPr bwMode="auto">
              <a:xfrm>
                <a:off x="5426076" y="2625725"/>
                <a:ext cx="52388"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8" name="Line 216">
                <a:extLst>
                  <a:ext uri="{FF2B5EF4-FFF2-40B4-BE49-F238E27FC236}">
                    <a16:creationId xmlns:a16="http://schemas.microsoft.com/office/drawing/2014/main" id="{8748202B-3077-47EE-8727-CF525AB01B4D}"/>
                  </a:ext>
                </a:extLst>
              </p:cNvPr>
              <p:cNvSpPr>
                <a:spLocks noChangeShapeType="1"/>
              </p:cNvSpPr>
              <p:nvPr/>
            </p:nvSpPr>
            <p:spPr bwMode="auto">
              <a:xfrm>
                <a:off x="5514976" y="2649538"/>
                <a:ext cx="52388" cy="190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39" name="Line 217">
                <a:extLst>
                  <a:ext uri="{FF2B5EF4-FFF2-40B4-BE49-F238E27FC236}">
                    <a16:creationId xmlns:a16="http://schemas.microsoft.com/office/drawing/2014/main" id="{2D6337B6-FF29-409B-B4B8-8562DDB8D4BB}"/>
                  </a:ext>
                </a:extLst>
              </p:cNvPr>
              <p:cNvSpPr>
                <a:spLocks noChangeShapeType="1"/>
              </p:cNvSpPr>
              <p:nvPr/>
            </p:nvSpPr>
            <p:spPr bwMode="auto">
              <a:xfrm>
                <a:off x="5603876" y="2678113"/>
                <a:ext cx="52388"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0" name="Line 218">
                <a:extLst>
                  <a:ext uri="{FF2B5EF4-FFF2-40B4-BE49-F238E27FC236}">
                    <a16:creationId xmlns:a16="http://schemas.microsoft.com/office/drawing/2014/main" id="{264D16B2-8063-4421-BC1B-1144F7FBDD1D}"/>
                  </a:ext>
                </a:extLst>
              </p:cNvPr>
              <p:cNvSpPr>
                <a:spLocks noChangeShapeType="1"/>
              </p:cNvSpPr>
              <p:nvPr/>
            </p:nvSpPr>
            <p:spPr bwMode="auto">
              <a:xfrm>
                <a:off x="5692776" y="2705100"/>
                <a:ext cx="5715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1" name="Line 219">
                <a:extLst>
                  <a:ext uri="{FF2B5EF4-FFF2-40B4-BE49-F238E27FC236}">
                    <a16:creationId xmlns:a16="http://schemas.microsoft.com/office/drawing/2014/main" id="{4AF71445-149A-474E-B7CE-B74161E55BFE}"/>
                  </a:ext>
                </a:extLst>
              </p:cNvPr>
              <p:cNvSpPr>
                <a:spLocks noChangeShapeType="1"/>
              </p:cNvSpPr>
              <p:nvPr/>
            </p:nvSpPr>
            <p:spPr bwMode="auto">
              <a:xfrm>
                <a:off x="5781676" y="2728913"/>
                <a:ext cx="57150" cy="190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2" name="Line 220">
                <a:extLst>
                  <a:ext uri="{FF2B5EF4-FFF2-40B4-BE49-F238E27FC236}">
                    <a16:creationId xmlns:a16="http://schemas.microsoft.com/office/drawing/2014/main" id="{8543DCF2-52C5-4119-9834-4EADF2CB5C47}"/>
                  </a:ext>
                </a:extLst>
              </p:cNvPr>
              <p:cNvSpPr>
                <a:spLocks noChangeShapeType="1"/>
              </p:cNvSpPr>
              <p:nvPr/>
            </p:nvSpPr>
            <p:spPr bwMode="auto">
              <a:xfrm>
                <a:off x="5872163" y="2757488"/>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3" name="Line 221">
                <a:extLst>
                  <a:ext uri="{FF2B5EF4-FFF2-40B4-BE49-F238E27FC236}">
                    <a16:creationId xmlns:a16="http://schemas.microsoft.com/office/drawing/2014/main" id="{0951CAFE-D89B-4F5B-B3CA-117D29D85C9E}"/>
                  </a:ext>
                </a:extLst>
              </p:cNvPr>
              <p:cNvSpPr>
                <a:spLocks noChangeShapeType="1"/>
              </p:cNvSpPr>
              <p:nvPr/>
            </p:nvSpPr>
            <p:spPr bwMode="auto">
              <a:xfrm>
                <a:off x="5965826" y="2771775"/>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4" name="Line 222">
                <a:extLst>
                  <a:ext uri="{FF2B5EF4-FFF2-40B4-BE49-F238E27FC236}">
                    <a16:creationId xmlns:a16="http://schemas.microsoft.com/office/drawing/2014/main" id="{D5FD46ED-CB81-4DAD-8319-D88927CD5171}"/>
                  </a:ext>
                </a:extLst>
              </p:cNvPr>
              <p:cNvSpPr>
                <a:spLocks noChangeShapeType="1"/>
              </p:cNvSpPr>
              <p:nvPr/>
            </p:nvSpPr>
            <p:spPr bwMode="auto">
              <a:xfrm>
                <a:off x="6059488" y="2786063"/>
                <a:ext cx="55563" cy="79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5" name="Line 223">
                <a:extLst>
                  <a:ext uri="{FF2B5EF4-FFF2-40B4-BE49-F238E27FC236}">
                    <a16:creationId xmlns:a16="http://schemas.microsoft.com/office/drawing/2014/main" id="{8A3B19E3-6E95-42A2-AD5B-DB6CE58B3D32}"/>
                  </a:ext>
                </a:extLst>
              </p:cNvPr>
              <p:cNvSpPr>
                <a:spLocks noChangeShapeType="1"/>
              </p:cNvSpPr>
              <p:nvPr/>
            </p:nvSpPr>
            <p:spPr bwMode="auto">
              <a:xfrm>
                <a:off x="6153151" y="2803525"/>
                <a:ext cx="5080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6" name="Line 224">
                <a:extLst>
                  <a:ext uri="{FF2B5EF4-FFF2-40B4-BE49-F238E27FC236}">
                    <a16:creationId xmlns:a16="http://schemas.microsoft.com/office/drawing/2014/main" id="{F2BE36AA-0CA8-463F-8514-279B2C0E4B78}"/>
                  </a:ext>
                </a:extLst>
              </p:cNvPr>
              <p:cNvSpPr>
                <a:spLocks noChangeShapeType="1"/>
              </p:cNvSpPr>
              <p:nvPr/>
            </p:nvSpPr>
            <p:spPr bwMode="auto">
              <a:xfrm>
                <a:off x="6242051" y="2817813"/>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7" name="Line 225">
                <a:extLst>
                  <a:ext uri="{FF2B5EF4-FFF2-40B4-BE49-F238E27FC236}">
                    <a16:creationId xmlns:a16="http://schemas.microsoft.com/office/drawing/2014/main" id="{DD53EC7E-0EF2-449A-9B92-A08191703B9D}"/>
                  </a:ext>
                </a:extLst>
              </p:cNvPr>
              <p:cNvSpPr>
                <a:spLocks noChangeShapeType="1"/>
              </p:cNvSpPr>
              <p:nvPr/>
            </p:nvSpPr>
            <p:spPr bwMode="auto">
              <a:xfrm>
                <a:off x="6335713" y="2832100"/>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8" name="Line 226">
                <a:extLst>
                  <a:ext uri="{FF2B5EF4-FFF2-40B4-BE49-F238E27FC236}">
                    <a16:creationId xmlns:a16="http://schemas.microsoft.com/office/drawing/2014/main" id="{C3CD6D25-4235-4AC4-9034-3C7868CB3BE3}"/>
                  </a:ext>
                </a:extLst>
              </p:cNvPr>
              <p:cNvSpPr>
                <a:spLocks noChangeShapeType="1"/>
              </p:cNvSpPr>
              <p:nvPr/>
            </p:nvSpPr>
            <p:spPr bwMode="auto">
              <a:xfrm>
                <a:off x="6429376" y="2851150"/>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49" name="Line 227">
                <a:extLst>
                  <a:ext uri="{FF2B5EF4-FFF2-40B4-BE49-F238E27FC236}">
                    <a16:creationId xmlns:a16="http://schemas.microsoft.com/office/drawing/2014/main" id="{C7178CC7-9639-4AEE-967B-28EFCCCB9DE0}"/>
                  </a:ext>
                </a:extLst>
              </p:cNvPr>
              <p:cNvSpPr>
                <a:spLocks noChangeShapeType="1"/>
              </p:cNvSpPr>
              <p:nvPr/>
            </p:nvSpPr>
            <p:spPr bwMode="auto">
              <a:xfrm>
                <a:off x="6523038" y="2865438"/>
                <a:ext cx="5080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0" name="Line 228">
                <a:extLst>
                  <a:ext uri="{FF2B5EF4-FFF2-40B4-BE49-F238E27FC236}">
                    <a16:creationId xmlns:a16="http://schemas.microsoft.com/office/drawing/2014/main" id="{2DF43106-B7C6-4BA5-B7C8-FDD61695E91F}"/>
                  </a:ext>
                </a:extLst>
              </p:cNvPr>
              <p:cNvSpPr>
                <a:spLocks noChangeShapeType="1"/>
              </p:cNvSpPr>
              <p:nvPr/>
            </p:nvSpPr>
            <p:spPr bwMode="auto">
              <a:xfrm>
                <a:off x="6611938" y="2878138"/>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1" name="Line 229">
                <a:extLst>
                  <a:ext uri="{FF2B5EF4-FFF2-40B4-BE49-F238E27FC236}">
                    <a16:creationId xmlns:a16="http://schemas.microsoft.com/office/drawing/2014/main" id="{0183B633-ED7F-41D5-9B68-980D8F3E17DF}"/>
                  </a:ext>
                </a:extLst>
              </p:cNvPr>
              <p:cNvSpPr>
                <a:spLocks noChangeShapeType="1"/>
              </p:cNvSpPr>
              <p:nvPr/>
            </p:nvSpPr>
            <p:spPr bwMode="auto">
              <a:xfrm>
                <a:off x="6705601" y="289242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2" name="Line 230">
                <a:extLst>
                  <a:ext uri="{FF2B5EF4-FFF2-40B4-BE49-F238E27FC236}">
                    <a16:creationId xmlns:a16="http://schemas.microsoft.com/office/drawing/2014/main" id="{C0ED78C3-38E2-4C5F-890D-8565F7953959}"/>
                  </a:ext>
                </a:extLst>
              </p:cNvPr>
              <p:cNvSpPr>
                <a:spLocks noChangeShapeType="1"/>
              </p:cNvSpPr>
              <p:nvPr/>
            </p:nvSpPr>
            <p:spPr bwMode="auto">
              <a:xfrm>
                <a:off x="6799263" y="2897188"/>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3" name="Line 231">
                <a:extLst>
                  <a:ext uri="{FF2B5EF4-FFF2-40B4-BE49-F238E27FC236}">
                    <a16:creationId xmlns:a16="http://schemas.microsoft.com/office/drawing/2014/main" id="{AADBCE5B-E0E9-4BF3-AD5D-DACFC0D84B4F}"/>
                  </a:ext>
                </a:extLst>
              </p:cNvPr>
              <p:cNvSpPr>
                <a:spLocks noChangeShapeType="1"/>
              </p:cNvSpPr>
              <p:nvPr/>
            </p:nvSpPr>
            <p:spPr bwMode="auto">
              <a:xfrm>
                <a:off x="6892926" y="2906713"/>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4" name="Line 232">
                <a:extLst>
                  <a:ext uri="{FF2B5EF4-FFF2-40B4-BE49-F238E27FC236}">
                    <a16:creationId xmlns:a16="http://schemas.microsoft.com/office/drawing/2014/main" id="{1512AFF1-04AB-4F5C-98E7-C580B916AC37}"/>
                  </a:ext>
                </a:extLst>
              </p:cNvPr>
              <p:cNvSpPr>
                <a:spLocks noChangeShapeType="1"/>
              </p:cNvSpPr>
              <p:nvPr/>
            </p:nvSpPr>
            <p:spPr bwMode="auto">
              <a:xfrm>
                <a:off x="6986588" y="2911475"/>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5" name="Line 233">
                <a:extLst>
                  <a:ext uri="{FF2B5EF4-FFF2-40B4-BE49-F238E27FC236}">
                    <a16:creationId xmlns:a16="http://schemas.microsoft.com/office/drawing/2014/main" id="{38E4E657-E372-4B98-ABF9-955E48CD0C26}"/>
                  </a:ext>
                </a:extLst>
              </p:cNvPr>
              <p:cNvSpPr>
                <a:spLocks noChangeShapeType="1"/>
              </p:cNvSpPr>
              <p:nvPr/>
            </p:nvSpPr>
            <p:spPr bwMode="auto">
              <a:xfrm>
                <a:off x="7080251" y="2916238"/>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6" name="Line 234">
                <a:extLst>
                  <a:ext uri="{FF2B5EF4-FFF2-40B4-BE49-F238E27FC236}">
                    <a16:creationId xmlns:a16="http://schemas.microsoft.com/office/drawing/2014/main" id="{248EBF71-00CB-461F-B618-5134479A52F4}"/>
                  </a:ext>
                </a:extLst>
              </p:cNvPr>
              <p:cNvSpPr>
                <a:spLocks noChangeShapeType="1"/>
              </p:cNvSpPr>
              <p:nvPr/>
            </p:nvSpPr>
            <p:spPr bwMode="auto">
              <a:xfrm>
                <a:off x="7173913" y="2921000"/>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7" name="Line 235">
                <a:extLst>
                  <a:ext uri="{FF2B5EF4-FFF2-40B4-BE49-F238E27FC236}">
                    <a16:creationId xmlns:a16="http://schemas.microsoft.com/office/drawing/2014/main" id="{7AFEDC6F-8A80-46A2-9833-CB3653960D4C}"/>
                  </a:ext>
                </a:extLst>
              </p:cNvPr>
              <p:cNvSpPr>
                <a:spLocks noChangeShapeType="1"/>
              </p:cNvSpPr>
              <p:nvPr/>
            </p:nvSpPr>
            <p:spPr bwMode="auto">
              <a:xfrm>
                <a:off x="7267576" y="2925763"/>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8" name="Line 236">
                <a:extLst>
                  <a:ext uri="{FF2B5EF4-FFF2-40B4-BE49-F238E27FC236}">
                    <a16:creationId xmlns:a16="http://schemas.microsoft.com/office/drawing/2014/main" id="{A76937B6-21AF-499D-AB1D-A8BB6BDBB179}"/>
                  </a:ext>
                </a:extLst>
              </p:cNvPr>
              <p:cNvSpPr>
                <a:spLocks noChangeShapeType="1"/>
              </p:cNvSpPr>
              <p:nvPr/>
            </p:nvSpPr>
            <p:spPr bwMode="auto">
              <a:xfrm>
                <a:off x="7361238" y="293052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59" name="Line 237">
                <a:extLst>
                  <a:ext uri="{FF2B5EF4-FFF2-40B4-BE49-F238E27FC236}">
                    <a16:creationId xmlns:a16="http://schemas.microsoft.com/office/drawing/2014/main" id="{DC896107-82D1-465A-8BAB-66A689D1E673}"/>
                  </a:ext>
                </a:extLst>
              </p:cNvPr>
              <p:cNvSpPr>
                <a:spLocks noChangeShapeType="1"/>
              </p:cNvSpPr>
              <p:nvPr/>
            </p:nvSpPr>
            <p:spPr bwMode="auto">
              <a:xfrm>
                <a:off x="7454901" y="2935288"/>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0" name="Line 238">
                <a:extLst>
                  <a:ext uri="{FF2B5EF4-FFF2-40B4-BE49-F238E27FC236}">
                    <a16:creationId xmlns:a16="http://schemas.microsoft.com/office/drawing/2014/main" id="{4CB2781C-D35E-4C40-B8EA-BD118B8031CB}"/>
                  </a:ext>
                </a:extLst>
              </p:cNvPr>
              <p:cNvSpPr>
                <a:spLocks noChangeShapeType="1"/>
              </p:cNvSpPr>
              <p:nvPr/>
            </p:nvSpPr>
            <p:spPr bwMode="auto">
              <a:xfrm>
                <a:off x="7548563" y="2940050"/>
                <a:ext cx="7938"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1" name="Line 239">
                <a:extLst>
                  <a:ext uri="{FF2B5EF4-FFF2-40B4-BE49-F238E27FC236}">
                    <a16:creationId xmlns:a16="http://schemas.microsoft.com/office/drawing/2014/main" id="{A4B7F35D-6EE2-41BE-B697-55DC39CA1ADA}"/>
                  </a:ext>
                </a:extLst>
              </p:cNvPr>
              <p:cNvSpPr>
                <a:spLocks noChangeShapeType="1"/>
              </p:cNvSpPr>
              <p:nvPr/>
            </p:nvSpPr>
            <p:spPr bwMode="auto">
              <a:xfrm flipV="1">
                <a:off x="1258888" y="2359025"/>
                <a:ext cx="422275" cy="3794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2" name="Freeform 240">
                <a:extLst>
                  <a:ext uri="{FF2B5EF4-FFF2-40B4-BE49-F238E27FC236}">
                    <a16:creationId xmlns:a16="http://schemas.microsoft.com/office/drawing/2014/main" id="{1819206A-F24C-4A76-8C10-F75BEAA9CFBD}"/>
                  </a:ext>
                </a:extLst>
              </p:cNvPr>
              <p:cNvSpPr>
                <a:spLocks/>
              </p:cNvSpPr>
              <p:nvPr/>
            </p:nvSpPr>
            <p:spPr bwMode="auto">
              <a:xfrm>
                <a:off x="1263651" y="2176463"/>
                <a:ext cx="819150" cy="557213"/>
              </a:xfrm>
              <a:custGeom>
                <a:avLst/>
                <a:gdLst>
                  <a:gd name="T0" fmla="*/ 0 w 516"/>
                  <a:gd name="T1" fmla="*/ 351 h 351"/>
                  <a:gd name="T2" fmla="*/ 251 w 516"/>
                  <a:gd name="T3" fmla="*/ 168 h 351"/>
                  <a:gd name="T4" fmla="*/ 516 w 516"/>
                  <a:gd name="T5" fmla="*/ 0 h 351"/>
                </a:gdLst>
                <a:ahLst/>
                <a:cxnLst>
                  <a:cxn ang="0">
                    <a:pos x="T0" y="T1"/>
                  </a:cxn>
                  <a:cxn ang="0">
                    <a:pos x="T2" y="T3"/>
                  </a:cxn>
                  <a:cxn ang="0">
                    <a:pos x="T4" y="T5"/>
                  </a:cxn>
                </a:cxnLst>
                <a:rect l="0" t="0" r="r" b="b"/>
                <a:pathLst>
                  <a:path w="516" h="351">
                    <a:moveTo>
                      <a:pt x="0" y="351"/>
                    </a:moveTo>
                    <a:lnTo>
                      <a:pt x="251" y="168"/>
                    </a:lnTo>
                    <a:lnTo>
                      <a:pt x="516"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3" name="Line 241">
                <a:extLst>
                  <a:ext uri="{FF2B5EF4-FFF2-40B4-BE49-F238E27FC236}">
                    <a16:creationId xmlns:a16="http://schemas.microsoft.com/office/drawing/2014/main" id="{B9AFD1BA-04F7-4190-ABF8-49BA7516FB62}"/>
                  </a:ext>
                </a:extLst>
              </p:cNvPr>
              <p:cNvSpPr>
                <a:spLocks noChangeShapeType="1"/>
              </p:cNvSpPr>
              <p:nvPr/>
            </p:nvSpPr>
            <p:spPr bwMode="auto">
              <a:xfrm>
                <a:off x="1450976" y="2589213"/>
                <a:ext cx="14288" cy="269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4" name="Line 242">
                <a:extLst>
                  <a:ext uri="{FF2B5EF4-FFF2-40B4-BE49-F238E27FC236}">
                    <a16:creationId xmlns:a16="http://schemas.microsoft.com/office/drawing/2014/main" id="{D1691CA9-CD91-4D87-8BE0-650B93CF02ED}"/>
                  </a:ext>
                </a:extLst>
              </p:cNvPr>
              <p:cNvSpPr>
                <a:spLocks noChangeShapeType="1"/>
              </p:cNvSpPr>
              <p:nvPr/>
            </p:nvSpPr>
            <p:spPr bwMode="auto">
              <a:xfrm>
                <a:off x="1484313" y="2649538"/>
                <a:ext cx="22225" cy="460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5" name="Line 243">
                <a:extLst>
                  <a:ext uri="{FF2B5EF4-FFF2-40B4-BE49-F238E27FC236}">
                    <a16:creationId xmlns:a16="http://schemas.microsoft.com/office/drawing/2014/main" id="{9D2F99F6-2D4D-468F-9FD0-DEB595F2D4A6}"/>
                  </a:ext>
                </a:extLst>
              </p:cNvPr>
              <p:cNvSpPr>
                <a:spLocks noChangeShapeType="1"/>
              </p:cNvSpPr>
              <p:nvPr/>
            </p:nvSpPr>
            <p:spPr bwMode="auto">
              <a:xfrm>
                <a:off x="1525588" y="2733675"/>
                <a:ext cx="28575" cy="476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6" name="Line 244">
                <a:extLst>
                  <a:ext uri="{FF2B5EF4-FFF2-40B4-BE49-F238E27FC236}">
                    <a16:creationId xmlns:a16="http://schemas.microsoft.com/office/drawing/2014/main" id="{4ACE083E-ABB3-446B-BA2D-2352D9C7FF88}"/>
                  </a:ext>
                </a:extLst>
              </p:cNvPr>
              <p:cNvSpPr>
                <a:spLocks noChangeShapeType="1"/>
              </p:cNvSpPr>
              <p:nvPr/>
            </p:nvSpPr>
            <p:spPr bwMode="auto">
              <a:xfrm>
                <a:off x="1568451" y="2813050"/>
                <a:ext cx="26988" cy="523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7" name="Line 245">
                <a:extLst>
                  <a:ext uri="{FF2B5EF4-FFF2-40B4-BE49-F238E27FC236}">
                    <a16:creationId xmlns:a16="http://schemas.microsoft.com/office/drawing/2014/main" id="{5339995C-DFB7-42D8-8770-D7D6D2B64047}"/>
                  </a:ext>
                </a:extLst>
              </p:cNvPr>
              <p:cNvSpPr>
                <a:spLocks noChangeShapeType="1"/>
              </p:cNvSpPr>
              <p:nvPr/>
            </p:nvSpPr>
            <p:spPr bwMode="auto">
              <a:xfrm>
                <a:off x="1609726" y="2897188"/>
                <a:ext cx="28575" cy="523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8" name="Line 246">
                <a:extLst>
                  <a:ext uri="{FF2B5EF4-FFF2-40B4-BE49-F238E27FC236}">
                    <a16:creationId xmlns:a16="http://schemas.microsoft.com/office/drawing/2014/main" id="{4979D7C5-D46A-4113-969D-9AC0FA750A13}"/>
                  </a:ext>
                </a:extLst>
              </p:cNvPr>
              <p:cNvSpPr>
                <a:spLocks noChangeShapeType="1"/>
              </p:cNvSpPr>
              <p:nvPr/>
            </p:nvSpPr>
            <p:spPr bwMode="auto">
              <a:xfrm>
                <a:off x="1657351" y="2981325"/>
                <a:ext cx="23813" cy="523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69" name="Line 247">
                <a:extLst>
                  <a:ext uri="{FF2B5EF4-FFF2-40B4-BE49-F238E27FC236}">
                    <a16:creationId xmlns:a16="http://schemas.microsoft.com/office/drawing/2014/main" id="{E17175BE-C529-4F16-87D4-AB9B8C65774E}"/>
                  </a:ext>
                </a:extLst>
              </p:cNvPr>
              <p:cNvSpPr>
                <a:spLocks noChangeShapeType="1"/>
              </p:cNvSpPr>
              <p:nvPr/>
            </p:nvSpPr>
            <p:spPr bwMode="auto">
              <a:xfrm>
                <a:off x="1703388" y="3060700"/>
                <a:ext cx="38100" cy="381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0" name="Line 248">
                <a:extLst>
                  <a:ext uri="{FF2B5EF4-FFF2-40B4-BE49-F238E27FC236}">
                    <a16:creationId xmlns:a16="http://schemas.microsoft.com/office/drawing/2014/main" id="{E4448116-505A-48A9-8FF6-FD1861C89C05}"/>
                  </a:ext>
                </a:extLst>
              </p:cNvPr>
              <p:cNvSpPr>
                <a:spLocks noChangeShapeType="1"/>
              </p:cNvSpPr>
              <p:nvPr/>
            </p:nvSpPr>
            <p:spPr bwMode="auto">
              <a:xfrm>
                <a:off x="1770063" y="3127375"/>
                <a:ext cx="41275" cy="365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1" name="Line 249">
                <a:extLst>
                  <a:ext uri="{FF2B5EF4-FFF2-40B4-BE49-F238E27FC236}">
                    <a16:creationId xmlns:a16="http://schemas.microsoft.com/office/drawing/2014/main" id="{E5CA32DF-DF9D-4929-BB82-1B684BF89937}"/>
                  </a:ext>
                </a:extLst>
              </p:cNvPr>
              <p:cNvSpPr>
                <a:spLocks noChangeShapeType="1"/>
              </p:cNvSpPr>
              <p:nvPr/>
            </p:nvSpPr>
            <p:spPr bwMode="auto">
              <a:xfrm>
                <a:off x="1835151" y="3192463"/>
                <a:ext cx="41275" cy="381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2" name="Line 250">
                <a:extLst>
                  <a:ext uri="{FF2B5EF4-FFF2-40B4-BE49-F238E27FC236}">
                    <a16:creationId xmlns:a16="http://schemas.microsoft.com/office/drawing/2014/main" id="{1B8E58FB-1FFD-48BA-8009-8681077727CE}"/>
                  </a:ext>
                </a:extLst>
              </p:cNvPr>
              <p:cNvSpPr>
                <a:spLocks noChangeShapeType="1"/>
              </p:cNvSpPr>
              <p:nvPr/>
            </p:nvSpPr>
            <p:spPr bwMode="auto">
              <a:xfrm>
                <a:off x="1900238" y="3257550"/>
                <a:ext cx="42863" cy="381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3" name="Line 251">
                <a:extLst>
                  <a:ext uri="{FF2B5EF4-FFF2-40B4-BE49-F238E27FC236}">
                    <a16:creationId xmlns:a16="http://schemas.microsoft.com/office/drawing/2014/main" id="{459AAA70-89F3-4B40-BA67-077E1C1EDE14}"/>
                  </a:ext>
                </a:extLst>
              </p:cNvPr>
              <p:cNvSpPr>
                <a:spLocks noChangeShapeType="1"/>
              </p:cNvSpPr>
              <p:nvPr/>
            </p:nvSpPr>
            <p:spPr bwMode="auto">
              <a:xfrm>
                <a:off x="1970088" y="3324225"/>
                <a:ext cx="38100" cy="4127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4" name="Line 252">
                <a:extLst>
                  <a:ext uri="{FF2B5EF4-FFF2-40B4-BE49-F238E27FC236}">
                    <a16:creationId xmlns:a16="http://schemas.microsoft.com/office/drawing/2014/main" id="{D2231BB0-E5E7-4E0E-88FA-E457368E2191}"/>
                  </a:ext>
                </a:extLst>
              </p:cNvPr>
              <p:cNvSpPr>
                <a:spLocks noChangeShapeType="1"/>
              </p:cNvSpPr>
              <p:nvPr/>
            </p:nvSpPr>
            <p:spPr bwMode="auto">
              <a:xfrm>
                <a:off x="2036763" y="3389313"/>
                <a:ext cx="36513" cy="4127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5" name="Freeform 253">
                <a:extLst>
                  <a:ext uri="{FF2B5EF4-FFF2-40B4-BE49-F238E27FC236}">
                    <a16:creationId xmlns:a16="http://schemas.microsoft.com/office/drawing/2014/main" id="{165EBA61-7C18-4282-9D02-7BCACED3DFC7}"/>
                  </a:ext>
                </a:extLst>
              </p:cNvPr>
              <p:cNvSpPr>
                <a:spLocks/>
              </p:cNvSpPr>
              <p:nvPr/>
            </p:nvSpPr>
            <p:spPr bwMode="auto">
              <a:xfrm>
                <a:off x="2097088" y="3449638"/>
                <a:ext cx="47625" cy="19050"/>
              </a:xfrm>
              <a:custGeom>
                <a:avLst/>
                <a:gdLst>
                  <a:gd name="T0" fmla="*/ 0 w 30"/>
                  <a:gd name="T1" fmla="*/ 0 h 12"/>
                  <a:gd name="T2" fmla="*/ 12 w 30"/>
                  <a:gd name="T3" fmla="*/ 12 h 12"/>
                  <a:gd name="T4" fmla="*/ 30 w 30"/>
                  <a:gd name="T5" fmla="*/ 9 h 12"/>
                </a:gdLst>
                <a:ahLst/>
                <a:cxnLst>
                  <a:cxn ang="0">
                    <a:pos x="T0" y="T1"/>
                  </a:cxn>
                  <a:cxn ang="0">
                    <a:pos x="T2" y="T3"/>
                  </a:cxn>
                  <a:cxn ang="0">
                    <a:pos x="T4" y="T5"/>
                  </a:cxn>
                </a:cxnLst>
                <a:rect l="0" t="0" r="r" b="b"/>
                <a:pathLst>
                  <a:path w="30" h="12">
                    <a:moveTo>
                      <a:pt x="0" y="0"/>
                    </a:moveTo>
                    <a:lnTo>
                      <a:pt x="12" y="12"/>
                    </a:lnTo>
                    <a:lnTo>
                      <a:pt x="30" y="9"/>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6" name="Line 254">
                <a:extLst>
                  <a:ext uri="{FF2B5EF4-FFF2-40B4-BE49-F238E27FC236}">
                    <a16:creationId xmlns:a16="http://schemas.microsoft.com/office/drawing/2014/main" id="{90BE8D1C-FC50-4A27-BF68-756B2F374FFB}"/>
                  </a:ext>
                </a:extLst>
              </p:cNvPr>
              <p:cNvSpPr>
                <a:spLocks noChangeShapeType="1"/>
              </p:cNvSpPr>
              <p:nvPr/>
            </p:nvSpPr>
            <p:spPr bwMode="auto">
              <a:xfrm flipV="1">
                <a:off x="2181226" y="3449638"/>
                <a:ext cx="52388"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7" name="Line 255">
                <a:extLst>
                  <a:ext uri="{FF2B5EF4-FFF2-40B4-BE49-F238E27FC236}">
                    <a16:creationId xmlns:a16="http://schemas.microsoft.com/office/drawing/2014/main" id="{238F43A8-1443-444A-B473-5B8848B7AF79}"/>
                  </a:ext>
                </a:extLst>
              </p:cNvPr>
              <p:cNvSpPr>
                <a:spLocks noChangeShapeType="1"/>
              </p:cNvSpPr>
              <p:nvPr/>
            </p:nvSpPr>
            <p:spPr bwMode="auto">
              <a:xfrm flipV="1">
                <a:off x="2270126" y="3430588"/>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8" name="Line 256">
                <a:extLst>
                  <a:ext uri="{FF2B5EF4-FFF2-40B4-BE49-F238E27FC236}">
                    <a16:creationId xmlns:a16="http://schemas.microsoft.com/office/drawing/2014/main" id="{14BD9185-F746-41FB-ADA1-378701CE62BC}"/>
                  </a:ext>
                </a:extLst>
              </p:cNvPr>
              <p:cNvSpPr>
                <a:spLocks noChangeShapeType="1"/>
              </p:cNvSpPr>
              <p:nvPr/>
            </p:nvSpPr>
            <p:spPr bwMode="auto">
              <a:xfrm flipV="1">
                <a:off x="2363788" y="3417888"/>
                <a:ext cx="57150" cy="79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79" name="Freeform 257">
                <a:extLst>
                  <a:ext uri="{FF2B5EF4-FFF2-40B4-BE49-F238E27FC236}">
                    <a16:creationId xmlns:a16="http://schemas.microsoft.com/office/drawing/2014/main" id="{C271B64F-DC42-4B90-9E07-A320DF8DF09C}"/>
                  </a:ext>
                </a:extLst>
              </p:cNvPr>
              <p:cNvSpPr>
                <a:spLocks/>
              </p:cNvSpPr>
              <p:nvPr/>
            </p:nvSpPr>
            <p:spPr bwMode="auto">
              <a:xfrm>
                <a:off x="2457451" y="3408363"/>
                <a:ext cx="57150" cy="4763"/>
              </a:xfrm>
              <a:custGeom>
                <a:avLst/>
                <a:gdLst>
                  <a:gd name="T0" fmla="*/ 0 w 36"/>
                  <a:gd name="T1" fmla="*/ 3 h 3"/>
                  <a:gd name="T2" fmla="*/ 21 w 36"/>
                  <a:gd name="T3" fmla="*/ 0 h 3"/>
                  <a:gd name="T4" fmla="*/ 36 w 36"/>
                  <a:gd name="T5" fmla="*/ 0 h 3"/>
                </a:gdLst>
                <a:ahLst/>
                <a:cxnLst>
                  <a:cxn ang="0">
                    <a:pos x="T0" y="T1"/>
                  </a:cxn>
                  <a:cxn ang="0">
                    <a:pos x="T2" y="T3"/>
                  </a:cxn>
                  <a:cxn ang="0">
                    <a:pos x="T4" y="T5"/>
                  </a:cxn>
                </a:cxnLst>
                <a:rect l="0" t="0" r="r" b="b"/>
                <a:pathLst>
                  <a:path w="36" h="3">
                    <a:moveTo>
                      <a:pt x="0" y="3"/>
                    </a:moveTo>
                    <a:lnTo>
                      <a:pt x="21" y="0"/>
                    </a:lnTo>
                    <a:lnTo>
                      <a:pt x="36"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0" name="Line 258">
                <a:extLst>
                  <a:ext uri="{FF2B5EF4-FFF2-40B4-BE49-F238E27FC236}">
                    <a16:creationId xmlns:a16="http://schemas.microsoft.com/office/drawing/2014/main" id="{B8983385-282D-482D-A716-4FF950A5A78E}"/>
                  </a:ext>
                </a:extLst>
              </p:cNvPr>
              <p:cNvSpPr>
                <a:spLocks noChangeShapeType="1"/>
              </p:cNvSpPr>
              <p:nvPr/>
            </p:nvSpPr>
            <p:spPr bwMode="auto">
              <a:xfrm>
                <a:off x="2551113" y="3413125"/>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1" name="Line 259">
                <a:extLst>
                  <a:ext uri="{FF2B5EF4-FFF2-40B4-BE49-F238E27FC236}">
                    <a16:creationId xmlns:a16="http://schemas.microsoft.com/office/drawing/2014/main" id="{045BCD18-4746-441A-AE51-EBA3763B46C3}"/>
                  </a:ext>
                </a:extLst>
              </p:cNvPr>
              <p:cNvSpPr>
                <a:spLocks noChangeShapeType="1"/>
              </p:cNvSpPr>
              <p:nvPr/>
            </p:nvSpPr>
            <p:spPr bwMode="auto">
              <a:xfrm>
                <a:off x="2644776" y="3422650"/>
                <a:ext cx="57150" cy="317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2" name="Line 260">
                <a:extLst>
                  <a:ext uri="{FF2B5EF4-FFF2-40B4-BE49-F238E27FC236}">
                    <a16:creationId xmlns:a16="http://schemas.microsoft.com/office/drawing/2014/main" id="{A0DC799A-EB1F-4A93-87B0-AF91F7C46B21}"/>
                  </a:ext>
                </a:extLst>
              </p:cNvPr>
              <p:cNvSpPr>
                <a:spLocks noChangeShapeType="1"/>
              </p:cNvSpPr>
              <p:nvPr/>
            </p:nvSpPr>
            <p:spPr bwMode="auto">
              <a:xfrm>
                <a:off x="2733676" y="3425825"/>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3" name="Line 261">
                <a:extLst>
                  <a:ext uri="{FF2B5EF4-FFF2-40B4-BE49-F238E27FC236}">
                    <a16:creationId xmlns:a16="http://schemas.microsoft.com/office/drawing/2014/main" id="{046F6C5C-C5A6-4882-A68C-B54815F5F155}"/>
                  </a:ext>
                </a:extLst>
              </p:cNvPr>
              <p:cNvSpPr>
                <a:spLocks noChangeShapeType="1"/>
              </p:cNvSpPr>
              <p:nvPr/>
            </p:nvSpPr>
            <p:spPr bwMode="auto">
              <a:xfrm>
                <a:off x="2827338" y="3435350"/>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4" name="Line 262">
                <a:extLst>
                  <a:ext uri="{FF2B5EF4-FFF2-40B4-BE49-F238E27FC236}">
                    <a16:creationId xmlns:a16="http://schemas.microsoft.com/office/drawing/2014/main" id="{C7AB14A0-A3A0-4EF6-AE49-CC0255B195DE}"/>
                  </a:ext>
                </a:extLst>
              </p:cNvPr>
              <p:cNvSpPr>
                <a:spLocks noChangeShapeType="1"/>
              </p:cNvSpPr>
              <p:nvPr/>
            </p:nvSpPr>
            <p:spPr bwMode="auto">
              <a:xfrm>
                <a:off x="2921001" y="3444875"/>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5" name="Line 263">
                <a:extLst>
                  <a:ext uri="{FF2B5EF4-FFF2-40B4-BE49-F238E27FC236}">
                    <a16:creationId xmlns:a16="http://schemas.microsoft.com/office/drawing/2014/main" id="{EB053169-72BB-43D1-911B-3B46043ECE01}"/>
                  </a:ext>
                </a:extLst>
              </p:cNvPr>
              <p:cNvSpPr>
                <a:spLocks noChangeShapeType="1"/>
              </p:cNvSpPr>
              <p:nvPr/>
            </p:nvSpPr>
            <p:spPr bwMode="auto">
              <a:xfrm>
                <a:off x="3014663" y="3454400"/>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6" name="Freeform 264">
                <a:extLst>
                  <a:ext uri="{FF2B5EF4-FFF2-40B4-BE49-F238E27FC236}">
                    <a16:creationId xmlns:a16="http://schemas.microsoft.com/office/drawing/2014/main" id="{77EDFA51-5A22-4A31-BF4D-EB42E4275D16}"/>
                  </a:ext>
                </a:extLst>
              </p:cNvPr>
              <p:cNvSpPr>
                <a:spLocks/>
              </p:cNvSpPr>
              <p:nvPr/>
            </p:nvSpPr>
            <p:spPr bwMode="auto">
              <a:xfrm>
                <a:off x="3108326" y="3463925"/>
                <a:ext cx="57150" cy="4763"/>
              </a:xfrm>
              <a:custGeom>
                <a:avLst/>
                <a:gdLst>
                  <a:gd name="T0" fmla="*/ 0 w 36"/>
                  <a:gd name="T1" fmla="*/ 0 h 3"/>
                  <a:gd name="T2" fmla="*/ 24 w 36"/>
                  <a:gd name="T3" fmla="*/ 0 h 3"/>
                  <a:gd name="T4" fmla="*/ 36 w 36"/>
                  <a:gd name="T5" fmla="*/ 3 h 3"/>
                </a:gdLst>
                <a:ahLst/>
                <a:cxnLst>
                  <a:cxn ang="0">
                    <a:pos x="T0" y="T1"/>
                  </a:cxn>
                  <a:cxn ang="0">
                    <a:pos x="T2" y="T3"/>
                  </a:cxn>
                  <a:cxn ang="0">
                    <a:pos x="T4" y="T5"/>
                  </a:cxn>
                </a:cxnLst>
                <a:rect l="0" t="0" r="r" b="b"/>
                <a:pathLst>
                  <a:path w="36" h="3">
                    <a:moveTo>
                      <a:pt x="0" y="0"/>
                    </a:moveTo>
                    <a:lnTo>
                      <a:pt x="24" y="0"/>
                    </a:lnTo>
                    <a:lnTo>
                      <a:pt x="36" y="3"/>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7" name="Line 265">
                <a:extLst>
                  <a:ext uri="{FF2B5EF4-FFF2-40B4-BE49-F238E27FC236}">
                    <a16:creationId xmlns:a16="http://schemas.microsoft.com/office/drawing/2014/main" id="{C8A36D0F-B3D9-46C0-B979-5DB8E56B8FC8}"/>
                  </a:ext>
                </a:extLst>
              </p:cNvPr>
              <p:cNvSpPr>
                <a:spLocks noChangeShapeType="1"/>
              </p:cNvSpPr>
              <p:nvPr/>
            </p:nvSpPr>
            <p:spPr bwMode="auto">
              <a:xfrm>
                <a:off x="3201988" y="3468688"/>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8" name="Line 266">
                <a:extLst>
                  <a:ext uri="{FF2B5EF4-FFF2-40B4-BE49-F238E27FC236}">
                    <a16:creationId xmlns:a16="http://schemas.microsoft.com/office/drawing/2014/main" id="{23A822BE-43E0-495F-BFF0-DDDB65B81E57}"/>
                  </a:ext>
                </a:extLst>
              </p:cNvPr>
              <p:cNvSpPr>
                <a:spLocks noChangeShapeType="1"/>
              </p:cNvSpPr>
              <p:nvPr/>
            </p:nvSpPr>
            <p:spPr bwMode="auto">
              <a:xfrm>
                <a:off x="3295651" y="3473450"/>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89" name="Line 267">
                <a:extLst>
                  <a:ext uri="{FF2B5EF4-FFF2-40B4-BE49-F238E27FC236}">
                    <a16:creationId xmlns:a16="http://schemas.microsoft.com/office/drawing/2014/main" id="{C1FCF709-B46A-4A20-A37C-08E313F2BBA7}"/>
                  </a:ext>
                </a:extLst>
              </p:cNvPr>
              <p:cNvSpPr>
                <a:spLocks noChangeShapeType="1"/>
              </p:cNvSpPr>
              <p:nvPr/>
            </p:nvSpPr>
            <p:spPr bwMode="auto">
              <a:xfrm>
                <a:off x="3389313" y="3478213"/>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0" name="Line 268">
                <a:extLst>
                  <a:ext uri="{FF2B5EF4-FFF2-40B4-BE49-F238E27FC236}">
                    <a16:creationId xmlns:a16="http://schemas.microsoft.com/office/drawing/2014/main" id="{6023D112-4EC1-4911-A978-328D7DEDBEBD}"/>
                  </a:ext>
                </a:extLst>
              </p:cNvPr>
              <p:cNvSpPr>
                <a:spLocks noChangeShapeType="1"/>
              </p:cNvSpPr>
              <p:nvPr/>
            </p:nvSpPr>
            <p:spPr bwMode="auto">
              <a:xfrm>
                <a:off x="3482976" y="3482975"/>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1" name="Line 269">
                <a:extLst>
                  <a:ext uri="{FF2B5EF4-FFF2-40B4-BE49-F238E27FC236}">
                    <a16:creationId xmlns:a16="http://schemas.microsoft.com/office/drawing/2014/main" id="{CE35D13A-25E3-42AE-80AC-48A735ABC84E}"/>
                  </a:ext>
                </a:extLst>
              </p:cNvPr>
              <p:cNvSpPr>
                <a:spLocks noChangeShapeType="1"/>
              </p:cNvSpPr>
              <p:nvPr/>
            </p:nvSpPr>
            <p:spPr bwMode="auto">
              <a:xfrm>
                <a:off x="3576638" y="3487738"/>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2" name="Line 270">
                <a:extLst>
                  <a:ext uri="{FF2B5EF4-FFF2-40B4-BE49-F238E27FC236}">
                    <a16:creationId xmlns:a16="http://schemas.microsoft.com/office/drawing/2014/main" id="{E33B1CE7-9AD4-44FF-A878-C3BBBAD61418}"/>
                  </a:ext>
                </a:extLst>
              </p:cNvPr>
              <p:cNvSpPr>
                <a:spLocks noChangeShapeType="1"/>
              </p:cNvSpPr>
              <p:nvPr/>
            </p:nvSpPr>
            <p:spPr bwMode="auto">
              <a:xfrm>
                <a:off x="3670301" y="3497263"/>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3" name="Line 271">
                <a:extLst>
                  <a:ext uri="{FF2B5EF4-FFF2-40B4-BE49-F238E27FC236}">
                    <a16:creationId xmlns:a16="http://schemas.microsoft.com/office/drawing/2014/main" id="{EA1B8650-79C5-4871-AB27-A7BE01E1EB4B}"/>
                  </a:ext>
                </a:extLst>
              </p:cNvPr>
              <p:cNvSpPr>
                <a:spLocks noChangeShapeType="1"/>
              </p:cNvSpPr>
              <p:nvPr/>
            </p:nvSpPr>
            <p:spPr bwMode="auto">
              <a:xfrm>
                <a:off x="3763963" y="35020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4" name="Line 272">
                <a:extLst>
                  <a:ext uri="{FF2B5EF4-FFF2-40B4-BE49-F238E27FC236}">
                    <a16:creationId xmlns:a16="http://schemas.microsoft.com/office/drawing/2014/main" id="{F4C46F42-EF51-4732-8455-32DD35E2CF45}"/>
                  </a:ext>
                </a:extLst>
              </p:cNvPr>
              <p:cNvSpPr>
                <a:spLocks noChangeShapeType="1"/>
              </p:cNvSpPr>
              <p:nvPr/>
            </p:nvSpPr>
            <p:spPr bwMode="auto">
              <a:xfrm>
                <a:off x="3857626" y="3506788"/>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5" name="Line 273">
                <a:extLst>
                  <a:ext uri="{FF2B5EF4-FFF2-40B4-BE49-F238E27FC236}">
                    <a16:creationId xmlns:a16="http://schemas.microsoft.com/office/drawing/2014/main" id="{4793B210-A0C8-47BA-9654-595C15DC3229}"/>
                  </a:ext>
                </a:extLst>
              </p:cNvPr>
              <p:cNvSpPr>
                <a:spLocks noChangeShapeType="1"/>
              </p:cNvSpPr>
              <p:nvPr/>
            </p:nvSpPr>
            <p:spPr bwMode="auto">
              <a:xfrm>
                <a:off x="3951288" y="3511550"/>
                <a:ext cx="57150" cy="317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6" name="Line 274">
                <a:extLst>
                  <a:ext uri="{FF2B5EF4-FFF2-40B4-BE49-F238E27FC236}">
                    <a16:creationId xmlns:a16="http://schemas.microsoft.com/office/drawing/2014/main" id="{349FC5F5-8061-48CF-AFE1-78AAD5BD55AD}"/>
                  </a:ext>
                </a:extLst>
              </p:cNvPr>
              <p:cNvSpPr>
                <a:spLocks noChangeShapeType="1"/>
              </p:cNvSpPr>
              <p:nvPr/>
            </p:nvSpPr>
            <p:spPr bwMode="auto">
              <a:xfrm>
                <a:off x="4044951" y="3519488"/>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7" name="Line 275">
                <a:extLst>
                  <a:ext uri="{FF2B5EF4-FFF2-40B4-BE49-F238E27FC236}">
                    <a16:creationId xmlns:a16="http://schemas.microsoft.com/office/drawing/2014/main" id="{64698D03-18D4-4449-83A9-67B41F0BC771}"/>
                  </a:ext>
                </a:extLst>
              </p:cNvPr>
              <p:cNvSpPr>
                <a:spLocks noChangeShapeType="1"/>
              </p:cNvSpPr>
              <p:nvPr/>
            </p:nvSpPr>
            <p:spPr bwMode="auto">
              <a:xfrm>
                <a:off x="4138613" y="3533775"/>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8" name="Line 276">
                <a:extLst>
                  <a:ext uri="{FF2B5EF4-FFF2-40B4-BE49-F238E27FC236}">
                    <a16:creationId xmlns:a16="http://schemas.microsoft.com/office/drawing/2014/main" id="{3446A4DE-DC23-4304-851C-D212749CF1FE}"/>
                  </a:ext>
                </a:extLst>
              </p:cNvPr>
              <p:cNvSpPr>
                <a:spLocks noChangeShapeType="1"/>
              </p:cNvSpPr>
              <p:nvPr/>
            </p:nvSpPr>
            <p:spPr bwMode="auto">
              <a:xfrm>
                <a:off x="4227513" y="3543300"/>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99" name="Line 277">
                <a:extLst>
                  <a:ext uri="{FF2B5EF4-FFF2-40B4-BE49-F238E27FC236}">
                    <a16:creationId xmlns:a16="http://schemas.microsoft.com/office/drawing/2014/main" id="{8DB199A6-2817-4137-BEAB-43B4A505C20B}"/>
                  </a:ext>
                </a:extLst>
              </p:cNvPr>
              <p:cNvSpPr>
                <a:spLocks noChangeShapeType="1"/>
              </p:cNvSpPr>
              <p:nvPr/>
            </p:nvSpPr>
            <p:spPr bwMode="auto">
              <a:xfrm>
                <a:off x="4321176" y="3552825"/>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0" name="Line 278">
                <a:extLst>
                  <a:ext uri="{FF2B5EF4-FFF2-40B4-BE49-F238E27FC236}">
                    <a16:creationId xmlns:a16="http://schemas.microsoft.com/office/drawing/2014/main" id="{B5786C5A-0506-465C-BBEE-F2691BD7EC60}"/>
                  </a:ext>
                </a:extLst>
              </p:cNvPr>
              <p:cNvSpPr>
                <a:spLocks noChangeShapeType="1"/>
              </p:cNvSpPr>
              <p:nvPr/>
            </p:nvSpPr>
            <p:spPr bwMode="auto">
              <a:xfrm>
                <a:off x="4414838" y="3562350"/>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1" name="Line 279">
                <a:extLst>
                  <a:ext uri="{FF2B5EF4-FFF2-40B4-BE49-F238E27FC236}">
                    <a16:creationId xmlns:a16="http://schemas.microsoft.com/office/drawing/2014/main" id="{34F3089C-B2FB-4471-9E03-D6D8B174806C}"/>
                  </a:ext>
                </a:extLst>
              </p:cNvPr>
              <p:cNvSpPr>
                <a:spLocks noChangeShapeType="1"/>
              </p:cNvSpPr>
              <p:nvPr/>
            </p:nvSpPr>
            <p:spPr bwMode="auto">
              <a:xfrm>
                <a:off x="4508501" y="3576638"/>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2" name="Line 280">
                <a:extLst>
                  <a:ext uri="{FF2B5EF4-FFF2-40B4-BE49-F238E27FC236}">
                    <a16:creationId xmlns:a16="http://schemas.microsoft.com/office/drawing/2014/main" id="{A93C6AA9-EF17-4001-B43E-5288E5347937}"/>
                  </a:ext>
                </a:extLst>
              </p:cNvPr>
              <p:cNvSpPr>
                <a:spLocks noChangeShapeType="1"/>
              </p:cNvSpPr>
              <p:nvPr/>
            </p:nvSpPr>
            <p:spPr bwMode="auto">
              <a:xfrm>
                <a:off x="4602163" y="3586163"/>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3" name="Line 281">
                <a:extLst>
                  <a:ext uri="{FF2B5EF4-FFF2-40B4-BE49-F238E27FC236}">
                    <a16:creationId xmlns:a16="http://schemas.microsoft.com/office/drawing/2014/main" id="{FC9E46A2-BC3D-460D-A255-CCF4CB1E24D4}"/>
                  </a:ext>
                </a:extLst>
              </p:cNvPr>
              <p:cNvSpPr>
                <a:spLocks noChangeShapeType="1"/>
              </p:cNvSpPr>
              <p:nvPr/>
            </p:nvSpPr>
            <p:spPr bwMode="auto">
              <a:xfrm>
                <a:off x="4695826" y="3595688"/>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4" name="Line 282">
                <a:extLst>
                  <a:ext uri="{FF2B5EF4-FFF2-40B4-BE49-F238E27FC236}">
                    <a16:creationId xmlns:a16="http://schemas.microsoft.com/office/drawing/2014/main" id="{74EAF70C-03FF-4733-91FC-C67729A7618D}"/>
                  </a:ext>
                </a:extLst>
              </p:cNvPr>
              <p:cNvSpPr>
                <a:spLocks noChangeShapeType="1"/>
              </p:cNvSpPr>
              <p:nvPr/>
            </p:nvSpPr>
            <p:spPr bwMode="auto">
              <a:xfrm>
                <a:off x="4789488" y="3608388"/>
                <a:ext cx="57150"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5" name="Line 283">
                <a:extLst>
                  <a:ext uri="{FF2B5EF4-FFF2-40B4-BE49-F238E27FC236}">
                    <a16:creationId xmlns:a16="http://schemas.microsoft.com/office/drawing/2014/main" id="{30B0269E-3099-47F0-9D25-C818A8E8E62D}"/>
                  </a:ext>
                </a:extLst>
              </p:cNvPr>
              <p:cNvSpPr>
                <a:spLocks noChangeShapeType="1"/>
              </p:cNvSpPr>
              <p:nvPr/>
            </p:nvSpPr>
            <p:spPr bwMode="auto">
              <a:xfrm>
                <a:off x="4873626" y="3632200"/>
                <a:ext cx="47625" cy="381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6" name="Line 284">
                <a:extLst>
                  <a:ext uri="{FF2B5EF4-FFF2-40B4-BE49-F238E27FC236}">
                    <a16:creationId xmlns:a16="http://schemas.microsoft.com/office/drawing/2014/main" id="{1EE5B889-65BB-4BA5-A991-80B5595E7291}"/>
                  </a:ext>
                </a:extLst>
              </p:cNvPr>
              <p:cNvSpPr>
                <a:spLocks noChangeShapeType="1"/>
              </p:cNvSpPr>
              <p:nvPr/>
            </p:nvSpPr>
            <p:spPr bwMode="auto">
              <a:xfrm>
                <a:off x="4948238" y="3689350"/>
                <a:ext cx="47625" cy="365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7" name="Line 285">
                <a:extLst>
                  <a:ext uri="{FF2B5EF4-FFF2-40B4-BE49-F238E27FC236}">
                    <a16:creationId xmlns:a16="http://schemas.microsoft.com/office/drawing/2014/main" id="{CF1B2B29-2F08-49E9-AC9D-AB3869D0D752}"/>
                  </a:ext>
                </a:extLst>
              </p:cNvPr>
              <p:cNvSpPr>
                <a:spLocks noChangeShapeType="1"/>
              </p:cNvSpPr>
              <p:nvPr/>
            </p:nvSpPr>
            <p:spPr bwMode="auto">
              <a:xfrm>
                <a:off x="5024438" y="3749675"/>
                <a:ext cx="46038" cy="333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8" name="Line 286">
                <a:extLst>
                  <a:ext uri="{FF2B5EF4-FFF2-40B4-BE49-F238E27FC236}">
                    <a16:creationId xmlns:a16="http://schemas.microsoft.com/office/drawing/2014/main" id="{05CC8B7B-A7AE-48A4-9946-7CFFB3DB0E4A}"/>
                  </a:ext>
                </a:extLst>
              </p:cNvPr>
              <p:cNvSpPr>
                <a:spLocks noChangeShapeType="1"/>
              </p:cNvSpPr>
              <p:nvPr/>
            </p:nvSpPr>
            <p:spPr bwMode="auto">
              <a:xfrm>
                <a:off x="5099051" y="3805238"/>
                <a:ext cx="46038" cy="333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09" name="Line 287">
                <a:extLst>
                  <a:ext uri="{FF2B5EF4-FFF2-40B4-BE49-F238E27FC236}">
                    <a16:creationId xmlns:a16="http://schemas.microsoft.com/office/drawing/2014/main" id="{1A2F54E3-E100-4E1B-AFC0-4914374D55ED}"/>
                  </a:ext>
                </a:extLst>
              </p:cNvPr>
              <p:cNvSpPr>
                <a:spLocks noChangeShapeType="1"/>
              </p:cNvSpPr>
              <p:nvPr/>
            </p:nvSpPr>
            <p:spPr bwMode="auto">
              <a:xfrm>
                <a:off x="5173663" y="3862388"/>
                <a:ext cx="47625" cy="317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0" name="Line 288">
                <a:extLst>
                  <a:ext uri="{FF2B5EF4-FFF2-40B4-BE49-F238E27FC236}">
                    <a16:creationId xmlns:a16="http://schemas.microsoft.com/office/drawing/2014/main" id="{A4D08B6B-81ED-48EC-AF29-7D99543E7514}"/>
                  </a:ext>
                </a:extLst>
              </p:cNvPr>
              <p:cNvSpPr>
                <a:spLocks noChangeShapeType="1"/>
              </p:cNvSpPr>
              <p:nvPr/>
            </p:nvSpPr>
            <p:spPr bwMode="auto">
              <a:xfrm>
                <a:off x="5248276" y="3917950"/>
                <a:ext cx="47625" cy="333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1" name="Line 289">
                <a:extLst>
                  <a:ext uri="{FF2B5EF4-FFF2-40B4-BE49-F238E27FC236}">
                    <a16:creationId xmlns:a16="http://schemas.microsoft.com/office/drawing/2014/main" id="{CF55163F-8158-4239-AA39-52C77225C6A9}"/>
                  </a:ext>
                </a:extLst>
              </p:cNvPr>
              <p:cNvSpPr>
                <a:spLocks noChangeShapeType="1"/>
              </p:cNvSpPr>
              <p:nvPr/>
            </p:nvSpPr>
            <p:spPr bwMode="auto">
              <a:xfrm>
                <a:off x="5322888" y="3973513"/>
                <a:ext cx="47625" cy="333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2" name="Line 290">
                <a:extLst>
                  <a:ext uri="{FF2B5EF4-FFF2-40B4-BE49-F238E27FC236}">
                    <a16:creationId xmlns:a16="http://schemas.microsoft.com/office/drawing/2014/main" id="{DD53555D-C3EA-4F6B-BBF2-C06154FF47D0}"/>
                  </a:ext>
                </a:extLst>
              </p:cNvPr>
              <p:cNvSpPr>
                <a:spLocks noChangeShapeType="1"/>
              </p:cNvSpPr>
              <p:nvPr/>
            </p:nvSpPr>
            <p:spPr bwMode="auto">
              <a:xfrm>
                <a:off x="5399088" y="4030663"/>
                <a:ext cx="46038" cy="317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3" name="Line 291">
                <a:extLst>
                  <a:ext uri="{FF2B5EF4-FFF2-40B4-BE49-F238E27FC236}">
                    <a16:creationId xmlns:a16="http://schemas.microsoft.com/office/drawing/2014/main" id="{226FDA92-D6A6-4D39-8EB3-D94059096FDE}"/>
                  </a:ext>
                </a:extLst>
              </p:cNvPr>
              <p:cNvSpPr>
                <a:spLocks noChangeShapeType="1"/>
              </p:cNvSpPr>
              <p:nvPr/>
            </p:nvSpPr>
            <p:spPr bwMode="auto">
              <a:xfrm>
                <a:off x="5473701" y="4086225"/>
                <a:ext cx="46038" cy="333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4" name="Line 292">
                <a:extLst>
                  <a:ext uri="{FF2B5EF4-FFF2-40B4-BE49-F238E27FC236}">
                    <a16:creationId xmlns:a16="http://schemas.microsoft.com/office/drawing/2014/main" id="{1B1EB3C0-90C4-451D-8090-BC614DF33603}"/>
                  </a:ext>
                </a:extLst>
              </p:cNvPr>
              <p:cNvSpPr>
                <a:spLocks noChangeShapeType="1"/>
              </p:cNvSpPr>
              <p:nvPr/>
            </p:nvSpPr>
            <p:spPr bwMode="auto">
              <a:xfrm>
                <a:off x="5548313" y="4143375"/>
                <a:ext cx="47625" cy="317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5" name="Freeform 293">
                <a:extLst>
                  <a:ext uri="{FF2B5EF4-FFF2-40B4-BE49-F238E27FC236}">
                    <a16:creationId xmlns:a16="http://schemas.microsoft.com/office/drawing/2014/main" id="{42251D49-6089-46EB-A847-7D22648A59A7}"/>
                  </a:ext>
                </a:extLst>
              </p:cNvPr>
              <p:cNvSpPr>
                <a:spLocks/>
              </p:cNvSpPr>
              <p:nvPr/>
            </p:nvSpPr>
            <p:spPr bwMode="auto">
              <a:xfrm>
                <a:off x="5622926" y="4198938"/>
                <a:ext cx="52388" cy="14288"/>
              </a:xfrm>
              <a:custGeom>
                <a:avLst/>
                <a:gdLst>
                  <a:gd name="T0" fmla="*/ 0 w 33"/>
                  <a:gd name="T1" fmla="*/ 0 h 9"/>
                  <a:gd name="T2" fmla="*/ 12 w 33"/>
                  <a:gd name="T3" fmla="*/ 9 h 9"/>
                  <a:gd name="T4" fmla="*/ 33 w 33"/>
                  <a:gd name="T5" fmla="*/ 9 h 9"/>
                </a:gdLst>
                <a:ahLst/>
                <a:cxnLst>
                  <a:cxn ang="0">
                    <a:pos x="T0" y="T1"/>
                  </a:cxn>
                  <a:cxn ang="0">
                    <a:pos x="T2" y="T3"/>
                  </a:cxn>
                  <a:cxn ang="0">
                    <a:pos x="T4" y="T5"/>
                  </a:cxn>
                </a:cxnLst>
                <a:rect l="0" t="0" r="r" b="b"/>
                <a:pathLst>
                  <a:path w="33" h="9">
                    <a:moveTo>
                      <a:pt x="0" y="0"/>
                    </a:moveTo>
                    <a:lnTo>
                      <a:pt x="12" y="9"/>
                    </a:lnTo>
                    <a:lnTo>
                      <a:pt x="33" y="9"/>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6" name="Line 294">
                <a:extLst>
                  <a:ext uri="{FF2B5EF4-FFF2-40B4-BE49-F238E27FC236}">
                    <a16:creationId xmlns:a16="http://schemas.microsoft.com/office/drawing/2014/main" id="{E7636252-509D-4680-BD78-EF21BD55C2A9}"/>
                  </a:ext>
                </a:extLst>
              </p:cNvPr>
              <p:cNvSpPr>
                <a:spLocks noChangeShapeType="1"/>
              </p:cNvSpPr>
              <p:nvPr/>
            </p:nvSpPr>
            <p:spPr bwMode="auto">
              <a:xfrm>
                <a:off x="5711826"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7" name="Line 295">
                <a:extLst>
                  <a:ext uri="{FF2B5EF4-FFF2-40B4-BE49-F238E27FC236}">
                    <a16:creationId xmlns:a16="http://schemas.microsoft.com/office/drawing/2014/main" id="{12EC44E9-CDAC-41C3-B36C-FD5293A6D2AD}"/>
                  </a:ext>
                </a:extLst>
              </p:cNvPr>
              <p:cNvSpPr>
                <a:spLocks noChangeShapeType="1"/>
              </p:cNvSpPr>
              <p:nvPr/>
            </p:nvSpPr>
            <p:spPr bwMode="auto">
              <a:xfrm>
                <a:off x="5805488"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8" name="Line 296">
                <a:extLst>
                  <a:ext uri="{FF2B5EF4-FFF2-40B4-BE49-F238E27FC236}">
                    <a16:creationId xmlns:a16="http://schemas.microsoft.com/office/drawing/2014/main" id="{11E7AC9A-2139-4DEC-8E6E-5E0409858B05}"/>
                  </a:ext>
                </a:extLst>
              </p:cNvPr>
              <p:cNvSpPr>
                <a:spLocks noChangeShapeType="1"/>
              </p:cNvSpPr>
              <p:nvPr/>
            </p:nvSpPr>
            <p:spPr bwMode="auto">
              <a:xfrm>
                <a:off x="5899151"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19" name="Line 297">
                <a:extLst>
                  <a:ext uri="{FF2B5EF4-FFF2-40B4-BE49-F238E27FC236}">
                    <a16:creationId xmlns:a16="http://schemas.microsoft.com/office/drawing/2014/main" id="{A44B1ED3-CC65-49C0-8617-56A4124B4063}"/>
                  </a:ext>
                </a:extLst>
              </p:cNvPr>
              <p:cNvSpPr>
                <a:spLocks noChangeShapeType="1"/>
              </p:cNvSpPr>
              <p:nvPr/>
            </p:nvSpPr>
            <p:spPr bwMode="auto">
              <a:xfrm>
                <a:off x="5992813"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0" name="Line 298">
                <a:extLst>
                  <a:ext uri="{FF2B5EF4-FFF2-40B4-BE49-F238E27FC236}">
                    <a16:creationId xmlns:a16="http://schemas.microsoft.com/office/drawing/2014/main" id="{69953B97-D0F0-425E-A1C3-928288C28478}"/>
                  </a:ext>
                </a:extLst>
              </p:cNvPr>
              <p:cNvSpPr>
                <a:spLocks noChangeShapeType="1"/>
              </p:cNvSpPr>
              <p:nvPr/>
            </p:nvSpPr>
            <p:spPr bwMode="auto">
              <a:xfrm>
                <a:off x="6086476"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1" name="Line 299">
                <a:extLst>
                  <a:ext uri="{FF2B5EF4-FFF2-40B4-BE49-F238E27FC236}">
                    <a16:creationId xmlns:a16="http://schemas.microsoft.com/office/drawing/2014/main" id="{762389B5-5A6B-45C6-B0FA-E7AEC32D084D}"/>
                  </a:ext>
                </a:extLst>
              </p:cNvPr>
              <p:cNvSpPr>
                <a:spLocks noChangeShapeType="1"/>
              </p:cNvSpPr>
              <p:nvPr/>
            </p:nvSpPr>
            <p:spPr bwMode="auto">
              <a:xfrm>
                <a:off x="6180138"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2" name="Line 300">
                <a:extLst>
                  <a:ext uri="{FF2B5EF4-FFF2-40B4-BE49-F238E27FC236}">
                    <a16:creationId xmlns:a16="http://schemas.microsoft.com/office/drawing/2014/main" id="{BED4CE0F-6ED9-447C-9158-D307D1F4C25F}"/>
                  </a:ext>
                </a:extLst>
              </p:cNvPr>
              <p:cNvSpPr>
                <a:spLocks noChangeShapeType="1"/>
              </p:cNvSpPr>
              <p:nvPr/>
            </p:nvSpPr>
            <p:spPr bwMode="auto">
              <a:xfrm>
                <a:off x="6273801"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3" name="Line 301">
                <a:extLst>
                  <a:ext uri="{FF2B5EF4-FFF2-40B4-BE49-F238E27FC236}">
                    <a16:creationId xmlns:a16="http://schemas.microsoft.com/office/drawing/2014/main" id="{DC1FF5C0-699A-4E59-85E4-04E4CC227157}"/>
                  </a:ext>
                </a:extLst>
              </p:cNvPr>
              <p:cNvSpPr>
                <a:spLocks noChangeShapeType="1"/>
              </p:cNvSpPr>
              <p:nvPr/>
            </p:nvSpPr>
            <p:spPr bwMode="auto">
              <a:xfrm>
                <a:off x="6367463"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4" name="Line 302">
                <a:extLst>
                  <a:ext uri="{FF2B5EF4-FFF2-40B4-BE49-F238E27FC236}">
                    <a16:creationId xmlns:a16="http://schemas.microsoft.com/office/drawing/2014/main" id="{CB64B45A-4764-4329-819C-A0A786517868}"/>
                  </a:ext>
                </a:extLst>
              </p:cNvPr>
              <p:cNvSpPr>
                <a:spLocks noChangeShapeType="1"/>
              </p:cNvSpPr>
              <p:nvPr/>
            </p:nvSpPr>
            <p:spPr bwMode="auto">
              <a:xfrm>
                <a:off x="6461126"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5" name="Line 303">
                <a:extLst>
                  <a:ext uri="{FF2B5EF4-FFF2-40B4-BE49-F238E27FC236}">
                    <a16:creationId xmlns:a16="http://schemas.microsoft.com/office/drawing/2014/main" id="{E792CD90-93CA-4FC1-9DFB-FF42FDDB0F86}"/>
                  </a:ext>
                </a:extLst>
              </p:cNvPr>
              <p:cNvSpPr>
                <a:spLocks noChangeShapeType="1"/>
              </p:cNvSpPr>
              <p:nvPr/>
            </p:nvSpPr>
            <p:spPr bwMode="auto">
              <a:xfrm>
                <a:off x="6554788"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6" name="Line 304">
                <a:extLst>
                  <a:ext uri="{FF2B5EF4-FFF2-40B4-BE49-F238E27FC236}">
                    <a16:creationId xmlns:a16="http://schemas.microsoft.com/office/drawing/2014/main" id="{2D680EA5-95F9-46B2-89A3-063D821A23DC}"/>
                  </a:ext>
                </a:extLst>
              </p:cNvPr>
              <p:cNvSpPr>
                <a:spLocks noChangeShapeType="1"/>
              </p:cNvSpPr>
              <p:nvPr/>
            </p:nvSpPr>
            <p:spPr bwMode="auto">
              <a:xfrm>
                <a:off x="6648451"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7" name="Line 305">
                <a:extLst>
                  <a:ext uri="{FF2B5EF4-FFF2-40B4-BE49-F238E27FC236}">
                    <a16:creationId xmlns:a16="http://schemas.microsoft.com/office/drawing/2014/main" id="{23CC777E-08A5-43F4-9F61-161EA6A51939}"/>
                  </a:ext>
                </a:extLst>
              </p:cNvPr>
              <p:cNvSpPr>
                <a:spLocks noChangeShapeType="1"/>
              </p:cNvSpPr>
              <p:nvPr/>
            </p:nvSpPr>
            <p:spPr bwMode="auto">
              <a:xfrm>
                <a:off x="6742113"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8" name="Line 306">
                <a:extLst>
                  <a:ext uri="{FF2B5EF4-FFF2-40B4-BE49-F238E27FC236}">
                    <a16:creationId xmlns:a16="http://schemas.microsoft.com/office/drawing/2014/main" id="{89C41809-AC45-4BE6-8F03-B9E8D17D21A7}"/>
                  </a:ext>
                </a:extLst>
              </p:cNvPr>
              <p:cNvSpPr>
                <a:spLocks noChangeShapeType="1"/>
              </p:cNvSpPr>
              <p:nvPr/>
            </p:nvSpPr>
            <p:spPr bwMode="auto">
              <a:xfrm>
                <a:off x="6835776"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29" name="Line 307">
                <a:extLst>
                  <a:ext uri="{FF2B5EF4-FFF2-40B4-BE49-F238E27FC236}">
                    <a16:creationId xmlns:a16="http://schemas.microsoft.com/office/drawing/2014/main" id="{B90B6E5F-7594-485D-AF48-9AD3A08D48AC}"/>
                  </a:ext>
                </a:extLst>
              </p:cNvPr>
              <p:cNvSpPr>
                <a:spLocks noChangeShapeType="1"/>
              </p:cNvSpPr>
              <p:nvPr/>
            </p:nvSpPr>
            <p:spPr bwMode="auto">
              <a:xfrm>
                <a:off x="6929438"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0" name="Line 308">
                <a:extLst>
                  <a:ext uri="{FF2B5EF4-FFF2-40B4-BE49-F238E27FC236}">
                    <a16:creationId xmlns:a16="http://schemas.microsoft.com/office/drawing/2014/main" id="{E5635311-EBE7-4433-8D69-C935EE5A5921}"/>
                  </a:ext>
                </a:extLst>
              </p:cNvPr>
              <p:cNvSpPr>
                <a:spLocks noChangeShapeType="1"/>
              </p:cNvSpPr>
              <p:nvPr/>
            </p:nvSpPr>
            <p:spPr bwMode="auto">
              <a:xfrm>
                <a:off x="7023101"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1" name="Line 309">
                <a:extLst>
                  <a:ext uri="{FF2B5EF4-FFF2-40B4-BE49-F238E27FC236}">
                    <a16:creationId xmlns:a16="http://schemas.microsoft.com/office/drawing/2014/main" id="{A9572FAA-1AB8-4B16-B79D-67FDE845B28B}"/>
                  </a:ext>
                </a:extLst>
              </p:cNvPr>
              <p:cNvSpPr>
                <a:spLocks noChangeShapeType="1"/>
              </p:cNvSpPr>
              <p:nvPr/>
            </p:nvSpPr>
            <p:spPr bwMode="auto">
              <a:xfrm>
                <a:off x="7116763"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2" name="Line 310">
                <a:extLst>
                  <a:ext uri="{FF2B5EF4-FFF2-40B4-BE49-F238E27FC236}">
                    <a16:creationId xmlns:a16="http://schemas.microsoft.com/office/drawing/2014/main" id="{BB114D4D-B808-4AAB-B98B-A8FBF745EE1B}"/>
                  </a:ext>
                </a:extLst>
              </p:cNvPr>
              <p:cNvSpPr>
                <a:spLocks noChangeShapeType="1"/>
              </p:cNvSpPr>
              <p:nvPr/>
            </p:nvSpPr>
            <p:spPr bwMode="auto">
              <a:xfrm>
                <a:off x="7210426"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3" name="Line 311">
                <a:extLst>
                  <a:ext uri="{FF2B5EF4-FFF2-40B4-BE49-F238E27FC236}">
                    <a16:creationId xmlns:a16="http://schemas.microsoft.com/office/drawing/2014/main" id="{E4B5EDBD-86FF-4BF4-B69E-CD8BA93BB93A}"/>
                  </a:ext>
                </a:extLst>
              </p:cNvPr>
              <p:cNvSpPr>
                <a:spLocks noChangeShapeType="1"/>
              </p:cNvSpPr>
              <p:nvPr/>
            </p:nvSpPr>
            <p:spPr bwMode="auto">
              <a:xfrm>
                <a:off x="7304088"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4" name="Line 312">
                <a:extLst>
                  <a:ext uri="{FF2B5EF4-FFF2-40B4-BE49-F238E27FC236}">
                    <a16:creationId xmlns:a16="http://schemas.microsoft.com/office/drawing/2014/main" id="{715E25ED-BF48-4212-99F5-0C554AA753DF}"/>
                  </a:ext>
                </a:extLst>
              </p:cNvPr>
              <p:cNvSpPr>
                <a:spLocks noChangeShapeType="1"/>
              </p:cNvSpPr>
              <p:nvPr/>
            </p:nvSpPr>
            <p:spPr bwMode="auto">
              <a:xfrm>
                <a:off x="7397751"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5" name="Line 313">
                <a:extLst>
                  <a:ext uri="{FF2B5EF4-FFF2-40B4-BE49-F238E27FC236}">
                    <a16:creationId xmlns:a16="http://schemas.microsoft.com/office/drawing/2014/main" id="{DC65DEA9-F2F9-4F85-ABFD-02CFE3E88A5B}"/>
                  </a:ext>
                </a:extLst>
              </p:cNvPr>
              <p:cNvSpPr>
                <a:spLocks noChangeShapeType="1"/>
              </p:cNvSpPr>
              <p:nvPr/>
            </p:nvSpPr>
            <p:spPr bwMode="auto">
              <a:xfrm>
                <a:off x="7491413"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6" name="Line 314">
                <a:extLst>
                  <a:ext uri="{FF2B5EF4-FFF2-40B4-BE49-F238E27FC236}">
                    <a16:creationId xmlns:a16="http://schemas.microsoft.com/office/drawing/2014/main" id="{BCE6CF7A-1925-44BE-8E99-5017AE124965}"/>
                  </a:ext>
                </a:extLst>
              </p:cNvPr>
              <p:cNvSpPr>
                <a:spLocks noChangeShapeType="1"/>
              </p:cNvSpPr>
              <p:nvPr/>
            </p:nvSpPr>
            <p:spPr bwMode="auto">
              <a:xfrm>
                <a:off x="7585076"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7" name="Line 315">
                <a:extLst>
                  <a:ext uri="{FF2B5EF4-FFF2-40B4-BE49-F238E27FC236}">
                    <a16:creationId xmlns:a16="http://schemas.microsoft.com/office/drawing/2014/main" id="{6B8B86E6-FE97-4AAF-98F8-9C17DAA63E5B}"/>
                  </a:ext>
                </a:extLst>
              </p:cNvPr>
              <p:cNvSpPr>
                <a:spLocks noChangeShapeType="1"/>
              </p:cNvSpPr>
              <p:nvPr/>
            </p:nvSpPr>
            <p:spPr bwMode="auto">
              <a:xfrm>
                <a:off x="7678738"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8" name="Line 316">
                <a:extLst>
                  <a:ext uri="{FF2B5EF4-FFF2-40B4-BE49-F238E27FC236}">
                    <a16:creationId xmlns:a16="http://schemas.microsoft.com/office/drawing/2014/main" id="{5E5D3FB6-5806-428B-B6B3-F66E2FA1BD87}"/>
                  </a:ext>
                </a:extLst>
              </p:cNvPr>
              <p:cNvSpPr>
                <a:spLocks noChangeShapeType="1"/>
              </p:cNvSpPr>
              <p:nvPr/>
            </p:nvSpPr>
            <p:spPr bwMode="auto">
              <a:xfrm>
                <a:off x="7772401"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39" name="Line 317">
                <a:extLst>
                  <a:ext uri="{FF2B5EF4-FFF2-40B4-BE49-F238E27FC236}">
                    <a16:creationId xmlns:a16="http://schemas.microsoft.com/office/drawing/2014/main" id="{78C18074-8DAC-450E-8522-1754722CFC90}"/>
                  </a:ext>
                </a:extLst>
              </p:cNvPr>
              <p:cNvSpPr>
                <a:spLocks noChangeShapeType="1"/>
              </p:cNvSpPr>
              <p:nvPr/>
            </p:nvSpPr>
            <p:spPr bwMode="auto">
              <a:xfrm>
                <a:off x="7866063" y="4213225"/>
                <a:ext cx="571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0" name="Line 318">
                <a:extLst>
                  <a:ext uri="{FF2B5EF4-FFF2-40B4-BE49-F238E27FC236}">
                    <a16:creationId xmlns:a16="http://schemas.microsoft.com/office/drawing/2014/main" id="{A7B983ED-B653-4869-A175-936097E14436}"/>
                  </a:ext>
                </a:extLst>
              </p:cNvPr>
              <p:cNvSpPr>
                <a:spLocks noChangeShapeType="1"/>
              </p:cNvSpPr>
              <p:nvPr/>
            </p:nvSpPr>
            <p:spPr bwMode="auto">
              <a:xfrm>
                <a:off x="7959726" y="4213225"/>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1" name="Line 319">
                <a:extLst>
                  <a:ext uri="{FF2B5EF4-FFF2-40B4-BE49-F238E27FC236}">
                    <a16:creationId xmlns:a16="http://schemas.microsoft.com/office/drawing/2014/main" id="{AB68A886-79FB-491E-8603-458138081753}"/>
                  </a:ext>
                </a:extLst>
              </p:cNvPr>
              <p:cNvSpPr>
                <a:spLocks noChangeShapeType="1"/>
              </p:cNvSpPr>
              <p:nvPr/>
            </p:nvSpPr>
            <p:spPr bwMode="auto">
              <a:xfrm>
                <a:off x="8053388" y="4213225"/>
                <a:ext cx="428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2" name="Line 320">
                <a:extLst>
                  <a:ext uri="{FF2B5EF4-FFF2-40B4-BE49-F238E27FC236}">
                    <a16:creationId xmlns:a16="http://schemas.microsoft.com/office/drawing/2014/main" id="{04C7CE4B-31CD-4C12-8377-B78192B6D79D}"/>
                  </a:ext>
                </a:extLst>
              </p:cNvPr>
              <p:cNvSpPr>
                <a:spLocks noChangeShapeType="1"/>
              </p:cNvSpPr>
              <p:nvPr/>
            </p:nvSpPr>
            <p:spPr bwMode="auto">
              <a:xfrm>
                <a:off x="8113713" y="4213225"/>
                <a:ext cx="28575"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3" name="Freeform 321">
                <a:extLst>
                  <a:ext uri="{FF2B5EF4-FFF2-40B4-BE49-F238E27FC236}">
                    <a16:creationId xmlns:a16="http://schemas.microsoft.com/office/drawing/2014/main" id="{3F0A6DDD-29B9-473B-A81D-E6E190344438}"/>
                  </a:ext>
                </a:extLst>
              </p:cNvPr>
              <p:cNvSpPr>
                <a:spLocks/>
              </p:cNvSpPr>
              <p:nvPr/>
            </p:nvSpPr>
            <p:spPr bwMode="auto">
              <a:xfrm>
                <a:off x="1263651" y="2490788"/>
                <a:ext cx="177800" cy="242888"/>
              </a:xfrm>
              <a:custGeom>
                <a:avLst/>
                <a:gdLst>
                  <a:gd name="T0" fmla="*/ 0 w 112"/>
                  <a:gd name="T1" fmla="*/ 153 h 153"/>
                  <a:gd name="T2" fmla="*/ 83 w 112"/>
                  <a:gd name="T3" fmla="*/ 0 h 153"/>
                  <a:gd name="T4" fmla="*/ 112 w 112"/>
                  <a:gd name="T5" fmla="*/ 50 h 153"/>
                </a:gdLst>
                <a:ahLst/>
                <a:cxnLst>
                  <a:cxn ang="0">
                    <a:pos x="T0" y="T1"/>
                  </a:cxn>
                  <a:cxn ang="0">
                    <a:pos x="T2" y="T3"/>
                  </a:cxn>
                  <a:cxn ang="0">
                    <a:pos x="T4" y="T5"/>
                  </a:cxn>
                </a:cxnLst>
                <a:rect l="0" t="0" r="r" b="b"/>
                <a:pathLst>
                  <a:path w="112" h="153">
                    <a:moveTo>
                      <a:pt x="0" y="153"/>
                    </a:moveTo>
                    <a:lnTo>
                      <a:pt x="83" y="0"/>
                    </a:lnTo>
                    <a:lnTo>
                      <a:pt x="112" y="5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4" name="Line 322">
                <a:extLst>
                  <a:ext uri="{FF2B5EF4-FFF2-40B4-BE49-F238E27FC236}">
                    <a16:creationId xmlns:a16="http://schemas.microsoft.com/office/drawing/2014/main" id="{A873A265-37CC-4C32-BEC4-0D03B7495545}"/>
                  </a:ext>
                </a:extLst>
              </p:cNvPr>
              <p:cNvSpPr>
                <a:spLocks noChangeShapeType="1"/>
              </p:cNvSpPr>
              <p:nvPr/>
            </p:nvSpPr>
            <p:spPr bwMode="auto">
              <a:xfrm flipH="1" flipV="1">
                <a:off x="1254126" y="2747963"/>
                <a:ext cx="30480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5" name="Line 323">
                <a:extLst>
                  <a:ext uri="{FF2B5EF4-FFF2-40B4-BE49-F238E27FC236}">
                    <a16:creationId xmlns:a16="http://schemas.microsoft.com/office/drawing/2014/main" id="{53BB8B47-531C-431B-8146-8B0D2115390D}"/>
                  </a:ext>
                </a:extLst>
              </p:cNvPr>
              <p:cNvSpPr>
                <a:spLocks noChangeShapeType="1"/>
              </p:cNvSpPr>
              <p:nvPr/>
            </p:nvSpPr>
            <p:spPr bwMode="auto">
              <a:xfrm flipH="1" flipV="1">
                <a:off x="8475663" y="3773488"/>
                <a:ext cx="26988"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6" name="Line 324">
                <a:extLst>
                  <a:ext uri="{FF2B5EF4-FFF2-40B4-BE49-F238E27FC236}">
                    <a16:creationId xmlns:a16="http://schemas.microsoft.com/office/drawing/2014/main" id="{B8ACAD47-555A-4C3F-B44E-1F3C387B2CC3}"/>
                  </a:ext>
                </a:extLst>
              </p:cNvPr>
              <p:cNvSpPr>
                <a:spLocks noChangeShapeType="1"/>
              </p:cNvSpPr>
              <p:nvPr/>
            </p:nvSpPr>
            <p:spPr bwMode="auto">
              <a:xfrm flipH="1" flipV="1">
                <a:off x="8382001" y="3759200"/>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7" name="Line 325">
                <a:extLst>
                  <a:ext uri="{FF2B5EF4-FFF2-40B4-BE49-F238E27FC236}">
                    <a16:creationId xmlns:a16="http://schemas.microsoft.com/office/drawing/2014/main" id="{1CC81ECA-D8E4-41F9-BF9A-30EFB0C0E082}"/>
                  </a:ext>
                </a:extLst>
              </p:cNvPr>
              <p:cNvSpPr>
                <a:spLocks noChangeShapeType="1"/>
              </p:cNvSpPr>
              <p:nvPr/>
            </p:nvSpPr>
            <p:spPr bwMode="auto">
              <a:xfrm flipH="1" flipV="1">
                <a:off x="8288338" y="374967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8" name="Line 326">
                <a:extLst>
                  <a:ext uri="{FF2B5EF4-FFF2-40B4-BE49-F238E27FC236}">
                    <a16:creationId xmlns:a16="http://schemas.microsoft.com/office/drawing/2014/main" id="{949DAA65-C6DC-417B-86B9-196C3B171EFD}"/>
                  </a:ext>
                </a:extLst>
              </p:cNvPr>
              <p:cNvSpPr>
                <a:spLocks noChangeShapeType="1"/>
              </p:cNvSpPr>
              <p:nvPr/>
            </p:nvSpPr>
            <p:spPr bwMode="auto">
              <a:xfrm flipH="1" flipV="1">
                <a:off x="8194676" y="3735388"/>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49" name="Line 327">
                <a:extLst>
                  <a:ext uri="{FF2B5EF4-FFF2-40B4-BE49-F238E27FC236}">
                    <a16:creationId xmlns:a16="http://schemas.microsoft.com/office/drawing/2014/main" id="{6EAD0C60-4CF8-432F-A4AA-8C2199A8DF5B}"/>
                  </a:ext>
                </a:extLst>
              </p:cNvPr>
              <p:cNvSpPr>
                <a:spLocks noChangeShapeType="1"/>
              </p:cNvSpPr>
              <p:nvPr/>
            </p:nvSpPr>
            <p:spPr bwMode="auto">
              <a:xfrm flipH="1" flipV="1">
                <a:off x="8101013" y="3725863"/>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0" name="Line 328">
                <a:extLst>
                  <a:ext uri="{FF2B5EF4-FFF2-40B4-BE49-F238E27FC236}">
                    <a16:creationId xmlns:a16="http://schemas.microsoft.com/office/drawing/2014/main" id="{8920B634-7A9D-4B70-BC81-9EEAEC97C9A6}"/>
                  </a:ext>
                </a:extLst>
              </p:cNvPr>
              <p:cNvSpPr>
                <a:spLocks noChangeShapeType="1"/>
              </p:cNvSpPr>
              <p:nvPr/>
            </p:nvSpPr>
            <p:spPr bwMode="auto">
              <a:xfrm flipH="1" flipV="1">
                <a:off x="8012113" y="3711575"/>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1" name="Line 329">
                <a:extLst>
                  <a:ext uri="{FF2B5EF4-FFF2-40B4-BE49-F238E27FC236}">
                    <a16:creationId xmlns:a16="http://schemas.microsoft.com/office/drawing/2014/main" id="{1A02DE77-4389-4CE7-B758-48B72AB36480}"/>
                  </a:ext>
                </a:extLst>
              </p:cNvPr>
              <p:cNvSpPr>
                <a:spLocks noChangeShapeType="1"/>
              </p:cNvSpPr>
              <p:nvPr/>
            </p:nvSpPr>
            <p:spPr bwMode="auto">
              <a:xfrm flipH="1" flipV="1">
                <a:off x="7918451" y="3697288"/>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2" name="Line 330">
                <a:extLst>
                  <a:ext uri="{FF2B5EF4-FFF2-40B4-BE49-F238E27FC236}">
                    <a16:creationId xmlns:a16="http://schemas.microsoft.com/office/drawing/2014/main" id="{640A2DB2-FE02-4C12-AE7C-81861F44698E}"/>
                  </a:ext>
                </a:extLst>
              </p:cNvPr>
              <p:cNvSpPr>
                <a:spLocks noChangeShapeType="1"/>
              </p:cNvSpPr>
              <p:nvPr/>
            </p:nvSpPr>
            <p:spPr bwMode="auto">
              <a:xfrm flipH="1" flipV="1">
                <a:off x="7824788" y="3689350"/>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3" name="Line 331">
                <a:extLst>
                  <a:ext uri="{FF2B5EF4-FFF2-40B4-BE49-F238E27FC236}">
                    <a16:creationId xmlns:a16="http://schemas.microsoft.com/office/drawing/2014/main" id="{E905E1A3-B8B6-4CA0-A212-19C5A8365407}"/>
                  </a:ext>
                </a:extLst>
              </p:cNvPr>
              <p:cNvSpPr>
                <a:spLocks noChangeShapeType="1"/>
              </p:cNvSpPr>
              <p:nvPr/>
            </p:nvSpPr>
            <p:spPr bwMode="auto">
              <a:xfrm flipH="1" flipV="1">
                <a:off x="7731126" y="3675063"/>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4" name="Line 332">
                <a:extLst>
                  <a:ext uri="{FF2B5EF4-FFF2-40B4-BE49-F238E27FC236}">
                    <a16:creationId xmlns:a16="http://schemas.microsoft.com/office/drawing/2014/main" id="{89EA3D7C-4829-4E60-A5AD-62194700BC4C}"/>
                  </a:ext>
                </a:extLst>
              </p:cNvPr>
              <p:cNvSpPr>
                <a:spLocks noChangeShapeType="1"/>
              </p:cNvSpPr>
              <p:nvPr/>
            </p:nvSpPr>
            <p:spPr bwMode="auto">
              <a:xfrm flipH="1" flipV="1">
                <a:off x="7637463" y="3665538"/>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5" name="Freeform 333">
                <a:extLst>
                  <a:ext uri="{FF2B5EF4-FFF2-40B4-BE49-F238E27FC236}">
                    <a16:creationId xmlns:a16="http://schemas.microsoft.com/office/drawing/2014/main" id="{8B290731-3F37-47C9-9429-5FAB6D949450}"/>
                  </a:ext>
                </a:extLst>
              </p:cNvPr>
              <p:cNvSpPr>
                <a:spLocks/>
              </p:cNvSpPr>
              <p:nvPr/>
            </p:nvSpPr>
            <p:spPr bwMode="auto">
              <a:xfrm>
                <a:off x="7543801" y="3656013"/>
                <a:ext cx="55563" cy="4763"/>
              </a:xfrm>
              <a:custGeom>
                <a:avLst/>
                <a:gdLst>
                  <a:gd name="T0" fmla="*/ 35 w 35"/>
                  <a:gd name="T1" fmla="*/ 3 h 3"/>
                  <a:gd name="T2" fmla="*/ 29 w 35"/>
                  <a:gd name="T3" fmla="*/ 0 h 3"/>
                  <a:gd name="T4" fmla="*/ 0 w 35"/>
                  <a:gd name="T5" fmla="*/ 0 h 3"/>
                </a:gdLst>
                <a:ahLst/>
                <a:cxnLst>
                  <a:cxn ang="0">
                    <a:pos x="T0" y="T1"/>
                  </a:cxn>
                  <a:cxn ang="0">
                    <a:pos x="T2" y="T3"/>
                  </a:cxn>
                  <a:cxn ang="0">
                    <a:pos x="T4" y="T5"/>
                  </a:cxn>
                </a:cxnLst>
                <a:rect l="0" t="0" r="r" b="b"/>
                <a:pathLst>
                  <a:path w="35" h="3">
                    <a:moveTo>
                      <a:pt x="35" y="3"/>
                    </a:moveTo>
                    <a:lnTo>
                      <a:pt x="29" y="0"/>
                    </a:lnTo>
                    <a:lnTo>
                      <a:pt x="0"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6" name="Line 334">
                <a:extLst>
                  <a:ext uri="{FF2B5EF4-FFF2-40B4-BE49-F238E27FC236}">
                    <a16:creationId xmlns:a16="http://schemas.microsoft.com/office/drawing/2014/main" id="{08C1152F-2F59-44EE-87A6-784051119E03}"/>
                  </a:ext>
                </a:extLst>
              </p:cNvPr>
              <p:cNvSpPr>
                <a:spLocks noChangeShapeType="1"/>
              </p:cNvSpPr>
              <p:nvPr/>
            </p:nvSpPr>
            <p:spPr bwMode="auto">
              <a:xfrm flipH="1" flipV="1">
                <a:off x="7450138" y="3651250"/>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7" name="Line 335">
                <a:extLst>
                  <a:ext uri="{FF2B5EF4-FFF2-40B4-BE49-F238E27FC236}">
                    <a16:creationId xmlns:a16="http://schemas.microsoft.com/office/drawing/2014/main" id="{46020760-960B-445F-A590-232E388DDD2C}"/>
                  </a:ext>
                </a:extLst>
              </p:cNvPr>
              <p:cNvSpPr>
                <a:spLocks noChangeShapeType="1"/>
              </p:cNvSpPr>
              <p:nvPr/>
            </p:nvSpPr>
            <p:spPr bwMode="auto">
              <a:xfrm flipH="1">
                <a:off x="7356476" y="3651250"/>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8" name="Line 336">
                <a:extLst>
                  <a:ext uri="{FF2B5EF4-FFF2-40B4-BE49-F238E27FC236}">
                    <a16:creationId xmlns:a16="http://schemas.microsoft.com/office/drawing/2014/main" id="{416D4657-4FBF-4948-BEFC-AA8711934AB2}"/>
                  </a:ext>
                </a:extLst>
              </p:cNvPr>
              <p:cNvSpPr>
                <a:spLocks noChangeShapeType="1"/>
              </p:cNvSpPr>
              <p:nvPr/>
            </p:nvSpPr>
            <p:spPr bwMode="auto">
              <a:xfrm flipH="1">
                <a:off x="7262813" y="3646488"/>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59" name="Line 337">
                <a:extLst>
                  <a:ext uri="{FF2B5EF4-FFF2-40B4-BE49-F238E27FC236}">
                    <a16:creationId xmlns:a16="http://schemas.microsoft.com/office/drawing/2014/main" id="{FEFD0269-9277-47EA-AAD8-79B4A6C456C5}"/>
                  </a:ext>
                </a:extLst>
              </p:cNvPr>
              <p:cNvSpPr>
                <a:spLocks noChangeShapeType="1"/>
              </p:cNvSpPr>
              <p:nvPr/>
            </p:nvSpPr>
            <p:spPr bwMode="auto">
              <a:xfrm flipH="1" flipV="1">
                <a:off x="7169151" y="364172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0" name="Line 338">
                <a:extLst>
                  <a:ext uri="{FF2B5EF4-FFF2-40B4-BE49-F238E27FC236}">
                    <a16:creationId xmlns:a16="http://schemas.microsoft.com/office/drawing/2014/main" id="{08DD5B55-DF6B-4FA6-89DE-5F0868841B4B}"/>
                  </a:ext>
                </a:extLst>
              </p:cNvPr>
              <p:cNvSpPr>
                <a:spLocks noChangeShapeType="1"/>
              </p:cNvSpPr>
              <p:nvPr/>
            </p:nvSpPr>
            <p:spPr bwMode="auto">
              <a:xfrm flipH="1" flipV="1">
                <a:off x="7075488" y="3636963"/>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1" name="Line 339">
                <a:extLst>
                  <a:ext uri="{FF2B5EF4-FFF2-40B4-BE49-F238E27FC236}">
                    <a16:creationId xmlns:a16="http://schemas.microsoft.com/office/drawing/2014/main" id="{C2B2ADE6-5931-44A4-B565-97C7972BC313}"/>
                  </a:ext>
                </a:extLst>
              </p:cNvPr>
              <p:cNvSpPr>
                <a:spLocks noChangeShapeType="1"/>
              </p:cNvSpPr>
              <p:nvPr/>
            </p:nvSpPr>
            <p:spPr bwMode="auto">
              <a:xfrm flipH="1">
                <a:off x="6981826" y="3636963"/>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2" name="Line 340">
                <a:extLst>
                  <a:ext uri="{FF2B5EF4-FFF2-40B4-BE49-F238E27FC236}">
                    <a16:creationId xmlns:a16="http://schemas.microsoft.com/office/drawing/2014/main" id="{1F961B17-86A3-4609-BC41-D4E2E5508149}"/>
                  </a:ext>
                </a:extLst>
              </p:cNvPr>
              <p:cNvSpPr>
                <a:spLocks noChangeShapeType="1"/>
              </p:cNvSpPr>
              <p:nvPr/>
            </p:nvSpPr>
            <p:spPr bwMode="auto">
              <a:xfrm flipH="1">
                <a:off x="6888163" y="3632200"/>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3" name="Line 341">
                <a:extLst>
                  <a:ext uri="{FF2B5EF4-FFF2-40B4-BE49-F238E27FC236}">
                    <a16:creationId xmlns:a16="http://schemas.microsoft.com/office/drawing/2014/main" id="{E0FD593F-9FC1-4096-AA78-3574B83A900B}"/>
                  </a:ext>
                </a:extLst>
              </p:cNvPr>
              <p:cNvSpPr>
                <a:spLocks noChangeShapeType="1"/>
              </p:cNvSpPr>
              <p:nvPr/>
            </p:nvSpPr>
            <p:spPr bwMode="auto">
              <a:xfrm flipH="1" flipV="1">
                <a:off x="6794501" y="3627438"/>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4" name="Line 342">
                <a:extLst>
                  <a:ext uri="{FF2B5EF4-FFF2-40B4-BE49-F238E27FC236}">
                    <a16:creationId xmlns:a16="http://schemas.microsoft.com/office/drawing/2014/main" id="{EA31B49E-6B28-43E5-A4C5-689E17DEFCBC}"/>
                  </a:ext>
                </a:extLst>
              </p:cNvPr>
              <p:cNvSpPr>
                <a:spLocks noChangeShapeType="1"/>
              </p:cNvSpPr>
              <p:nvPr/>
            </p:nvSpPr>
            <p:spPr bwMode="auto">
              <a:xfrm flipH="1">
                <a:off x="6700838" y="3627438"/>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5" name="Line 343">
                <a:extLst>
                  <a:ext uri="{FF2B5EF4-FFF2-40B4-BE49-F238E27FC236}">
                    <a16:creationId xmlns:a16="http://schemas.microsoft.com/office/drawing/2014/main" id="{BE160674-6BB8-4A1E-8175-D9915AE4107A}"/>
                  </a:ext>
                </a:extLst>
              </p:cNvPr>
              <p:cNvSpPr>
                <a:spLocks noChangeShapeType="1"/>
              </p:cNvSpPr>
              <p:nvPr/>
            </p:nvSpPr>
            <p:spPr bwMode="auto">
              <a:xfrm flipH="1">
                <a:off x="6607176" y="3627438"/>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6" name="Line 344">
                <a:extLst>
                  <a:ext uri="{FF2B5EF4-FFF2-40B4-BE49-F238E27FC236}">
                    <a16:creationId xmlns:a16="http://schemas.microsoft.com/office/drawing/2014/main" id="{DC7FC930-6FEF-4810-8F3E-84A447C705A6}"/>
                  </a:ext>
                </a:extLst>
              </p:cNvPr>
              <p:cNvSpPr>
                <a:spLocks noChangeShapeType="1"/>
              </p:cNvSpPr>
              <p:nvPr/>
            </p:nvSpPr>
            <p:spPr bwMode="auto">
              <a:xfrm flipH="1">
                <a:off x="6513513" y="3622675"/>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7" name="Line 345">
                <a:extLst>
                  <a:ext uri="{FF2B5EF4-FFF2-40B4-BE49-F238E27FC236}">
                    <a16:creationId xmlns:a16="http://schemas.microsoft.com/office/drawing/2014/main" id="{39CA5234-DF60-406D-BD5C-4EF8AE982894}"/>
                  </a:ext>
                </a:extLst>
              </p:cNvPr>
              <p:cNvSpPr>
                <a:spLocks noChangeShapeType="1"/>
              </p:cNvSpPr>
              <p:nvPr/>
            </p:nvSpPr>
            <p:spPr bwMode="auto">
              <a:xfrm flipH="1">
                <a:off x="6424613" y="3622675"/>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8" name="Line 346">
                <a:extLst>
                  <a:ext uri="{FF2B5EF4-FFF2-40B4-BE49-F238E27FC236}">
                    <a16:creationId xmlns:a16="http://schemas.microsoft.com/office/drawing/2014/main" id="{1DA02459-EDF3-412D-8CB4-4EBB69269408}"/>
                  </a:ext>
                </a:extLst>
              </p:cNvPr>
              <p:cNvSpPr>
                <a:spLocks noChangeShapeType="1"/>
              </p:cNvSpPr>
              <p:nvPr/>
            </p:nvSpPr>
            <p:spPr bwMode="auto">
              <a:xfrm flipH="1" flipV="1">
                <a:off x="6330951" y="3617913"/>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69" name="Line 347">
                <a:extLst>
                  <a:ext uri="{FF2B5EF4-FFF2-40B4-BE49-F238E27FC236}">
                    <a16:creationId xmlns:a16="http://schemas.microsoft.com/office/drawing/2014/main" id="{E61E677A-5CAA-4C84-96D5-31864A91BC24}"/>
                  </a:ext>
                </a:extLst>
              </p:cNvPr>
              <p:cNvSpPr>
                <a:spLocks noChangeShapeType="1"/>
              </p:cNvSpPr>
              <p:nvPr/>
            </p:nvSpPr>
            <p:spPr bwMode="auto">
              <a:xfrm flipH="1">
                <a:off x="6237288" y="3617913"/>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0" name="Line 348">
                <a:extLst>
                  <a:ext uri="{FF2B5EF4-FFF2-40B4-BE49-F238E27FC236}">
                    <a16:creationId xmlns:a16="http://schemas.microsoft.com/office/drawing/2014/main" id="{686B25ED-708F-4F15-A602-BBAE3C4C2A16}"/>
                  </a:ext>
                </a:extLst>
              </p:cNvPr>
              <p:cNvSpPr>
                <a:spLocks noChangeShapeType="1"/>
              </p:cNvSpPr>
              <p:nvPr/>
            </p:nvSpPr>
            <p:spPr bwMode="auto">
              <a:xfrm flipH="1" flipV="1">
                <a:off x="6143626" y="3613150"/>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1" name="Line 349">
                <a:extLst>
                  <a:ext uri="{FF2B5EF4-FFF2-40B4-BE49-F238E27FC236}">
                    <a16:creationId xmlns:a16="http://schemas.microsoft.com/office/drawing/2014/main" id="{8BED87B1-FB9F-4147-9058-EA91927BA65A}"/>
                  </a:ext>
                </a:extLst>
              </p:cNvPr>
              <p:cNvSpPr>
                <a:spLocks noChangeShapeType="1"/>
              </p:cNvSpPr>
              <p:nvPr/>
            </p:nvSpPr>
            <p:spPr bwMode="auto">
              <a:xfrm flipH="1">
                <a:off x="6049963" y="3613150"/>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2" name="Line 350">
                <a:extLst>
                  <a:ext uri="{FF2B5EF4-FFF2-40B4-BE49-F238E27FC236}">
                    <a16:creationId xmlns:a16="http://schemas.microsoft.com/office/drawing/2014/main" id="{02017686-A786-4B8B-908D-81ABC4D18DDA}"/>
                  </a:ext>
                </a:extLst>
              </p:cNvPr>
              <p:cNvSpPr>
                <a:spLocks noChangeShapeType="1"/>
              </p:cNvSpPr>
              <p:nvPr/>
            </p:nvSpPr>
            <p:spPr bwMode="auto">
              <a:xfrm flipH="1">
                <a:off x="5956301" y="3613150"/>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3" name="Line 351">
                <a:extLst>
                  <a:ext uri="{FF2B5EF4-FFF2-40B4-BE49-F238E27FC236}">
                    <a16:creationId xmlns:a16="http://schemas.microsoft.com/office/drawing/2014/main" id="{6E780A63-524C-49E4-998B-F87D238695B9}"/>
                  </a:ext>
                </a:extLst>
              </p:cNvPr>
              <p:cNvSpPr>
                <a:spLocks noChangeShapeType="1"/>
              </p:cNvSpPr>
              <p:nvPr/>
            </p:nvSpPr>
            <p:spPr bwMode="auto">
              <a:xfrm flipH="1">
                <a:off x="5862638" y="3608388"/>
                <a:ext cx="55563"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4" name="Line 352">
                <a:extLst>
                  <a:ext uri="{FF2B5EF4-FFF2-40B4-BE49-F238E27FC236}">
                    <a16:creationId xmlns:a16="http://schemas.microsoft.com/office/drawing/2014/main" id="{72ECD946-6CF7-4A47-9D47-9D1A3CB52242}"/>
                  </a:ext>
                </a:extLst>
              </p:cNvPr>
              <p:cNvSpPr>
                <a:spLocks noChangeShapeType="1"/>
              </p:cNvSpPr>
              <p:nvPr/>
            </p:nvSpPr>
            <p:spPr bwMode="auto">
              <a:xfrm flipH="1">
                <a:off x="5768976" y="3608388"/>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5" name="Line 353">
                <a:extLst>
                  <a:ext uri="{FF2B5EF4-FFF2-40B4-BE49-F238E27FC236}">
                    <a16:creationId xmlns:a16="http://schemas.microsoft.com/office/drawing/2014/main" id="{3F984AE7-48EE-4C38-A905-2888F1DB8B2C}"/>
                  </a:ext>
                </a:extLst>
              </p:cNvPr>
              <p:cNvSpPr>
                <a:spLocks noChangeShapeType="1"/>
              </p:cNvSpPr>
              <p:nvPr/>
            </p:nvSpPr>
            <p:spPr bwMode="auto">
              <a:xfrm flipH="1">
                <a:off x="5675313" y="3617913"/>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6" name="Line 354">
                <a:extLst>
                  <a:ext uri="{FF2B5EF4-FFF2-40B4-BE49-F238E27FC236}">
                    <a16:creationId xmlns:a16="http://schemas.microsoft.com/office/drawing/2014/main" id="{3A7F5285-6172-4004-AD7B-D784960F9ACD}"/>
                  </a:ext>
                </a:extLst>
              </p:cNvPr>
              <p:cNvSpPr>
                <a:spLocks noChangeShapeType="1"/>
              </p:cNvSpPr>
              <p:nvPr/>
            </p:nvSpPr>
            <p:spPr bwMode="auto">
              <a:xfrm flipH="1">
                <a:off x="5581651" y="3627438"/>
                <a:ext cx="55563"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7" name="Line 355">
                <a:extLst>
                  <a:ext uri="{FF2B5EF4-FFF2-40B4-BE49-F238E27FC236}">
                    <a16:creationId xmlns:a16="http://schemas.microsoft.com/office/drawing/2014/main" id="{FAA32947-FE45-46B9-8C45-FC62145EF32B}"/>
                  </a:ext>
                </a:extLst>
              </p:cNvPr>
              <p:cNvSpPr>
                <a:spLocks noChangeShapeType="1"/>
              </p:cNvSpPr>
              <p:nvPr/>
            </p:nvSpPr>
            <p:spPr bwMode="auto">
              <a:xfrm flipH="1">
                <a:off x="5487988" y="364172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8" name="Line 356">
                <a:extLst>
                  <a:ext uri="{FF2B5EF4-FFF2-40B4-BE49-F238E27FC236}">
                    <a16:creationId xmlns:a16="http://schemas.microsoft.com/office/drawing/2014/main" id="{8CDE516B-96DA-4C35-9033-5105FCEE225E}"/>
                  </a:ext>
                </a:extLst>
              </p:cNvPr>
              <p:cNvSpPr>
                <a:spLocks noChangeShapeType="1"/>
              </p:cNvSpPr>
              <p:nvPr/>
            </p:nvSpPr>
            <p:spPr bwMode="auto">
              <a:xfrm flipH="1">
                <a:off x="5394326" y="3651250"/>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79" name="Line 357">
                <a:extLst>
                  <a:ext uri="{FF2B5EF4-FFF2-40B4-BE49-F238E27FC236}">
                    <a16:creationId xmlns:a16="http://schemas.microsoft.com/office/drawing/2014/main" id="{5A06971E-B21F-4BB3-ACD3-FFB99E5427D4}"/>
                  </a:ext>
                </a:extLst>
              </p:cNvPr>
              <p:cNvSpPr>
                <a:spLocks noChangeShapeType="1"/>
              </p:cNvSpPr>
              <p:nvPr/>
            </p:nvSpPr>
            <p:spPr bwMode="auto">
              <a:xfrm flipH="1">
                <a:off x="5300663" y="366077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0" name="Line 358">
                <a:extLst>
                  <a:ext uri="{FF2B5EF4-FFF2-40B4-BE49-F238E27FC236}">
                    <a16:creationId xmlns:a16="http://schemas.microsoft.com/office/drawing/2014/main" id="{87FAF3AE-7833-483B-9407-23A91162CA3F}"/>
                  </a:ext>
                </a:extLst>
              </p:cNvPr>
              <p:cNvSpPr>
                <a:spLocks noChangeShapeType="1"/>
              </p:cNvSpPr>
              <p:nvPr/>
            </p:nvSpPr>
            <p:spPr bwMode="auto">
              <a:xfrm flipH="1">
                <a:off x="5207001" y="3670300"/>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1" name="Line 359">
                <a:extLst>
                  <a:ext uri="{FF2B5EF4-FFF2-40B4-BE49-F238E27FC236}">
                    <a16:creationId xmlns:a16="http://schemas.microsoft.com/office/drawing/2014/main" id="{8358F300-8442-4669-87D0-58CEA97F51D9}"/>
                  </a:ext>
                </a:extLst>
              </p:cNvPr>
              <p:cNvSpPr>
                <a:spLocks noChangeShapeType="1"/>
              </p:cNvSpPr>
              <p:nvPr/>
            </p:nvSpPr>
            <p:spPr bwMode="auto">
              <a:xfrm flipH="1">
                <a:off x="5113338" y="3679825"/>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2" name="Freeform 360">
                <a:extLst>
                  <a:ext uri="{FF2B5EF4-FFF2-40B4-BE49-F238E27FC236}">
                    <a16:creationId xmlns:a16="http://schemas.microsoft.com/office/drawing/2014/main" id="{EBC6A6A0-F627-4C06-B085-AB7E66ADA005}"/>
                  </a:ext>
                </a:extLst>
              </p:cNvPr>
              <p:cNvSpPr>
                <a:spLocks/>
              </p:cNvSpPr>
              <p:nvPr/>
            </p:nvSpPr>
            <p:spPr bwMode="auto">
              <a:xfrm>
                <a:off x="5024438" y="3675063"/>
                <a:ext cx="50800" cy="14288"/>
              </a:xfrm>
              <a:custGeom>
                <a:avLst/>
                <a:gdLst>
                  <a:gd name="T0" fmla="*/ 32 w 32"/>
                  <a:gd name="T1" fmla="*/ 9 h 9"/>
                  <a:gd name="T2" fmla="*/ 32 w 32"/>
                  <a:gd name="T3" fmla="*/ 9 h 9"/>
                  <a:gd name="T4" fmla="*/ 0 w 32"/>
                  <a:gd name="T5" fmla="*/ 0 h 9"/>
                </a:gdLst>
                <a:ahLst/>
                <a:cxnLst>
                  <a:cxn ang="0">
                    <a:pos x="T0" y="T1"/>
                  </a:cxn>
                  <a:cxn ang="0">
                    <a:pos x="T2" y="T3"/>
                  </a:cxn>
                  <a:cxn ang="0">
                    <a:pos x="T4" y="T5"/>
                  </a:cxn>
                </a:cxnLst>
                <a:rect l="0" t="0" r="r" b="b"/>
                <a:pathLst>
                  <a:path w="32" h="9">
                    <a:moveTo>
                      <a:pt x="32" y="9"/>
                    </a:moveTo>
                    <a:lnTo>
                      <a:pt x="32" y="9"/>
                    </a:lnTo>
                    <a:lnTo>
                      <a:pt x="0"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3" name="Line 361">
                <a:extLst>
                  <a:ext uri="{FF2B5EF4-FFF2-40B4-BE49-F238E27FC236}">
                    <a16:creationId xmlns:a16="http://schemas.microsoft.com/office/drawing/2014/main" id="{50BAB91D-F876-46FD-960F-78E4831BEA29}"/>
                  </a:ext>
                </a:extLst>
              </p:cNvPr>
              <p:cNvSpPr>
                <a:spLocks noChangeShapeType="1"/>
              </p:cNvSpPr>
              <p:nvPr/>
            </p:nvSpPr>
            <p:spPr bwMode="auto">
              <a:xfrm flipH="1" flipV="1">
                <a:off x="4930776" y="3646488"/>
                <a:ext cx="55563" cy="1905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4" name="Line 362">
                <a:extLst>
                  <a:ext uri="{FF2B5EF4-FFF2-40B4-BE49-F238E27FC236}">
                    <a16:creationId xmlns:a16="http://schemas.microsoft.com/office/drawing/2014/main" id="{F9AC7937-0184-47E4-98EE-672F7C6C9251}"/>
                  </a:ext>
                </a:extLst>
              </p:cNvPr>
              <p:cNvSpPr>
                <a:spLocks noChangeShapeType="1"/>
              </p:cNvSpPr>
              <p:nvPr/>
            </p:nvSpPr>
            <p:spPr bwMode="auto">
              <a:xfrm flipH="1" flipV="1">
                <a:off x="4841876" y="3622675"/>
                <a:ext cx="55563"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5" name="Line 363">
                <a:extLst>
                  <a:ext uri="{FF2B5EF4-FFF2-40B4-BE49-F238E27FC236}">
                    <a16:creationId xmlns:a16="http://schemas.microsoft.com/office/drawing/2014/main" id="{056624A8-EA57-4B07-9AA1-6B1DBF514144}"/>
                  </a:ext>
                </a:extLst>
              </p:cNvPr>
              <p:cNvSpPr>
                <a:spLocks noChangeShapeType="1"/>
              </p:cNvSpPr>
              <p:nvPr/>
            </p:nvSpPr>
            <p:spPr bwMode="auto">
              <a:xfrm flipH="1" flipV="1">
                <a:off x="4752976" y="3600450"/>
                <a:ext cx="50800" cy="127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6" name="Line 364">
                <a:extLst>
                  <a:ext uri="{FF2B5EF4-FFF2-40B4-BE49-F238E27FC236}">
                    <a16:creationId xmlns:a16="http://schemas.microsoft.com/office/drawing/2014/main" id="{15E095BF-972B-49F9-9BD2-11931D3D6C1D}"/>
                  </a:ext>
                </a:extLst>
              </p:cNvPr>
              <p:cNvSpPr>
                <a:spLocks noChangeShapeType="1"/>
              </p:cNvSpPr>
              <p:nvPr/>
            </p:nvSpPr>
            <p:spPr bwMode="auto">
              <a:xfrm flipH="1" flipV="1">
                <a:off x="4664076" y="3576638"/>
                <a:ext cx="5080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7" name="Line 365">
                <a:extLst>
                  <a:ext uri="{FF2B5EF4-FFF2-40B4-BE49-F238E27FC236}">
                    <a16:creationId xmlns:a16="http://schemas.microsoft.com/office/drawing/2014/main" id="{433C45E8-12EF-4808-ABA3-2950EEE3DF96}"/>
                  </a:ext>
                </a:extLst>
              </p:cNvPr>
              <p:cNvSpPr>
                <a:spLocks noChangeShapeType="1"/>
              </p:cNvSpPr>
              <p:nvPr/>
            </p:nvSpPr>
            <p:spPr bwMode="auto">
              <a:xfrm flipH="1">
                <a:off x="4570413" y="3567113"/>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8" name="Line 366">
                <a:extLst>
                  <a:ext uri="{FF2B5EF4-FFF2-40B4-BE49-F238E27FC236}">
                    <a16:creationId xmlns:a16="http://schemas.microsoft.com/office/drawing/2014/main" id="{9A7D0C3E-374A-41EC-8036-C42E377815A0}"/>
                  </a:ext>
                </a:extLst>
              </p:cNvPr>
              <p:cNvSpPr>
                <a:spLocks noChangeShapeType="1"/>
              </p:cNvSpPr>
              <p:nvPr/>
            </p:nvSpPr>
            <p:spPr bwMode="auto">
              <a:xfrm flipH="1">
                <a:off x="4476751" y="3576638"/>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89" name="Line 367">
                <a:extLst>
                  <a:ext uri="{FF2B5EF4-FFF2-40B4-BE49-F238E27FC236}">
                    <a16:creationId xmlns:a16="http://schemas.microsoft.com/office/drawing/2014/main" id="{43D21A6F-3B93-460E-8EA8-84A278A2B3A1}"/>
                  </a:ext>
                </a:extLst>
              </p:cNvPr>
              <p:cNvSpPr>
                <a:spLocks noChangeShapeType="1"/>
              </p:cNvSpPr>
              <p:nvPr/>
            </p:nvSpPr>
            <p:spPr bwMode="auto">
              <a:xfrm flipH="1">
                <a:off x="4383088" y="3586163"/>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0" name="Line 368">
                <a:extLst>
                  <a:ext uri="{FF2B5EF4-FFF2-40B4-BE49-F238E27FC236}">
                    <a16:creationId xmlns:a16="http://schemas.microsoft.com/office/drawing/2014/main" id="{0522A766-4A06-4229-83BB-2BA41E186A9E}"/>
                  </a:ext>
                </a:extLst>
              </p:cNvPr>
              <p:cNvSpPr>
                <a:spLocks noChangeShapeType="1"/>
              </p:cNvSpPr>
              <p:nvPr/>
            </p:nvSpPr>
            <p:spPr bwMode="auto">
              <a:xfrm flipH="1">
                <a:off x="4289426" y="3595688"/>
                <a:ext cx="5556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1" name="Line 369">
                <a:extLst>
                  <a:ext uri="{FF2B5EF4-FFF2-40B4-BE49-F238E27FC236}">
                    <a16:creationId xmlns:a16="http://schemas.microsoft.com/office/drawing/2014/main" id="{7A1B3356-8D90-4CF0-BB12-1C6C65526BBA}"/>
                  </a:ext>
                </a:extLst>
              </p:cNvPr>
              <p:cNvSpPr>
                <a:spLocks noChangeShapeType="1"/>
              </p:cNvSpPr>
              <p:nvPr/>
            </p:nvSpPr>
            <p:spPr bwMode="auto">
              <a:xfrm flipH="1">
                <a:off x="4195763" y="3605213"/>
                <a:ext cx="55563" cy="317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2" name="Freeform 370">
                <a:extLst>
                  <a:ext uri="{FF2B5EF4-FFF2-40B4-BE49-F238E27FC236}">
                    <a16:creationId xmlns:a16="http://schemas.microsoft.com/office/drawing/2014/main" id="{F6ED05EE-6426-4FAF-B8D8-700CF778E4BD}"/>
                  </a:ext>
                </a:extLst>
              </p:cNvPr>
              <p:cNvSpPr>
                <a:spLocks/>
              </p:cNvSpPr>
              <p:nvPr/>
            </p:nvSpPr>
            <p:spPr bwMode="auto">
              <a:xfrm>
                <a:off x="4102101" y="3605213"/>
                <a:ext cx="55563" cy="7938"/>
              </a:xfrm>
              <a:custGeom>
                <a:avLst/>
                <a:gdLst>
                  <a:gd name="T0" fmla="*/ 35 w 35"/>
                  <a:gd name="T1" fmla="*/ 2 h 5"/>
                  <a:gd name="T2" fmla="*/ 29 w 35"/>
                  <a:gd name="T3" fmla="*/ 5 h 5"/>
                  <a:gd name="T4" fmla="*/ 0 w 35"/>
                  <a:gd name="T5" fmla="*/ 0 h 5"/>
                </a:gdLst>
                <a:ahLst/>
                <a:cxnLst>
                  <a:cxn ang="0">
                    <a:pos x="T0" y="T1"/>
                  </a:cxn>
                  <a:cxn ang="0">
                    <a:pos x="T2" y="T3"/>
                  </a:cxn>
                  <a:cxn ang="0">
                    <a:pos x="T4" y="T5"/>
                  </a:cxn>
                </a:cxnLst>
                <a:rect l="0" t="0" r="r" b="b"/>
                <a:pathLst>
                  <a:path w="35" h="5">
                    <a:moveTo>
                      <a:pt x="35" y="2"/>
                    </a:moveTo>
                    <a:lnTo>
                      <a:pt x="29" y="5"/>
                    </a:lnTo>
                    <a:lnTo>
                      <a:pt x="0"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3" name="Line 371">
                <a:extLst>
                  <a:ext uri="{FF2B5EF4-FFF2-40B4-BE49-F238E27FC236}">
                    <a16:creationId xmlns:a16="http://schemas.microsoft.com/office/drawing/2014/main" id="{7A03E654-B06A-4732-856F-45CEAD6E52B2}"/>
                  </a:ext>
                </a:extLst>
              </p:cNvPr>
              <p:cNvSpPr>
                <a:spLocks noChangeShapeType="1"/>
              </p:cNvSpPr>
              <p:nvPr/>
            </p:nvSpPr>
            <p:spPr bwMode="auto">
              <a:xfrm flipH="1" flipV="1">
                <a:off x="4013201" y="3581400"/>
                <a:ext cx="55563"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4" name="Line 372">
                <a:extLst>
                  <a:ext uri="{FF2B5EF4-FFF2-40B4-BE49-F238E27FC236}">
                    <a16:creationId xmlns:a16="http://schemas.microsoft.com/office/drawing/2014/main" id="{B405FFB9-D25C-46C7-B84E-8A2A1CE1B39C}"/>
                  </a:ext>
                </a:extLst>
              </p:cNvPr>
              <p:cNvSpPr>
                <a:spLocks noChangeShapeType="1"/>
              </p:cNvSpPr>
              <p:nvPr/>
            </p:nvSpPr>
            <p:spPr bwMode="auto">
              <a:xfrm flipH="1" flipV="1">
                <a:off x="3919538" y="3562350"/>
                <a:ext cx="55563"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5" name="Line 373">
                <a:extLst>
                  <a:ext uri="{FF2B5EF4-FFF2-40B4-BE49-F238E27FC236}">
                    <a16:creationId xmlns:a16="http://schemas.microsoft.com/office/drawing/2014/main" id="{2703DBC4-080E-4E7D-8D56-2CD2FAD98417}"/>
                  </a:ext>
                </a:extLst>
              </p:cNvPr>
              <p:cNvSpPr>
                <a:spLocks noChangeShapeType="1"/>
              </p:cNvSpPr>
              <p:nvPr/>
            </p:nvSpPr>
            <p:spPr bwMode="auto">
              <a:xfrm flipH="1" flipV="1">
                <a:off x="3829051" y="3543300"/>
                <a:ext cx="52388"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6" name="Line 374">
                <a:extLst>
                  <a:ext uri="{FF2B5EF4-FFF2-40B4-BE49-F238E27FC236}">
                    <a16:creationId xmlns:a16="http://schemas.microsoft.com/office/drawing/2014/main" id="{EEC49C65-F528-4B4D-97F8-B43C389AD739}"/>
                  </a:ext>
                </a:extLst>
              </p:cNvPr>
              <p:cNvSpPr>
                <a:spLocks noChangeShapeType="1"/>
              </p:cNvSpPr>
              <p:nvPr/>
            </p:nvSpPr>
            <p:spPr bwMode="auto">
              <a:xfrm flipH="1" flipV="1">
                <a:off x="3735388" y="3524250"/>
                <a:ext cx="5715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7" name="Line 375">
                <a:extLst>
                  <a:ext uri="{FF2B5EF4-FFF2-40B4-BE49-F238E27FC236}">
                    <a16:creationId xmlns:a16="http://schemas.microsoft.com/office/drawing/2014/main" id="{0CCC0EED-9EAF-4C0A-86CF-B1C6EB9E6B0F}"/>
                  </a:ext>
                </a:extLst>
              </p:cNvPr>
              <p:cNvSpPr>
                <a:spLocks noChangeShapeType="1"/>
              </p:cNvSpPr>
              <p:nvPr/>
            </p:nvSpPr>
            <p:spPr bwMode="auto">
              <a:xfrm flipH="1" flipV="1">
                <a:off x="3641726" y="3506788"/>
                <a:ext cx="57150" cy="127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8" name="Line 376">
                <a:extLst>
                  <a:ext uri="{FF2B5EF4-FFF2-40B4-BE49-F238E27FC236}">
                    <a16:creationId xmlns:a16="http://schemas.microsoft.com/office/drawing/2014/main" id="{8D53DD7C-809F-448E-8AE7-807E74FF7409}"/>
                  </a:ext>
                </a:extLst>
              </p:cNvPr>
              <p:cNvSpPr>
                <a:spLocks noChangeShapeType="1"/>
              </p:cNvSpPr>
              <p:nvPr/>
            </p:nvSpPr>
            <p:spPr bwMode="auto">
              <a:xfrm flipH="1" flipV="1">
                <a:off x="3552826" y="3487738"/>
                <a:ext cx="5715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599" name="Line 377">
                <a:extLst>
                  <a:ext uri="{FF2B5EF4-FFF2-40B4-BE49-F238E27FC236}">
                    <a16:creationId xmlns:a16="http://schemas.microsoft.com/office/drawing/2014/main" id="{2F8D6D6C-1BE4-4611-A738-5F87DA924BC5}"/>
                  </a:ext>
                </a:extLst>
              </p:cNvPr>
              <p:cNvSpPr>
                <a:spLocks noChangeShapeType="1"/>
              </p:cNvSpPr>
              <p:nvPr/>
            </p:nvSpPr>
            <p:spPr bwMode="auto">
              <a:xfrm flipH="1" flipV="1">
                <a:off x="3459163" y="3468688"/>
                <a:ext cx="5715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0" name="Line 378">
                <a:extLst>
                  <a:ext uri="{FF2B5EF4-FFF2-40B4-BE49-F238E27FC236}">
                    <a16:creationId xmlns:a16="http://schemas.microsoft.com/office/drawing/2014/main" id="{368FB02F-D639-457B-8895-829893B36953}"/>
                  </a:ext>
                </a:extLst>
              </p:cNvPr>
              <p:cNvSpPr>
                <a:spLocks noChangeShapeType="1"/>
              </p:cNvSpPr>
              <p:nvPr/>
            </p:nvSpPr>
            <p:spPr bwMode="auto">
              <a:xfrm flipH="1" flipV="1">
                <a:off x="3370263" y="3449638"/>
                <a:ext cx="52388"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1" name="Freeform 379">
                <a:extLst>
                  <a:ext uri="{FF2B5EF4-FFF2-40B4-BE49-F238E27FC236}">
                    <a16:creationId xmlns:a16="http://schemas.microsoft.com/office/drawing/2014/main" id="{89109D92-885C-47BF-B0D0-2FCBBB6D251B}"/>
                  </a:ext>
                </a:extLst>
              </p:cNvPr>
              <p:cNvSpPr>
                <a:spLocks/>
              </p:cNvSpPr>
              <p:nvPr/>
            </p:nvSpPr>
            <p:spPr bwMode="auto">
              <a:xfrm>
                <a:off x="3276601" y="3430588"/>
                <a:ext cx="57150" cy="9525"/>
              </a:xfrm>
              <a:custGeom>
                <a:avLst/>
                <a:gdLst>
                  <a:gd name="T0" fmla="*/ 36 w 36"/>
                  <a:gd name="T1" fmla="*/ 6 h 6"/>
                  <a:gd name="T2" fmla="*/ 9 w 36"/>
                  <a:gd name="T3" fmla="*/ 3 h 6"/>
                  <a:gd name="T4" fmla="*/ 0 w 36"/>
                  <a:gd name="T5" fmla="*/ 0 h 6"/>
                </a:gdLst>
                <a:ahLst/>
                <a:cxnLst>
                  <a:cxn ang="0">
                    <a:pos x="T0" y="T1"/>
                  </a:cxn>
                  <a:cxn ang="0">
                    <a:pos x="T2" y="T3"/>
                  </a:cxn>
                  <a:cxn ang="0">
                    <a:pos x="T4" y="T5"/>
                  </a:cxn>
                </a:cxnLst>
                <a:rect l="0" t="0" r="r" b="b"/>
                <a:pathLst>
                  <a:path w="36" h="6">
                    <a:moveTo>
                      <a:pt x="36" y="6"/>
                    </a:moveTo>
                    <a:lnTo>
                      <a:pt x="9" y="3"/>
                    </a:lnTo>
                    <a:lnTo>
                      <a:pt x="0"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2" name="Line 380">
                <a:extLst>
                  <a:ext uri="{FF2B5EF4-FFF2-40B4-BE49-F238E27FC236}">
                    <a16:creationId xmlns:a16="http://schemas.microsoft.com/office/drawing/2014/main" id="{F32EA475-CDFF-4498-9DF8-7F6D593DC4C8}"/>
                  </a:ext>
                </a:extLst>
              </p:cNvPr>
              <p:cNvSpPr>
                <a:spLocks noChangeShapeType="1"/>
              </p:cNvSpPr>
              <p:nvPr/>
            </p:nvSpPr>
            <p:spPr bwMode="auto">
              <a:xfrm flipH="1" flipV="1">
                <a:off x="3182938" y="3417888"/>
                <a:ext cx="57150" cy="793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3" name="Line 381">
                <a:extLst>
                  <a:ext uri="{FF2B5EF4-FFF2-40B4-BE49-F238E27FC236}">
                    <a16:creationId xmlns:a16="http://schemas.microsoft.com/office/drawing/2014/main" id="{B79BCA9D-B89C-4BC3-AC08-7E09ADCCBFB2}"/>
                  </a:ext>
                </a:extLst>
              </p:cNvPr>
              <p:cNvSpPr>
                <a:spLocks noChangeShapeType="1"/>
              </p:cNvSpPr>
              <p:nvPr/>
            </p:nvSpPr>
            <p:spPr bwMode="auto">
              <a:xfrm flipH="1" flipV="1">
                <a:off x="3094038" y="3403600"/>
                <a:ext cx="52388"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4" name="Line 382">
                <a:extLst>
                  <a:ext uri="{FF2B5EF4-FFF2-40B4-BE49-F238E27FC236}">
                    <a16:creationId xmlns:a16="http://schemas.microsoft.com/office/drawing/2014/main" id="{2AA9DB69-1D9D-49B9-823B-5CF7CF6C2DA7}"/>
                  </a:ext>
                </a:extLst>
              </p:cNvPr>
              <p:cNvSpPr>
                <a:spLocks noChangeShapeType="1"/>
              </p:cNvSpPr>
              <p:nvPr/>
            </p:nvSpPr>
            <p:spPr bwMode="auto">
              <a:xfrm flipH="1" flipV="1">
                <a:off x="3000376" y="3389313"/>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5" name="Line 383">
                <a:extLst>
                  <a:ext uri="{FF2B5EF4-FFF2-40B4-BE49-F238E27FC236}">
                    <a16:creationId xmlns:a16="http://schemas.microsoft.com/office/drawing/2014/main" id="{27FB94C3-4020-40F1-8000-64374A0C1ADA}"/>
                  </a:ext>
                </a:extLst>
              </p:cNvPr>
              <p:cNvSpPr>
                <a:spLocks noChangeShapeType="1"/>
              </p:cNvSpPr>
              <p:nvPr/>
            </p:nvSpPr>
            <p:spPr bwMode="auto">
              <a:xfrm flipH="1" flipV="1">
                <a:off x="2906713" y="3375025"/>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6" name="Line 384">
                <a:extLst>
                  <a:ext uri="{FF2B5EF4-FFF2-40B4-BE49-F238E27FC236}">
                    <a16:creationId xmlns:a16="http://schemas.microsoft.com/office/drawing/2014/main" id="{80CE1D49-4C32-456A-943F-6B63A58B4C84}"/>
                  </a:ext>
                </a:extLst>
              </p:cNvPr>
              <p:cNvSpPr>
                <a:spLocks noChangeShapeType="1"/>
              </p:cNvSpPr>
              <p:nvPr/>
            </p:nvSpPr>
            <p:spPr bwMode="auto">
              <a:xfrm flipH="1" flipV="1">
                <a:off x="2813051" y="3360738"/>
                <a:ext cx="57150"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7" name="Line 385">
                <a:extLst>
                  <a:ext uri="{FF2B5EF4-FFF2-40B4-BE49-F238E27FC236}">
                    <a16:creationId xmlns:a16="http://schemas.microsoft.com/office/drawing/2014/main" id="{4969488E-1C4E-47B6-AC58-E43E563CD328}"/>
                  </a:ext>
                </a:extLst>
              </p:cNvPr>
              <p:cNvSpPr>
                <a:spLocks noChangeShapeType="1"/>
              </p:cNvSpPr>
              <p:nvPr/>
            </p:nvSpPr>
            <p:spPr bwMode="auto">
              <a:xfrm flipH="1" flipV="1">
                <a:off x="2724151" y="3341688"/>
                <a:ext cx="52388" cy="95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8" name="Line 386">
                <a:extLst>
                  <a:ext uri="{FF2B5EF4-FFF2-40B4-BE49-F238E27FC236}">
                    <a16:creationId xmlns:a16="http://schemas.microsoft.com/office/drawing/2014/main" id="{F987864A-92A6-40C9-B301-C5FDFD3B53B7}"/>
                  </a:ext>
                </a:extLst>
              </p:cNvPr>
              <p:cNvSpPr>
                <a:spLocks noChangeShapeType="1"/>
              </p:cNvSpPr>
              <p:nvPr/>
            </p:nvSpPr>
            <p:spPr bwMode="auto">
              <a:xfrm flipH="1" flipV="1">
                <a:off x="2630488" y="3319463"/>
                <a:ext cx="57150" cy="127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09" name="Line 387">
                <a:extLst>
                  <a:ext uri="{FF2B5EF4-FFF2-40B4-BE49-F238E27FC236}">
                    <a16:creationId xmlns:a16="http://schemas.microsoft.com/office/drawing/2014/main" id="{88546684-2E1B-4176-9201-33CE7D2B6D03}"/>
                  </a:ext>
                </a:extLst>
              </p:cNvPr>
              <p:cNvSpPr>
                <a:spLocks noChangeShapeType="1"/>
              </p:cNvSpPr>
              <p:nvPr/>
            </p:nvSpPr>
            <p:spPr bwMode="auto">
              <a:xfrm flipH="1" flipV="1">
                <a:off x="2541588" y="3300413"/>
                <a:ext cx="52388"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0" name="Line 388">
                <a:extLst>
                  <a:ext uri="{FF2B5EF4-FFF2-40B4-BE49-F238E27FC236}">
                    <a16:creationId xmlns:a16="http://schemas.microsoft.com/office/drawing/2014/main" id="{F8135B9E-4410-42AF-86FD-9F2BC9C5F0E8}"/>
                  </a:ext>
                </a:extLst>
              </p:cNvPr>
              <p:cNvSpPr>
                <a:spLocks noChangeShapeType="1"/>
              </p:cNvSpPr>
              <p:nvPr/>
            </p:nvSpPr>
            <p:spPr bwMode="auto">
              <a:xfrm flipH="1" flipV="1">
                <a:off x="2447926" y="3281363"/>
                <a:ext cx="57150" cy="14288"/>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1" name="Line 389">
                <a:extLst>
                  <a:ext uri="{FF2B5EF4-FFF2-40B4-BE49-F238E27FC236}">
                    <a16:creationId xmlns:a16="http://schemas.microsoft.com/office/drawing/2014/main" id="{04F2E692-9FFF-445D-AEED-F49AA412A37A}"/>
                  </a:ext>
                </a:extLst>
              </p:cNvPr>
              <p:cNvSpPr>
                <a:spLocks noChangeShapeType="1"/>
              </p:cNvSpPr>
              <p:nvPr/>
            </p:nvSpPr>
            <p:spPr bwMode="auto">
              <a:xfrm flipH="1" flipV="1">
                <a:off x="2373313" y="3235325"/>
                <a:ext cx="38100" cy="365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2" name="Line 390">
                <a:extLst>
                  <a:ext uri="{FF2B5EF4-FFF2-40B4-BE49-F238E27FC236}">
                    <a16:creationId xmlns:a16="http://schemas.microsoft.com/office/drawing/2014/main" id="{29379A67-A113-4914-90D4-B6D2C77E32EB}"/>
                  </a:ext>
                </a:extLst>
              </p:cNvPr>
              <p:cNvSpPr>
                <a:spLocks noChangeShapeType="1"/>
              </p:cNvSpPr>
              <p:nvPr/>
            </p:nvSpPr>
            <p:spPr bwMode="auto">
              <a:xfrm flipH="1" flipV="1">
                <a:off x="2308226" y="3163888"/>
                <a:ext cx="36513" cy="428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3" name="Freeform 391">
                <a:extLst>
                  <a:ext uri="{FF2B5EF4-FFF2-40B4-BE49-F238E27FC236}">
                    <a16:creationId xmlns:a16="http://schemas.microsoft.com/office/drawing/2014/main" id="{CDE9D23D-7CE8-49C7-ABBD-CB38B52CE679}"/>
                  </a:ext>
                </a:extLst>
              </p:cNvPr>
              <p:cNvSpPr>
                <a:spLocks/>
              </p:cNvSpPr>
              <p:nvPr/>
            </p:nvSpPr>
            <p:spPr bwMode="auto">
              <a:xfrm>
                <a:off x="2243138" y="3127375"/>
                <a:ext cx="46038" cy="19050"/>
              </a:xfrm>
              <a:custGeom>
                <a:avLst/>
                <a:gdLst>
                  <a:gd name="T0" fmla="*/ 29 w 29"/>
                  <a:gd name="T1" fmla="*/ 12 h 12"/>
                  <a:gd name="T2" fmla="*/ 17 w 29"/>
                  <a:gd name="T3" fmla="*/ 0 h 12"/>
                  <a:gd name="T4" fmla="*/ 0 w 29"/>
                  <a:gd name="T5" fmla="*/ 3 h 12"/>
                </a:gdLst>
                <a:ahLst/>
                <a:cxnLst>
                  <a:cxn ang="0">
                    <a:pos x="T0" y="T1"/>
                  </a:cxn>
                  <a:cxn ang="0">
                    <a:pos x="T2" y="T3"/>
                  </a:cxn>
                  <a:cxn ang="0">
                    <a:pos x="T4" y="T5"/>
                  </a:cxn>
                </a:cxnLst>
                <a:rect l="0" t="0" r="r" b="b"/>
                <a:pathLst>
                  <a:path w="29" h="12">
                    <a:moveTo>
                      <a:pt x="29" y="12"/>
                    </a:moveTo>
                    <a:lnTo>
                      <a:pt x="17" y="0"/>
                    </a:lnTo>
                    <a:lnTo>
                      <a:pt x="0" y="3"/>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4" name="Line 392">
                <a:extLst>
                  <a:ext uri="{FF2B5EF4-FFF2-40B4-BE49-F238E27FC236}">
                    <a16:creationId xmlns:a16="http://schemas.microsoft.com/office/drawing/2014/main" id="{2862BC89-D5C4-4FBF-8B6A-F0CFF0BEEC8F}"/>
                  </a:ext>
                </a:extLst>
              </p:cNvPr>
              <p:cNvSpPr>
                <a:spLocks noChangeShapeType="1"/>
              </p:cNvSpPr>
              <p:nvPr/>
            </p:nvSpPr>
            <p:spPr bwMode="auto">
              <a:xfrm flipH="1">
                <a:off x="2120901" y="3136900"/>
                <a:ext cx="74613" cy="47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5" name="Line 393">
                <a:extLst>
                  <a:ext uri="{FF2B5EF4-FFF2-40B4-BE49-F238E27FC236}">
                    <a16:creationId xmlns:a16="http://schemas.microsoft.com/office/drawing/2014/main" id="{26C3F6AA-BDD4-4195-9596-8A33301927C4}"/>
                  </a:ext>
                </a:extLst>
              </p:cNvPr>
              <p:cNvSpPr>
                <a:spLocks noChangeShapeType="1"/>
              </p:cNvSpPr>
              <p:nvPr/>
            </p:nvSpPr>
            <p:spPr bwMode="auto">
              <a:xfrm flipH="1">
                <a:off x="2032001" y="3159125"/>
                <a:ext cx="55563" cy="476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6" name="Freeform 394">
                <a:extLst>
                  <a:ext uri="{FF2B5EF4-FFF2-40B4-BE49-F238E27FC236}">
                    <a16:creationId xmlns:a16="http://schemas.microsoft.com/office/drawing/2014/main" id="{99E8CDB3-F188-4ED7-8DE7-1B4D67C88E41}"/>
                  </a:ext>
                </a:extLst>
              </p:cNvPr>
              <p:cNvSpPr>
                <a:spLocks/>
              </p:cNvSpPr>
              <p:nvPr/>
            </p:nvSpPr>
            <p:spPr bwMode="auto">
              <a:xfrm>
                <a:off x="1962151" y="3225800"/>
                <a:ext cx="41275" cy="17463"/>
              </a:xfrm>
              <a:custGeom>
                <a:avLst/>
                <a:gdLst>
                  <a:gd name="T0" fmla="*/ 26 w 26"/>
                  <a:gd name="T1" fmla="*/ 0 h 11"/>
                  <a:gd name="T2" fmla="*/ 11 w 26"/>
                  <a:gd name="T3" fmla="*/ 11 h 11"/>
                  <a:gd name="T4" fmla="*/ 0 w 26"/>
                  <a:gd name="T5" fmla="*/ 0 h 11"/>
                </a:gdLst>
                <a:ahLst/>
                <a:cxnLst>
                  <a:cxn ang="0">
                    <a:pos x="T0" y="T1"/>
                  </a:cxn>
                  <a:cxn ang="0">
                    <a:pos x="T2" y="T3"/>
                  </a:cxn>
                  <a:cxn ang="0">
                    <a:pos x="T4" y="T5"/>
                  </a:cxn>
                </a:cxnLst>
                <a:rect l="0" t="0" r="r" b="b"/>
                <a:pathLst>
                  <a:path w="26" h="11">
                    <a:moveTo>
                      <a:pt x="26" y="0"/>
                    </a:moveTo>
                    <a:lnTo>
                      <a:pt x="11" y="11"/>
                    </a:lnTo>
                    <a:lnTo>
                      <a:pt x="0" y="0"/>
                    </a:lnTo>
                  </a:path>
                </a:pathLst>
              </a:custGeom>
              <a:noFill/>
              <a:ln w="19050">
                <a:solidFill>
                  <a:srgbClr val="0061A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7" name="Line 395">
                <a:extLst>
                  <a:ext uri="{FF2B5EF4-FFF2-40B4-BE49-F238E27FC236}">
                    <a16:creationId xmlns:a16="http://schemas.microsoft.com/office/drawing/2014/main" id="{33723B0B-7CBE-47BA-9557-221DA0789D1A}"/>
                  </a:ext>
                </a:extLst>
              </p:cNvPr>
              <p:cNvSpPr>
                <a:spLocks noChangeShapeType="1"/>
              </p:cNvSpPr>
              <p:nvPr/>
            </p:nvSpPr>
            <p:spPr bwMode="auto">
              <a:xfrm flipH="1" flipV="1">
                <a:off x="1895476" y="3159125"/>
                <a:ext cx="42863" cy="3810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8" name="Line 396">
                <a:extLst>
                  <a:ext uri="{FF2B5EF4-FFF2-40B4-BE49-F238E27FC236}">
                    <a16:creationId xmlns:a16="http://schemas.microsoft.com/office/drawing/2014/main" id="{1A06A367-3B71-41F6-A86F-68D32BDC34E5}"/>
                  </a:ext>
                </a:extLst>
              </p:cNvPr>
              <p:cNvSpPr>
                <a:spLocks noChangeShapeType="1"/>
              </p:cNvSpPr>
              <p:nvPr/>
            </p:nvSpPr>
            <p:spPr bwMode="auto">
              <a:xfrm flipH="1" flipV="1">
                <a:off x="1830388" y="3089275"/>
                <a:ext cx="42863" cy="428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19" name="Line 397">
                <a:extLst>
                  <a:ext uri="{FF2B5EF4-FFF2-40B4-BE49-F238E27FC236}">
                    <a16:creationId xmlns:a16="http://schemas.microsoft.com/office/drawing/2014/main" id="{0F155728-070C-4737-BAE3-BAB8E13A4606}"/>
                  </a:ext>
                </a:extLst>
              </p:cNvPr>
              <p:cNvSpPr>
                <a:spLocks noChangeShapeType="1"/>
              </p:cNvSpPr>
              <p:nvPr/>
            </p:nvSpPr>
            <p:spPr bwMode="auto">
              <a:xfrm flipH="1" flipV="1">
                <a:off x="1765301" y="3024188"/>
                <a:ext cx="41275" cy="4127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0" name="Line 398">
                <a:extLst>
                  <a:ext uri="{FF2B5EF4-FFF2-40B4-BE49-F238E27FC236}">
                    <a16:creationId xmlns:a16="http://schemas.microsoft.com/office/drawing/2014/main" id="{0849DFF6-3FC2-4E75-B5B5-1662E1E53DD5}"/>
                  </a:ext>
                </a:extLst>
              </p:cNvPr>
              <p:cNvSpPr>
                <a:spLocks noChangeShapeType="1"/>
              </p:cNvSpPr>
              <p:nvPr/>
            </p:nvSpPr>
            <p:spPr bwMode="auto">
              <a:xfrm flipH="1" flipV="1">
                <a:off x="1698626" y="2959100"/>
                <a:ext cx="42863" cy="365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1" name="Line 399">
                <a:extLst>
                  <a:ext uri="{FF2B5EF4-FFF2-40B4-BE49-F238E27FC236}">
                    <a16:creationId xmlns:a16="http://schemas.microsoft.com/office/drawing/2014/main" id="{948255A3-847C-4E21-BB54-A0D078DE4166}"/>
                  </a:ext>
                </a:extLst>
              </p:cNvPr>
              <p:cNvSpPr>
                <a:spLocks noChangeShapeType="1"/>
              </p:cNvSpPr>
              <p:nvPr/>
            </p:nvSpPr>
            <p:spPr bwMode="auto">
              <a:xfrm flipH="1" flipV="1">
                <a:off x="1643063" y="2882900"/>
                <a:ext cx="38100" cy="47625"/>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2" name="Line 400">
                <a:extLst>
                  <a:ext uri="{FF2B5EF4-FFF2-40B4-BE49-F238E27FC236}">
                    <a16:creationId xmlns:a16="http://schemas.microsoft.com/office/drawing/2014/main" id="{A01664D6-E35A-4A6F-B669-A88FA52781BF}"/>
                  </a:ext>
                </a:extLst>
              </p:cNvPr>
              <p:cNvSpPr>
                <a:spLocks noChangeShapeType="1"/>
              </p:cNvSpPr>
              <p:nvPr/>
            </p:nvSpPr>
            <p:spPr bwMode="auto">
              <a:xfrm flipH="1" flipV="1">
                <a:off x="1592263" y="2808288"/>
                <a:ext cx="31750" cy="4286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3" name="Line 401">
                <a:extLst>
                  <a:ext uri="{FF2B5EF4-FFF2-40B4-BE49-F238E27FC236}">
                    <a16:creationId xmlns:a16="http://schemas.microsoft.com/office/drawing/2014/main" id="{97402028-3CCD-4041-B446-CC43EA6C34B0}"/>
                  </a:ext>
                </a:extLst>
              </p:cNvPr>
              <p:cNvSpPr>
                <a:spLocks noChangeShapeType="1"/>
              </p:cNvSpPr>
              <p:nvPr/>
            </p:nvSpPr>
            <p:spPr bwMode="auto">
              <a:xfrm flipH="1" flipV="1">
                <a:off x="1558926" y="2762250"/>
                <a:ext cx="14288" cy="238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4" name="Line 402">
                <a:extLst>
                  <a:ext uri="{FF2B5EF4-FFF2-40B4-BE49-F238E27FC236}">
                    <a16:creationId xmlns:a16="http://schemas.microsoft.com/office/drawing/2014/main" id="{803FD227-0857-4557-A6A4-DE89EDD66043}"/>
                  </a:ext>
                </a:extLst>
              </p:cNvPr>
              <p:cNvSpPr>
                <a:spLocks noChangeShapeType="1"/>
              </p:cNvSpPr>
              <p:nvPr/>
            </p:nvSpPr>
            <p:spPr bwMode="auto">
              <a:xfrm>
                <a:off x="1258888" y="2752725"/>
                <a:ext cx="427038" cy="125413"/>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5" name="Line 403">
                <a:extLst>
                  <a:ext uri="{FF2B5EF4-FFF2-40B4-BE49-F238E27FC236}">
                    <a16:creationId xmlns:a16="http://schemas.microsoft.com/office/drawing/2014/main" id="{81D3AEB7-3368-4B15-BAB9-79E4618F7BED}"/>
                  </a:ext>
                </a:extLst>
              </p:cNvPr>
              <p:cNvSpPr>
                <a:spLocks noChangeShapeType="1"/>
              </p:cNvSpPr>
              <p:nvPr/>
            </p:nvSpPr>
            <p:spPr bwMode="auto">
              <a:xfrm flipH="1">
                <a:off x="1249363" y="1568450"/>
                <a:ext cx="566738" cy="11747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6" name="Line 404">
                <a:extLst>
                  <a:ext uri="{FF2B5EF4-FFF2-40B4-BE49-F238E27FC236}">
                    <a16:creationId xmlns:a16="http://schemas.microsoft.com/office/drawing/2014/main" id="{911BE4EC-E644-4F3F-9B20-917C2A43364A}"/>
                  </a:ext>
                </a:extLst>
              </p:cNvPr>
              <p:cNvSpPr>
                <a:spLocks noChangeShapeType="1"/>
              </p:cNvSpPr>
              <p:nvPr/>
            </p:nvSpPr>
            <p:spPr bwMode="auto">
              <a:xfrm flipH="1">
                <a:off x="1254126" y="2147888"/>
                <a:ext cx="427038" cy="59531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627" name="Line 405">
                <a:extLst>
                  <a:ext uri="{FF2B5EF4-FFF2-40B4-BE49-F238E27FC236}">
                    <a16:creationId xmlns:a16="http://schemas.microsoft.com/office/drawing/2014/main" id="{B5994EE1-B2FA-455D-A462-EBBB0067661F}"/>
                  </a:ext>
                </a:extLst>
              </p:cNvPr>
              <p:cNvSpPr>
                <a:spLocks noChangeShapeType="1"/>
              </p:cNvSpPr>
              <p:nvPr/>
            </p:nvSpPr>
            <p:spPr bwMode="auto">
              <a:xfrm flipH="1">
                <a:off x="2171701" y="1731963"/>
                <a:ext cx="23813" cy="142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grpSp>
        <p:sp>
          <p:nvSpPr>
            <p:cNvPr id="339" name="Line 407">
              <a:extLst>
                <a:ext uri="{FF2B5EF4-FFF2-40B4-BE49-F238E27FC236}">
                  <a16:creationId xmlns:a16="http://schemas.microsoft.com/office/drawing/2014/main" id="{82F1F01C-7F15-44DB-85D3-01F804AE6C12}"/>
                </a:ext>
              </a:extLst>
            </p:cNvPr>
            <p:cNvSpPr>
              <a:spLocks noChangeShapeType="1"/>
            </p:cNvSpPr>
            <p:nvPr/>
          </p:nvSpPr>
          <p:spPr bwMode="auto">
            <a:xfrm flipH="1">
              <a:off x="2101850" y="1774825"/>
              <a:ext cx="42863" cy="317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0" name="Line 408">
              <a:extLst>
                <a:ext uri="{FF2B5EF4-FFF2-40B4-BE49-F238E27FC236}">
                  <a16:creationId xmlns:a16="http://schemas.microsoft.com/office/drawing/2014/main" id="{C117F0D9-9B22-436D-B0D7-E4D045C78AF5}"/>
                </a:ext>
              </a:extLst>
            </p:cNvPr>
            <p:cNvSpPr>
              <a:spLocks noChangeShapeType="1"/>
            </p:cNvSpPr>
            <p:nvPr/>
          </p:nvSpPr>
          <p:spPr bwMode="auto">
            <a:xfrm flipH="1">
              <a:off x="2027238" y="1830388"/>
              <a:ext cx="46038" cy="3810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1" name="Line 409">
              <a:extLst>
                <a:ext uri="{FF2B5EF4-FFF2-40B4-BE49-F238E27FC236}">
                  <a16:creationId xmlns:a16="http://schemas.microsoft.com/office/drawing/2014/main" id="{0498A6FD-34CC-4A95-9951-B028BE14A5C3}"/>
                </a:ext>
              </a:extLst>
            </p:cNvPr>
            <p:cNvSpPr>
              <a:spLocks noChangeShapeType="1"/>
            </p:cNvSpPr>
            <p:nvPr/>
          </p:nvSpPr>
          <p:spPr bwMode="auto">
            <a:xfrm flipH="1">
              <a:off x="1957388" y="1890713"/>
              <a:ext cx="41275" cy="3333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2" name="Line 410">
              <a:extLst>
                <a:ext uri="{FF2B5EF4-FFF2-40B4-BE49-F238E27FC236}">
                  <a16:creationId xmlns:a16="http://schemas.microsoft.com/office/drawing/2014/main" id="{30CC8905-46AD-44EC-84D1-F1633D7390AF}"/>
                </a:ext>
              </a:extLst>
            </p:cNvPr>
            <p:cNvSpPr>
              <a:spLocks noChangeShapeType="1"/>
            </p:cNvSpPr>
            <p:nvPr/>
          </p:nvSpPr>
          <p:spPr bwMode="auto">
            <a:xfrm flipH="1">
              <a:off x="1881188" y="1952625"/>
              <a:ext cx="47625" cy="317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3" name="Line 411">
              <a:extLst>
                <a:ext uri="{FF2B5EF4-FFF2-40B4-BE49-F238E27FC236}">
                  <a16:creationId xmlns:a16="http://schemas.microsoft.com/office/drawing/2014/main" id="{93D1E5EA-5E95-4C25-B0D8-C43388C2B075}"/>
                </a:ext>
              </a:extLst>
            </p:cNvPr>
            <p:cNvSpPr>
              <a:spLocks noChangeShapeType="1"/>
            </p:cNvSpPr>
            <p:nvPr/>
          </p:nvSpPr>
          <p:spPr bwMode="auto">
            <a:xfrm flipH="1">
              <a:off x="1811338" y="2008188"/>
              <a:ext cx="42863" cy="3810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4" name="Line 412">
              <a:extLst>
                <a:ext uri="{FF2B5EF4-FFF2-40B4-BE49-F238E27FC236}">
                  <a16:creationId xmlns:a16="http://schemas.microsoft.com/office/drawing/2014/main" id="{E22F9E38-8BEB-410F-9970-2AB874B0BF2A}"/>
                </a:ext>
              </a:extLst>
            </p:cNvPr>
            <p:cNvSpPr>
              <a:spLocks noChangeShapeType="1"/>
            </p:cNvSpPr>
            <p:nvPr/>
          </p:nvSpPr>
          <p:spPr bwMode="auto">
            <a:xfrm flipH="1">
              <a:off x="1736725" y="2068513"/>
              <a:ext cx="46038" cy="3333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5" name="Line 413">
              <a:extLst>
                <a:ext uri="{FF2B5EF4-FFF2-40B4-BE49-F238E27FC236}">
                  <a16:creationId xmlns:a16="http://schemas.microsoft.com/office/drawing/2014/main" id="{028E7892-CF5C-4A44-A7E4-3939F0CB760C}"/>
                </a:ext>
              </a:extLst>
            </p:cNvPr>
            <p:cNvSpPr>
              <a:spLocks noChangeShapeType="1"/>
            </p:cNvSpPr>
            <p:nvPr/>
          </p:nvSpPr>
          <p:spPr bwMode="auto">
            <a:xfrm flipH="1">
              <a:off x="1681163" y="2135188"/>
              <a:ext cx="22225" cy="1270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6" name="Line 414">
              <a:extLst>
                <a:ext uri="{FF2B5EF4-FFF2-40B4-BE49-F238E27FC236}">
                  <a16:creationId xmlns:a16="http://schemas.microsoft.com/office/drawing/2014/main" id="{4C7645E2-46C0-48B2-85A4-5FC48759AFAB}"/>
                </a:ext>
              </a:extLst>
            </p:cNvPr>
            <p:cNvSpPr>
              <a:spLocks noChangeShapeType="1"/>
            </p:cNvSpPr>
            <p:nvPr/>
          </p:nvSpPr>
          <p:spPr bwMode="auto">
            <a:xfrm flipH="1">
              <a:off x="1254125" y="2238375"/>
              <a:ext cx="407988" cy="50482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7" name="Line 415">
              <a:extLst>
                <a:ext uri="{FF2B5EF4-FFF2-40B4-BE49-F238E27FC236}">
                  <a16:creationId xmlns:a16="http://schemas.microsoft.com/office/drawing/2014/main" id="{1241041F-36E1-46B1-8925-7E6277D4EBC1}"/>
                </a:ext>
              </a:extLst>
            </p:cNvPr>
            <p:cNvSpPr>
              <a:spLocks noChangeShapeType="1"/>
            </p:cNvSpPr>
            <p:nvPr/>
          </p:nvSpPr>
          <p:spPr bwMode="auto">
            <a:xfrm flipH="1">
              <a:off x="2012950" y="2176463"/>
              <a:ext cx="74613" cy="952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8" name="Line 416">
              <a:extLst>
                <a:ext uri="{FF2B5EF4-FFF2-40B4-BE49-F238E27FC236}">
                  <a16:creationId xmlns:a16="http://schemas.microsoft.com/office/drawing/2014/main" id="{1D860763-F1DF-4449-AB0B-3D76D5D9BAFD}"/>
                </a:ext>
              </a:extLst>
            </p:cNvPr>
            <p:cNvSpPr>
              <a:spLocks noChangeShapeType="1"/>
            </p:cNvSpPr>
            <p:nvPr/>
          </p:nvSpPr>
          <p:spPr bwMode="auto">
            <a:xfrm flipH="1">
              <a:off x="1900238" y="2190750"/>
              <a:ext cx="74613" cy="142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49" name="Line 417">
              <a:extLst>
                <a:ext uri="{FF2B5EF4-FFF2-40B4-BE49-F238E27FC236}">
                  <a16:creationId xmlns:a16="http://schemas.microsoft.com/office/drawing/2014/main" id="{839CCCB5-DD51-48DC-A24C-D916E60CAB94}"/>
                </a:ext>
              </a:extLst>
            </p:cNvPr>
            <p:cNvSpPr>
              <a:spLocks noChangeShapeType="1"/>
            </p:cNvSpPr>
            <p:nvPr/>
          </p:nvSpPr>
          <p:spPr bwMode="auto">
            <a:xfrm flipH="1">
              <a:off x="1792288" y="2209800"/>
              <a:ext cx="76200" cy="952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0" name="Line 418">
              <a:extLst>
                <a:ext uri="{FF2B5EF4-FFF2-40B4-BE49-F238E27FC236}">
                  <a16:creationId xmlns:a16="http://schemas.microsoft.com/office/drawing/2014/main" id="{6F727F88-AF4E-4BAA-B4EB-C869C45C8953}"/>
                </a:ext>
              </a:extLst>
            </p:cNvPr>
            <p:cNvSpPr>
              <a:spLocks noChangeShapeType="1"/>
            </p:cNvSpPr>
            <p:nvPr/>
          </p:nvSpPr>
          <p:spPr bwMode="auto">
            <a:xfrm flipH="1">
              <a:off x="1681163" y="2224088"/>
              <a:ext cx="74613" cy="952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1" name="Line 419">
              <a:extLst>
                <a:ext uri="{FF2B5EF4-FFF2-40B4-BE49-F238E27FC236}">
                  <a16:creationId xmlns:a16="http://schemas.microsoft.com/office/drawing/2014/main" id="{AC6A59EE-AEB8-4EF3-BF4D-56B559DDCFC3}"/>
                </a:ext>
              </a:extLst>
            </p:cNvPr>
            <p:cNvSpPr>
              <a:spLocks noChangeShapeType="1"/>
            </p:cNvSpPr>
            <p:nvPr/>
          </p:nvSpPr>
          <p:spPr bwMode="auto">
            <a:xfrm flipH="1">
              <a:off x="1263650" y="2443163"/>
              <a:ext cx="398463" cy="29527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2" name="Line 420">
              <a:extLst>
                <a:ext uri="{FF2B5EF4-FFF2-40B4-BE49-F238E27FC236}">
                  <a16:creationId xmlns:a16="http://schemas.microsoft.com/office/drawing/2014/main" id="{BDC0ABD1-8878-4920-9D92-E7A869E60E3F}"/>
                </a:ext>
              </a:extLst>
            </p:cNvPr>
            <p:cNvSpPr>
              <a:spLocks noChangeShapeType="1"/>
            </p:cNvSpPr>
            <p:nvPr/>
          </p:nvSpPr>
          <p:spPr bwMode="auto">
            <a:xfrm flipH="1">
              <a:off x="2063750" y="2120900"/>
              <a:ext cx="23813" cy="142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3" name="Line 421">
              <a:extLst>
                <a:ext uri="{FF2B5EF4-FFF2-40B4-BE49-F238E27FC236}">
                  <a16:creationId xmlns:a16="http://schemas.microsoft.com/office/drawing/2014/main" id="{691A2634-697F-4E4C-A876-1FA68B4AE442}"/>
                </a:ext>
              </a:extLst>
            </p:cNvPr>
            <p:cNvSpPr>
              <a:spLocks noChangeShapeType="1"/>
            </p:cNvSpPr>
            <p:nvPr/>
          </p:nvSpPr>
          <p:spPr bwMode="auto">
            <a:xfrm flipH="1">
              <a:off x="1989138" y="2157413"/>
              <a:ext cx="47625" cy="3333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4" name="Line 422">
              <a:extLst>
                <a:ext uri="{FF2B5EF4-FFF2-40B4-BE49-F238E27FC236}">
                  <a16:creationId xmlns:a16="http://schemas.microsoft.com/office/drawing/2014/main" id="{64D26E8F-7129-4771-B777-756CC32A6367}"/>
                </a:ext>
              </a:extLst>
            </p:cNvPr>
            <p:cNvSpPr>
              <a:spLocks noChangeShapeType="1"/>
            </p:cNvSpPr>
            <p:nvPr/>
          </p:nvSpPr>
          <p:spPr bwMode="auto">
            <a:xfrm flipH="1">
              <a:off x="1919288" y="2214563"/>
              <a:ext cx="42863" cy="317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5" name="Line 423">
              <a:extLst>
                <a:ext uri="{FF2B5EF4-FFF2-40B4-BE49-F238E27FC236}">
                  <a16:creationId xmlns:a16="http://schemas.microsoft.com/office/drawing/2014/main" id="{F54094D0-3524-4033-8EA4-9D21FDF36D7A}"/>
                </a:ext>
              </a:extLst>
            </p:cNvPr>
            <p:cNvSpPr>
              <a:spLocks noChangeShapeType="1"/>
            </p:cNvSpPr>
            <p:nvPr/>
          </p:nvSpPr>
          <p:spPr bwMode="auto">
            <a:xfrm flipH="1">
              <a:off x="1844675" y="2270125"/>
              <a:ext cx="41275" cy="3810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6" name="Line 424">
              <a:extLst>
                <a:ext uri="{FF2B5EF4-FFF2-40B4-BE49-F238E27FC236}">
                  <a16:creationId xmlns:a16="http://schemas.microsoft.com/office/drawing/2014/main" id="{798BF680-75C4-4EFD-8FC1-A3EAE3B70CB4}"/>
                </a:ext>
              </a:extLst>
            </p:cNvPr>
            <p:cNvSpPr>
              <a:spLocks noChangeShapeType="1"/>
            </p:cNvSpPr>
            <p:nvPr/>
          </p:nvSpPr>
          <p:spPr bwMode="auto">
            <a:xfrm flipH="1">
              <a:off x="1770063" y="2327275"/>
              <a:ext cx="41275" cy="3651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7" name="Line 425">
              <a:extLst>
                <a:ext uri="{FF2B5EF4-FFF2-40B4-BE49-F238E27FC236}">
                  <a16:creationId xmlns:a16="http://schemas.microsoft.com/office/drawing/2014/main" id="{3627964C-1F46-41C2-A48B-5B913F7CC7CC}"/>
                </a:ext>
              </a:extLst>
            </p:cNvPr>
            <p:cNvSpPr>
              <a:spLocks noChangeShapeType="1"/>
            </p:cNvSpPr>
            <p:nvPr/>
          </p:nvSpPr>
          <p:spPr bwMode="auto">
            <a:xfrm flipH="1">
              <a:off x="1703388" y="2387600"/>
              <a:ext cx="38100" cy="2381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8" name="Line 426">
              <a:extLst>
                <a:ext uri="{FF2B5EF4-FFF2-40B4-BE49-F238E27FC236}">
                  <a16:creationId xmlns:a16="http://schemas.microsoft.com/office/drawing/2014/main" id="{23AB0FB2-E237-4341-9D9D-A9FA29B2F8DE}"/>
                </a:ext>
              </a:extLst>
            </p:cNvPr>
            <p:cNvSpPr>
              <a:spLocks noChangeShapeType="1"/>
            </p:cNvSpPr>
            <p:nvPr/>
          </p:nvSpPr>
          <p:spPr bwMode="auto">
            <a:xfrm flipH="1">
              <a:off x="1671638" y="2420938"/>
              <a:ext cx="17463" cy="174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59" name="Line 427">
              <a:extLst>
                <a:ext uri="{FF2B5EF4-FFF2-40B4-BE49-F238E27FC236}">
                  <a16:creationId xmlns:a16="http://schemas.microsoft.com/office/drawing/2014/main" id="{C577011A-CAE6-40E5-AEC7-CC5FAB9EE98D}"/>
                </a:ext>
              </a:extLst>
            </p:cNvPr>
            <p:cNvSpPr>
              <a:spLocks noChangeShapeType="1"/>
            </p:cNvSpPr>
            <p:nvPr/>
          </p:nvSpPr>
          <p:spPr bwMode="auto">
            <a:xfrm flipH="1">
              <a:off x="1657350" y="2625725"/>
              <a:ext cx="28575" cy="952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0" name="Line 428">
              <a:extLst>
                <a:ext uri="{FF2B5EF4-FFF2-40B4-BE49-F238E27FC236}">
                  <a16:creationId xmlns:a16="http://schemas.microsoft.com/office/drawing/2014/main" id="{FD5C8ED1-994D-4E86-AA82-CC18524056B3}"/>
                </a:ext>
              </a:extLst>
            </p:cNvPr>
            <p:cNvSpPr>
              <a:spLocks noChangeShapeType="1"/>
            </p:cNvSpPr>
            <p:nvPr/>
          </p:nvSpPr>
          <p:spPr bwMode="auto">
            <a:xfrm flipH="1">
              <a:off x="1568450" y="2644775"/>
              <a:ext cx="55563" cy="142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1" name="Line 429">
              <a:extLst>
                <a:ext uri="{FF2B5EF4-FFF2-40B4-BE49-F238E27FC236}">
                  <a16:creationId xmlns:a16="http://schemas.microsoft.com/office/drawing/2014/main" id="{25B9C7A6-4BCD-4C0D-9723-C6AB73C52477}"/>
                </a:ext>
              </a:extLst>
            </p:cNvPr>
            <p:cNvSpPr>
              <a:spLocks noChangeShapeType="1"/>
            </p:cNvSpPr>
            <p:nvPr/>
          </p:nvSpPr>
          <p:spPr bwMode="auto">
            <a:xfrm flipH="1">
              <a:off x="1479550" y="2668588"/>
              <a:ext cx="55563" cy="190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2" name="Line 430">
              <a:extLst>
                <a:ext uri="{FF2B5EF4-FFF2-40B4-BE49-F238E27FC236}">
                  <a16:creationId xmlns:a16="http://schemas.microsoft.com/office/drawing/2014/main" id="{60919AB6-FA34-41F4-905C-3C19D014ACEC}"/>
                </a:ext>
              </a:extLst>
            </p:cNvPr>
            <p:cNvSpPr>
              <a:spLocks noChangeShapeType="1"/>
            </p:cNvSpPr>
            <p:nvPr/>
          </p:nvSpPr>
          <p:spPr bwMode="auto">
            <a:xfrm flipH="1">
              <a:off x="1390650" y="2695575"/>
              <a:ext cx="50800" cy="142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3" name="Line 431">
              <a:extLst>
                <a:ext uri="{FF2B5EF4-FFF2-40B4-BE49-F238E27FC236}">
                  <a16:creationId xmlns:a16="http://schemas.microsoft.com/office/drawing/2014/main" id="{DC995A08-8962-4FC2-BC33-6AEF32944287}"/>
                </a:ext>
              </a:extLst>
            </p:cNvPr>
            <p:cNvSpPr>
              <a:spLocks noChangeShapeType="1"/>
            </p:cNvSpPr>
            <p:nvPr/>
          </p:nvSpPr>
          <p:spPr bwMode="auto">
            <a:xfrm flipH="1">
              <a:off x="1306513" y="2719388"/>
              <a:ext cx="46038" cy="142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4" name="Line 432">
              <a:extLst>
                <a:ext uri="{FF2B5EF4-FFF2-40B4-BE49-F238E27FC236}">
                  <a16:creationId xmlns:a16="http://schemas.microsoft.com/office/drawing/2014/main" id="{097E871D-463D-4A37-A9B9-9D74255F7E79}"/>
                </a:ext>
              </a:extLst>
            </p:cNvPr>
            <p:cNvSpPr>
              <a:spLocks noChangeShapeType="1"/>
            </p:cNvSpPr>
            <p:nvPr/>
          </p:nvSpPr>
          <p:spPr bwMode="auto">
            <a:xfrm flipH="1">
              <a:off x="1258888" y="2738438"/>
              <a:ext cx="28575" cy="47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5" name="Line 433">
              <a:extLst>
                <a:ext uri="{FF2B5EF4-FFF2-40B4-BE49-F238E27FC236}">
                  <a16:creationId xmlns:a16="http://schemas.microsoft.com/office/drawing/2014/main" id="{3B215117-BF01-43CF-A7C3-8A15572233EA}"/>
                </a:ext>
              </a:extLst>
            </p:cNvPr>
            <p:cNvSpPr>
              <a:spLocks noChangeShapeType="1"/>
            </p:cNvSpPr>
            <p:nvPr/>
          </p:nvSpPr>
          <p:spPr bwMode="auto">
            <a:xfrm flipH="1">
              <a:off x="2162175" y="2574925"/>
              <a:ext cx="28575" cy="47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6" name="Line 434">
              <a:extLst>
                <a:ext uri="{FF2B5EF4-FFF2-40B4-BE49-F238E27FC236}">
                  <a16:creationId xmlns:a16="http://schemas.microsoft.com/office/drawing/2014/main" id="{02D34F4D-3DAF-4DFC-B1E7-F7CC2219FF76}"/>
                </a:ext>
              </a:extLst>
            </p:cNvPr>
            <p:cNvSpPr>
              <a:spLocks noChangeShapeType="1"/>
            </p:cNvSpPr>
            <p:nvPr/>
          </p:nvSpPr>
          <p:spPr bwMode="auto">
            <a:xfrm flipH="1">
              <a:off x="2068513" y="2584450"/>
              <a:ext cx="57150" cy="47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7" name="Line 435">
              <a:extLst>
                <a:ext uri="{FF2B5EF4-FFF2-40B4-BE49-F238E27FC236}">
                  <a16:creationId xmlns:a16="http://schemas.microsoft.com/office/drawing/2014/main" id="{8FA8B312-10AE-42B0-B197-3C0F4F4F9DC5}"/>
                </a:ext>
              </a:extLst>
            </p:cNvPr>
            <p:cNvSpPr>
              <a:spLocks noChangeShapeType="1"/>
            </p:cNvSpPr>
            <p:nvPr/>
          </p:nvSpPr>
          <p:spPr bwMode="auto">
            <a:xfrm flipH="1">
              <a:off x="1974850" y="2593975"/>
              <a:ext cx="57150" cy="47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8" name="Line 436">
              <a:extLst>
                <a:ext uri="{FF2B5EF4-FFF2-40B4-BE49-F238E27FC236}">
                  <a16:creationId xmlns:a16="http://schemas.microsoft.com/office/drawing/2014/main" id="{EA1AD1E7-0F53-4E4C-9544-3E1638610E88}"/>
                </a:ext>
              </a:extLst>
            </p:cNvPr>
            <p:cNvSpPr>
              <a:spLocks noChangeShapeType="1"/>
            </p:cNvSpPr>
            <p:nvPr/>
          </p:nvSpPr>
          <p:spPr bwMode="auto">
            <a:xfrm flipH="1">
              <a:off x="1881188" y="2603500"/>
              <a:ext cx="57150" cy="317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69" name="Line 437">
              <a:extLst>
                <a:ext uri="{FF2B5EF4-FFF2-40B4-BE49-F238E27FC236}">
                  <a16:creationId xmlns:a16="http://schemas.microsoft.com/office/drawing/2014/main" id="{F322BD80-06A3-4C42-AEB3-F64DE5104F4D}"/>
                </a:ext>
              </a:extLst>
            </p:cNvPr>
            <p:cNvSpPr>
              <a:spLocks noChangeShapeType="1"/>
            </p:cNvSpPr>
            <p:nvPr/>
          </p:nvSpPr>
          <p:spPr bwMode="auto">
            <a:xfrm flipH="1">
              <a:off x="1787525" y="2611438"/>
              <a:ext cx="57150" cy="47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0" name="Line 438">
              <a:extLst>
                <a:ext uri="{FF2B5EF4-FFF2-40B4-BE49-F238E27FC236}">
                  <a16:creationId xmlns:a16="http://schemas.microsoft.com/office/drawing/2014/main" id="{815D856B-B89E-4CB2-BF9A-B6DF7E631FFA}"/>
                </a:ext>
              </a:extLst>
            </p:cNvPr>
            <p:cNvSpPr>
              <a:spLocks noChangeShapeType="1"/>
            </p:cNvSpPr>
            <p:nvPr/>
          </p:nvSpPr>
          <p:spPr bwMode="auto">
            <a:xfrm flipH="1">
              <a:off x="1703388" y="2620963"/>
              <a:ext cx="28575" cy="47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1" name="Line 439">
              <a:extLst>
                <a:ext uri="{FF2B5EF4-FFF2-40B4-BE49-F238E27FC236}">
                  <a16:creationId xmlns:a16="http://schemas.microsoft.com/office/drawing/2014/main" id="{02A43EF8-BC74-46F6-91D7-46246A01458F}"/>
                </a:ext>
              </a:extLst>
            </p:cNvPr>
            <p:cNvSpPr>
              <a:spLocks noChangeShapeType="1"/>
            </p:cNvSpPr>
            <p:nvPr/>
          </p:nvSpPr>
          <p:spPr bwMode="auto">
            <a:xfrm>
              <a:off x="1647825" y="2832100"/>
              <a:ext cx="19050" cy="190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2" name="Line 440">
              <a:extLst>
                <a:ext uri="{FF2B5EF4-FFF2-40B4-BE49-F238E27FC236}">
                  <a16:creationId xmlns:a16="http://schemas.microsoft.com/office/drawing/2014/main" id="{283463BB-C87A-46CB-9B9B-524D1A0C8DD1}"/>
                </a:ext>
              </a:extLst>
            </p:cNvPr>
            <p:cNvSpPr>
              <a:spLocks noChangeShapeType="1"/>
            </p:cNvSpPr>
            <p:nvPr/>
          </p:nvSpPr>
          <p:spPr bwMode="auto">
            <a:xfrm>
              <a:off x="1689100" y="2878138"/>
              <a:ext cx="38100" cy="3810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3" name="Line 441">
              <a:extLst>
                <a:ext uri="{FF2B5EF4-FFF2-40B4-BE49-F238E27FC236}">
                  <a16:creationId xmlns:a16="http://schemas.microsoft.com/office/drawing/2014/main" id="{1504EE07-0361-4582-B90F-14ADCF60AE4E}"/>
                </a:ext>
              </a:extLst>
            </p:cNvPr>
            <p:cNvSpPr>
              <a:spLocks noChangeShapeType="1"/>
            </p:cNvSpPr>
            <p:nvPr/>
          </p:nvSpPr>
          <p:spPr bwMode="auto">
            <a:xfrm>
              <a:off x="1751013" y="2944813"/>
              <a:ext cx="36513" cy="41275"/>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4" name="Line 442">
              <a:extLst>
                <a:ext uri="{FF2B5EF4-FFF2-40B4-BE49-F238E27FC236}">
                  <a16:creationId xmlns:a16="http://schemas.microsoft.com/office/drawing/2014/main" id="{E516676E-22BD-4053-A5A4-69C4120C0081}"/>
                </a:ext>
              </a:extLst>
            </p:cNvPr>
            <p:cNvSpPr>
              <a:spLocks noChangeShapeType="1"/>
            </p:cNvSpPr>
            <p:nvPr/>
          </p:nvSpPr>
          <p:spPr bwMode="auto">
            <a:xfrm>
              <a:off x="1816100" y="3014663"/>
              <a:ext cx="38100" cy="428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5" name="Line 443">
              <a:extLst>
                <a:ext uri="{FF2B5EF4-FFF2-40B4-BE49-F238E27FC236}">
                  <a16:creationId xmlns:a16="http://schemas.microsoft.com/office/drawing/2014/main" id="{6CE7DBA3-1DE1-4FDD-B3FF-D3E099E8556D}"/>
                </a:ext>
              </a:extLst>
            </p:cNvPr>
            <p:cNvSpPr>
              <a:spLocks noChangeShapeType="1"/>
            </p:cNvSpPr>
            <p:nvPr/>
          </p:nvSpPr>
          <p:spPr bwMode="auto">
            <a:xfrm>
              <a:off x="1876425" y="3084513"/>
              <a:ext cx="38100" cy="4286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6" name="Line 444">
              <a:extLst>
                <a:ext uri="{FF2B5EF4-FFF2-40B4-BE49-F238E27FC236}">
                  <a16:creationId xmlns:a16="http://schemas.microsoft.com/office/drawing/2014/main" id="{70EA642E-D1CB-47B9-B64F-CF390B83B355}"/>
                </a:ext>
              </a:extLst>
            </p:cNvPr>
            <p:cNvSpPr>
              <a:spLocks noChangeShapeType="1"/>
            </p:cNvSpPr>
            <p:nvPr/>
          </p:nvSpPr>
          <p:spPr bwMode="auto">
            <a:xfrm>
              <a:off x="1943100" y="3154363"/>
              <a:ext cx="36513" cy="3810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7" name="Line 445">
              <a:extLst>
                <a:ext uri="{FF2B5EF4-FFF2-40B4-BE49-F238E27FC236}">
                  <a16:creationId xmlns:a16="http://schemas.microsoft.com/office/drawing/2014/main" id="{0C1E55BD-B591-494E-8130-35D22D2FD734}"/>
                </a:ext>
              </a:extLst>
            </p:cNvPr>
            <p:cNvSpPr>
              <a:spLocks noChangeShapeType="1"/>
            </p:cNvSpPr>
            <p:nvPr/>
          </p:nvSpPr>
          <p:spPr bwMode="auto">
            <a:xfrm>
              <a:off x="2003425" y="3221038"/>
              <a:ext cx="28575" cy="3175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8" name="Line 446">
              <a:extLst>
                <a:ext uri="{FF2B5EF4-FFF2-40B4-BE49-F238E27FC236}">
                  <a16:creationId xmlns:a16="http://schemas.microsoft.com/office/drawing/2014/main" id="{9FD7D202-2E87-4A97-A83D-3E59039E3533}"/>
                </a:ext>
              </a:extLst>
            </p:cNvPr>
            <p:cNvSpPr>
              <a:spLocks noChangeShapeType="1"/>
            </p:cNvSpPr>
            <p:nvPr/>
          </p:nvSpPr>
          <p:spPr bwMode="auto">
            <a:xfrm>
              <a:off x="2041525" y="3262313"/>
              <a:ext cx="17463" cy="23813"/>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79" name="Line 447">
              <a:extLst>
                <a:ext uri="{FF2B5EF4-FFF2-40B4-BE49-F238E27FC236}">
                  <a16:creationId xmlns:a16="http://schemas.microsoft.com/office/drawing/2014/main" id="{3AE91E1B-152C-40AD-A343-691D3691A4F2}"/>
                </a:ext>
              </a:extLst>
            </p:cNvPr>
            <p:cNvSpPr>
              <a:spLocks noChangeShapeType="1"/>
            </p:cNvSpPr>
            <p:nvPr/>
          </p:nvSpPr>
          <p:spPr bwMode="auto">
            <a:xfrm>
              <a:off x="1258888" y="2743200"/>
              <a:ext cx="379413" cy="8413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0" name="Freeform 448">
              <a:extLst>
                <a:ext uri="{FF2B5EF4-FFF2-40B4-BE49-F238E27FC236}">
                  <a16:creationId xmlns:a16="http://schemas.microsoft.com/office/drawing/2014/main" id="{A1B4AAF9-4E71-4A6F-BD3D-821E3F7E5F3A}"/>
                </a:ext>
              </a:extLst>
            </p:cNvPr>
            <p:cNvSpPr>
              <a:spLocks/>
            </p:cNvSpPr>
            <p:nvPr/>
          </p:nvSpPr>
          <p:spPr bwMode="auto">
            <a:xfrm>
              <a:off x="2036763" y="3262313"/>
              <a:ext cx="60325" cy="57150"/>
            </a:xfrm>
            <a:custGeom>
              <a:avLst/>
              <a:gdLst>
                <a:gd name="T0" fmla="*/ 0 w 38"/>
                <a:gd name="T1" fmla="*/ 18 h 36"/>
                <a:gd name="T2" fmla="*/ 0 w 38"/>
                <a:gd name="T3" fmla="*/ 18 h 36"/>
                <a:gd name="T4" fmla="*/ 3 w 38"/>
                <a:gd name="T5" fmla="*/ 24 h 36"/>
                <a:gd name="T6" fmla="*/ 6 w 38"/>
                <a:gd name="T7" fmla="*/ 30 h 36"/>
                <a:gd name="T8" fmla="*/ 12 w 38"/>
                <a:gd name="T9" fmla="*/ 36 h 36"/>
                <a:gd name="T10" fmla="*/ 20 w 38"/>
                <a:gd name="T11" fmla="*/ 36 h 36"/>
                <a:gd name="T12" fmla="*/ 20 w 38"/>
                <a:gd name="T13" fmla="*/ 36 h 36"/>
                <a:gd name="T14" fmla="*/ 26 w 38"/>
                <a:gd name="T15" fmla="*/ 36 h 36"/>
                <a:gd name="T16" fmla="*/ 32 w 38"/>
                <a:gd name="T17" fmla="*/ 30 h 36"/>
                <a:gd name="T18" fmla="*/ 35 w 38"/>
                <a:gd name="T19" fmla="*/ 24 h 36"/>
                <a:gd name="T20" fmla="*/ 38 w 38"/>
                <a:gd name="T21" fmla="*/ 18 h 36"/>
                <a:gd name="T22" fmla="*/ 38 w 38"/>
                <a:gd name="T23" fmla="*/ 18 h 36"/>
                <a:gd name="T24" fmla="*/ 35 w 38"/>
                <a:gd name="T25" fmla="*/ 12 h 36"/>
                <a:gd name="T26" fmla="*/ 32 w 38"/>
                <a:gd name="T27" fmla="*/ 6 h 36"/>
                <a:gd name="T28" fmla="*/ 26 w 38"/>
                <a:gd name="T29" fmla="*/ 0 h 36"/>
                <a:gd name="T30" fmla="*/ 20 w 38"/>
                <a:gd name="T31" fmla="*/ 0 h 36"/>
                <a:gd name="T32" fmla="*/ 20 w 38"/>
                <a:gd name="T33" fmla="*/ 0 h 36"/>
                <a:gd name="T34" fmla="*/ 12 w 38"/>
                <a:gd name="T35" fmla="*/ 0 h 36"/>
                <a:gd name="T36" fmla="*/ 6 w 38"/>
                <a:gd name="T37" fmla="*/ 6 h 36"/>
                <a:gd name="T38" fmla="*/ 3 w 38"/>
                <a:gd name="T39" fmla="*/ 12 h 36"/>
                <a:gd name="T40" fmla="*/ 0 w 38"/>
                <a:gd name="T41" fmla="*/ 18 h 36"/>
                <a:gd name="T42" fmla="*/ 0 w 38"/>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6">
                  <a:moveTo>
                    <a:pt x="0" y="18"/>
                  </a:moveTo>
                  <a:lnTo>
                    <a:pt x="0" y="18"/>
                  </a:lnTo>
                  <a:lnTo>
                    <a:pt x="3" y="24"/>
                  </a:lnTo>
                  <a:lnTo>
                    <a:pt x="6" y="30"/>
                  </a:lnTo>
                  <a:lnTo>
                    <a:pt x="12" y="36"/>
                  </a:lnTo>
                  <a:lnTo>
                    <a:pt x="20" y="36"/>
                  </a:lnTo>
                  <a:lnTo>
                    <a:pt x="20" y="36"/>
                  </a:lnTo>
                  <a:lnTo>
                    <a:pt x="26" y="36"/>
                  </a:lnTo>
                  <a:lnTo>
                    <a:pt x="32" y="30"/>
                  </a:lnTo>
                  <a:lnTo>
                    <a:pt x="35" y="24"/>
                  </a:lnTo>
                  <a:lnTo>
                    <a:pt x="38" y="18"/>
                  </a:lnTo>
                  <a:lnTo>
                    <a:pt x="38" y="18"/>
                  </a:lnTo>
                  <a:lnTo>
                    <a:pt x="35" y="12"/>
                  </a:lnTo>
                  <a:lnTo>
                    <a:pt x="32" y="6"/>
                  </a:lnTo>
                  <a:lnTo>
                    <a:pt x="26" y="0"/>
                  </a:lnTo>
                  <a:lnTo>
                    <a:pt x="20" y="0"/>
                  </a:lnTo>
                  <a:lnTo>
                    <a:pt x="20" y="0"/>
                  </a:lnTo>
                  <a:lnTo>
                    <a:pt x="12" y="0"/>
                  </a:lnTo>
                  <a:lnTo>
                    <a:pt x="6" y="6"/>
                  </a:lnTo>
                  <a:lnTo>
                    <a:pt x="3"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1" name="Freeform 449">
              <a:extLst>
                <a:ext uri="{FF2B5EF4-FFF2-40B4-BE49-F238E27FC236}">
                  <a16:creationId xmlns:a16="http://schemas.microsoft.com/office/drawing/2014/main" id="{71EAF707-92D2-4616-A70A-26924DB7AE42}"/>
                </a:ext>
              </a:extLst>
            </p:cNvPr>
            <p:cNvSpPr>
              <a:spLocks/>
            </p:cNvSpPr>
            <p:nvPr/>
          </p:nvSpPr>
          <p:spPr bwMode="auto">
            <a:xfrm>
              <a:off x="2162175" y="2546350"/>
              <a:ext cx="57150" cy="60325"/>
            </a:xfrm>
            <a:custGeom>
              <a:avLst/>
              <a:gdLst>
                <a:gd name="T0" fmla="*/ 0 w 36"/>
                <a:gd name="T1" fmla="*/ 18 h 38"/>
                <a:gd name="T2" fmla="*/ 0 w 36"/>
                <a:gd name="T3" fmla="*/ 18 h 38"/>
                <a:gd name="T4" fmla="*/ 3 w 36"/>
                <a:gd name="T5" fmla="*/ 27 h 38"/>
                <a:gd name="T6" fmla="*/ 6 w 36"/>
                <a:gd name="T7" fmla="*/ 33 h 38"/>
                <a:gd name="T8" fmla="*/ 12 w 36"/>
                <a:gd name="T9" fmla="*/ 36 h 38"/>
                <a:gd name="T10" fmla="*/ 18 w 36"/>
                <a:gd name="T11" fmla="*/ 38 h 38"/>
                <a:gd name="T12" fmla="*/ 18 w 36"/>
                <a:gd name="T13" fmla="*/ 38 h 38"/>
                <a:gd name="T14" fmla="*/ 27 w 36"/>
                <a:gd name="T15" fmla="*/ 36 h 38"/>
                <a:gd name="T16" fmla="*/ 33 w 36"/>
                <a:gd name="T17" fmla="*/ 33 h 38"/>
                <a:gd name="T18" fmla="*/ 36 w 36"/>
                <a:gd name="T19" fmla="*/ 27 h 38"/>
                <a:gd name="T20" fmla="*/ 36 w 36"/>
                <a:gd name="T21" fmla="*/ 18 h 38"/>
                <a:gd name="T22" fmla="*/ 36 w 36"/>
                <a:gd name="T23" fmla="*/ 18 h 38"/>
                <a:gd name="T24" fmla="*/ 36 w 36"/>
                <a:gd name="T25" fmla="*/ 12 h 38"/>
                <a:gd name="T26" fmla="*/ 33 w 36"/>
                <a:gd name="T27" fmla="*/ 6 h 38"/>
                <a:gd name="T28" fmla="*/ 27 w 36"/>
                <a:gd name="T29" fmla="*/ 3 h 38"/>
                <a:gd name="T30" fmla="*/ 18 w 36"/>
                <a:gd name="T31" fmla="*/ 0 h 38"/>
                <a:gd name="T32" fmla="*/ 18 w 36"/>
                <a:gd name="T33" fmla="*/ 0 h 38"/>
                <a:gd name="T34" fmla="*/ 12 w 36"/>
                <a:gd name="T35" fmla="*/ 3 h 38"/>
                <a:gd name="T36" fmla="*/ 6 w 36"/>
                <a:gd name="T37" fmla="*/ 6 h 38"/>
                <a:gd name="T38" fmla="*/ 3 w 36"/>
                <a:gd name="T39" fmla="*/ 12 h 38"/>
                <a:gd name="T40" fmla="*/ 0 w 36"/>
                <a:gd name="T41" fmla="*/ 18 h 38"/>
                <a:gd name="T42" fmla="*/ 0 w 36"/>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8">
                  <a:moveTo>
                    <a:pt x="0" y="18"/>
                  </a:moveTo>
                  <a:lnTo>
                    <a:pt x="0" y="18"/>
                  </a:lnTo>
                  <a:lnTo>
                    <a:pt x="3" y="27"/>
                  </a:lnTo>
                  <a:lnTo>
                    <a:pt x="6" y="33"/>
                  </a:lnTo>
                  <a:lnTo>
                    <a:pt x="12" y="36"/>
                  </a:lnTo>
                  <a:lnTo>
                    <a:pt x="18" y="38"/>
                  </a:lnTo>
                  <a:lnTo>
                    <a:pt x="18" y="38"/>
                  </a:lnTo>
                  <a:lnTo>
                    <a:pt x="27" y="36"/>
                  </a:lnTo>
                  <a:lnTo>
                    <a:pt x="33" y="33"/>
                  </a:lnTo>
                  <a:lnTo>
                    <a:pt x="36" y="27"/>
                  </a:lnTo>
                  <a:lnTo>
                    <a:pt x="36" y="18"/>
                  </a:lnTo>
                  <a:lnTo>
                    <a:pt x="36" y="18"/>
                  </a:lnTo>
                  <a:lnTo>
                    <a:pt x="36" y="12"/>
                  </a:lnTo>
                  <a:lnTo>
                    <a:pt x="33" y="6"/>
                  </a:lnTo>
                  <a:lnTo>
                    <a:pt x="27" y="3"/>
                  </a:lnTo>
                  <a:lnTo>
                    <a:pt x="18" y="0"/>
                  </a:lnTo>
                  <a:lnTo>
                    <a:pt x="18" y="0"/>
                  </a:lnTo>
                  <a:lnTo>
                    <a:pt x="12" y="3"/>
                  </a:lnTo>
                  <a:lnTo>
                    <a:pt x="6" y="6"/>
                  </a:lnTo>
                  <a:lnTo>
                    <a:pt x="3"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2" name="Freeform 450">
              <a:extLst>
                <a:ext uri="{FF2B5EF4-FFF2-40B4-BE49-F238E27FC236}">
                  <a16:creationId xmlns:a16="http://schemas.microsoft.com/office/drawing/2014/main" id="{C613699F-7F06-4CE9-B884-AB31EC8B6056}"/>
                </a:ext>
              </a:extLst>
            </p:cNvPr>
            <p:cNvSpPr>
              <a:spLocks/>
            </p:cNvSpPr>
            <p:nvPr/>
          </p:nvSpPr>
          <p:spPr bwMode="auto">
            <a:xfrm>
              <a:off x="2574925" y="2238375"/>
              <a:ext cx="60325" cy="55563"/>
            </a:xfrm>
            <a:custGeom>
              <a:avLst/>
              <a:gdLst>
                <a:gd name="T0" fmla="*/ 0 w 38"/>
                <a:gd name="T1" fmla="*/ 17 h 35"/>
                <a:gd name="T2" fmla="*/ 0 w 38"/>
                <a:gd name="T3" fmla="*/ 17 h 35"/>
                <a:gd name="T4" fmla="*/ 3 w 38"/>
                <a:gd name="T5" fmla="*/ 26 h 35"/>
                <a:gd name="T6" fmla="*/ 6 w 38"/>
                <a:gd name="T7" fmla="*/ 32 h 35"/>
                <a:gd name="T8" fmla="*/ 12 w 38"/>
                <a:gd name="T9" fmla="*/ 35 h 35"/>
                <a:gd name="T10" fmla="*/ 18 w 38"/>
                <a:gd name="T11" fmla="*/ 35 h 35"/>
                <a:gd name="T12" fmla="*/ 18 w 38"/>
                <a:gd name="T13" fmla="*/ 35 h 35"/>
                <a:gd name="T14" fmla="*/ 27 w 38"/>
                <a:gd name="T15" fmla="*/ 35 h 35"/>
                <a:gd name="T16" fmla="*/ 32 w 38"/>
                <a:gd name="T17" fmla="*/ 32 h 35"/>
                <a:gd name="T18" fmla="*/ 35 w 38"/>
                <a:gd name="T19" fmla="*/ 26 h 35"/>
                <a:gd name="T20" fmla="*/ 38 w 38"/>
                <a:gd name="T21" fmla="*/ 17 h 35"/>
                <a:gd name="T22" fmla="*/ 38 w 38"/>
                <a:gd name="T23" fmla="*/ 17 h 35"/>
                <a:gd name="T24" fmla="*/ 35 w 38"/>
                <a:gd name="T25" fmla="*/ 11 h 35"/>
                <a:gd name="T26" fmla="*/ 32 w 38"/>
                <a:gd name="T27" fmla="*/ 5 h 35"/>
                <a:gd name="T28" fmla="*/ 27 w 38"/>
                <a:gd name="T29" fmla="*/ 0 h 35"/>
                <a:gd name="T30" fmla="*/ 18 w 38"/>
                <a:gd name="T31" fmla="*/ 0 h 35"/>
                <a:gd name="T32" fmla="*/ 18 w 38"/>
                <a:gd name="T33" fmla="*/ 0 h 35"/>
                <a:gd name="T34" fmla="*/ 12 w 38"/>
                <a:gd name="T35" fmla="*/ 0 h 35"/>
                <a:gd name="T36" fmla="*/ 6 w 38"/>
                <a:gd name="T37" fmla="*/ 5 h 35"/>
                <a:gd name="T38" fmla="*/ 3 w 38"/>
                <a:gd name="T39" fmla="*/ 11 h 35"/>
                <a:gd name="T40" fmla="*/ 0 w 38"/>
                <a:gd name="T41" fmla="*/ 17 h 35"/>
                <a:gd name="T42" fmla="*/ 0 w 38"/>
                <a:gd name="T4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35">
                  <a:moveTo>
                    <a:pt x="0" y="17"/>
                  </a:moveTo>
                  <a:lnTo>
                    <a:pt x="0" y="17"/>
                  </a:lnTo>
                  <a:lnTo>
                    <a:pt x="3" y="26"/>
                  </a:lnTo>
                  <a:lnTo>
                    <a:pt x="6" y="32"/>
                  </a:lnTo>
                  <a:lnTo>
                    <a:pt x="12" y="35"/>
                  </a:lnTo>
                  <a:lnTo>
                    <a:pt x="18" y="35"/>
                  </a:lnTo>
                  <a:lnTo>
                    <a:pt x="18" y="35"/>
                  </a:lnTo>
                  <a:lnTo>
                    <a:pt x="27" y="35"/>
                  </a:lnTo>
                  <a:lnTo>
                    <a:pt x="32" y="32"/>
                  </a:lnTo>
                  <a:lnTo>
                    <a:pt x="35" y="26"/>
                  </a:lnTo>
                  <a:lnTo>
                    <a:pt x="38" y="17"/>
                  </a:lnTo>
                  <a:lnTo>
                    <a:pt x="38" y="17"/>
                  </a:lnTo>
                  <a:lnTo>
                    <a:pt x="35" y="11"/>
                  </a:lnTo>
                  <a:lnTo>
                    <a:pt x="32" y="5"/>
                  </a:lnTo>
                  <a:lnTo>
                    <a:pt x="27" y="0"/>
                  </a:lnTo>
                  <a:lnTo>
                    <a:pt x="18" y="0"/>
                  </a:lnTo>
                  <a:lnTo>
                    <a:pt x="18" y="0"/>
                  </a:lnTo>
                  <a:lnTo>
                    <a:pt x="12" y="0"/>
                  </a:lnTo>
                  <a:lnTo>
                    <a:pt x="6" y="5"/>
                  </a:lnTo>
                  <a:lnTo>
                    <a:pt x="3" y="11"/>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3" name="Freeform 451">
              <a:extLst>
                <a:ext uri="{FF2B5EF4-FFF2-40B4-BE49-F238E27FC236}">
                  <a16:creationId xmlns:a16="http://schemas.microsoft.com/office/drawing/2014/main" id="{FACA77C7-6E83-4F51-A216-B112508828BE}"/>
                </a:ext>
              </a:extLst>
            </p:cNvPr>
            <p:cNvSpPr>
              <a:spLocks/>
            </p:cNvSpPr>
            <p:nvPr/>
          </p:nvSpPr>
          <p:spPr bwMode="auto">
            <a:xfrm>
              <a:off x="2171700" y="1698625"/>
              <a:ext cx="57150" cy="61913"/>
            </a:xfrm>
            <a:custGeom>
              <a:avLst/>
              <a:gdLst>
                <a:gd name="T0" fmla="*/ 0 w 36"/>
                <a:gd name="T1" fmla="*/ 18 h 39"/>
                <a:gd name="T2" fmla="*/ 0 w 36"/>
                <a:gd name="T3" fmla="*/ 18 h 39"/>
                <a:gd name="T4" fmla="*/ 0 w 36"/>
                <a:gd name="T5" fmla="*/ 27 h 39"/>
                <a:gd name="T6" fmla="*/ 6 w 36"/>
                <a:gd name="T7" fmla="*/ 33 h 39"/>
                <a:gd name="T8" fmla="*/ 12 w 36"/>
                <a:gd name="T9" fmla="*/ 36 h 39"/>
                <a:gd name="T10" fmla="*/ 18 w 36"/>
                <a:gd name="T11" fmla="*/ 39 h 39"/>
                <a:gd name="T12" fmla="*/ 18 w 36"/>
                <a:gd name="T13" fmla="*/ 39 h 39"/>
                <a:gd name="T14" fmla="*/ 24 w 36"/>
                <a:gd name="T15" fmla="*/ 36 h 39"/>
                <a:gd name="T16" fmla="*/ 30 w 36"/>
                <a:gd name="T17" fmla="*/ 33 h 39"/>
                <a:gd name="T18" fmla="*/ 36 w 36"/>
                <a:gd name="T19" fmla="*/ 27 h 39"/>
                <a:gd name="T20" fmla="*/ 36 w 36"/>
                <a:gd name="T21" fmla="*/ 18 h 39"/>
                <a:gd name="T22" fmla="*/ 36 w 36"/>
                <a:gd name="T23" fmla="*/ 18 h 39"/>
                <a:gd name="T24" fmla="*/ 36 w 36"/>
                <a:gd name="T25" fmla="*/ 12 h 39"/>
                <a:gd name="T26" fmla="*/ 30 w 36"/>
                <a:gd name="T27" fmla="*/ 6 h 39"/>
                <a:gd name="T28" fmla="*/ 24 w 36"/>
                <a:gd name="T29" fmla="*/ 3 h 39"/>
                <a:gd name="T30" fmla="*/ 18 w 36"/>
                <a:gd name="T31" fmla="*/ 0 h 39"/>
                <a:gd name="T32" fmla="*/ 18 w 36"/>
                <a:gd name="T33" fmla="*/ 0 h 39"/>
                <a:gd name="T34" fmla="*/ 12 w 36"/>
                <a:gd name="T35" fmla="*/ 3 h 39"/>
                <a:gd name="T36" fmla="*/ 6 w 36"/>
                <a:gd name="T37" fmla="*/ 6 h 39"/>
                <a:gd name="T38" fmla="*/ 0 w 36"/>
                <a:gd name="T39" fmla="*/ 12 h 39"/>
                <a:gd name="T40" fmla="*/ 0 w 36"/>
                <a:gd name="T41" fmla="*/ 18 h 39"/>
                <a:gd name="T42" fmla="*/ 0 w 36"/>
                <a:gd name="T4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9">
                  <a:moveTo>
                    <a:pt x="0" y="18"/>
                  </a:moveTo>
                  <a:lnTo>
                    <a:pt x="0" y="18"/>
                  </a:lnTo>
                  <a:lnTo>
                    <a:pt x="0" y="27"/>
                  </a:lnTo>
                  <a:lnTo>
                    <a:pt x="6" y="33"/>
                  </a:lnTo>
                  <a:lnTo>
                    <a:pt x="12" y="36"/>
                  </a:lnTo>
                  <a:lnTo>
                    <a:pt x="18" y="39"/>
                  </a:lnTo>
                  <a:lnTo>
                    <a:pt x="18" y="39"/>
                  </a:lnTo>
                  <a:lnTo>
                    <a:pt x="24" y="36"/>
                  </a:lnTo>
                  <a:lnTo>
                    <a:pt x="30" y="33"/>
                  </a:lnTo>
                  <a:lnTo>
                    <a:pt x="36" y="27"/>
                  </a:lnTo>
                  <a:lnTo>
                    <a:pt x="36" y="18"/>
                  </a:lnTo>
                  <a:lnTo>
                    <a:pt x="36" y="18"/>
                  </a:lnTo>
                  <a:lnTo>
                    <a:pt x="36" y="12"/>
                  </a:lnTo>
                  <a:lnTo>
                    <a:pt x="30" y="6"/>
                  </a:lnTo>
                  <a:lnTo>
                    <a:pt x="24" y="3"/>
                  </a:lnTo>
                  <a:lnTo>
                    <a:pt x="18" y="0"/>
                  </a:lnTo>
                  <a:lnTo>
                    <a:pt x="18" y="0"/>
                  </a:lnTo>
                  <a:lnTo>
                    <a:pt x="12" y="3"/>
                  </a:lnTo>
                  <a:lnTo>
                    <a:pt x="6" y="6"/>
                  </a:lnTo>
                  <a:lnTo>
                    <a:pt x="0"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4" name="Freeform 452">
              <a:extLst>
                <a:ext uri="{FF2B5EF4-FFF2-40B4-BE49-F238E27FC236}">
                  <a16:creationId xmlns:a16="http://schemas.microsoft.com/office/drawing/2014/main" id="{50796921-7D94-405D-8B52-A3DE283DF2F1}"/>
                </a:ext>
              </a:extLst>
            </p:cNvPr>
            <p:cNvSpPr>
              <a:spLocks/>
            </p:cNvSpPr>
            <p:nvPr/>
          </p:nvSpPr>
          <p:spPr bwMode="auto">
            <a:xfrm>
              <a:off x="8475663" y="3744913"/>
              <a:ext cx="55563" cy="60325"/>
            </a:xfrm>
            <a:custGeom>
              <a:avLst/>
              <a:gdLst>
                <a:gd name="T0" fmla="*/ 0 w 35"/>
                <a:gd name="T1" fmla="*/ 18 h 38"/>
                <a:gd name="T2" fmla="*/ 0 w 35"/>
                <a:gd name="T3" fmla="*/ 18 h 38"/>
                <a:gd name="T4" fmla="*/ 0 w 35"/>
                <a:gd name="T5" fmla="*/ 27 h 38"/>
                <a:gd name="T6" fmla="*/ 5 w 35"/>
                <a:gd name="T7" fmla="*/ 32 h 38"/>
                <a:gd name="T8" fmla="*/ 11 w 35"/>
                <a:gd name="T9" fmla="*/ 35 h 38"/>
                <a:gd name="T10" fmla="*/ 17 w 35"/>
                <a:gd name="T11" fmla="*/ 38 h 38"/>
                <a:gd name="T12" fmla="*/ 17 w 35"/>
                <a:gd name="T13" fmla="*/ 38 h 38"/>
                <a:gd name="T14" fmla="*/ 26 w 35"/>
                <a:gd name="T15" fmla="*/ 35 h 38"/>
                <a:gd name="T16" fmla="*/ 32 w 35"/>
                <a:gd name="T17" fmla="*/ 32 h 38"/>
                <a:gd name="T18" fmla="*/ 35 w 35"/>
                <a:gd name="T19" fmla="*/ 27 h 38"/>
                <a:gd name="T20" fmla="*/ 35 w 35"/>
                <a:gd name="T21" fmla="*/ 18 h 38"/>
                <a:gd name="T22" fmla="*/ 35 w 35"/>
                <a:gd name="T23" fmla="*/ 18 h 38"/>
                <a:gd name="T24" fmla="*/ 35 w 35"/>
                <a:gd name="T25" fmla="*/ 12 h 38"/>
                <a:gd name="T26" fmla="*/ 32 w 35"/>
                <a:gd name="T27" fmla="*/ 6 h 38"/>
                <a:gd name="T28" fmla="*/ 26 w 35"/>
                <a:gd name="T29" fmla="*/ 3 h 38"/>
                <a:gd name="T30" fmla="*/ 17 w 35"/>
                <a:gd name="T31" fmla="*/ 0 h 38"/>
                <a:gd name="T32" fmla="*/ 17 w 35"/>
                <a:gd name="T33" fmla="*/ 0 h 38"/>
                <a:gd name="T34" fmla="*/ 11 w 35"/>
                <a:gd name="T35" fmla="*/ 3 h 38"/>
                <a:gd name="T36" fmla="*/ 5 w 35"/>
                <a:gd name="T37" fmla="*/ 6 h 38"/>
                <a:gd name="T38" fmla="*/ 0 w 35"/>
                <a:gd name="T39" fmla="*/ 12 h 38"/>
                <a:gd name="T40" fmla="*/ 0 w 35"/>
                <a:gd name="T41" fmla="*/ 18 h 38"/>
                <a:gd name="T42" fmla="*/ 0 w 35"/>
                <a:gd name="T43"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8">
                  <a:moveTo>
                    <a:pt x="0" y="18"/>
                  </a:moveTo>
                  <a:lnTo>
                    <a:pt x="0" y="18"/>
                  </a:lnTo>
                  <a:lnTo>
                    <a:pt x="0" y="27"/>
                  </a:lnTo>
                  <a:lnTo>
                    <a:pt x="5" y="32"/>
                  </a:lnTo>
                  <a:lnTo>
                    <a:pt x="11" y="35"/>
                  </a:lnTo>
                  <a:lnTo>
                    <a:pt x="17" y="38"/>
                  </a:lnTo>
                  <a:lnTo>
                    <a:pt x="17" y="38"/>
                  </a:lnTo>
                  <a:lnTo>
                    <a:pt x="26" y="35"/>
                  </a:lnTo>
                  <a:lnTo>
                    <a:pt x="32" y="32"/>
                  </a:lnTo>
                  <a:lnTo>
                    <a:pt x="35" y="27"/>
                  </a:lnTo>
                  <a:lnTo>
                    <a:pt x="35" y="18"/>
                  </a:lnTo>
                  <a:lnTo>
                    <a:pt x="35" y="18"/>
                  </a:lnTo>
                  <a:lnTo>
                    <a:pt x="35" y="12"/>
                  </a:lnTo>
                  <a:lnTo>
                    <a:pt x="32" y="6"/>
                  </a:lnTo>
                  <a:lnTo>
                    <a:pt x="26" y="3"/>
                  </a:lnTo>
                  <a:lnTo>
                    <a:pt x="17" y="0"/>
                  </a:lnTo>
                  <a:lnTo>
                    <a:pt x="17" y="0"/>
                  </a:lnTo>
                  <a:lnTo>
                    <a:pt x="11" y="3"/>
                  </a:lnTo>
                  <a:lnTo>
                    <a:pt x="5" y="6"/>
                  </a:lnTo>
                  <a:lnTo>
                    <a:pt x="0"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5" name="Freeform 453">
              <a:extLst>
                <a:ext uri="{FF2B5EF4-FFF2-40B4-BE49-F238E27FC236}">
                  <a16:creationId xmlns:a16="http://schemas.microsoft.com/office/drawing/2014/main" id="{35A9D55E-FE87-469C-AC83-97A616D688D5}"/>
                </a:ext>
              </a:extLst>
            </p:cNvPr>
            <p:cNvSpPr>
              <a:spLocks/>
            </p:cNvSpPr>
            <p:nvPr/>
          </p:nvSpPr>
          <p:spPr bwMode="auto">
            <a:xfrm>
              <a:off x="8113713" y="4179888"/>
              <a:ext cx="61913" cy="57150"/>
            </a:xfrm>
            <a:custGeom>
              <a:avLst/>
              <a:gdLst>
                <a:gd name="T0" fmla="*/ 0 w 39"/>
                <a:gd name="T1" fmla="*/ 18 h 36"/>
                <a:gd name="T2" fmla="*/ 0 w 39"/>
                <a:gd name="T3" fmla="*/ 18 h 36"/>
                <a:gd name="T4" fmla="*/ 3 w 39"/>
                <a:gd name="T5" fmla="*/ 27 h 36"/>
                <a:gd name="T6" fmla="*/ 6 w 39"/>
                <a:gd name="T7" fmla="*/ 33 h 36"/>
                <a:gd name="T8" fmla="*/ 12 w 39"/>
                <a:gd name="T9" fmla="*/ 36 h 36"/>
                <a:gd name="T10" fmla="*/ 18 w 39"/>
                <a:gd name="T11" fmla="*/ 36 h 36"/>
                <a:gd name="T12" fmla="*/ 18 w 39"/>
                <a:gd name="T13" fmla="*/ 36 h 36"/>
                <a:gd name="T14" fmla="*/ 27 w 39"/>
                <a:gd name="T15" fmla="*/ 36 h 36"/>
                <a:gd name="T16" fmla="*/ 33 w 39"/>
                <a:gd name="T17" fmla="*/ 33 h 36"/>
                <a:gd name="T18" fmla="*/ 36 w 39"/>
                <a:gd name="T19" fmla="*/ 27 h 36"/>
                <a:gd name="T20" fmla="*/ 39 w 39"/>
                <a:gd name="T21" fmla="*/ 18 h 36"/>
                <a:gd name="T22" fmla="*/ 39 w 39"/>
                <a:gd name="T23" fmla="*/ 18 h 36"/>
                <a:gd name="T24" fmla="*/ 36 w 39"/>
                <a:gd name="T25" fmla="*/ 12 h 36"/>
                <a:gd name="T26" fmla="*/ 33 w 39"/>
                <a:gd name="T27" fmla="*/ 6 h 36"/>
                <a:gd name="T28" fmla="*/ 27 w 39"/>
                <a:gd name="T29" fmla="*/ 0 h 36"/>
                <a:gd name="T30" fmla="*/ 18 w 39"/>
                <a:gd name="T31" fmla="*/ 0 h 36"/>
                <a:gd name="T32" fmla="*/ 18 w 39"/>
                <a:gd name="T33" fmla="*/ 0 h 36"/>
                <a:gd name="T34" fmla="*/ 12 w 39"/>
                <a:gd name="T35" fmla="*/ 0 h 36"/>
                <a:gd name="T36" fmla="*/ 6 w 39"/>
                <a:gd name="T37" fmla="*/ 6 h 36"/>
                <a:gd name="T38" fmla="*/ 3 w 39"/>
                <a:gd name="T39" fmla="*/ 12 h 36"/>
                <a:gd name="T40" fmla="*/ 0 w 39"/>
                <a:gd name="T41" fmla="*/ 18 h 36"/>
                <a:gd name="T42" fmla="*/ 0 w 39"/>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6">
                  <a:moveTo>
                    <a:pt x="0" y="18"/>
                  </a:moveTo>
                  <a:lnTo>
                    <a:pt x="0" y="18"/>
                  </a:lnTo>
                  <a:lnTo>
                    <a:pt x="3" y="27"/>
                  </a:lnTo>
                  <a:lnTo>
                    <a:pt x="6" y="33"/>
                  </a:lnTo>
                  <a:lnTo>
                    <a:pt x="12" y="36"/>
                  </a:lnTo>
                  <a:lnTo>
                    <a:pt x="18" y="36"/>
                  </a:lnTo>
                  <a:lnTo>
                    <a:pt x="18" y="36"/>
                  </a:lnTo>
                  <a:lnTo>
                    <a:pt x="27" y="36"/>
                  </a:lnTo>
                  <a:lnTo>
                    <a:pt x="33" y="33"/>
                  </a:lnTo>
                  <a:lnTo>
                    <a:pt x="36" y="27"/>
                  </a:lnTo>
                  <a:lnTo>
                    <a:pt x="39" y="18"/>
                  </a:lnTo>
                  <a:lnTo>
                    <a:pt x="39" y="18"/>
                  </a:lnTo>
                  <a:lnTo>
                    <a:pt x="36" y="12"/>
                  </a:lnTo>
                  <a:lnTo>
                    <a:pt x="33" y="6"/>
                  </a:lnTo>
                  <a:lnTo>
                    <a:pt x="27" y="0"/>
                  </a:lnTo>
                  <a:lnTo>
                    <a:pt x="18" y="0"/>
                  </a:lnTo>
                  <a:lnTo>
                    <a:pt x="18" y="0"/>
                  </a:lnTo>
                  <a:lnTo>
                    <a:pt x="12" y="0"/>
                  </a:lnTo>
                  <a:lnTo>
                    <a:pt x="6" y="6"/>
                  </a:lnTo>
                  <a:lnTo>
                    <a:pt x="3"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6" name="Freeform 454">
              <a:extLst>
                <a:ext uri="{FF2B5EF4-FFF2-40B4-BE49-F238E27FC236}">
                  <a16:creationId xmlns:a16="http://schemas.microsoft.com/office/drawing/2014/main" id="{C95BF470-0034-4169-9399-FDE5FF3BCF45}"/>
                </a:ext>
              </a:extLst>
            </p:cNvPr>
            <p:cNvSpPr>
              <a:spLocks/>
            </p:cNvSpPr>
            <p:nvPr/>
          </p:nvSpPr>
          <p:spPr bwMode="auto">
            <a:xfrm>
              <a:off x="2058988" y="2147888"/>
              <a:ext cx="57150" cy="57150"/>
            </a:xfrm>
            <a:custGeom>
              <a:avLst/>
              <a:gdLst>
                <a:gd name="T0" fmla="*/ 0 w 36"/>
                <a:gd name="T1" fmla="*/ 18 h 36"/>
                <a:gd name="T2" fmla="*/ 0 w 36"/>
                <a:gd name="T3" fmla="*/ 18 h 36"/>
                <a:gd name="T4" fmla="*/ 0 w 36"/>
                <a:gd name="T5" fmla="*/ 24 h 36"/>
                <a:gd name="T6" fmla="*/ 6 w 36"/>
                <a:gd name="T7" fmla="*/ 30 h 36"/>
                <a:gd name="T8" fmla="*/ 12 w 36"/>
                <a:gd name="T9" fmla="*/ 36 h 36"/>
                <a:gd name="T10" fmla="*/ 18 w 36"/>
                <a:gd name="T11" fmla="*/ 36 h 36"/>
                <a:gd name="T12" fmla="*/ 18 w 36"/>
                <a:gd name="T13" fmla="*/ 36 h 36"/>
                <a:gd name="T14" fmla="*/ 24 w 36"/>
                <a:gd name="T15" fmla="*/ 36 h 36"/>
                <a:gd name="T16" fmla="*/ 30 w 36"/>
                <a:gd name="T17" fmla="*/ 30 h 36"/>
                <a:gd name="T18" fmla="*/ 36 w 36"/>
                <a:gd name="T19" fmla="*/ 24 h 36"/>
                <a:gd name="T20" fmla="*/ 36 w 36"/>
                <a:gd name="T21" fmla="*/ 18 h 36"/>
                <a:gd name="T22" fmla="*/ 36 w 36"/>
                <a:gd name="T23" fmla="*/ 18 h 36"/>
                <a:gd name="T24" fmla="*/ 36 w 36"/>
                <a:gd name="T25" fmla="*/ 12 h 36"/>
                <a:gd name="T26" fmla="*/ 30 w 36"/>
                <a:gd name="T27" fmla="*/ 6 h 36"/>
                <a:gd name="T28" fmla="*/ 24 w 36"/>
                <a:gd name="T29" fmla="*/ 0 h 36"/>
                <a:gd name="T30" fmla="*/ 18 w 36"/>
                <a:gd name="T31" fmla="*/ 0 h 36"/>
                <a:gd name="T32" fmla="*/ 18 w 36"/>
                <a:gd name="T33" fmla="*/ 0 h 36"/>
                <a:gd name="T34" fmla="*/ 12 w 36"/>
                <a:gd name="T35" fmla="*/ 0 h 36"/>
                <a:gd name="T36" fmla="*/ 6 w 36"/>
                <a:gd name="T37" fmla="*/ 6 h 36"/>
                <a:gd name="T38" fmla="*/ 0 w 36"/>
                <a:gd name="T39" fmla="*/ 12 h 36"/>
                <a:gd name="T40" fmla="*/ 0 w 36"/>
                <a:gd name="T41" fmla="*/ 18 h 36"/>
                <a:gd name="T42" fmla="*/ 0 w 3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18"/>
                  </a:moveTo>
                  <a:lnTo>
                    <a:pt x="0" y="18"/>
                  </a:lnTo>
                  <a:lnTo>
                    <a:pt x="0" y="24"/>
                  </a:lnTo>
                  <a:lnTo>
                    <a:pt x="6" y="30"/>
                  </a:lnTo>
                  <a:lnTo>
                    <a:pt x="12" y="36"/>
                  </a:lnTo>
                  <a:lnTo>
                    <a:pt x="18" y="36"/>
                  </a:lnTo>
                  <a:lnTo>
                    <a:pt x="18" y="36"/>
                  </a:lnTo>
                  <a:lnTo>
                    <a:pt x="24" y="36"/>
                  </a:lnTo>
                  <a:lnTo>
                    <a:pt x="30" y="30"/>
                  </a:lnTo>
                  <a:lnTo>
                    <a:pt x="36" y="24"/>
                  </a:lnTo>
                  <a:lnTo>
                    <a:pt x="36" y="18"/>
                  </a:lnTo>
                  <a:lnTo>
                    <a:pt x="36" y="18"/>
                  </a:lnTo>
                  <a:lnTo>
                    <a:pt x="36" y="12"/>
                  </a:lnTo>
                  <a:lnTo>
                    <a:pt x="30" y="6"/>
                  </a:lnTo>
                  <a:lnTo>
                    <a:pt x="24" y="0"/>
                  </a:lnTo>
                  <a:lnTo>
                    <a:pt x="18" y="0"/>
                  </a:lnTo>
                  <a:lnTo>
                    <a:pt x="18" y="0"/>
                  </a:lnTo>
                  <a:lnTo>
                    <a:pt x="12" y="0"/>
                  </a:lnTo>
                  <a:lnTo>
                    <a:pt x="6" y="6"/>
                  </a:lnTo>
                  <a:lnTo>
                    <a:pt x="0"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7" name="Freeform 455">
              <a:extLst>
                <a:ext uri="{FF2B5EF4-FFF2-40B4-BE49-F238E27FC236}">
                  <a16:creationId xmlns:a16="http://schemas.microsoft.com/office/drawing/2014/main" id="{6215A7FB-6ED1-4BF7-81DE-8BAA27F2C198}"/>
                </a:ext>
              </a:extLst>
            </p:cNvPr>
            <p:cNvSpPr>
              <a:spLocks/>
            </p:cNvSpPr>
            <p:nvPr/>
          </p:nvSpPr>
          <p:spPr bwMode="auto">
            <a:xfrm>
              <a:off x="2058988" y="2092325"/>
              <a:ext cx="57150" cy="55563"/>
            </a:xfrm>
            <a:custGeom>
              <a:avLst/>
              <a:gdLst>
                <a:gd name="T0" fmla="*/ 0 w 36"/>
                <a:gd name="T1" fmla="*/ 18 h 35"/>
                <a:gd name="T2" fmla="*/ 0 w 36"/>
                <a:gd name="T3" fmla="*/ 18 h 35"/>
                <a:gd name="T4" fmla="*/ 0 w 36"/>
                <a:gd name="T5" fmla="*/ 24 h 35"/>
                <a:gd name="T6" fmla="*/ 6 w 36"/>
                <a:gd name="T7" fmla="*/ 30 h 35"/>
                <a:gd name="T8" fmla="*/ 12 w 36"/>
                <a:gd name="T9" fmla="*/ 35 h 35"/>
                <a:gd name="T10" fmla="*/ 18 w 36"/>
                <a:gd name="T11" fmla="*/ 35 h 35"/>
                <a:gd name="T12" fmla="*/ 18 w 36"/>
                <a:gd name="T13" fmla="*/ 35 h 35"/>
                <a:gd name="T14" fmla="*/ 24 w 36"/>
                <a:gd name="T15" fmla="*/ 35 h 35"/>
                <a:gd name="T16" fmla="*/ 30 w 36"/>
                <a:gd name="T17" fmla="*/ 30 h 35"/>
                <a:gd name="T18" fmla="*/ 36 w 36"/>
                <a:gd name="T19" fmla="*/ 24 h 35"/>
                <a:gd name="T20" fmla="*/ 36 w 36"/>
                <a:gd name="T21" fmla="*/ 18 h 35"/>
                <a:gd name="T22" fmla="*/ 36 w 36"/>
                <a:gd name="T23" fmla="*/ 18 h 35"/>
                <a:gd name="T24" fmla="*/ 36 w 36"/>
                <a:gd name="T25" fmla="*/ 12 h 35"/>
                <a:gd name="T26" fmla="*/ 30 w 36"/>
                <a:gd name="T27" fmla="*/ 6 h 35"/>
                <a:gd name="T28" fmla="*/ 24 w 36"/>
                <a:gd name="T29" fmla="*/ 0 h 35"/>
                <a:gd name="T30" fmla="*/ 18 w 36"/>
                <a:gd name="T31" fmla="*/ 0 h 35"/>
                <a:gd name="T32" fmla="*/ 18 w 36"/>
                <a:gd name="T33" fmla="*/ 0 h 35"/>
                <a:gd name="T34" fmla="*/ 12 w 36"/>
                <a:gd name="T35" fmla="*/ 0 h 35"/>
                <a:gd name="T36" fmla="*/ 6 w 36"/>
                <a:gd name="T37" fmla="*/ 6 h 35"/>
                <a:gd name="T38" fmla="*/ 0 w 36"/>
                <a:gd name="T39" fmla="*/ 12 h 35"/>
                <a:gd name="T40" fmla="*/ 0 w 36"/>
                <a:gd name="T41" fmla="*/ 18 h 35"/>
                <a:gd name="T42" fmla="*/ 0 w 36"/>
                <a:gd name="T43"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8"/>
                  </a:moveTo>
                  <a:lnTo>
                    <a:pt x="0" y="18"/>
                  </a:lnTo>
                  <a:lnTo>
                    <a:pt x="0" y="24"/>
                  </a:lnTo>
                  <a:lnTo>
                    <a:pt x="6" y="30"/>
                  </a:lnTo>
                  <a:lnTo>
                    <a:pt x="12" y="35"/>
                  </a:lnTo>
                  <a:lnTo>
                    <a:pt x="18" y="35"/>
                  </a:lnTo>
                  <a:lnTo>
                    <a:pt x="18" y="35"/>
                  </a:lnTo>
                  <a:lnTo>
                    <a:pt x="24" y="35"/>
                  </a:lnTo>
                  <a:lnTo>
                    <a:pt x="30" y="30"/>
                  </a:lnTo>
                  <a:lnTo>
                    <a:pt x="36" y="24"/>
                  </a:lnTo>
                  <a:lnTo>
                    <a:pt x="36" y="18"/>
                  </a:lnTo>
                  <a:lnTo>
                    <a:pt x="36" y="18"/>
                  </a:lnTo>
                  <a:lnTo>
                    <a:pt x="36" y="12"/>
                  </a:lnTo>
                  <a:lnTo>
                    <a:pt x="30" y="6"/>
                  </a:lnTo>
                  <a:lnTo>
                    <a:pt x="24" y="0"/>
                  </a:lnTo>
                  <a:lnTo>
                    <a:pt x="18" y="0"/>
                  </a:lnTo>
                  <a:lnTo>
                    <a:pt x="18" y="0"/>
                  </a:lnTo>
                  <a:lnTo>
                    <a:pt x="12" y="0"/>
                  </a:lnTo>
                  <a:lnTo>
                    <a:pt x="6" y="6"/>
                  </a:lnTo>
                  <a:lnTo>
                    <a:pt x="0"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8" name="Freeform 456">
              <a:extLst>
                <a:ext uri="{FF2B5EF4-FFF2-40B4-BE49-F238E27FC236}">
                  <a16:creationId xmlns:a16="http://schemas.microsoft.com/office/drawing/2014/main" id="{567E7A69-83E0-49ED-BD1F-E9FD21F850B4}"/>
                </a:ext>
              </a:extLst>
            </p:cNvPr>
            <p:cNvSpPr>
              <a:spLocks/>
            </p:cNvSpPr>
            <p:nvPr/>
          </p:nvSpPr>
          <p:spPr bwMode="auto">
            <a:xfrm>
              <a:off x="2058988" y="2139950"/>
              <a:ext cx="61913" cy="60325"/>
            </a:xfrm>
            <a:custGeom>
              <a:avLst/>
              <a:gdLst>
                <a:gd name="T0" fmla="*/ 0 w 39"/>
                <a:gd name="T1" fmla="*/ 17 h 38"/>
                <a:gd name="T2" fmla="*/ 0 w 39"/>
                <a:gd name="T3" fmla="*/ 17 h 38"/>
                <a:gd name="T4" fmla="*/ 3 w 39"/>
                <a:gd name="T5" fmla="*/ 26 h 38"/>
                <a:gd name="T6" fmla="*/ 6 w 39"/>
                <a:gd name="T7" fmla="*/ 32 h 38"/>
                <a:gd name="T8" fmla="*/ 12 w 39"/>
                <a:gd name="T9" fmla="*/ 35 h 38"/>
                <a:gd name="T10" fmla="*/ 21 w 39"/>
                <a:gd name="T11" fmla="*/ 38 h 38"/>
                <a:gd name="T12" fmla="*/ 21 w 39"/>
                <a:gd name="T13" fmla="*/ 38 h 38"/>
                <a:gd name="T14" fmla="*/ 27 w 39"/>
                <a:gd name="T15" fmla="*/ 35 h 38"/>
                <a:gd name="T16" fmla="*/ 33 w 39"/>
                <a:gd name="T17" fmla="*/ 32 h 38"/>
                <a:gd name="T18" fmla="*/ 36 w 39"/>
                <a:gd name="T19" fmla="*/ 26 h 38"/>
                <a:gd name="T20" fmla="*/ 39 w 39"/>
                <a:gd name="T21" fmla="*/ 17 h 38"/>
                <a:gd name="T22" fmla="*/ 39 w 39"/>
                <a:gd name="T23" fmla="*/ 17 h 38"/>
                <a:gd name="T24" fmla="*/ 36 w 39"/>
                <a:gd name="T25" fmla="*/ 11 h 38"/>
                <a:gd name="T26" fmla="*/ 33 w 39"/>
                <a:gd name="T27" fmla="*/ 5 h 38"/>
                <a:gd name="T28" fmla="*/ 27 w 39"/>
                <a:gd name="T29" fmla="*/ 3 h 38"/>
                <a:gd name="T30" fmla="*/ 21 w 39"/>
                <a:gd name="T31" fmla="*/ 0 h 38"/>
                <a:gd name="T32" fmla="*/ 21 w 39"/>
                <a:gd name="T33" fmla="*/ 0 h 38"/>
                <a:gd name="T34" fmla="*/ 12 w 39"/>
                <a:gd name="T35" fmla="*/ 3 h 38"/>
                <a:gd name="T36" fmla="*/ 6 w 39"/>
                <a:gd name="T37" fmla="*/ 5 h 38"/>
                <a:gd name="T38" fmla="*/ 3 w 39"/>
                <a:gd name="T39" fmla="*/ 11 h 38"/>
                <a:gd name="T40" fmla="*/ 0 w 39"/>
                <a:gd name="T41" fmla="*/ 17 h 38"/>
                <a:gd name="T42" fmla="*/ 0 w 39"/>
                <a:gd name="T4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8">
                  <a:moveTo>
                    <a:pt x="0" y="17"/>
                  </a:moveTo>
                  <a:lnTo>
                    <a:pt x="0" y="17"/>
                  </a:lnTo>
                  <a:lnTo>
                    <a:pt x="3" y="26"/>
                  </a:lnTo>
                  <a:lnTo>
                    <a:pt x="6" y="32"/>
                  </a:lnTo>
                  <a:lnTo>
                    <a:pt x="12" y="35"/>
                  </a:lnTo>
                  <a:lnTo>
                    <a:pt x="21" y="38"/>
                  </a:lnTo>
                  <a:lnTo>
                    <a:pt x="21" y="38"/>
                  </a:lnTo>
                  <a:lnTo>
                    <a:pt x="27" y="35"/>
                  </a:lnTo>
                  <a:lnTo>
                    <a:pt x="33" y="32"/>
                  </a:lnTo>
                  <a:lnTo>
                    <a:pt x="36" y="26"/>
                  </a:lnTo>
                  <a:lnTo>
                    <a:pt x="39" y="17"/>
                  </a:lnTo>
                  <a:lnTo>
                    <a:pt x="39" y="17"/>
                  </a:lnTo>
                  <a:lnTo>
                    <a:pt x="36" y="11"/>
                  </a:lnTo>
                  <a:lnTo>
                    <a:pt x="33" y="5"/>
                  </a:lnTo>
                  <a:lnTo>
                    <a:pt x="27" y="3"/>
                  </a:lnTo>
                  <a:lnTo>
                    <a:pt x="21" y="0"/>
                  </a:lnTo>
                  <a:lnTo>
                    <a:pt x="21" y="0"/>
                  </a:lnTo>
                  <a:lnTo>
                    <a:pt x="12" y="3"/>
                  </a:lnTo>
                  <a:lnTo>
                    <a:pt x="6" y="5"/>
                  </a:lnTo>
                  <a:lnTo>
                    <a:pt x="3" y="11"/>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89" name="Line 457">
              <a:extLst>
                <a:ext uri="{FF2B5EF4-FFF2-40B4-BE49-F238E27FC236}">
                  <a16:creationId xmlns:a16="http://schemas.microsoft.com/office/drawing/2014/main" id="{8E192982-4071-4B19-BF66-3C5FBF3D703C}"/>
                </a:ext>
              </a:extLst>
            </p:cNvPr>
            <p:cNvSpPr>
              <a:spLocks noChangeShapeType="1"/>
            </p:cNvSpPr>
            <p:nvPr/>
          </p:nvSpPr>
          <p:spPr bwMode="auto">
            <a:xfrm>
              <a:off x="1681163" y="2106613"/>
              <a:ext cx="0" cy="889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0" name="Line 458">
              <a:extLst>
                <a:ext uri="{FF2B5EF4-FFF2-40B4-BE49-F238E27FC236}">
                  <a16:creationId xmlns:a16="http://schemas.microsoft.com/office/drawing/2014/main" id="{A8D7B22B-CC1E-4970-B97C-7FA5E8D669C6}"/>
                </a:ext>
              </a:extLst>
            </p:cNvPr>
            <p:cNvSpPr>
              <a:spLocks noChangeShapeType="1"/>
            </p:cNvSpPr>
            <p:nvPr/>
          </p:nvSpPr>
          <p:spPr bwMode="auto">
            <a:xfrm>
              <a:off x="1638300" y="2147888"/>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1" name="Line 459">
              <a:extLst>
                <a:ext uri="{FF2B5EF4-FFF2-40B4-BE49-F238E27FC236}">
                  <a16:creationId xmlns:a16="http://schemas.microsoft.com/office/drawing/2014/main" id="{E3585FAC-0E4E-419F-BFEC-1769BF48630E}"/>
                </a:ext>
              </a:extLst>
            </p:cNvPr>
            <p:cNvSpPr>
              <a:spLocks noChangeShapeType="1"/>
            </p:cNvSpPr>
            <p:nvPr/>
          </p:nvSpPr>
          <p:spPr bwMode="auto">
            <a:xfrm>
              <a:off x="1441450" y="2522538"/>
              <a:ext cx="0" cy="841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2" name="Line 460">
              <a:extLst>
                <a:ext uri="{FF2B5EF4-FFF2-40B4-BE49-F238E27FC236}">
                  <a16:creationId xmlns:a16="http://schemas.microsoft.com/office/drawing/2014/main" id="{CEDCC455-9404-425B-B93C-1BAD7A5BBA04}"/>
                </a:ext>
              </a:extLst>
            </p:cNvPr>
            <p:cNvSpPr>
              <a:spLocks noChangeShapeType="1"/>
            </p:cNvSpPr>
            <p:nvPr/>
          </p:nvSpPr>
          <p:spPr bwMode="auto">
            <a:xfrm>
              <a:off x="1400175" y="2565400"/>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3" name="Line 461">
              <a:extLst>
                <a:ext uri="{FF2B5EF4-FFF2-40B4-BE49-F238E27FC236}">
                  <a16:creationId xmlns:a16="http://schemas.microsoft.com/office/drawing/2014/main" id="{B86FA26B-9C46-4A37-A61F-783B293F4EEC}"/>
                </a:ext>
              </a:extLst>
            </p:cNvPr>
            <p:cNvSpPr>
              <a:spLocks noChangeShapeType="1"/>
            </p:cNvSpPr>
            <p:nvPr/>
          </p:nvSpPr>
          <p:spPr bwMode="auto">
            <a:xfrm>
              <a:off x="1685925" y="2527300"/>
              <a:ext cx="0" cy="889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4" name="Line 462">
              <a:extLst>
                <a:ext uri="{FF2B5EF4-FFF2-40B4-BE49-F238E27FC236}">
                  <a16:creationId xmlns:a16="http://schemas.microsoft.com/office/drawing/2014/main" id="{D7D318A8-0619-4CB6-A4ED-0A1512344EF1}"/>
                </a:ext>
              </a:extLst>
            </p:cNvPr>
            <p:cNvSpPr>
              <a:spLocks noChangeShapeType="1"/>
            </p:cNvSpPr>
            <p:nvPr/>
          </p:nvSpPr>
          <p:spPr bwMode="auto">
            <a:xfrm>
              <a:off x="1643063" y="2570163"/>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5" name="Line 463">
              <a:extLst>
                <a:ext uri="{FF2B5EF4-FFF2-40B4-BE49-F238E27FC236}">
                  <a16:creationId xmlns:a16="http://schemas.microsoft.com/office/drawing/2014/main" id="{91E62A51-87D9-4136-B19F-30AAB91D0706}"/>
                </a:ext>
              </a:extLst>
            </p:cNvPr>
            <p:cNvSpPr>
              <a:spLocks noChangeShapeType="1"/>
            </p:cNvSpPr>
            <p:nvPr/>
          </p:nvSpPr>
          <p:spPr bwMode="auto">
            <a:xfrm>
              <a:off x="1681163" y="2584450"/>
              <a:ext cx="0" cy="841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6" name="Line 464">
              <a:extLst>
                <a:ext uri="{FF2B5EF4-FFF2-40B4-BE49-F238E27FC236}">
                  <a16:creationId xmlns:a16="http://schemas.microsoft.com/office/drawing/2014/main" id="{2571E8C4-61C8-4C90-93C4-52DC0DCE484B}"/>
                </a:ext>
              </a:extLst>
            </p:cNvPr>
            <p:cNvSpPr>
              <a:spLocks noChangeShapeType="1"/>
            </p:cNvSpPr>
            <p:nvPr/>
          </p:nvSpPr>
          <p:spPr bwMode="auto">
            <a:xfrm>
              <a:off x="1638300" y="2625725"/>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7" name="Line 465">
              <a:extLst>
                <a:ext uri="{FF2B5EF4-FFF2-40B4-BE49-F238E27FC236}">
                  <a16:creationId xmlns:a16="http://schemas.microsoft.com/office/drawing/2014/main" id="{B750FC3F-BCB1-4B2B-BF78-9FED959917F9}"/>
                </a:ext>
              </a:extLst>
            </p:cNvPr>
            <p:cNvSpPr>
              <a:spLocks noChangeShapeType="1"/>
            </p:cNvSpPr>
            <p:nvPr/>
          </p:nvSpPr>
          <p:spPr bwMode="auto">
            <a:xfrm>
              <a:off x="2087563" y="2130425"/>
              <a:ext cx="0" cy="841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8" name="Line 466">
              <a:extLst>
                <a:ext uri="{FF2B5EF4-FFF2-40B4-BE49-F238E27FC236}">
                  <a16:creationId xmlns:a16="http://schemas.microsoft.com/office/drawing/2014/main" id="{37DD8E6C-BFF3-44EF-895F-602DA0EABDA0}"/>
                </a:ext>
              </a:extLst>
            </p:cNvPr>
            <p:cNvSpPr>
              <a:spLocks noChangeShapeType="1"/>
            </p:cNvSpPr>
            <p:nvPr/>
          </p:nvSpPr>
          <p:spPr bwMode="auto">
            <a:xfrm>
              <a:off x="2046288" y="2171700"/>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399" name="Line 467">
              <a:extLst>
                <a:ext uri="{FF2B5EF4-FFF2-40B4-BE49-F238E27FC236}">
                  <a16:creationId xmlns:a16="http://schemas.microsoft.com/office/drawing/2014/main" id="{FB8889E3-E2E6-4D7B-98FF-E4DA5FDBFC2E}"/>
                </a:ext>
              </a:extLst>
            </p:cNvPr>
            <p:cNvSpPr>
              <a:spLocks noChangeShapeType="1"/>
            </p:cNvSpPr>
            <p:nvPr/>
          </p:nvSpPr>
          <p:spPr bwMode="auto">
            <a:xfrm>
              <a:off x="1643063" y="2781300"/>
              <a:ext cx="0" cy="889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0" name="Line 468">
              <a:extLst>
                <a:ext uri="{FF2B5EF4-FFF2-40B4-BE49-F238E27FC236}">
                  <a16:creationId xmlns:a16="http://schemas.microsoft.com/office/drawing/2014/main" id="{07F85569-02C5-40B4-B91D-AEC888BC17F0}"/>
                </a:ext>
              </a:extLst>
            </p:cNvPr>
            <p:cNvSpPr>
              <a:spLocks noChangeShapeType="1"/>
            </p:cNvSpPr>
            <p:nvPr/>
          </p:nvSpPr>
          <p:spPr bwMode="auto">
            <a:xfrm>
              <a:off x="1595438" y="2827338"/>
              <a:ext cx="904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1" name="Line 469">
              <a:extLst>
                <a:ext uri="{FF2B5EF4-FFF2-40B4-BE49-F238E27FC236}">
                  <a16:creationId xmlns:a16="http://schemas.microsoft.com/office/drawing/2014/main" id="{63CD09E6-44DA-4BF6-98A8-037614C086A9}"/>
                </a:ext>
              </a:extLst>
            </p:cNvPr>
            <p:cNvSpPr>
              <a:spLocks noChangeShapeType="1"/>
            </p:cNvSpPr>
            <p:nvPr/>
          </p:nvSpPr>
          <p:spPr bwMode="auto">
            <a:xfrm>
              <a:off x="1685925" y="2836863"/>
              <a:ext cx="0" cy="8413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2" name="Line 470">
              <a:extLst>
                <a:ext uri="{FF2B5EF4-FFF2-40B4-BE49-F238E27FC236}">
                  <a16:creationId xmlns:a16="http://schemas.microsoft.com/office/drawing/2014/main" id="{4B44C4B9-04A8-4973-B129-AD633A561E07}"/>
                </a:ext>
              </a:extLst>
            </p:cNvPr>
            <p:cNvSpPr>
              <a:spLocks noChangeShapeType="1"/>
            </p:cNvSpPr>
            <p:nvPr/>
          </p:nvSpPr>
          <p:spPr bwMode="auto">
            <a:xfrm>
              <a:off x="1643063" y="2878138"/>
              <a:ext cx="8413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3" name="Line 471">
              <a:extLst>
                <a:ext uri="{FF2B5EF4-FFF2-40B4-BE49-F238E27FC236}">
                  <a16:creationId xmlns:a16="http://schemas.microsoft.com/office/drawing/2014/main" id="{6C0C5B7A-FA84-401F-AEFD-8F886BC3ED6B}"/>
                </a:ext>
              </a:extLst>
            </p:cNvPr>
            <p:cNvSpPr>
              <a:spLocks noChangeShapeType="1"/>
            </p:cNvSpPr>
            <p:nvPr/>
          </p:nvSpPr>
          <p:spPr bwMode="auto">
            <a:xfrm>
              <a:off x="6765925" y="1914525"/>
              <a:ext cx="168275" cy="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4" name="Line 472">
              <a:extLst>
                <a:ext uri="{FF2B5EF4-FFF2-40B4-BE49-F238E27FC236}">
                  <a16:creationId xmlns:a16="http://schemas.microsoft.com/office/drawing/2014/main" id="{678DA9D7-06AC-48FA-B596-F28C3D439FBD}"/>
                </a:ext>
              </a:extLst>
            </p:cNvPr>
            <p:cNvSpPr>
              <a:spLocks noChangeShapeType="1"/>
            </p:cNvSpPr>
            <p:nvPr/>
          </p:nvSpPr>
          <p:spPr bwMode="auto">
            <a:xfrm>
              <a:off x="6765925" y="2073275"/>
              <a:ext cx="168275"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5" name="Line 473">
              <a:extLst>
                <a:ext uri="{FF2B5EF4-FFF2-40B4-BE49-F238E27FC236}">
                  <a16:creationId xmlns:a16="http://schemas.microsoft.com/office/drawing/2014/main" id="{E6E2F3DC-7DC2-474B-893D-8C6DA18A2433}"/>
                </a:ext>
              </a:extLst>
            </p:cNvPr>
            <p:cNvSpPr>
              <a:spLocks noChangeShapeType="1"/>
            </p:cNvSpPr>
            <p:nvPr/>
          </p:nvSpPr>
          <p:spPr bwMode="auto">
            <a:xfrm>
              <a:off x="6765925" y="1741488"/>
              <a:ext cx="19050" cy="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6" name="Line 474">
              <a:extLst>
                <a:ext uri="{FF2B5EF4-FFF2-40B4-BE49-F238E27FC236}">
                  <a16:creationId xmlns:a16="http://schemas.microsoft.com/office/drawing/2014/main" id="{22FD9836-2B11-491D-82F1-D3F843912B16}"/>
                </a:ext>
              </a:extLst>
            </p:cNvPr>
            <p:cNvSpPr>
              <a:spLocks noChangeShapeType="1"/>
            </p:cNvSpPr>
            <p:nvPr/>
          </p:nvSpPr>
          <p:spPr bwMode="auto">
            <a:xfrm>
              <a:off x="6826250" y="1741488"/>
              <a:ext cx="38100" cy="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7" name="Line 475">
              <a:extLst>
                <a:ext uri="{FF2B5EF4-FFF2-40B4-BE49-F238E27FC236}">
                  <a16:creationId xmlns:a16="http://schemas.microsoft.com/office/drawing/2014/main" id="{93F899D1-B66F-4E6B-87E6-2E6E32D6B174}"/>
                </a:ext>
              </a:extLst>
            </p:cNvPr>
            <p:cNvSpPr>
              <a:spLocks noChangeShapeType="1"/>
            </p:cNvSpPr>
            <p:nvPr/>
          </p:nvSpPr>
          <p:spPr bwMode="auto">
            <a:xfrm>
              <a:off x="6915150" y="1741488"/>
              <a:ext cx="19050" cy="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8" name="Line 476">
              <a:extLst>
                <a:ext uri="{FF2B5EF4-FFF2-40B4-BE49-F238E27FC236}">
                  <a16:creationId xmlns:a16="http://schemas.microsoft.com/office/drawing/2014/main" id="{5B665AC9-6D88-48D9-BE37-6CB8700932C4}"/>
                </a:ext>
              </a:extLst>
            </p:cNvPr>
            <p:cNvSpPr>
              <a:spLocks noChangeShapeType="1"/>
            </p:cNvSpPr>
            <p:nvPr/>
          </p:nvSpPr>
          <p:spPr bwMode="auto">
            <a:xfrm>
              <a:off x="6765925" y="1782763"/>
              <a:ext cx="190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09" name="Line 477">
              <a:extLst>
                <a:ext uri="{FF2B5EF4-FFF2-40B4-BE49-F238E27FC236}">
                  <a16:creationId xmlns:a16="http://schemas.microsoft.com/office/drawing/2014/main" id="{6078C376-AFFE-4D02-8695-0E9AB05E1722}"/>
                </a:ext>
              </a:extLst>
            </p:cNvPr>
            <p:cNvSpPr>
              <a:spLocks noChangeShapeType="1"/>
            </p:cNvSpPr>
            <p:nvPr/>
          </p:nvSpPr>
          <p:spPr bwMode="auto">
            <a:xfrm>
              <a:off x="6826250" y="1782763"/>
              <a:ext cx="3810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0" name="Line 478">
              <a:extLst>
                <a:ext uri="{FF2B5EF4-FFF2-40B4-BE49-F238E27FC236}">
                  <a16:creationId xmlns:a16="http://schemas.microsoft.com/office/drawing/2014/main" id="{8A2ABE8C-F23D-4D15-B690-E7A2EB1F9F37}"/>
                </a:ext>
              </a:extLst>
            </p:cNvPr>
            <p:cNvSpPr>
              <a:spLocks noChangeShapeType="1"/>
            </p:cNvSpPr>
            <p:nvPr/>
          </p:nvSpPr>
          <p:spPr bwMode="auto">
            <a:xfrm>
              <a:off x="6915150" y="1782763"/>
              <a:ext cx="19050" cy="0"/>
            </a:xfrm>
            <a:prstGeom prst="line">
              <a:avLst/>
            </a:prstGeom>
            <a:noFill/>
            <a:ln w="19050">
              <a:solidFill>
                <a:srgbClr val="0061A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1" name="Freeform 479">
              <a:extLst>
                <a:ext uri="{FF2B5EF4-FFF2-40B4-BE49-F238E27FC236}">
                  <a16:creationId xmlns:a16="http://schemas.microsoft.com/office/drawing/2014/main" id="{36A75D79-B64F-47B1-85BB-462C5F78C4A5}"/>
                </a:ext>
              </a:extLst>
            </p:cNvPr>
            <p:cNvSpPr>
              <a:spLocks/>
            </p:cNvSpPr>
            <p:nvPr/>
          </p:nvSpPr>
          <p:spPr bwMode="auto">
            <a:xfrm>
              <a:off x="6821488" y="1400175"/>
              <a:ext cx="57150" cy="55563"/>
            </a:xfrm>
            <a:custGeom>
              <a:avLst/>
              <a:gdLst>
                <a:gd name="T0" fmla="*/ 0 w 36"/>
                <a:gd name="T1" fmla="*/ 17 h 35"/>
                <a:gd name="T2" fmla="*/ 0 w 36"/>
                <a:gd name="T3" fmla="*/ 17 h 35"/>
                <a:gd name="T4" fmla="*/ 0 w 36"/>
                <a:gd name="T5" fmla="*/ 26 h 35"/>
                <a:gd name="T6" fmla="*/ 3 w 36"/>
                <a:gd name="T7" fmla="*/ 32 h 35"/>
                <a:gd name="T8" fmla="*/ 9 w 36"/>
                <a:gd name="T9" fmla="*/ 35 h 35"/>
                <a:gd name="T10" fmla="*/ 18 w 36"/>
                <a:gd name="T11" fmla="*/ 35 h 35"/>
                <a:gd name="T12" fmla="*/ 18 w 36"/>
                <a:gd name="T13" fmla="*/ 35 h 35"/>
                <a:gd name="T14" fmla="*/ 24 w 36"/>
                <a:gd name="T15" fmla="*/ 35 h 35"/>
                <a:gd name="T16" fmla="*/ 30 w 36"/>
                <a:gd name="T17" fmla="*/ 32 h 35"/>
                <a:gd name="T18" fmla="*/ 36 w 36"/>
                <a:gd name="T19" fmla="*/ 26 h 35"/>
                <a:gd name="T20" fmla="*/ 36 w 36"/>
                <a:gd name="T21" fmla="*/ 17 h 35"/>
                <a:gd name="T22" fmla="*/ 36 w 36"/>
                <a:gd name="T23" fmla="*/ 17 h 35"/>
                <a:gd name="T24" fmla="*/ 36 w 36"/>
                <a:gd name="T25" fmla="*/ 11 h 35"/>
                <a:gd name="T26" fmla="*/ 30 w 36"/>
                <a:gd name="T27" fmla="*/ 6 h 35"/>
                <a:gd name="T28" fmla="*/ 24 w 36"/>
                <a:gd name="T29" fmla="*/ 3 h 35"/>
                <a:gd name="T30" fmla="*/ 18 w 36"/>
                <a:gd name="T31" fmla="*/ 0 h 35"/>
                <a:gd name="T32" fmla="*/ 18 w 36"/>
                <a:gd name="T33" fmla="*/ 0 h 35"/>
                <a:gd name="T34" fmla="*/ 9 w 36"/>
                <a:gd name="T35" fmla="*/ 3 h 35"/>
                <a:gd name="T36" fmla="*/ 3 w 36"/>
                <a:gd name="T37" fmla="*/ 6 h 35"/>
                <a:gd name="T38" fmla="*/ 0 w 36"/>
                <a:gd name="T39" fmla="*/ 11 h 35"/>
                <a:gd name="T40" fmla="*/ 0 w 36"/>
                <a:gd name="T41" fmla="*/ 17 h 35"/>
                <a:gd name="T42" fmla="*/ 0 w 36"/>
                <a:gd name="T4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5">
                  <a:moveTo>
                    <a:pt x="0" y="17"/>
                  </a:moveTo>
                  <a:lnTo>
                    <a:pt x="0" y="17"/>
                  </a:lnTo>
                  <a:lnTo>
                    <a:pt x="0" y="26"/>
                  </a:lnTo>
                  <a:lnTo>
                    <a:pt x="3" y="32"/>
                  </a:lnTo>
                  <a:lnTo>
                    <a:pt x="9" y="35"/>
                  </a:lnTo>
                  <a:lnTo>
                    <a:pt x="18" y="35"/>
                  </a:lnTo>
                  <a:lnTo>
                    <a:pt x="18" y="35"/>
                  </a:lnTo>
                  <a:lnTo>
                    <a:pt x="24" y="35"/>
                  </a:lnTo>
                  <a:lnTo>
                    <a:pt x="30" y="32"/>
                  </a:lnTo>
                  <a:lnTo>
                    <a:pt x="36" y="26"/>
                  </a:lnTo>
                  <a:lnTo>
                    <a:pt x="36" y="17"/>
                  </a:lnTo>
                  <a:lnTo>
                    <a:pt x="36" y="17"/>
                  </a:lnTo>
                  <a:lnTo>
                    <a:pt x="36" y="11"/>
                  </a:lnTo>
                  <a:lnTo>
                    <a:pt x="30" y="6"/>
                  </a:lnTo>
                  <a:lnTo>
                    <a:pt x="24" y="3"/>
                  </a:lnTo>
                  <a:lnTo>
                    <a:pt x="18" y="0"/>
                  </a:lnTo>
                  <a:lnTo>
                    <a:pt x="18" y="0"/>
                  </a:lnTo>
                  <a:lnTo>
                    <a:pt x="9" y="3"/>
                  </a:lnTo>
                  <a:lnTo>
                    <a:pt x="3" y="6"/>
                  </a:lnTo>
                  <a:lnTo>
                    <a:pt x="0" y="11"/>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2" name="Line 480">
              <a:extLst>
                <a:ext uri="{FF2B5EF4-FFF2-40B4-BE49-F238E27FC236}">
                  <a16:creationId xmlns:a16="http://schemas.microsoft.com/office/drawing/2014/main" id="{9C620018-8CAD-4329-923C-EC3C25425892}"/>
                </a:ext>
              </a:extLst>
            </p:cNvPr>
            <p:cNvSpPr>
              <a:spLocks noChangeShapeType="1"/>
            </p:cNvSpPr>
            <p:nvPr/>
          </p:nvSpPr>
          <p:spPr bwMode="auto">
            <a:xfrm>
              <a:off x="6850063" y="1217613"/>
              <a:ext cx="0" cy="889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3" name="Line 481">
              <a:extLst>
                <a:ext uri="{FF2B5EF4-FFF2-40B4-BE49-F238E27FC236}">
                  <a16:creationId xmlns:a16="http://schemas.microsoft.com/office/drawing/2014/main" id="{80F10265-B9D6-42AC-A31E-90FD9AE84625}"/>
                </a:ext>
              </a:extLst>
            </p:cNvPr>
            <p:cNvSpPr>
              <a:spLocks noChangeShapeType="1"/>
            </p:cNvSpPr>
            <p:nvPr/>
          </p:nvSpPr>
          <p:spPr bwMode="auto">
            <a:xfrm>
              <a:off x="6807200" y="1258888"/>
              <a:ext cx="85725"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4" name="Line 482">
              <a:extLst>
                <a:ext uri="{FF2B5EF4-FFF2-40B4-BE49-F238E27FC236}">
                  <a16:creationId xmlns:a16="http://schemas.microsoft.com/office/drawing/2014/main" id="{F60DEC1D-0E14-4E01-899E-2442DA12BCB9}"/>
                </a:ext>
              </a:extLst>
            </p:cNvPr>
            <p:cNvSpPr>
              <a:spLocks noChangeShapeType="1"/>
            </p:cNvSpPr>
            <p:nvPr/>
          </p:nvSpPr>
          <p:spPr bwMode="auto">
            <a:xfrm flipH="1">
              <a:off x="1249363" y="2738438"/>
              <a:ext cx="520700" cy="0"/>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5" name="Line 483">
              <a:extLst>
                <a:ext uri="{FF2B5EF4-FFF2-40B4-BE49-F238E27FC236}">
                  <a16:creationId xmlns:a16="http://schemas.microsoft.com/office/drawing/2014/main" id="{E33DD329-531C-4AFC-8787-F5728BA863CD}"/>
                </a:ext>
              </a:extLst>
            </p:cNvPr>
            <p:cNvSpPr>
              <a:spLocks noChangeShapeType="1"/>
            </p:cNvSpPr>
            <p:nvPr/>
          </p:nvSpPr>
          <p:spPr bwMode="auto">
            <a:xfrm>
              <a:off x="1558925" y="2714625"/>
              <a:ext cx="0" cy="8890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6" name="Line 484">
              <a:extLst>
                <a:ext uri="{FF2B5EF4-FFF2-40B4-BE49-F238E27FC236}">
                  <a16:creationId xmlns:a16="http://schemas.microsoft.com/office/drawing/2014/main" id="{E8171840-E17A-47AB-B178-06A14621BC98}"/>
                </a:ext>
              </a:extLst>
            </p:cNvPr>
            <p:cNvSpPr>
              <a:spLocks noChangeShapeType="1"/>
            </p:cNvSpPr>
            <p:nvPr/>
          </p:nvSpPr>
          <p:spPr bwMode="auto">
            <a:xfrm>
              <a:off x="1511300" y="2762250"/>
              <a:ext cx="8890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7" name="Freeform 485">
              <a:extLst>
                <a:ext uri="{FF2B5EF4-FFF2-40B4-BE49-F238E27FC236}">
                  <a16:creationId xmlns:a16="http://schemas.microsoft.com/office/drawing/2014/main" id="{88423A08-1C6F-4BD5-A986-D5A242BCEA3A}"/>
                </a:ext>
              </a:extLst>
            </p:cNvPr>
            <p:cNvSpPr>
              <a:spLocks/>
            </p:cNvSpPr>
            <p:nvPr/>
          </p:nvSpPr>
          <p:spPr bwMode="auto">
            <a:xfrm>
              <a:off x="1787525" y="1535113"/>
              <a:ext cx="57150" cy="57150"/>
            </a:xfrm>
            <a:custGeom>
              <a:avLst/>
              <a:gdLst>
                <a:gd name="T0" fmla="*/ 0 w 36"/>
                <a:gd name="T1" fmla="*/ 18 h 36"/>
                <a:gd name="T2" fmla="*/ 0 w 36"/>
                <a:gd name="T3" fmla="*/ 18 h 36"/>
                <a:gd name="T4" fmla="*/ 0 w 36"/>
                <a:gd name="T5" fmla="*/ 27 h 36"/>
                <a:gd name="T6" fmla="*/ 6 w 36"/>
                <a:gd name="T7" fmla="*/ 33 h 36"/>
                <a:gd name="T8" fmla="*/ 12 w 36"/>
                <a:gd name="T9" fmla="*/ 36 h 36"/>
                <a:gd name="T10" fmla="*/ 18 w 36"/>
                <a:gd name="T11" fmla="*/ 36 h 36"/>
                <a:gd name="T12" fmla="*/ 18 w 36"/>
                <a:gd name="T13" fmla="*/ 36 h 36"/>
                <a:gd name="T14" fmla="*/ 27 w 36"/>
                <a:gd name="T15" fmla="*/ 36 h 36"/>
                <a:gd name="T16" fmla="*/ 33 w 36"/>
                <a:gd name="T17" fmla="*/ 33 h 36"/>
                <a:gd name="T18" fmla="*/ 36 w 36"/>
                <a:gd name="T19" fmla="*/ 27 h 36"/>
                <a:gd name="T20" fmla="*/ 36 w 36"/>
                <a:gd name="T21" fmla="*/ 18 h 36"/>
                <a:gd name="T22" fmla="*/ 36 w 36"/>
                <a:gd name="T23" fmla="*/ 18 h 36"/>
                <a:gd name="T24" fmla="*/ 36 w 36"/>
                <a:gd name="T25" fmla="*/ 12 h 36"/>
                <a:gd name="T26" fmla="*/ 33 w 36"/>
                <a:gd name="T27" fmla="*/ 6 h 36"/>
                <a:gd name="T28" fmla="*/ 27 w 36"/>
                <a:gd name="T29" fmla="*/ 0 h 36"/>
                <a:gd name="T30" fmla="*/ 18 w 36"/>
                <a:gd name="T31" fmla="*/ 0 h 36"/>
                <a:gd name="T32" fmla="*/ 18 w 36"/>
                <a:gd name="T33" fmla="*/ 0 h 36"/>
                <a:gd name="T34" fmla="*/ 12 w 36"/>
                <a:gd name="T35" fmla="*/ 0 h 36"/>
                <a:gd name="T36" fmla="*/ 6 w 36"/>
                <a:gd name="T37" fmla="*/ 6 h 36"/>
                <a:gd name="T38" fmla="*/ 0 w 36"/>
                <a:gd name="T39" fmla="*/ 12 h 36"/>
                <a:gd name="T40" fmla="*/ 0 w 36"/>
                <a:gd name="T41" fmla="*/ 18 h 36"/>
                <a:gd name="T42" fmla="*/ 0 w 36"/>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18"/>
                  </a:moveTo>
                  <a:lnTo>
                    <a:pt x="0" y="18"/>
                  </a:lnTo>
                  <a:lnTo>
                    <a:pt x="0" y="27"/>
                  </a:lnTo>
                  <a:lnTo>
                    <a:pt x="6" y="33"/>
                  </a:lnTo>
                  <a:lnTo>
                    <a:pt x="12" y="36"/>
                  </a:lnTo>
                  <a:lnTo>
                    <a:pt x="18" y="36"/>
                  </a:lnTo>
                  <a:lnTo>
                    <a:pt x="18" y="36"/>
                  </a:lnTo>
                  <a:lnTo>
                    <a:pt x="27" y="36"/>
                  </a:lnTo>
                  <a:lnTo>
                    <a:pt x="33" y="33"/>
                  </a:lnTo>
                  <a:lnTo>
                    <a:pt x="36" y="27"/>
                  </a:lnTo>
                  <a:lnTo>
                    <a:pt x="36" y="18"/>
                  </a:lnTo>
                  <a:lnTo>
                    <a:pt x="36" y="18"/>
                  </a:lnTo>
                  <a:lnTo>
                    <a:pt x="36" y="12"/>
                  </a:lnTo>
                  <a:lnTo>
                    <a:pt x="33" y="6"/>
                  </a:lnTo>
                  <a:lnTo>
                    <a:pt x="27" y="0"/>
                  </a:lnTo>
                  <a:lnTo>
                    <a:pt x="18" y="0"/>
                  </a:lnTo>
                  <a:lnTo>
                    <a:pt x="18" y="0"/>
                  </a:lnTo>
                  <a:lnTo>
                    <a:pt x="12" y="0"/>
                  </a:lnTo>
                  <a:lnTo>
                    <a:pt x="6" y="6"/>
                  </a:lnTo>
                  <a:lnTo>
                    <a:pt x="0" y="12"/>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8" name="Freeform 486">
              <a:extLst>
                <a:ext uri="{FF2B5EF4-FFF2-40B4-BE49-F238E27FC236}">
                  <a16:creationId xmlns:a16="http://schemas.microsoft.com/office/drawing/2014/main" id="{42D869FE-A015-4A7C-8E44-2A56403FB528}"/>
                </a:ext>
              </a:extLst>
            </p:cNvPr>
            <p:cNvSpPr>
              <a:spLocks/>
            </p:cNvSpPr>
            <p:nvPr/>
          </p:nvSpPr>
          <p:spPr bwMode="auto">
            <a:xfrm>
              <a:off x="1801813" y="1549400"/>
              <a:ext cx="28575" cy="28575"/>
            </a:xfrm>
            <a:custGeom>
              <a:avLst/>
              <a:gdLst>
                <a:gd name="T0" fmla="*/ 0 w 18"/>
                <a:gd name="T1" fmla="*/ 9 h 18"/>
                <a:gd name="T2" fmla="*/ 0 w 18"/>
                <a:gd name="T3" fmla="*/ 9 h 18"/>
                <a:gd name="T4" fmla="*/ 3 w 18"/>
                <a:gd name="T5" fmla="*/ 15 h 18"/>
                <a:gd name="T6" fmla="*/ 9 w 18"/>
                <a:gd name="T7" fmla="*/ 18 h 18"/>
                <a:gd name="T8" fmla="*/ 9 w 18"/>
                <a:gd name="T9" fmla="*/ 18 h 18"/>
                <a:gd name="T10" fmla="*/ 15 w 18"/>
                <a:gd name="T11" fmla="*/ 15 h 18"/>
                <a:gd name="T12" fmla="*/ 18 w 18"/>
                <a:gd name="T13" fmla="*/ 9 h 18"/>
                <a:gd name="T14" fmla="*/ 18 w 18"/>
                <a:gd name="T15" fmla="*/ 9 h 18"/>
                <a:gd name="T16" fmla="*/ 15 w 18"/>
                <a:gd name="T17" fmla="*/ 3 h 18"/>
                <a:gd name="T18" fmla="*/ 9 w 18"/>
                <a:gd name="T19" fmla="*/ 0 h 18"/>
                <a:gd name="T20" fmla="*/ 9 w 18"/>
                <a:gd name="T21" fmla="*/ 0 h 18"/>
                <a:gd name="T22" fmla="*/ 3 w 18"/>
                <a:gd name="T23" fmla="*/ 3 h 18"/>
                <a:gd name="T24" fmla="*/ 0 w 18"/>
                <a:gd name="T25" fmla="*/ 9 h 18"/>
                <a:gd name="T26" fmla="*/ 0 w 18"/>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8">
                  <a:moveTo>
                    <a:pt x="0" y="9"/>
                  </a:moveTo>
                  <a:lnTo>
                    <a:pt x="0" y="9"/>
                  </a:lnTo>
                  <a:lnTo>
                    <a:pt x="3" y="15"/>
                  </a:lnTo>
                  <a:lnTo>
                    <a:pt x="9" y="18"/>
                  </a:lnTo>
                  <a:lnTo>
                    <a:pt x="9" y="18"/>
                  </a:lnTo>
                  <a:lnTo>
                    <a:pt x="15" y="15"/>
                  </a:lnTo>
                  <a:lnTo>
                    <a:pt x="18" y="9"/>
                  </a:lnTo>
                  <a:lnTo>
                    <a:pt x="18" y="9"/>
                  </a:lnTo>
                  <a:lnTo>
                    <a:pt x="15" y="3"/>
                  </a:lnTo>
                  <a:lnTo>
                    <a:pt x="9" y="0"/>
                  </a:lnTo>
                  <a:lnTo>
                    <a:pt x="9" y="0"/>
                  </a:lnTo>
                  <a:lnTo>
                    <a:pt x="3" y="3"/>
                  </a:lnTo>
                  <a:lnTo>
                    <a:pt x="0" y="9"/>
                  </a:lnTo>
                  <a:lnTo>
                    <a:pt x="0" y="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19" name="Freeform 487">
              <a:extLst>
                <a:ext uri="{FF2B5EF4-FFF2-40B4-BE49-F238E27FC236}">
                  <a16:creationId xmlns:a16="http://schemas.microsoft.com/office/drawing/2014/main" id="{DBE0C5DA-16AD-491F-AE15-5255FAC19835}"/>
                </a:ext>
              </a:extLst>
            </p:cNvPr>
            <p:cNvSpPr>
              <a:spLocks/>
            </p:cNvSpPr>
            <p:nvPr/>
          </p:nvSpPr>
          <p:spPr bwMode="auto">
            <a:xfrm>
              <a:off x="1741488" y="2709863"/>
              <a:ext cx="55563" cy="57150"/>
            </a:xfrm>
            <a:custGeom>
              <a:avLst/>
              <a:gdLst>
                <a:gd name="T0" fmla="*/ 0 w 35"/>
                <a:gd name="T1" fmla="*/ 18 h 36"/>
                <a:gd name="T2" fmla="*/ 0 w 35"/>
                <a:gd name="T3" fmla="*/ 18 h 36"/>
                <a:gd name="T4" fmla="*/ 0 w 35"/>
                <a:gd name="T5" fmla="*/ 24 h 36"/>
                <a:gd name="T6" fmla="*/ 3 w 35"/>
                <a:gd name="T7" fmla="*/ 30 h 36"/>
                <a:gd name="T8" fmla="*/ 9 w 35"/>
                <a:gd name="T9" fmla="*/ 36 h 36"/>
                <a:gd name="T10" fmla="*/ 18 w 35"/>
                <a:gd name="T11" fmla="*/ 36 h 36"/>
                <a:gd name="T12" fmla="*/ 18 w 35"/>
                <a:gd name="T13" fmla="*/ 36 h 36"/>
                <a:gd name="T14" fmla="*/ 24 w 35"/>
                <a:gd name="T15" fmla="*/ 36 h 36"/>
                <a:gd name="T16" fmla="*/ 29 w 35"/>
                <a:gd name="T17" fmla="*/ 30 h 36"/>
                <a:gd name="T18" fmla="*/ 35 w 35"/>
                <a:gd name="T19" fmla="*/ 24 h 36"/>
                <a:gd name="T20" fmla="*/ 35 w 35"/>
                <a:gd name="T21" fmla="*/ 18 h 36"/>
                <a:gd name="T22" fmla="*/ 35 w 35"/>
                <a:gd name="T23" fmla="*/ 18 h 36"/>
                <a:gd name="T24" fmla="*/ 35 w 35"/>
                <a:gd name="T25" fmla="*/ 9 h 36"/>
                <a:gd name="T26" fmla="*/ 29 w 35"/>
                <a:gd name="T27" fmla="*/ 3 h 36"/>
                <a:gd name="T28" fmla="*/ 24 w 35"/>
                <a:gd name="T29" fmla="*/ 0 h 36"/>
                <a:gd name="T30" fmla="*/ 18 w 35"/>
                <a:gd name="T31" fmla="*/ 0 h 36"/>
                <a:gd name="T32" fmla="*/ 18 w 35"/>
                <a:gd name="T33" fmla="*/ 0 h 36"/>
                <a:gd name="T34" fmla="*/ 9 w 35"/>
                <a:gd name="T35" fmla="*/ 0 h 36"/>
                <a:gd name="T36" fmla="*/ 3 w 35"/>
                <a:gd name="T37" fmla="*/ 3 h 36"/>
                <a:gd name="T38" fmla="*/ 0 w 35"/>
                <a:gd name="T39" fmla="*/ 9 h 36"/>
                <a:gd name="T40" fmla="*/ 0 w 35"/>
                <a:gd name="T41" fmla="*/ 18 h 36"/>
                <a:gd name="T42" fmla="*/ 0 w 35"/>
                <a:gd name="T4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6">
                  <a:moveTo>
                    <a:pt x="0" y="18"/>
                  </a:moveTo>
                  <a:lnTo>
                    <a:pt x="0" y="18"/>
                  </a:lnTo>
                  <a:lnTo>
                    <a:pt x="0" y="24"/>
                  </a:lnTo>
                  <a:lnTo>
                    <a:pt x="3" y="30"/>
                  </a:lnTo>
                  <a:lnTo>
                    <a:pt x="9" y="36"/>
                  </a:lnTo>
                  <a:lnTo>
                    <a:pt x="18" y="36"/>
                  </a:lnTo>
                  <a:lnTo>
                    <a:pt x="18" y="36"/>
                  </a:lnTo>
                  <a:lnTo>
                    <a:pt x="24" y="36"/>
                  </a:lnTo>
                  <a:lnTo>
                    <a:pt x="29" y="30"/>
                  </a:lnTo>
                  <a:lnTo>
                    <a:pt x="35" y="24"/>
                  </a:lnTo>
                  <a:lnTo>
                    <a:pt x="35" y="18"/>
                  </a:lnTo>
                  <a:lnTo>
                    <a:pt x="35" y="18"/>
                  </a:lnTo>
                  <a:lnTo>
                    <a:pt x="35" y="9"/>
                  </a:lnTo>
                  <a:lnTo>
                    <a:pt x="29" y="3"/>
                  </a:lnTo>
                  <a:lnTo>
                    <a:pt x="24" y="0"/>
                  </a:lnTo>
                  <a:lnTo>
                    <a:pt x="18" y="0"/>
                  </a:lnTo>
                  <a:lnTo>
                    <a:pt x="18" y="0"/>
                  </a:lnTo>
                  <a:lnTo>
                    <a:pt x="9" y="0"/>
                  </a:lnTo>
                  <a:lnTo>
                    <a:pt x="3" y="3"/>
                  </a:lnTo>
                  <a:lnTo>
                    <a:pt x="0" y="9"/>
                  </a:lnTo>
                  <a:lnTo>
                    <a:pt x="0" y="1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0" name="Freeform 488">
              <a:extLst>
                <a:ext uri="{FF2B5EF4-FFF2-40B4-BE49-F238E27FC236}">
                  <a16:creationId xmlns:a16="http://schemas.microsoft.com/office/drawing/2014/main" id="{6A0D1987-70F5-4BE1-A2B5-23967EC11E41}"/>
                </a:ext>
              </a:extLst>
            </p:cNvPr>
            <p:cNvSpPr>
              <a:spLocks/>
            </p:cNvSpPr>
            <p:nvPr/>
          </p:nvSpPr>
          <p:spPr bwMode="auto">
            <a:xfrm>
              <a:off x="1755775" y="2724150"/>
              <a:ext cx="26988" cy="28575"/>
            </a:xfrm>
            <a:custGeom>
              <a:avLst/>
              <a:gdLst>
                <a:gd name="T0" fmla="*/ 0 w 17"/>
                <a:gd name="T1" fmla="*/ 9 h 18"/>
                <a:gd name="T2" fmla="*/ 0 w 17"/>
                <a:gd name="T3" fmla="*/ 9 h 18"/>
                <a:gd name="T4" fmla="*/ 3 w 17"/>
                <a:gd name="T5" fmla="*/ 15 h 18"/>
                <a:gd name="T6" fmla="*/ 9 w 17"/>
                <a:gd name="T7" fmla="*/ 18 h 18"/>
                <a:gd name="T8" fmla="*/ 9 w 17"/>
                <a:gd name="T9" fmla="*/ 18 h 18"/>
                <a:gd name="T10" fmla="*/ 15 w 17"/>
                <a:gd name="T11" fmla="*/ 15 h 18"/>
                <a:gd name="T12" fmla="*/ 17 w 17"/>
                <a:gd name="T13" fmla="*/ 9 h 18"/>
                <a:gd name="T14" fmla="*/ 17 w 17"/>
                <a:gd name="T15" fmla="*/ 9 h 18"/>
                <a:gd name="T16" fmla="*/ 15 w 17"/>
                <a:gd name="T17" fmla="*/ 3 h 18"/>
                <a:gd name="T18" fmla="*/ 9 w 17"/>
                <a:gd name="T19" fmla="*/ 0 h 18"/>
                <a:gd name="T20" fmla="*/ 9 w 17"/>
                <a:gd name="T21" fmla="*/ 0 h 18"/>
                <a:gd name="T22" fmla="*/ 3 w 17"/>
                <a:gd name="T23" fmla="*/ 3 h 18"/>
                <a:gd name="T24" fmla="*/ 0 w 17"/>
                <a:gd name="T25" fmla="*/ 9 h 18"/>
                <a:gd name="T26" fmla="*/ 0 w 17"/>
                <a:gd name="T2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8">
                  <a:moveTo>
                    <a:pt x="0" y="9"/>
                  </a:moveTo>
                  <a:lnTo>
                    <a:pt x="0" y="9"/>
                  </a:lnTo>
                  <a:lnTo>
                    <a:pt x="3" y="15"/>
                  </a:lnTo>
                  <a:lnTo>
                    <a:pt x="9" y="18"/>
                  </a:lnTo>
                  <a:lnTo>
                    <a:pt x="9" y="18"/>
                  </a:lnTo>
                  <a:lnTo>
                    <a:pt x="15" y="15"/>
                  </a:lnTo>
                  <a:lnTo>
                    <a:pt x="17" y="9"/>
                  </a:lnTo>
                  <a:lnTo>
                    <a:pt x="17" y="9"/>
                  </a:lnTo>
                  <a:lnTo>
                    <a:pt x="15" y="3"/>
                  </a:lnTo>
                  <a:lnTo>
                    <a:pt x="9" y="0"/>
                  </a:lnTo>
                  <a:lnTo>
                    <a:pt x="9" y="0"/>
                  </a:lnTo>
                  <a:lnTo>
                    <a:pt x="3" y="3"/>
                  </a:lnTo>
                  <a:lnTo>
                    <a:pt x="0" y="9"/>
                  </a:lnTo>
                  <a:lnTo>
                    <a:pt x="0" y="9"/>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1" name="Freeform 489">
              <a:extLst>
                <a:ext uri="{FF2B5EF4-FFF2-40B4-BE49-F238E27FC236}">
                  <a16:creationId xmlns:a16="http://schemas.microsoft.com/office/drawing/2014/main" id="{26641D36-5363-4099-A609-20F7C8DDABAB}"/>
                </a:ext>
              </a:extLst>
            </p:cNvPr>
            <p:cNvSpPr>
              <a:spLocks/>
            </p:cNvSpPr>
            <p:nvPr/>
          </p:nvSpPr>
          <p:spPr bwMode="auto">
            <a:xfrm>
              <a:off x="1652588" y="2851150"/>
              <a:ext cx="55563" cy="60325"/>
            </a:xfrm>
            <a:custGeom>
              <a:avLst/>
              <a:gdLst>
                <a:gd name="T0" fmla="*/ 0 w 35"/>
                <a:gd name="T1" fmla="*/ 17 h 38"/>
                <a:gd name="T2" fmla="*/ 0 w 35"/>
                <a:gd name="T3" fmla="*/ 17 h 38"/>
                <a:gd name="T4" fmla="*/ 0 w 35"/>
                <a:gd name="T5" fmla="*/ 26 h 38"/>
                <a:gd name="T6" fmla="*/ 6 w 35"/>
                <a:gd name="T7" fmla="*/ 32 h 38"/>
                <a:gd name="T8" fmla="*/ 12 w 35"/>
                <a:gd name="T9" fmla="*/ 35 h 38"/>
                <a:gd name="T10" fmla="*/ 18 w 35"/>
                <a:gd name="T11" fmla="*/ 38 h 38"/>
                <a:gd name="T12" fmla="*/ 18 w 35"/>
                <a:gd name="T13" fmla="*/ 38 h 38"/>
                <a:gd name="T14" fmla="*/ 26 w 35"/>
                <a:gd name="T15" fmla="*/ 35 h 38"/>
                <a:gd name="T16" fmla="*/ 32 w 35"/>
                <a:gd name="T17" fmla="*/ 32 h 38"/>
                <a:gd name="T18" fmla="*/ 35 w 35"/>
                <a:gd name="T19" fmla="*/ 26 h 38"/>
                <a:gd name="T20" fmla="*/ 35 w 35"/>
                <a:gd name="T21" fmla="*/ 17 h 38"/>
                <a:gd name="T22" fmla="*/ 35 w 35"/>
                <a:gd name="T23" fmla="*/ 17 h 38"/>
                <a:gd name="T24" fmla="*/ 35 w 35"/>
                <a:gd name="T25" fmla="*/ 12 h 38"/>
                <a:gd name="T26" fmla="*/ 32 w 35"/>
                <a:gd name="T27" fmla="*/ 6 h 38"/>
                <a:gd name="T28" fmla="*/ 26 w 35"/>
                <a:gd name="T29" fmla="*/ 3 h 38"/>
                <a:gd name="T30" fmla="*/ 18 w 35"/>
                <a:gd name="T31" fmla="*/ 0 h 38"/>
                <a:gd name="T32" fmla="*/ 18 w 35"/>
                <a:gd name="T33" fmla="*/ 0 h 38"/>
                <a:gd name="T34" fmla="*/ 12 w 35"/>
                <a:gd name="T35" fmla="*/ 3 h 38"/>
                <a:gd name="T36" fmla="*/ 6 w 35"/>
                <a:gd name="T37" fmla="*/ 6 h 38"/>
                <a:gd name="T38" fmla="*/ 0 w 35"/>
                <a:gd name="T39" fmla="*/ 12 h 38"/>
                <a:gd name="T40" fmla="*/ 0 w 35"/>
                <a:gd name="T41" fmla="*/ 17 h 38"/>
                <a:gd name="T42" fmla="*/ 0 w 35"/>
                <a:gd name="T4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38">
                  <a:moveTo>
                    <a:pt x="0" y="17"/>
                  </a:moveTo>
                  <a:lnTo>
                    <a:pt x="0" y="17"/>
                  </a:lnTo>
                  <a:lnTo>
                    <a:pt x="0" y="26"/>
                  </a:lnTo>
                  <a:lnTo>
                    <a:pt x="6" y="32"/>
                  </a:lnTo>
                  <a:lnTo>
                    <a:pt x="12" y="35"/>
                  </a:lnTo>
                  <a:lnTo>
                    <a:pt x="18" y="38"/>
                  </a:lnTo>
                  <a:lnTo>
                    <a:pt x="18" y="38"/>
                  </a:lnTo>
                  <a:lnTo>
                    <a:pt x="26" y="35"/>
                  </a:lnTo>
                  <a:lnTo>
                    <a:pt x="32" y="32"/>
                  </a:lnTo>
                  <a:lnTo>
                    <a:pt x="35" y="26"/>
                  </a:lnTo>
                  <a:lnTo>
                    <a:pt x="35" y="17"/>
                  </a:lnTo>
                  <a:lnTo>
                    <a:pt x="35" y="17"/>
                  </a:lnTo>
                  <a:lnTo>
                    <a:pt x="35" y="12"/>
                  </a:lnTo>
                  <a:lnTo>
                    <a:pt x="32" y="6"/>
                  </a:lnTo>
                  <a:lnTo>
                    <a:pt x="26" y="3"/>
                  </a:lnTo>
                  <a:lnTo>
                    <a:pt x="18" y="0"/>
                  </a:lnTo>
                  <a:lnTo>
                    <a:pt x="18" y="0"/>
                  </a:lnTo>
                  <a:lnTo>
                    <a:pt x="12" y="3"/>
                  </a:lnTo>
                  <a:lnTo>
                    <a:pt x="6" y="6"/>
                  </a:lnTo>
                  <a:lnTo>
                    <a:pt x="0" y="12"/>
                  </a:lnTo>
                  <a:lnTo>
                    <a:pt x="0" y="17"/>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2" name="Freeform 490">
              <a:extLst>
                <a:ext uri="{FF2B5EF4-FFF2-40B4-BE49-F238E27FC236}">
                  <a16:creationId xmlns:a16="http://schemas.microsoft.com/office/drawing/2014/main" id="{DF9A988C-0E35-4DF9-8A1F-0576364F69DB}"/>
                </a:ext>
              </a:extLst>
            </p:cNvPr>
            <p:cNvSpPr>
              <a:spLocks/>
            </p:cNvSpPr>
            <p:nvPr/>
          </p:nvSpPr>
          <p:spPr bwMode="auto">
            <a:xfrm>
              <a:off x="1666875" y="2865438"/>
              <a:ext cx="26988" cy="26988"/>
            </a:xfrm>
            <a:custGeom>
              <a:avLst/>
              <a:gdLst>
                <a:gd name="T0" fmla="*/ 0 w 17"/>
                <a:gd name="T1" fmla="*/ 8 h 17"/>
                <a:gd name="T2" fmla="*/ 0 w 17"/>
                <a:gd name="T3" fmla="*/ 8 h 17"/>
                <a:gd name="T4" fmla="*/ 3 w 17"/>
                <a:gd name="T5" fmla="*/ 17 h 17"/>
                <a:gd name="T6" fmla="*/ 9 w 17"/>
                <a:gd name="T7" fmla="*/ 17 h 17"/>
                <a:gd name="T8" fmla="*/ 9 w 17"/>
                <a:gd name="T9" fmla="*/ 17 h 17"/>
                <a:gd name="T10" fmla="*/ 14 w 17"/>
                <a:gd name="T11" fmla="*/ 17 h 17"/>
                <a:gd name="T12" fmla="*/ 17 w 17"/>
                <a:gd name="T13" fmla="*/ 8 h 17"/>
                <a:gd name="T14" fmla="*/ 17 w 17"/>
                <a:gd name="T15" fmla="*/ 8 h 17"/>
                <a:gd name="T16" fmla="*/ 14 w 17"/>
                <a:gd name="T17" fmla="*/ 3 h 17"/>
                <a:gd name="T18" fmla="*/ 9 w 17"/>
                <a:gd name="T19" fmla="*/ 0 h 17"/>
                <a:gd name="T20" fmla="*/ 9 w 17"/>
                <a:gd name="T21" fmla="*/ 0 h 17"/>
                <a:gd name="T22" fmla="*/ 3 w 17"/>
                <a:gd name="T23" fmla="*/ 3 h 17"/>
                <a:gd name="T24" fmla="*/ 0 w 17"/>
                <a:gd name="T25" fmla="*/ 8 h 17"/>
                <a:gd name="T26" fmla="*/ 0 w 17"/>
                <a:gd name="T2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0" y="8"/>
                  </a:moveTo>
                  <a:lnTo>
                    <a:pt x="0" y="8"/>
                  </a:lnTo>
                  <a:lnTo>
                    <a:pt x="3" y="17"/>
                  </a:lnTo>
                  <a:lnTo>
                    <a:pt x="9" y="17"/>
                  </a:lnTo>
                  <a:lnTo>
                    <a:pt x="9" y="17"/>
                  </a:lnTo>
                  <a:lnTo>
                    <a:pt x="14" y="17"/>
                  </a:lnTo>
                  <a:lnTo>
                    <a:pt x="17" y="8"/>
                  </a:lnTo>
                  <a:lnTo>
                    <a:pt x="17" y="8"/>
                  </a:lnTo>
                  <a:lnTo>
                    <a:pt x="14" y="3"/>
                  </a:lnTo>
                  <a:lnTo>
                    <a:pt x="9" y="0"/>
                  </a:lnTo>
                  <a:lnTo>
                    <a:pt x="9" y="0"/>
                  </a:lnTo>
                  <a:lnTo>
                    <a:pt x="3" y="3"/>
                  </a:lnTo>
                  <a:lnTo>
                    <a:pt x="0" y="8"/>
                  </a:lnTo>
                  <a:lnTo>
                    <a:pt x="0" y="8"/>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3" name="Line 491">
              <a:extLst>
                <a:ext uri="{FF2B5EF4-FFF2-40B4-BE49-F238E27FC236}">
                  <a16:creationId xmlns:a16="http://schemas.microsoft.com/office/drawing/2014/main" id="{DF040730-6A3F-4A09-A135-3A350327ED91}"/>
                </a:ext>
              </a:extLst>
            </p:cNvPr>
            <p:cNvSpPr>
              <a:spLocks noChangeShapeType="1"/>
            </p:cNvSpPr>
            <p:nvPr/>
          </p:nvSpPr>
          <p:spPr bwMode="auto">
            <a:xfrm flipH="1">
              <a:off x="1249363" y="2373313"/>
              <a:ext cx="280988" cy="369888"/>
            </a:xfrm>
            <a:prstGeom prst="line">
              <a:avLst/>
            </a:prstGeom>
            <a:noFill/>
            <a:ln w="19050">
              <a:solidFill>
                <a:srgbClr val="D49709"/>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4" name="Freeform 492">
              <a:extLst>
                <a:ext uri="{FF2B5EF4-FFF2-40B4-BE49-F238E27FC236}">
                  <a16:creationId xmlns:a16="http://schemas.microsoft.com/office/drawing/2014/main" id="{1AFE963F-79DF-4B61-BD2F-72E4A6FFBF84}"/>
                </a:ext>
              </a:extLst>
            </p:cNvPr>
            <p:cNvSpPr>
              <a:spLocks/>
            </p:cNvSpPr>
            <p:nvPr/>
          </p:nvSpPr>
          <p:spPr bwMode="auto">
            <a:xfrm>
              <a:off x="1501775" y="2339975"/>
              <a:ext cx="57150" cy="61913"/>
            </a:xfrm>
            <a:custGeom>
              <a:avLst/>
              <a:gdLst>
                <a:gd name="T0" fmla="*/ 0 w 36"/>
                <a:gd name="T1" fmla="*/ 21 h 39"/>
                <a:gd name="T2" fmla="*/ 0 w 36"/>
                <a:gd name="T3" fmla="*/ 21 h 39"/>
                <a:gd name="T4" fmla="*/ 0 w 36"/>
                <a:gd name="T5" fmla="*/ 27 h 39"/>
                <a:gd name="T6" fmla="*/ 6 w 36"/>
                <a:gd name="T7" fmla="*/ 33 h 39"/>
                <a:gd name="T8" fmla="*/ 12 w 36"/>
                <a:gd name="T9" fmla="*/ 36 h 39"/>
                <a:gd name="T10" fmla="*/ 18 w 36"/>
                <a:gd name="T11" fmla="*/ 39 h 39"/>
                <a:gd name="T12" fmla="*/ 18 w 36"/>
                <a:gd name="T13" fmla="*/ 39 h 39"/>
                <a:gd name="T14" fmla="*/ 24 w 36"/>
                <a:gd name="T15" fmla="*/ 36 h 39"/>
                <a:gd name="T16" fmla="*/ 30 w 36"/>
                <a:gd name="T17" fmla="*/ 33 h 39"/>
                <a:gd name="T18" fmla="*/ 36 w 36"/>
                <a:gd name="T19" fmla="*/ 27 h 39"/>
                <a:gd name="T20" fmla="*/ 36 w 36"/>
                <a:gd name="T21" fmla="*/ 21 h 39"/>
                <a:gd name="T22" fmla="*/ 36 w 36"/>
                <a:gd name="T23" fmla="*/ 21 h 39"/>
                <a:gd name="T24" fmla="*/ 36 w 36"/>
                <a:gd name="T25" fmla="*/ 12 h 39"/>
                <a:gd name="T26" fmla="*/ 30 w 36"/>
                <a:gd name="T27" fmla="*/ 6 h 39"/>
                <a:gd name="T28" fmla="*/ 24 w 36"/>
                <a:gd name="T29" fmla="*/ 3 h 39"/>
                <a:gd name="T30" fmla="*/ 18 w 36"/>
                <a:gd name="T31" fmla="*/ 0 h 39"/>
                <a:gd name="T32" fmla="*/ 18 w 36"/>
                <a:gd name="T33" fmla="*/ 0 h 39"/>
                <a:gd name="T34" fmla="*/ 12 w 36"/>
                <a:gd name="T35" fmla="*/ 3 h 39"/>
                <a:gd name="T36" fmla="*/ 6 w 36"/>
                <a:gd name="T37" fmla="*/ 6 h 39"/>
                <a:gd name="T38" fmla="*/ 0 w 36"/>
                <a:gd name="T39" fmla="*/ 12 h 39"/>
                <a:gd name="T40" fmla="*/ 0 w 36"/>
                <a:gd name="T41" fmla="*/ 21 h 39"/>
                <a:gd name="T42" fmla="*/ 0 w 36"/>
                <a:gd name="T43"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9">
                  <a:moveTo>
                    <a:pt x="0" y="21"/>
                  </a:moveTo>
                  <a:lnTo>
                    <a:pt x="0" y="21"/>
                  </a:lnTo>
                  <a:lnTo>
                    <a:pt x="0" y="27"/>
                  </a:lnTo>
                  <a:lnTo>
                    <a:pt x="6" y="33"/>
                  </a:lnTo>
                  <a:lnTo>
                    <a:pt x="12" y="36"/>
                  </a:lnTo>
                  <a:lnTo>
                    <a:pt x="18" y="39"/>
                  </a:lnTo>
                  <a:lnTo>
                    <a:pt x="18" y="39"/>
                  </a:lnTo>
                  <a:lnTo>
                    <a:pt x="24" y="36"/>
                  </a:lnTo>
                  <a:lnTo>
                    <a:pt x="30" y="33"/>
                  </a:lnTo>
                  <a:lnTo>
                    <a:pt x="36" y="27"/>
                  </a:lnTo>
                  <a:lnTo>
                    <a:pt x="36" y="21"/>
                  </a:lnTo>
                  <a:lnTo>
                    <a:pt x="36" y="21"/>
                  </a:lnTo>
                  <a:lnTo>
                    <a:pt x="36" y="12"/>
                  </a:lnTo>
                  <a:lnTo>
                    <a:pt x="30" y="6"/>
                  </a:lnTo>
                  <a:lnTo>
                    <a:pt x="24" y="3"/>
                  </a:lnTo>
                  <a:lnTo>
                    <a:pt x="18" y="0"/>
                  </a:lnTo>
                  <a:lnTo>
                    <a:pt x="18" y="0"/>
                  </a:lnTo>
                  <a:lnTo>
                    <a:pt x="12" y="3"/>
                  </a:lnTo>
                  <a:lnTo>
                    <a:pt x="6" y="6"/>
                  </a:lnTo>
                  <a:lnTo>
                    <a:pt x="0" y="12"/>
                  </a:lnTo>
                  <a:lnTo>
                    <a:pt x="0" y="21"/>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5" name="Freeform 493">
              <a:extLst>
                <a:ext uri="{FF2B5EF4-FFF2-40B4-BE49-F238E27FC236}">
                  <a16:creationId xmlns:a16="http://schemas.microsoft.com/office/drawing/2014/main" id="{E1FBC217-3F0E-47AC-B589-E9503D4D16DC}"/>
                </a:ext>
              </a:extLst>
            </p:cNvPr>
            <p:cNvSpPr>
              <a:spLocks/>
            </p:cNvSpPr>
            <p:nvPr/>
          </p:nvSpPr>
          <p:spPr bwMode="auto">
            <a:xfrm>
              <a:off x="1516063" y="2354263"/>
              <a:ext cx="28575" cy="33338"/>
            </a:xfrm>
            <a:custGeom>
              <a:avLst/>
              <a:gdLst>
                <a:gd name="T0" fmla="*/ 0 w 18"/>
                <a:gd name="T1" fmla="*/ 12 h 21"/>
                <a:gd name="T2" fmla="*/ 0 w 18"/>
                <a:gd name="T3" fmla="*/ 12 h 21"/>
                <a:gd name="T4" fmla="*/ 3 w 18"/>
                <a:gd name="T5" fmla="*/ 18 h 21"/>
                <a:gd name="T6" fmla="*/ 9 w 18"/>
                <a:gd name="T7" fmla="*/ 21 h 21"/>
                <a:gd name="T8" fmla="*/ 9 w 18"/>
                <a:gd name="T9" fmla="*/ 21 h 21"/>
                <a:gd name="T10" fmla="*/ 15 w 18"/>
                <a:gd name="T11" fmla="*/ 18 h 21"/>
                <a:gd name="T12" fmla="*/ 18 w 18"/>
                <a:gd name="T13" fmla="*/ 12 h 21"/>
                <a:gd name="T14" fmla="*/ 18 w 18"/>
                <a:gd name="T15" fmla="*/ 12 h 21"/>
                <a:gd name="T16" fmla="*/ 15 w 18"/>
                <a:gd name="T17" fmla="*/ 3 h 21"/>
                <a:gd name="T18" fmla="*/ 9 w 18"/>
                <a:gd name="T19" fmla="*/ 0 h 21"/>
                <a:gd name="T20" fmla="*/ 9 w 18"/>
                <a:gd name="T21" fmla="*/ 0 h 21"/>
                <a:gd name="T22" fmla="*/ 3 w 18"/>
                <a:gd name="T23" fmla="*/ 3 h 21"/>
                <a:gd name="T24" fmla="*/ 0 w 18"/>
                <a:gd name="T25" fmla="*/ 12 h 21"/>
                <a:gd name="T26" fmla="*/ 0 w 18"/>
                <a:gd name="T27"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1">
                  <a:moveTo>
                    <a:pt x="0" y="12"/>
                  </a:moveTo>
                  <a:lnTo>
                    <a:pt x="0" y="12"/>
                  </a:lnTo>
                  <a:lnTo>
                    <a:pt x="3" y="18"/>
                  </a:lnTo>
                  <a:lnTo>
                    <a:pt x="9" y="21"/>
                  </a:lnTo>
                  <a:lnTo>
                    <a:pt x="9" y="21"/>
                  </a:lnTo>
                  <a:lnTo>
                    <a:pt x="15" y="18"/>
                  </a:lnTo>
                  <a:lnTo>
                    <a:pt x="18" y="12"/>
                  </a:lnTo>
                  <a:lnTo>
                    <a:pt x="18" y="12"/>
                  </a:lnTo>
                  <a:lnTo>
                    <a:pt x="15" y="3"/>
                  </a:lnTo>
                  <a:lnTo>
                    <a:pt x="9" y="0"/>
                  </a:lnTo>
                  <a:lnTo>
                    <a:pt x="9" y="0"/>
                  </a:lnTo>
                  <a:lnTo>
                    <a:pt x="3" y="3"/>
                  </a:lnTo>
                  <a:lnTo>
                    <a:pt x="0" y="12"/>
                  </a:lnTo>
                  <a:lnTo>
                    <a:pt x="0" y="12"/>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6" name="Freeform 494">
              <a:extLst>
                <a:ext uri="{FF2B5EF4-FFF2-40B4-BE49-F238E27FC236}">
                  <a16:creationId xmlns:a16="http://schemas.microsoft.com/office/drawing/2014/main" id="{EB1DB449-6DF2-4A67-BA3C-C6D546221480}"/>
                </a:ext>
              </a:extLst>
            </p:cNvPr>
            <p:cNvSpPr>
              <a:spLocks/>
            </p:cNvSpPr>
            <p:nvPr/>
          </p:nvSpPr>
          <p:spPr bwMode="auto">
            <a:xfrm>
              <a:off x="6816725" y="1568450"/>
              <a:ext cx="61913" cy="60325"/>
            </a:xfrm>
            <a:custGeom>
              <a:avLst/>
              <a:gdLst>
                <a:gd name="T0" fmla="*/ 0 w 39"/>
                <a:gd name="T1" fmla="*/ 20 h 38"/>
                <a:gd name="T2" fmla="*/ 0 w 39"/>
                <a:gd name="T3" fmla="*/ 20 h 38"/>
                <a:gd name="T4" fmla="*/ 3 w 39"/>
                <a:gd name="T5" fmla="*/ 26 h 38"/>
                <a:gd name="T6" fmla="*/ 6 w 39"/>
                <a:gd name="T7" fmla="*/ 32 h 38"/>
                <a:gd name="T8" fmla="*/ 12 w 39"/>
                <a:gd name="T9" fmla="*/ 35 h 38"/>
                <a:gd name="T10" fmla="*/ 21 w 39"/>
                <a:gd name="T11" fmla="*/ 38 h 38"/>
                <a:gd name="T12" fmla="*/ 21 w 39"/>
                <a:gd name="T13" fmla="*/ 38 h 38"/>
                <a:gd name="T14" fmla="*/ 27 w 39"/>
                <a:gd name="T15" fmla="*/ 35 h 38"/>
                <a:gd name="T16" fmla="*/ 33 w 39"/>
                <a:gd name="T17" fmla="*/ 32 h 38"/>
                <a:gd name="T18" fmla="*/ 39 w 39"/>
                <a:gd name="T19" fmla="*/ 26 h 38"/>
                <a:gd name="T20" fmla="*/ 39 w 39"/>
                <a:gd name="T21" fmla="*/ 20 h 38"/>
                <a:gd name="T22" fmla="*/ 39 w 39"/>
                <a:gd name="T23" fmla="*/ 20 h 38"/>
                <a:gd name="T24" fmla="*/ 39 w 39"/>
                <a:gd name="T25" fmla="*/ 12 h 38"/>
                <a:gd name="T26" fmla="*/ 33 w 39"/>
                <a:gd name="T27" fmla="*/ 6 h 38"/>
                <a:gd name="T28" fmla="*/ 27 w 39"/>
                <a:gd name="T29" fmla="*/ 3 h 38"/>
                <a:gd name="T30" fmla="*/ 21 w 39"/>
                <a:gd name="T31" fmla="*/ 0 h 38"/>
                <a:gd name="T32" fmla="*/ 21 w 39"/>
                <a:gd name="T33" fmla="*/ 0 h 38"/>
                <a:gd name="T34" fmla="*/ 12 w 39"/>
                <a:gd name="T35" fmla="*/ 3 h 38"/>
                <a:gd name="T36" fmla="*/ 6 w 39"/>
                <a:gd name="T37" fmla="*/ 6 h 38"/>
                <a:gd name="T38" fmla="*/ 3 w 39"/>
                <a:gd name="T39" fmla="*/ 12 h 38"/>
                <a:gd name="T40" fmla="*/ 0 w 39"/>
                <a:gd name="T41" fmla="*/ 20 h 38"/>
                <a:gd name="T42" fmla="*/ 0 w 39"/>
                <a:gd name="T43"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8">
                  <a:moveTo>
                    <a:pt x="0" y="20"/>
                  </a:moveTo>
                  <a:lnTo>
                    <a:pt x="0" y="20"/>
                  </a:lnTo>
                  <a:lnTo>
                    <a:pt x="3" y="26"/>
                  </a:lnTo>
                  <a:lnTo>
                    <a:pt x="6" y="32"/>
                  </a:lnTo>
                  <a:lnTo>
                    <a:pt x="12" y="35"/>
                  </a:lnTo>
                  <a:lnTo>
                    <a:pt x="21" y="38"/>
                  </a:lnTo>
                  <a:lnTo>
                    <a:pt x="21" y="38"/>
                  </a:lnTo>
                  <a:lnTo>
                    <a:pt x="27" y="35"/>
                  </a:lnTo>
                  <a:lnTo>
                    <a:pt x="33" y="32"/>
                  </a:lnTo>
                  <a:lnTo>
                    <a:pt x="39" y="26"/>
                  </a:lnTo>
                  <a:lnTo>
                    <a:pt x="39" y="20"/>
                  </a:lnTo>
                  <a:lnTo>
                    <a:pt x="39" y="20"/>
                  </a:lnTo>
                  <a:lnTo>
                    <a:pt x="39" y="12"/>
                  </a:lnTo>
                  <a:lnTo>
                    <a:pt x="33" y="6"/>
                  </a:lnTo>
                  <a:lnTo>
                    <a:pt x="27" y="3"/>
                  </a:lnTo>
                  <a:lnTo>
                    <a:pt x="21" y="0"/>
                  </a:lnTo>
                  <a:lnTo>
                    <a:pt x="21" y="0"/>
                  </a:lnTo>
                  <a:lnTo>
                    <a:pt x="12" y="3"/>
                  </a:lnTo>
                  <a:lnTo>
                    <a:pt x="6" y="6"/>
                  </a:lnTo>
                  <a:lnTo>
                    <a:pt x="3" y="12"/>
                  </a:lnTo>
                  <a:lnTo>
                    <a:pt x="0" y="2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sp>
          <p:nvSpPr>
            <p:cNvPr id="427" name="Freeform 495">
              <a:extLst>
                <a:ext uri="{FF2B5EF4-FFF2-40B4-BE49-F238E27FC236}">
                  <a16:creationId xmlns:a16="http://schemas.microsoft.com/office/drawing/2014/main" id="{73A6BC6A-95E4-4293-8203-ADA7BFE3809C}"/>
                </a:ext>
              </a:extLst>
            </p:cNvPr>
            <p:cNvSpPr>
              <a:spLocks/>
            </p:cNvSpPr>
            <p:nvPr/>
          </p:nvSpPr>
          <p:spPr bwMode="auto">
            <a:xfrm>
              <a:off x="6835775" y="1582738"/>
              <a:ext cx="28575" cy="31750"/>
            </a:xfrm>
            <a:custGeom>
              <a:avLst/>
              <a:gdLst>
                <a:gd name="T0" fmla="*/ 0 w 18"/>
                <a:gd name="T1" fmla="*/ 11 h 20"/>
                <a:gd name="T2" fmla="*/ 0 w 18"/>
                <a:gd name="T3" fmla="*/ 11 h 20"/>
                <a:gd name="T4" fmla="*/ 3 w 18"/>
                <a:gd name="T5" fmla="*/ 17 h 20"/>
                <a:gd name="T6" fmla="*/ 9 w 18"/>
                <a:gd name="T7" fmla="*/ 20 h 20"/>
                <a:gd name="T8" fmla="*/ 9 w 18"/>
                <a:gd name="T9" fmla="*/ 20 h 20"/>
                <a:gd name="T10" fmla="*/ 15 w 18"/>
                <a:gd name="T11" fmla="*/ 17 h 20"/>
                <a:gd name="T12" fmla="*/ 18 w 18"/>
                <a:gd name="T13" fmla="*/ 11 h 20"/>
                <a:gd name="T14" fmla="*/ 18 w 18"/>
                <a:gd name="T15" fmla="*/ 11 h 20"/>
                <a:gd name="T16" fmla="*/ 15 w 18"/>
                <a:gd name="T17" fmla="*/ 3 h 20"/>
                <a:gd name="T18" fmla="*/ 9 w 18"/>
                <a:gd name="T19" fmla="*/ 0 h 20"/>
                <a:gd name="T20" fmla="*/ 9 w 18"/>
                <a:gd name="T21" fmla="*/ 0 h 20"/>
                <a:gd name="T22" fmla="*/ 3 w 18"/>
                <a:gd name="T23" fmla="*/ 3 h 20"/>
                <a:gd name="T24" fmla="*/ 0 w 18"/>
                <a:gd name="T25" fmla="*/ 11 h 20"/>
                <a:gd name="T26" fmla="*/ 0 w 18"/>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0">
                  <a:moveTo>
                    <a:pt x="0" y="11"/>
                  </a:moveTo>
                  <a:lnTo>
                    <a:pt x="0" y="11"/>
                  </a:lnTo>
                  <a:lnTo>
                    <a:pt x="3" y="17"/>
                  </a:lnTo>
                  <a:lnTo>
                    <a:pt x="9" y="20"/>
                  </a:lnTo>
                  <a:lnTo>
                    <a:pt x="9" y="20"/>
                  </a:lnTo>
                  <a:lnTo>
                    <a:pt x="15" y="17"/>
                  </a:lnTo>
                  <a:lnTo>
                    <a:pt x="18" y="11"/>
                  </a:lnTo>
                  <a:lnTo>
                    <a:pt x="18" y="11"/>
                  </a:lnTo>
                  <a:lnTo>
                    <a:pt x="15" y="3"/>
                  </a:lnTo>
                  <a:lnTo>
                    <a:pt x="9" y="0"/>
                  </a:lnTo>
                  <a:lnTo>
                    <a:pt x="9" y="0"/>
                  </a:lnTo>
                  <a:lnTo>
                    <a:pt x="3" y="3"/>
                  </a:lnTo>
                  <a:lnTo>
                    <a:pt x="0" y="11"/>
                  </a:lnTo>
                  <a:lnTo>
                    <a:pt x="0" y="11"/>
                  </a:lnTo>
                  <a:close/>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en-US" sz="750">
                <a:solidFill>
                  <a:srgbClr val="000000"/>
                </a:solidFill>
                <a:latin typeface="Arial" panose="020B0604020202020204"/>
              </a:endParaRPr>
            </a:p>
          </p:txBody>
        </p:sp>
      </p:grpSp>
      <p:grpSp>
        <p:nvGrpSpPr>
          <p:cNvPr id="7" name="Group 6">
            <a:extLst>
              <a:ext uri="{FF2B5EF4-FFF2-40B4-BE49-F238E27FC236}">
                <a16:creationId xmlns:a16="http://schemas.microsoft.com/office/drawing/2014/main" id="{3B10D85A-1C9D-4096-A5C8-B2D64521B5A0}"/>
              </a:ext>
            </a:extLst>
          </p:cNvPr>
          <p:cNvGrpSpPr/>
          <p:nvPr/>
        </p:nvGrpSpPr>
        <p:grpSpPr>
          <a:xfrm>
            <a:off x="8046813" y="1353283"/>
            <a:ext cx="1406993" cy="694281"/>
            <a:chOff x="10233661" y="2207877"/>
            <a:chExt cx="1875991" cy="925707"/>
          </a:xfrm>
        </p:grpSpPr>
        <p:sp>
          <p:nvSpPr>
            <p:cNvPr id="286" name="Rectangle 99">
              <a:extLst>
                <a:ext uri="{FF2B5EF4-FFF2-40B4-BE49-F238E27FC236}">
                  <a16:creationId xmlns:a16="http://schemas.microsoft.com/office/drawing/2014/main" id="{1B688A88-6873-4D86-A7BA-F8774257D874}"/>
                </a:ext>
              </a:extLst>
            </p:cNvPr>
            <p:cNvSpPr>
              <a:spLocks noChangeArrowheads="1"/>
            </p:cNvSpPr>
            <p:nvPr/>
          </p:nvSpPr>
          <p:spPr bwMode="auto">
            <a:xfrm>
              <a:off x="10233661" y="2207877"/>
              <a:ext cx="176545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000000"/>
                  </a:solidFill>
                  <a:latin typeface="Arial" panose="020B0604020202020204"/>
                </a:rPr>
                <a:t>1st occurrence of new lesion</a:t>
              </a:r>
            </a:p>
          </p:txBody>
        </p:sp>
        <p:sp>
          <p:nvSpPr>
            <p:cNvPr id="287" name="Rectangle 100">
              <a:extLst>
                <a:ext uri="{FF2B5EF4-FFF2-40B4-BE49-F238E27FC236}">
                  <a16:creationId xmlns:a16="http://schemas.microsoft.com/office/drawing/2014/main" id="{78177B65-6BBF-4D03-BA2E-0374FB84F3A0}"/>
                </a:ext>
              </a:extLst>
            </p:cNvPr>
            <p:cNvSpPr>
              <a:spLocks noChangeArrowheads="1"/>
            </p:cNvSpPr>
            <p:nvPr/>
          </p:nvSpPr>
          <p:spPr bwMode="auto">
            <a:xfrm>
              <a:off x="10248540" y="2368396"/>
              <a:ext cx="8126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000000"/>
                  </a:solidFill>
                  <a:latin typeface="Arial" panose="020B0604020202020204"/>
                </a:rPr>
                <a:t>Off treatment</a:t>
              </a:r>
            </a:p>
          </p:txBody>
        </p:sp>
        <p:sp>
          <p:nvSpPr>
            <p:cNvPr id="288" name="Rectangle 136">
              <a:extLst>
                <a:ext uri="{FF2B5EF4-FFF2-40B4-BE49-F238E27FC236}">
                  <a16:creationId xmlns:a16="http://schemas.microsoft.com/office/drawing/2014/main" id="{004BE41C-4203-41C6-8854-54DF5E1365FE}"/>
                </a:ext>
              </a:extLst>
            </p:cNvPr>
            <p:cNvSpPr>
              <a:spLocks noChangeArrowheads="1"/>
            </p:cNvSpPr>
            <p:nvPr/>
          </p:nvSpPr>
          <p:spPr bwMode="auto">
            <a:xfrm>
              <a:off x="10248540" y="2849954"/>
              <a:ext cx="18004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000000"/>
                  </a:solidFill>
                  <a:latin typeface="Arial" panose="020B0604020202020204"/>
                </a:rPr>
                <a:t>Patients with OS &lt;12 months</a:t>
              </a:r>
            </a:p>
          </p:txBody>
        </p:sp>
        <p:sp>
          <p:nvSpPr>
            <p:cNvPr id="335" name="Rectangle 100">
              <a:extLst>
                <a:ext uri="{FF2B5EF4-FFF2-40B4-BE49-F238E27FC236}">
                  <a16:creationId xmlns:a16="http://schemas.microsoft.com/office/drawing/2014/main" id="{78177B65-6BBF-4D03-BA2E-0374FB84F3A0}"/>
                </a:ext>
              </a:extLst>
            </p:cNvPr>
            <p:cNvSpPr>
              <a:spLocks noChangeArrowheads="1"/>
            </p:cNvSpPr>
            <p:nvPr/>
          </p:nvSpPr>
          <p:spPr bwMode="auto">
            <a:xfrm>
              <a:off x="10248540" y="2528914"/>
              <a:ext cx="17205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000000"/>
                  </a:solidFill>
                  <a:latin typeface="Arial" panose="020B0604020202020204"/>
                </a:rPr>
                <a:t>Off treatment + progression</a:t>
              </a:r>
            </a:p>
          </p:txBody>
        </p:sp>
        <p:sp>
          <p:nvSpPr>
            <p:cNvPr id="336" name="Rectangle 100">
              <a:extLst>
                <a:ext uri="{FF2B5EF4-FFF2-40B4-BE49-F238E27FC236}">
                  <a16:creationId xmlns:a16="http://schemas.microsoft.com/office/drawing/2014/main" id="{78177B65-6BBF-4D03-BA2E-0374FB84F3A0}"/>
                </a:ext>
              </a:extLst>
            </p:cNvPr>
            <p:cNvSpPr>
              <a:spLocks noChangeArrowheads="1"/>
            </p:cNvSpPr>
            <p:nvPr/>
          </p:nvSpPr>
          <p:spPr bwMode="auto">
            <a:xfrm>
              <a:off x="10248540" y="2689434"/>
              <a:ext cx="80477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000000"/>
                  </a:solidFill>
                  <a:latin typeface="Arial" panose="020B0604020202020204"/>
                </a:rPr>
                <a:t>Progression</a:t>
              </a:r>
            </a:p>
          </p:txBody>
        </p:sp>
        <p:sp>
          <p:nvSpPr>
            <p:cNvPr id="337" name="Rectangle 100">
              <a:extLst>
                <a:ext uri="{FF2B5EF4-FFF2-40B4-BE49-F238E27FC236}">
                  <a16:creationId xmlns:a16="http://schemas.microsoft.com/office/drawing/2014/main" id="{78177B65-6BBF-4D03-BA2E-0374FB84F3A0}"/>
                </a:ext>
              </a:extLst>
            </p:cNvPr>
            <p:cNvSpPr>
              <a:spLocks noChangeArrowheads="1"/>
            </p:cNvSpPr>
            <p:nvPr/>
          </p:nvSpPr>
          <p:spPr bwMode="auto">
            <a:xfrm>
              <a:off x="10248536" y="3010473"/>
              <a:ext cx="18611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a:solidFill>
                    <a:srgbClr val="000000"/>
                  </a:solidFill>
                  <a:latin typeface="Arial" panose="020B0604020202020204"/>
                </a:rPr>
                <a:t>Patients with OS </a:t>
              </a:r>
              <a:r>
                <a:rPr lang="en-US" altLang="en-US" sz="600">
                  <a:solidFill>
                    <a:srgbClr val="000000"/>
                  </a:solidFill>
                  <a:cs typeface="Arial" panose="020B0604020202020204" pitchFamily="34" charset="0"/>
                </a:rPr>
                <a:t>≥12 months</a:t>
              </a:r>
              <a:endParaRPr lang="en-US" altLang="en-US" sz="600">
                <a:solidFill>
                  <a:srgbClr val="000000"/>
                </a:solidFill>
                <a:latin typeface="Arial" panose="020B0604020202020204"/>
              </a:endParaRPr>
            </a:p>
          </p:txBody>
        </p:sp>
      </p:grpSp>
    </p:spTree>
    <p:extLst>
      <p:ext uri="{BB962C8B-B14F-4D97-AF65-F5344CB8AC3E}">
        <p14:creationId xmlns:p14="http://schemas.microsoft.com/office/powerpoint/2010/main" val="4189791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7559"/>
            <a:ext cx="7860944" cy="395868"/>
          </a:xfrm>
        </p:spPr>
        <p:txBody>
          <a:bodyPr>
            <a:noAutofit/>
          </a:bodyPr>
          <a:lstStyle/>
          <a:p>
            <a:r>
              <a:rPr lang="en-US" dirty="0"/>
              <a:t>Select Treatment-Related Adverse Events With Immune-Related Etiology (≥ 2%) (nivolumab + low-dose ipilimumab; 2L+)</a:t>
            </a:r>
            <a:r>
              <a:rPr lang="en-US" baseline="30000" dirty="0"/>
              <a:t>a</a:t>
            </a:r>
          </a:p>
        </p:txBody>
      </p:sp>
      <p:sp>
        <p:nvSpPr>
          <p:cNvPr id="3" name="Slide Number Placeholder 2"/>
          <p:cNvSpPr>
            <a:spLocks noGrp="1"/>
          </p:cNvSpPr>
          <p:nvPr>
            <p:ph type="sldNum" sz="quarter" idx="12"/>
          </p:nvPr>
        </p:nvSpPr>
        <p:spPr/>
        <p:txBody>
          <a:bodyPr/>
          <a:lstStyle/>
          <a:p>
            <a:pPr defTabSz="685800"/>
            <a:fld id="{523C7A4C-6EC6-DB4C-B133-117FAB5DFCCF}" type="slidenum">
              <a:rPr lang="en-US">
                <a:solidFill>
                  <a:srgbClr val="000000">
                    <a:tint val="75000"/>
                  </a:srgbClr>
                </a:solidFill>
                <a:latin typeface="Arial" panose="020B0604020202020204"/>
              </a:rPr>
              <a:pPr defTabSz="685800"/>
              <a:t>27</a:t>
            </a:fld>
            <a:endParaRPr lang="en-US">
              <a:solidFill>
                <a:srgbClr val="000000">
                  <a:tint val="75000"/>
                </a:srgbClr>
              </a:solidFill>
              <a:latin typeface="Arial" panose="020B0604020202020204"/>
            </a:endParaRPr>
          </a:p>
        </p:txBody>
      </p:sp>
      <p:graphicFrame>
        <p:nvGraphicFramePr>
          <p:cNvPr id="6" name="Table 5"/>
          <p:cNvGraphicFramePr>
            <a:graphicFrameLocks noGrp="1"/>
          </p:cNvGraphicFramePr>
          <p:nvPr>
            <p:extLst/>
          </p:nvPr>
        </p:nvGraphicFramePr>
        <p:xfrm>
          <a:off x="628650" y="1169191"/>
          <a:ext cx="7886701" cy="3091203"/>
        </p:xfrm>
        <a:graphic>
          <a:graphicData uri="http://schemas.openxmlformats.org/drawingml/2006/table">
            <a:tbl>
              <a:tblPr firstRow="1" bandRow="1">
                <a:tableStyleId>{F5AB1C69-6EDB-4FF4-983F-18BD219EF322}</a:tableStyleId>
              </a:tblPr>
              <a:tblGrid>
                <a:gridCol w="4220936">
                  <a:extLst>
                    <a:ext uri="{9D8B030D-6E8A-4147-A177-3AD203B41FA5}">
                      <a16:colId xmlns:a16="http://schemas.microsoft.com/office/drawing/2014/main" val="20000"/>
                    </a:ext>
                  </a:extLst>
                </a:gridCol>
                <a:gridCol w="1882451">
                  <a:extLst>
                    <a:ext uri="{9D8B030D-6E8A-4147-A177-3AD203B41FA5}">
                      <a16:colId xmlns:a16="http://schemas.microsoft.com/office/drawing/2014/main" val="20001"/>
                    </a:ext>
                  </a:extLst>
                </a:gridCol>
                <a:gridCol w="1783314">
                  <a:extLst>
                    <a:ext uri="{9D8B030D-6E8A-4147-A177-3AD203B41FA5}">
                      <a16:colId xmlns:a16="http://schemas.microsoft.com/office/drawing/2014/main" val="20002"/>
                    </a:ext>
                  </a:extLst>
                </a:gridCol>
              </a:tblGrid>
              <a:tr h="197469">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800" b="1" dirty="0"/>
                        <a:t>sTRAEs, </a:t>
                      </a:r>
                      <a:r>
                        <a:rPr lang="en-US" sz="800" b="1" i="0" strike="noStrike" dirty="0">
                          <a:solidFill>
                            <a:schemeClr val="bg1"/>
                          </a:solidFill>
                        </a:rPr>
                        <a:t>n</a:t>
                      </a:r>
                      <a:r>
                        <a:rPr lang="en-US" sz="800" b="1" dirty="0"/>
                        <a:t> (%)</a:t>
                      </a:r>
                      <a:endParaRPr lang="en-US" sz="800" b="1" dirty="0">
                        <a:solidFill>
                          <a:schemeClr val="bg1"/>
                        </a:solidFill>
                        <a:latin typeface="+mn-lt"/>
                      </a:endParaRPr>
                    </a:p>
                  </a:txBody>
                  <a:tcPr marL="34290" marR="34290" marT="35870" marB="35870" anchor="b">
                    <a:lnR w="9525"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1" strike="noStrike" kern="1200" dirty="0">
                          <a:solidFill>
                            <a:schemeClr val="bg1"/>
                          </a:solidFill>
                          <a:effectLst/>
                          <a:latin typeface="Arial"/>
                          <a:ea typeface="Calibri" panose="020F0502020204030204" pitchFamily="34" charset="0"/>
                          <a:cs typeface="+mn-cs"/>
                        </a:rPr>
                        <a:t>NIVO3 + IPI1 (Q3W) x 4, then NIVO3 (Q2W)  </a:t>
                      </a:r>
                      <a:r>
                        <a:rPr lang="en-US" sz="800" dirty="0">
                          <a:solidFill>
                            <a:schemeClr val="bg1"/>
                          </a:solidFill>
                        </a:rPr>
                        <a:t>(</a:t>
                      </a:r>
                      <a:r>
                        <a:rPr lang="en-US" sz="800" i="0" strike="noStrike" dirty="0">
                          <a:solidFill>
                            <a:schemeClr val="bg1"/>
                          </a:solidFill>
                        </a:rPr>
                        <a:t>n</a:t>
                      </a:r>
                      <a:r>
                        <a:rPr lang="en-US" sz="800" dirty="0">
                          <a:solidFill>
                            <a:schemeClr val="bg1"/>
                          </a:solidFill>
                        </a:rPr>
                        <a:t> = 119)</a:t>
                      </a:r>
                      <a:endParaRPr lang="en-US" sz="800" dirty="0">
                        <a:solidFill>
                          <a:schemeClr val="bg1"/>
                        </a:solidFill>
                        <a:latin typeface="+mn-lt"/>
                      </a:endParaRPr>
                    </a:p>
                  </a:txBody>
                  <a:tcPr marL="34290" marR="34290" marT="35870" marB="35870">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tcPr>
                </a:tc>
                <a:tc hMerge="1">
                  <a:txBody>
                    <a:bodyPr/>
                    <a:lstStyle/>
                    <a:p>
                      <a:pPr algn="ctr"/>
                      <a:endParaRPr lang="en-US" sz="1200" dirty="0">
                        <a:latin typeface="+mn-lt"/>
                      </a:endParaRPr>
                    </a:p>
                  </a:txBody>
                  <a:tcPr marL="45720" marR="45720" marT="47826" marB="47826">
                    <a:lnL w="3175" cap="flat" cmpd="sng" algn="ctr">
                      <a:solidFill>
                        <a:schemeClr val="bg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97469">
                <a:tc vMerge="1">
                  <a:txBody>
                    <a:bodyPr/>
                    <a:lstStyle/>
                    <a:p>
                      <a:endParaRPr lang="en-US" sz="1200" b="1" dirty="0">
                        <a:solidFill>
                          <a:schemeClr val="bg1"/>
                        </a:solidFill>
                        <a:latin typeface="+mn-lt"/>
                      </a:endParaRPr>
                    </a:p>
                  </a:txBody>
                  <a:tcPr marL="45720" marR="45720" marT="47826" marB="47826" anchor="b">
                    <a:lnL w="9525" cap="flat" cmpd="sng" algn="ctr">
                      <a:solidFill>
                        <a:schemeClr val="accent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a:solidFill>
                            <a:schemeClr val="bg1"/>
                          </a:solidFill>
                          <a:effectLst/>
                        </a:rPr>
                        <a:t>Any grade</a:t>
                      </a:r>
                      <a:endParaRPr lang="en-US" sz="800" b="1">
                        <a:solidFill>
                          <a:schemeClr val="bg1"/>
                        </a:solidFill>
                        <a:latin typeface="+mn-lt"/>
                      </a:endParaRPr>
                    </a:p>
                  </a:txBody>
                  <a:tcPr marL="34290" marR="34290" marT="35870" marB="35870" anchor="b">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a:solidFill>
                            <a:schemeClr val="bg1"/>
                          </a:solidFill>
                          <a:effectLst/>
                        </a:rPr>
                        <a:t>Grade 3 or 4</a:t>
                      </a:r>
                      <a:endParaRPr lang="en-US" sz="800" b="1">
                        <a:solidFill>
                          <a:schemeClr val="bg1"/>
                        </a:solidFill>
                        <a:latin typeface="+mn-lt"/>
                      </a:endParaRPr>
                    </a:p>
                  </a:txBody>
                  <a:tcPr marL="34290" marR="34290" marT="35870" marB="35870" anchor="b">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183377">
                <a:tc>
                  <a:txBody>
                    <a:bodyPr/>
                    <a:lstStyle/>
                    <a:p>
                      <a:pPr marL="0" marR="0" indent="0" algn="l" defTabSz="914400" rtl="0" eaLnBrk="1" latinLnBrk="0" hangingPunct="1">
                        <a:lnSpc>
                          <a:spcPct val="115000"/>
                        </a:lnSpc>
                        <a:spcBef>
                          <a:spcPts val="0"/>
                        </a:spcBef>
                        <a:spcAft>
                          <a:spcPts val="0"/>
                        </a:spcAft>
                      </a:pPr>
                      <a:r>
                        <a:rPr lang="en-US" sz="800" b="1" kern="1200" dirty="0">
                          <a:solidFill>
                            <a:schemeClr val="tx1"/>
                          </a:solidFill>
                          <a:effectLst/>
                        </a:rPr>
                        <a:t>Patients with an event</a:t>
                      </a:r>
                    </a:p>
                  </a:txBody>
                  <a:tcPr marL="51435" marR="51435" marT="0" marB="0">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800" dirty="0">
                          <a:solidFill>
                            <a:schemeClr val="tx1"/>
                          </a:solidFill>
                          <a:effectLst/>
                          <a:latin typeface="+mn-lt"/>
                          <a:ea typeface="Calibri"/>
                          <a:cs typeface="Times New Roman"/>
                        </a:rPr>
                        <a:t>67 (56)</a:t>
                      </a:r>
                    </a:p>
                  </a:txBody>
                  <a:tcPr marL="51435" marR="51435" marT="0" marB="0">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800" dirty="0">
                          <a:solidFill>
                            <a:schemeClr val="tx1"/>
                          </a:solidFill>
                          <a:effectLst/>
                          <a:latin typeface="+mn-lt"/>
                          <a:ea typeface="Calibri"/>
                          <a:cs typeface="Times New Roman"/>
                        </a:rPr>
                        <a:t>29 (24)</a:t>
                      </a:r>
                    </a:p>
                  </a:txBody>
                  <a:tcPr marL="51435" marR="51435" marT="0" marB="0">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74270158"/>
                  </a:ext>
                </a:extLst>
              </a:tr>
              <a:tr h="1012127">
                <a:tc>
                  <a:txBody>
                    <a:bodyPr/>
                    <a:lstStyle/>
                    <a:p>
                      <a:pPr marL="0" marR="0" algn="l">
                        <a:lnSpc>
                          <a:spcPct val="115000"/>
                        </a:lnSpc>
                        <a:spcBef>
                          <a:spcPts val="0"/>
                        </a:spcBef>
                        <a:spcAft>
                          <a:spcPts val="0"/>
                        </a:spcAft>
                      </a:pPr>
                      <a:r>
                        <a:rPr lang="en-US" sz="800" b="1">
                          <a:solidFill>
                            <a:schemeClr val="tx1"/>
                          </a:solidFill>
                          <a:effectLst/>
                        </a:rPr>
                        <a:t>Endocrine </a:t>
                      </a:r>
                    </a:p>
                    <a:p>
                      <a:pPr marL="0" marR="0" indent="58738" algn="l" defTabSz="914400" rtl="0" eaLnBrk="1" latinLnBrk="0" hangingPunct="1">
                        <a:lnSpc>
                          <a:spcPct val="115000"/>
                        </a:lnSpc>
                        <a:spcBef>
                          <a:spcPts val="0"/>
                        </a:spcBef>
                        <a:spcAft>
                          <a:spcPts val="0"/>
                        </a:spcAft>
                      </a:pPr>
                      <a:r>
                        <a:rPr lang="en-US" sz="800" kern="1200">
                          <a:solidFill>
                            <a:schemeClr val="tx1"/>
                          </a:solidFill>
                          <a:effectLst/>
                        </a:rPr>
                        <a:t>Hypothyroidism</a:t>
                      </a:r>
                    </a:p>
                    <a:p>
                      <a:pPr marL="0" marR="0" indent="58738" algn="l" defTabSz="914400" rtl="0" eaLnBrk="1" latinLnBrk="0" hangingPunct="1">
                        <a:lnSpc>
                          <a:spcPct val="115000"/>
                        </a:lnSpc>
                        <a:spcBef>
                          <a:spcPts val="0"/>
                        </a:spcBef>
                        <a:spcAft>
                          <a:spcPts val="0"/>
                        </a:spcAft>
                      </a:pPr>
                      <a:r>
                        <a:rPr lang="en-US" sz="800" kern="1200">
                          <a:solidFill>
                            <a:schemeClr val="tx1"/>
                          </a:solidFill>
                          <a:effectLst/>
                        </a:rPr>
                        <a:t>Hyperthyroidism</a:t>
                      </a:r>
                    </a:p>
                    <a:p>
                      <a:pPr marL="0" marR="0" indent="58738" algn="l" defTabSz="914400" rtl="0" eaLnBrk="1" latinLnBrk="0" hangingPunct="1">
                        <a:lnSpc>
                          <a:spcPct val="115000"/>
                        </a:lnSpc>
                        <a:spcBef>
                          <a:spcPts val="0"/>
                        </a:spcBef>
                        <a:spcAft>
                          <a:spcPts val="0"/>
                        </a:spcAft>
                      </a:pPr>
                      <a:r>
                        <a:rPr lang="en-US" sz="800" kern="1200">
                          <a:solidFill>
                            <a:schemeClr val="tx1"/>
                          </a:solidFill>
                          <a:effectLst/>
                        </a:rPr>
                        <a:t>Adrenal insufficiency</a:t>
                      </a:r>
                    </a:p>
                    <a:p>
                      <a:pPr marL="0" marR="0" indent="58738" algn="l" defTabSz="914400" rtl="0" eaLnBrk="1" latinLnBrk="0" hangingPunct="1">
                        <a:lnSpc>
                          <a:spcPct val="115000"/>
                        </a:lnSpc>
                        <a:spcBef>
                          <a:spcPts val="0"/>
                        </a:spcBef>
                        <a:spcAft>
                          <a:spcPts val="0"/>
                        </a:spcAft>
                      </a:pPr>
                      <a:r>
                        <a:rPr lang="en-US" sz="800" kern="1200">
                          <a:solidFill>
                            <a:schemeClr val="tx1"/>
                          </a:solidFill>
                          <a:effectLst/>
                        </a:rPr>
                        <a:t>Decreased blood thyroid stimulating hormone</a:t>
                      </a:r>
                    </a:p>
                    <a:p>
                      <a:pPr marL="0" marR="0" indent="58738" algn="l" defTabSz="914400" rtl="0" eaLnBrk="1" latinLnBrk="0" hangingPunct="1">
                        <a:lnSpc>
                          <a:spcPct val="115000"/>
                        </a:lnSpc>
                        <a:spcBef>
                          <a:spcPts val="0"/>
                        </a:spcBef>
                        <a:spcAft>
                          <a:spcPts val="0"/>
                        </a:spcAft>
                      </a:pPr>
                      <a:r>
                        <a:rPr lang="en-US" sz="800" kern="1200" err="1">
                          <a:solidFill>
                            <a:schemeClr val="tx1"/>
                          </a:solidFill>
                          <a:effectLst/>
                        </a:rPr>
                        <a:t>Hypophysitis</a:t>
                      </a:r>
                      <a:endParaRPr lang="en-US" sz="800" kern="1200">
                        <a:solidFill>
                          <a:schemeClr val="tx1"/>
                        </a:solidFill>
                        <a:effectLst/>
                      </a:endParaRPr>
                    </a:p>
                    <a:p>
                      <a:pPr marL="0" marR="0" indent="58738" algn="l" defTabSz="914400" rtl="0" eaLnBrk="1" latinLnBrk="0" hangingPunct="1">
                        <a:lnSpc>
                          <a:spcPct val="115000"/>
                        </a:lnSpc>
                        <a:spcBef>
                          <a:spcPts val="0"/>
                        </a:spcBef>
                        <a:spcAft>
                          <a:spcPts val="0"/>
                        </a:spcAft>
                      </a:pPr>
                      <a:r>
                        <a:rPr lang="en-US" sz="800" kern="1200">
                          <a:solidFill>
                            <a:schemeClr val="tx1"/>
                          </a:solidFill>
                          <a:effectLst/>
                        </a:rPr>
                        <a:t>Thyroiditis</a:t>
                      </a:r>
                    </a:p>
                  </a:txBody>
                  <a:tcPr marL="51435" marR="51435" marT="0" marB="0">
                    <a:lnT w="952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800" b="1">
                          <a:solidFill>
                            <a:schemeClr val="tx1"/>
                          </a:solidFill>
                          <a:effectLst/>
                        </a:rPr>
                        <a:t>30 (25)</a:t>
                      </a:r>
                    </a:p>
                    <a:p>
                      <a:pPr marL="0" marR="0" algn="ctr">
                        <a:lnSpc>
                          <a:spcPct val="115000"/>
                        </a:lnSpc>
                        <a:spcBef>
                          <a:spcPts val="0"/>
                        </a:spcBef>
                        <a:spcAft>
                          <a:spcPts val="0"/>
                        </a:spcAft>
                      </a:pPr>
                      <a:r>
                        <a:rPr lang="en-US" sz="800">
                          <a:solidFill>
                            <a:schemeClr val="tx1"/>
                          </a:solidFill>
                          <a:effectLst/>
                        </a:rPr>
                        <a:t>17 (14)</a:t>
                      </a:r>
                    </a:p>
                    <a:p>
                      <a:pPr marL="0" marR="0" algn="ctr">
                        <a:lnSpc>
                          <a:spcPct val="115000"/>
                        </a:lnSpc>
                        <a:spcBef>
                          <a:spcPts val="0"/>
                        </a:spcBef>
                        <a:spcAft>
                          <a:spcPts val="0"/>
                        </a:spcAft>
                      </a:pPr>
                      <a:r>
                        <a:rPr lang="en-US" sz="800">
                          <a:solidFill>
                            <a:schemeClr val="tx1"/>
                          </a:solidFill>
                          <a:effectLst/>
                        </a:rPr>
                        <a:t>14 (12)</a:t>
                      </a:r>
                    </a:p>
                    <a:p>
                      <a:pPr marL="0" marR="0" algn="ctr">
                        <a:lnSpc>
                          <a:spcPct val="115000"/>
                        </a:lnSpc>
                        <a:spcBef>
                          <a:spcPts val="0"/>
                        </a:spcBef>
                        <a:spcAft>
                          <a:spcPts val="0"/>
                        </a:spcAft>
                      </a:pPr>
                      <a:r>
                        <a:rPr lang="en-US" sz="800">
                          <a:solidFill>
                            <a:schemeClr val="tx1"/>
                          </a:solidFill>
                          <a:effectLst/>
                        </a:rPr>
                        <a:t>5 (4)</a:t>
                      </a:r>
                    </a:p>
                    <a:p>
                      <a:pPr marL="0" marR="0" algn="ctr">
                        <a:lnSpc>
                          <a:spcPct val="115000"/>
                        </a:lnSpc>
                        <a:spcBef>
                          <a:spcPts val="0"/>
                        </a:spcBef>
                        <a:spcAft>
                          <a:spcPts val="0"/>
                        </a:spcAft>
                      </a:pPr>
                      <a:r>
                        <a:rPr lang="en-US" sz="800">
                          <a:solidFill>
                            <a:schemeClr val="tx1"/>
                          </a:solidFill>
                          <a:effectLst/>
                        </a:rPr>
                        <a:t>4 (3)</a:t>
                      </a:r>
                    </a:p>
                    <a:p>
                      <a:pPr marL="0" marR="0" algn="ctr">
                        <a:lnSpc>
                          <a:spcPct val="115000"/>
                        </a:lnSpc>
                        <a:spcBef>
                          <a:spcPts val="0"/>
                        </a:spcBef>
                        <a:spcAft>
                          <a:spcPts val="0"/>
                        </a:spcAft>
                      </a:pPr>
                      <a:r>
                        <a:rPr lang="en-US" sz="800">
                          <a:solidFill>
                            <a:schemeClr val="tx1"/>
                          </a:solidFill>
                          <a:effectLst/>
                        </a:rPr>
                        <a:t>3 (3)</a:t>
                      </a:r>
                    </a:p>
                    <a:p>
                      <a:pPr marL="0" marR="0" indent="0" algn="ctr" defTabSz="914400" rtl="0" eaLnBrk="1" fontAlgn="auto" latinLnBrk="0" hangingPunct="1">
                        <a:lnSpc>
                          <a:spcPct val="115000"/>
                        </a:lnSpc>
                        <a:spcBef>
                          <a:spcPts val="0"/>
                        </a:spcBef>
                        <a:spcAft>
                          <a:spcPts val="0"/>
                        </a:spcAft>
                        <a:buClrTx/>
                        <a:buSzTx/>
                        <a:buFontTx/>
                        <a:buNone/>
                        <a:tabLst/>
                        <a:defRPr/>
                      </a:pPr>
                      <a:r>
                        <a:rPr lang="en-US" sz="800">
                          <a:solidFill>
                            <a:schemeClr val="tx1"/>
                          </a:solidFill>
                          <a:effectLst/>
                          <a:latin typeface="+mn-lt"/>
                          <a:ea typeface="Calibri"/>
                          <a:cs typeface="Times New Roman"/>
                        </a:rPr>
                        <a:t>3 (2)</a:t>
                      </a:r>
                    </a:p>
                  </a:txBody>
                  <a:tcPr marL="51435" marR="51435" marT="0" marB="0">
                    <a:lnT w="9525"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800" b="1">
                          <a:solidFill>
                            <a:schemeClr val="tx1"/>
                          </a:solidFill>
                          <a:effectLst/>
                        </a:rPr>
                        <a:t>6 (5)</a:t>
                      </a:r>
                    </a:p>
                    <a:p>
                      <a:pPr marL="0" marR="0" algn="ctr">
                        <a:lnSpc>
                          <a:spcPct val="115000"/>
                        </a:lnSpc>
                        <a:spcBef>
                          <a:spcPts val="0"/>
                        </a:spcBef>
                        <a:spcAft>
                          <a:spcPts val="0"/>
                        </a:spcAft>
                      </a:pPr>
                      <a:r>
                        <a:rPr lang="en-US" sz="800">
                          <a:solidFill>
                            <a:schemeClr val="tx1"/>
                          </a:solidFill>
                          <a:effectLst/>
                        </a:rPr>
                        <a:t>1 (1)</a:t>
                      </a:r>
                    </a:p>
                    <a:p>
                      <a:pPr marL="0" marR="0" algn="ctr">
                        <a:lnSpc>
                          <a:spcPct val="115000"/>
                        </a:lnSpc>
                        <a:spcBef>
                          <a:spcPts val="0"/>
                        </a:spcBef>
                        <a:spcAft>
                          <a:spcPts val="0"/>
                        </a:spcAft>
                      </a:pPr>
                      <a:r>
                        <a:rPr lang="en-US" sz="800">
                          <a:solidFill>
                            <a:schemeClr val="tx1"/>
                          </a:solidFill>
                          <a:effectLst/>
                        </a:rPr>
                        <a:t>0</a:t>
                      </a:r>
                    </a:p>
                    <a:p>
                      <a:pPr marL="0" marR="0" algn="ctr">
                        <a:lnSpc>
                          <a:spcPct val="115000"/>
                        </a:lnSpc>
                        <a:spcBef>
                          <a:spcPts val="0"/>
                        </a:spcBef>
                        <a:spcAft>
                          <a:spcPts val="0"/>
                        </a:spcAft>
                      </a:pPr>
                      <a:r>
                        <a:rPr lang="en-US" sz="800">
                          <a:solidFill>
                            <a:schemeClr val="tx1"/>
                          </a:solidFill>
                          <a:effectLst/>
                        </a:rPr>
                        <a:t>0</a:t>
                      </a:r>
                    </a:p>
                    <a:p>
                      <a:pPr marL="0" marR="0" algn="ctr">
                        <a:lnSpc>
                          <a:spcPct val="115000"/>
                        </a:lnSpc>
                        <a:spcBef>
                          <a:spcPts val="0"/>
                        </a:spcBef>
                        <a:spcAft>
                          <a:spcPts val="0"/>
                        </a:spcAft>
                      </a:pPr>
                      <a:r>
                        <a:rPr lang="en-US" sz="800">
                          <a:solidFill>
                            <a:schemeClr val="tx1"/>
                          </a:solidFill>
                          <a:effectLst/>
                        </a:rPr>
                        <a:t>0</a:t>
                      </a:r>
                    </a:p>
                    <a:p>
                      <a:pPr marL="0" marR="0" algn="ctr">
                        <a:lnSpc>
                          <a:spcPct val="115000"/>
                        </a:lnSpc>
                        <a:spcBef>
                          <a:spcPts val="0"/>
                        </a:spcBef>
                        <a:spcAft>
                          <a:spcPts val="0"/>
                        </a:spcAft>
                      </a:pPr>
                      <a:r>
                        <a:rPr lang="en-US" sz="800">
                          <a:solidFill>
                            <a:schemeClr val="tx1"/>
                          </a:solidFill>
                          <a:effectLst/>
                        </a:rPr>
                        <a:t>2 (2)</a:t>
                      </a:r>
                    </a:p>
                    <a:p>
                      <a:pPr marL="0" marR="0" indent="0" algn="ctr" defTabSz="914400" rtl="0" eaLnBrk="1" fontAlgn="auto" latinLnBrk="0" hangingPunct="1">
                        <a:lnSpc>
                          <a:spcPct val="115000"/>
                        </a:lnSpc>
                        <a:spcBef>
                          <a:spcPts val="0"/>
                        </a:spcBef>
                        <a:spcAft>
                          <a:spcPts val="0"/>
                        </a:spcAft>
                        <a:buClrTx/>
                        <a:buSzTx/>
                        <a:buFontTx/>
                        <a:buNone/>
                        <a:tabLst/>
                        <a:defRPr/>
                      </a:pPr>
                      <a:r>
                        <a:rPr lang="en-US" sz="800">
                          <a:solidFill>
                            <a:schemeClr val="tx1"/>
                          </a:solidFill>
                          <a:effectLst/>
                          <a:latin typeface="+mn-lt"/>
                          <a:ea typeface="Calibri"/>
                          <a:cs typeface="Times New Roman"/>
                        </a:rPr>
                        <a:t>1 (1)</a:t>
                      </a:r>
                    </a:p>
                  </a:txBody>
                  <a:tcPr marL="51435" marR="51435" marT="0" marB="0">
                    <a:lnT w="952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44375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lnSpc>
                          <a:spcPct val="115000"/>
                        </a:lnSpc>
                        <a:spcBef>
                          <a:spcPts val="0"/>
                        </a:spcBef>
                        <a:spcAft>
                          <a:spcPts val="0"/>
                        </a:spcAft>
                      </a:pPr>
                      <a:r>
                        <a:rPr lang="en-US" sz="800" b="1" dirty="0">
                          <a:solidFill>
                            <a:schemeClr val="tx1"/>
                          </a:solidFill>
                          <a:effectLst/>
                        </a:rPr>
                        <a:t>Gastrointestinal</a:t>
                      </a:r>
                    </a:p>
                    <a:p>
                      <a:pPr marL="0" marR="0" indent="58738" algn="l" defTabSz="914400" rtl="0" eaLnBrk="1" latinLnBrk="0" hangingPunct="1">
                        <a:lnSpc>
                          <a:spcPct val="115000"/>
                        </a:lnSpc>
                        <a:spcBef>
                          <a:spcPts val="0"/>
                        </a:spcBef>
                        <a:spcAft>
                          <a:spcPts val="0"/>
                        </a:spcAft>
                      </a:pPr>
                      <a:r>
                        <a:rPr lang="en-US" sz="800" kern="1200" dirty="0">
                          <a:solidFill>
                            <a:schemeClr val="tx1"/>
                          </a:solidFill>
                          <a:effectLst/>
                        </a:rPr>
                        <a:t>Diarrhea</a:t>
                      </a:r>
                    </a:p>
                    <a:p>
                      <a:pPr marL="0" marR="0" indent="58738" algn="l" defTabSz="914400" rtl="0" eaLnBrk="1" latinLnBrk="0" hangingPunct="1">
                        <a:lnSpc>
                          <a:spcPct val="115000"/>
                        </a:lnSpc>
                        <a:spcBef>
                          <a:spcPts val="0"/>
                        </a:spcBef>
                        <a:spcAft>
                          <a:spcPts val="0"/>
                        </a:spcAft>
                      </a:pPr>
                      <a:r>
                        <a:rPr lang="en-US" sz="800" kern="1200" dirty="0">
                          <a:solidFill>
                            <a:schemeClr val="tx1"/>
                          </a:solidFill>
                          <a:effectLst/>
                        </a:rPr>
                        <a:t>Colitis</a:t>
                      </a:r>
                      <a:endParaRPr lang="en-US" sz="800" b="0" kern="1200" dirty="0">
                        <a:solidFill>
                          <a:schemeClr val="tx1"/>
                        </a:solidFill>
                        <a:effectLst/>
                        <a:latin typeface="+mn-lt"/>
                        <a:ea typeface="Calibri"/>
                        <a:cs typeface="Times New Roman"/>
                      </a:endParaRPr>
                    </a:p>
                  </a:txBody>
                  <a:tcPr marL="51435" marR="51435"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800" b="1">
                          <a:solidFill>
                            <a:schemeClr val="tx1"/>
                          </a:solidFill>
                          <a:effectLst/>
                        </a:rPr>
                        <a:t>27 (23)</a:t>
                      </a:r>
                    </a:p>
                    <a:p>
                      <a:pPr marL="0" marR="0" algn="ctr">
                        <a:lnSpc>
                          <a:spcPct val="115000"/>
                        </a:lnSpc>
                        <a:spcBef>
                          <a:spcPts val="0"/>
                        </a:spcBef>
                        <a:spcAft>
                          <a:spcPts val="0"/>
                        </a:spcAft>
                      </a:pPr>
                      <a:r>
                        <a:rPr lang="en-US" sz="800">
                          <a:solidFill>
                            <a:schemeClr val="tx1"/>
                          </a:solidFill>
                          <a:effectLst/>
                        </a:rPr>
                        <a:t>26 (22)</a:t>
                      </a:r>
                    </a:p>
                    <a:p>
                      <a:pPr marL="0" marR="0" algn="ctr">
                        <a:lnSpc>
                          <a:spcPct val="115000"/>
                        </a:lnSpc>
                        <a:spcBef>
                          <a:spcPts val="0"/>
                        </a:spcBef>
                        <a:spcAft>
                          <a:spcPts val="0"/>
                        </a:spcAft>
                      </a:pPr>
                      <a:r>
                        <a:rPr lang="en-US" sz="800">
                          <a:solidFill>
                            <a:schemeClr val="tx1"/>
                          </a:solidFill>
                          <a:effectLst/>
                        </a:rPr>
                        <a:t>3 (3)</a:t>
                      </a:r>
                      <a:endParaRPr lang="en-US" sz="800" b="0">
                        <a:solidFill>
                          <a:schemeClr val="tx1"/>
                        </a:solidFill>
                        <a:effectLst/>
                        <a:latin typeface="+mn-lt"/>
                        <a:ea typeface="Calibri"/>
                        <a:cs typeface="Times New Roman"/>
                      </a:endParaRPr>
                    </a:p>
                  </a:txBody>
                  <a:tcPr marL="51435" marR="51435"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800" b="1">
                          <a:solidFill>
                            <a:schemeClr val="tx1"/>
                          </a:solidFill>
                          <a:effectLst/>
                        </a:rPr>
                        <a:t>4 (3) </a:t>
                      </a:r>
                    </a:p>
                    <a:p>
                      <a:pPr marL="0" marR="0" algn="ctr">
                        <a:lnSpc>
                          <a:spcPct val="115000"/>
                        </a:lnSpc>
                        <a:spcBef>
                          <a:spcPts val="0"/>
                        </a:spcBef>
                        <a:spcAft>
                          <a:spcPts val="0"/>
                        </a:spcAft>
                      </a:pPr>
                      <a:r>
                        <a:rPr lang="en-US" sz="800">
                          <a:solidFill>
                            <a:schemeClr val="tx1"/>
                          </a:solidFill>
                          <a:effectLst/>
                        </a:rPr>
                        <a:t>2 (2)</a:t>
                      </a:r>
                    </a:p>
                    <a:p>
                      <a:pPr marL="0" marR="0" algn="ctr">
                        <a:lnSpc>
                          <a:spcPct val="115000"/>
                        </a:lnSpc>
                        <a:spcBef>
                          <a:spcPts val="0"/>
                        </a:spcBef>
                        <a:spcAft>
                          <a:spcPts val="0"/>
                        </a:spcAft>
                      </a:pPr>
                      <a:r>
                        <a:rPr lang="en-US" sz="800">
                          <a:solidFill>
                            <a:schemeClr val="tx1"/>
                          </a:solidFill>
                          <a:effectLst/>
                        </a:rPr>
                        <a:t>3 (3)</a:t>
                      </a:r>
                      <a:endParaRPr lang="en-US" sz="800" b="0">
                        <a:solidFill>
                          <a:schemeClr val="tx1"/>
                        </a:solidFill>
                        <a:effectLst/>
                        <a:latin typeface="+mn-lt"/>
                        <a:ea typeface="Calibri"/>
                        <a:cs typeface="Times New Roman"/>
                      </a:endParaRPr>
                    </a:p>
                  </a:txBody>
                  <a:tcPr marL="51435" marR="51435" marT="0" marB="0"/>
                </a:tc>
                <a:extLst>
                  <a:ext uri="{0D108BD9-81ED-4DB2-BD59-A6C34878D82A}">
                    <a16:rowId xmlns:a16="http://schemas.microsoft.com/office/drawing/2014/main" val="10009"/>
                  </a:ext>
                </a:extLst>
              </a:tr>
              <a:tr h="105700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lnSpc>
                          <a:spcPct val="115000"/>
                        </a:lnSpc>
                        <a:spcBef>
                          <a:spcPts val="0"/>
                        </a:spcBef>
                        <a:spcAft>
                          <a:spcPts val="0"/>
                        </a:spcAft>
                      </a:pPr>
                      <a:r>
                        <a:rPr lang="en-US" sz="800" b="1" dirty="0">
                          <a:solidFill>
                            <a:schemeClr val="tx1"/>
                          </a:solidFill>
                          <a:effectLst/>
                        </a:rPr>
                        <a:t>Hepatic </a:t>
                      </a:r>
                    </a:p>
                    <a:p>
                      <a:pPr marL="0" marR="0" indent="58738" algn="l" defTabSz="914400" rtl="0" eaLnBrk="1" latinLnBrk="0" hangingPunct="1">
                        <a:lnSpc>
                          <a:spcPct val="115000"/>
                        </a:lnSpc>
                        <a:spcBef>
                          <a:spcPts val="0"/>
                        </a:spcBef>
                        <a:spcAft>
                          <a:spcPts val="0"/>
                        </a:spcAft>
                      </a:pPr>
                      <a:r>
                        <a:rPr lang="en-US" sz="800" kern="1200" dirty="0">
                          <a:solidFill>
                            <a:schemeClr val="tx1"/>
                          </a:solidFill>
                          <a:effectLst/>
                        </a:rPr>
                        <a:t>Increased aspartate aminotransferase</a:t>
                      </a:r>
                    </a:p>
                    <a:p>
                      <a:pPr marL="0" marR="0" indent="58738" algn="l" defTabSz="914400" rtl="0" eaLnBrk="1" latinLnBrk="0" hangingPunct="1">
                        <a:lnSpc>
                          <a:spcPct val="115000"/>
                        </a:lnSpc>
                        <a:spcBef>
                          <a:spcPts val="0"/>
                        </a:spcBef>
                        <a:spcAft>
                          <a:spcPts val="0"/>
                        </a:spcAft>
                      </a:pPr>
                      <a:r>
                        <a:rPr lang="en-US" sz="800" kern="1200" dirty="0">
                          <a:solidFill>
                            <a:schemeClr val="tx1"/>
                          </a:solidFill>
                          <a:effectLst/>
                        </a:rPr>
                        <a:t>Increased alanine aminotransferase</a:t>
                      </a:r>
                    </a:p>
                    <a:p>
                      <a:pPr marL="0" marR="0" indent="58738" algn="l" defTabSz="914400" rtl="0" eaLnBrk="1" latinLnBrk="0" hangingPunct="1">
                        <a:lnSpc>
                          <a:spcPct val="115000"/>
                        </a:lnSpc>
                        <a:spcBef>
                          <a:spcPts val="0"/>
                        </a:spcBef>
                        <a:spcAft>
                          <a:spcPts val="0"/>
                        </a:spcAft>
                      </a:pPr>
                      <a:r>
                        <a:rPr lang="en-US" sz="800" kern="1200" dirty="0">
                          <a:solidFill>
                            <a:schemeClr val="tx1"/>
                          </a:solidFill>
                          <a:effectLst/>
                        </a:rPr>
                        <a:t>Increased transaminases</a:t>
                      </a:r>
                    </a:p>
                    <a:p>
                      <a:pPr marL="0" marR="0" indent="58738" algn="l" defTabSz="914400" rtl="0" eaLnBrk="1" latinLnBrk="0" hangingPunct="1">
                        <a:lnSpc>
                          <a:spcPct val="115000"/>
                        </a:lnSpc>
                        <a:spcBef>
                          <a:spcPts val="0"/>
                        </a:spcBef>
                        <a:spcAft>
                          <a:spcPts val="0"/>
                        </a:spcAft>
                      </a:pPr>
                      <a:r>
                        <a:rPr lang="en-US" sz="800" kern="1200" dirty="0">
                          <a:solidFill>
                            <a:schemeClr val="tx1"/>
                          </a:solidFill>
                          <a:effectLst/>
                        </a:rPr>
                        <a:t>Increased blood bilirubin</a:t>
                      </a:r>
                    </a:p>
                    <a:p>
                      <a:pPr marL="0" marR="0" indent="58738" algn="l" defTabSz="914400" rtl="0" eaLnBrk="1" latinLnBrk="0" hangingPunct="1">
                        <a:lnSpc>
                          <a:spcPct val="115000"/>
                        </a:lnSpc>
                        <a:spcBef>
                          <a:spcPts val="0"/>
                        </a:spcBef>
                        <a:spcAft>
                          <a:spcPts val="0"/>
                        </a:spcAft>
                      </a:pPr>
                      <a:r>
                        <a:rPr lang="en-US" sz="800" b="0" kern="1200" dirty="0">
                          <a:solidFill>
                            <a:schemeClr val="tx1"/>
                          </a:solidFill>
                          <a:effectLst/>
                          <a:latin typeface="+mn-lt"/>
                          <a:ea typeface="Calibri"/>
                          <a:cs typeface="Times New Roman"/>
                        </a:rPr>
                        <a:t>Autoimmune hepatitis</a:t>
                      </a:r>
                    </a:p>
                    <a:p>
                      <a:pPr marL="0" marR="0" indent="58738" algn="l" defTabSz="914400" rtl="0" eaLnBrk="1" latinLnBrk="0" hangingPunct="1">
                        <a:lnSpc>
                          <a:spcPct val="115000"/>
                        </a:lnSpc>
                        <a:spcBef>
                          <a:spcPts val="0"/>
                        </a:spcBef>
                        <a:spcAft>
                          <a:spcPts val="0"/>
                        </a:spcAft>
                      </a:pPr>
                      <a:r>
                        <a:rPr lang="en-US" sz="800" b="0" kern="1200" dirty="0">
                          <a:solidFill>
                            <a:schemeClr val="tx1"/>
                          </a:solidFill>
                          <a:effectLst/>
                          <a:latin typeface="+mn-lt"/>
                          <a:ea typeface="Calibri"/>
                          <a:cs typeface="Times New Roman"/>
                        </a:rPr>
                        <a:t>Increased blood alkaline phosphatase</a:t>
                      </a:r>
                    </a:p>
                  </a:txBody>
                  <a:tcPr marL="51435" marR="51435"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800" b="1">
                          <a:solidFill>
                            <a:schemeClr val="tx1"/>
                          </a:solidFill>
                          <a:effectLst/>
                        </a:rPr>
                        <a:t>23 (19)</a:t>
                      </a:r>
                    </a:p>
                    <a:p>
                      <a:pPr marL="0" marR="0" algn="ctr">
                        <a:lnSpc>
                          <a:spcPct val="115000"/>
                        </a:lnSpc>
                        <a:spcBef>
                          <a:spcPts val="0"/>
                        </a:spcBef>
                        <a:spcAft>
                          <a:spcPts val="0"/>
                        </a:spcAft>
                      </a:pPr>
                      <a:r>
                        <a:rPr lang="en-US" sz="800">
                          <a:solidFill>
                            <a:schemeClr val="tx1"/>
                          </a:solidFill>
                          <a:effectLst/>
                        </a:rPr>
                        <a:t>17 (14)</a:t>
                      </a:r>
                    </a:p>
                    <a:p>
                      <a:pPr marL="0" marR="0" algn="ctr">
                        <a:lnSpc>
                          <a:spcPct val="115000"/>
                        </a:lnSpc>
                        <a:spcBef>
                          <a:spcPts val="0"/>
                        </a:spcBef>
                        <a:spcAft>
                          <a:spcPts val="0"/>
                        </a:spcAft>
                      </a:pPr>
                      <a:r>
                        <a:rPr lang="en-US" sz="800">
                          <a:solidFill>
                            <a:schemeClr val="tx1"/>
                          </a:solidFill>
                          <a:effectLst/>
                        </a:rPr>
                        <a:t>14 (12)</a:t>
                      </a:r>
                    </a:p>
                    <a:p>
                      <a:pPr marL="0" marR="0" algn="ctr">
                        <a:lnSpc>
                          <a:spcPct val="115000"/>
                        </a:lnSpc>
                        <a:spcBef>
                          <a:spcPts val="0"/>
                        </a:spcBef>
                        <a:spcAft>
                          <a:spcPts val="0"/>
                        </a:spcAft>
                      </a:pPr>
                      <a:r>
                        <a:rPr lang="en-US" sz="800">
                          <a:solidFill>
                            <a:schemeClr val="tx1"/>
                          </a:solidFill>
                          <a:effectLst/>
                        </a:rPr>
                        <a:t>4 (3)</a:t>
                      </a:r>
                    </a:p>
                    <a:p>
                      <a:pPr marL="0" marR="0" algn="ctr">
                        <a:lnSpc>
                          <a:spcPct val="115000"/>
                        </a:lnSpc>
                        <a:spcBef>
                          <a:spcPts val="0"/>
                        </a:spcBef>
                        <a:spcAft>
                          <a:spcPts val="0"/>
                        </a:spcAft>
                      </a:pPr>
                      <a:r>
                        <a:rPr lang="en-US" sz="800">
                          <a:solidFill>
                            <a:schemeClr val="tx1"/>
                          </a:solidFill>
                          <a:effectLst/>
                        </a:rPr>
                        <a:t>3 (3)</a:t>
                      </a:r>
                    </a:p>
                    <a:p>
                      <a:pPr marL="0" marR="0" algn="ctr">
                        <a:lnSpc>
                          <a:spcPct val="115000"/>
                        </a:lnSpc>
                        <a:spcBef>
                          <a:spcPts val="0"/>
                        </a:spcBef>
                        <a:spcAft>
                          <a:spcPts val="0"/>
                        </a:spcAft>
                      </a:pPr>
                      <a:r>
                        <a:rPr lang="en-US" sz="800" b="0" kern="1200">
                          <a:solidFill>
                            <a:schemeClr val="tx1"/>
                          </a:solidFill>
                          <a:effectLst/>
                          <a:latin typeface="Arial"/>
                          <a:ea typeface="Calibri"/>
                          <a:cs typeface="Times New Roman"/>
                        </a:rPr>
                        <a:t>2 (2)</a:t>
                      </a:r>
                    </a:p>
                    <a:p>
                      <a:pPr marL="0" marR="0" algn="ctr">
                        <a:lnSpc>
                          <a:spcPct val="115000"/>
                        </a:lnSpc>
                        <a:spcBef>
                          <a:spcPts val="0"/>
                        </a:spcBef>
                        <a:spcAft>
                          <a:spcPts val="0"/>
                        </a:spcAft>
                      </a:pPr>
                      <a:r>
                        <a:rPr lang="en-US" sz="800" b="0" kern="1200">
                          <a:solidFill>
                            <a:schemeClr val="tx1"/>
                          </a:solidFill>
                          <a:effectLst/>
                          <a:latin typeface="Arial"/>
                          <a:ea typeface="Calibri"/>
                          <a:cs typeface="Times New Roman"/>
                        </a:rPr>
                        <a:t>2 (2)</a:t>
                      </a:r>
                    </a:p>
                  </a:txBody>
                  <a:tcPr marL="51435" marR="51435" marT="0" marB="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lnSpc>
                          <a:spcPct val="115000"/>
                        </a:lnSpc>
                        <a:spcBef>
                          <a:spcPts val="0"/>
                        </a:spcBef>
                        <a:spcAft>
                          <a:spcPts val="0"/>
                        </a:spcAft>
                      </a:pPr>
                      <a:r>
                        <a:rPr lang="en-US" sz="800" b="1" dirty="0">
                          <a:solidFill>
                            <a:schemeClr val="tx1"/>
                          </a:solidFill>
                          <a:effectLst/>
                        </a:rPr>
                        <a:t>13 (11)</a:t>
                      </a:r>
                    </a:p>
                    <a:p>
                      <a:pPr marL="0" marR="0" algn="ctr">
                        <a:lnSpc>
                          <a:spcPct val="115000"/>
                        </a:lnSpc>
                        <a:spcBef>
                          <a:spcPts val="0"/>
                        </a:spcBef>
                        <a:spcAft>
                          <a:spcPts val="0"/>
                        </a:spcAft>
                      </a:pPr>
                      <a:r>
                        <a:rPr lang="en-US" sz="800" dirty="0">
                          <a:solidFill>
                            <a:schemeClr val="tx1"/>
                          </a:solidFill>
                          <a:effectLst/>
                        </a:rPr>
                        <a:t>9 (8)</a:t>
                      </a:r>
                    </a:p>
                    <a:p>
                      <a:pPr marL="0" marR="0" algn="ctr">
                        <a:lnSpc>
                          <a:spcPct val="115000"/>
                        </a:lnSpc>
                        <a:spcBef>
                          <a:spcPts val="0"/>
                        </a:spcBef>
                        <a:spcAft>
                          <a:spcPts val="0"/>
                        </a:spcAft>
                      </a:pPr>
                      <a:r>
                        <a:rPr lang="en-US" sz="800" dirty="0">
                          <a:solidFill>
                            <a:schemeClr val="tx1"/>
                          </a:solidFill>
                          <a:effectLst/>
                        </a:rPr>
                        <a:t>8 (7)</a:t>
                      </a:r>
                    </a:p>
                    <a:p>
                      <a:pPr marL="0" marR="0" algn="ctr">
                        <a:lnSpc>
                          <a:spcPct val="115000"/>
                        </a:lnSpc>
                        <a:spcBef>
                          <a:spcPts val="0"/>
                        </a:spcBef>
                        <a:spcAft>
                          <a:spcPts val="0"/>
                        </a:spcAft>
                      </a:pPr>
                      <a:r>
                        <a:rPr lang="en-US" sz="800" dirty="0">
                          <a:solidFill>
                            <a:schemeClr val="tx1"/>
                          </a:solidFill>
                          <a:effectLst/>
                        </a:rPr>
                        <a:t>4 (3)</a:t>
                      </a:r>
                    </a:p>
                    <a:p>
                      <a:pPr marL="0" marR="0" algn="ctr">
                        <a:lnSpc>
                          <a:spcPct val="115000"/>
                        </a:lnSpc>
                        <a:spcBef>
                          <a:spcPts val="0"/>
                        </a:spcBef>
                        <a:spcAft>
                          <a:spcPts val="0"/>
                        </a:spcAft>
                      </a:pPr>
                      <a:r>
                        <a:rPr lang="en-US" sz="800" dirty="0">
                          <a:solidFill>
                            <a:schemeClr val="tx1"/>
                          </a:solidFill>
                          <a:effectLst/>
                          <a:latin typeface="+mn-lt"/>
                          <a:ea typeface="Calibri"/>
                          <a:cs typeface="Times New Roman"/>
                        </a:rPr>
                        <a:t>1 (1)</a:t>
                      </a:r>
                    </a:p>
                    <a:p>
                      <a:pPr marL="0" marR="0" algn="ctr">
                        <a:lnSpc>
                          <a:spcPct val="115000"/>
                        </a:lnSpc>
                        <a:spcBef>
                          <a:spcPts val="0"/>
                        </a:spcBef>
                        <a:spcAft>
                          <a:spcPts val="0"/>
                        </a:spcAft>
                      </a:pPr>
                      <a:r>
                        <a:rPr lang="en-US" sz="800" b="0" kern="1200" dirty="0">
                          <a:solidFill>
                            <a:schemeClr val="tx1"/>
                          </a:solidFill>
                          <a:effectLst/>
                          <a:latin typeface="Arial"/>
                          <a:ea typeface="Calibri"/>
                          <a:cs typeface="Times New Roman"/>
                        </a:rPr>
                        <a:t>2 (2)</a:t>
                      </a:r>
                    </a:p>
                    <a:p>
                      <a:pPr marL="0" marR="0" algn="ctr">
                        <a:lnSpc>
                          <a:spcPct val="115000"/>
                        </a:lnSpc>
                        <a:spcBef>
                          <a:spcPts val="0"/>
                        </a:spcBef>
                        <a:spcAft>
                          <a:spcPts val="0"/>
                        </a:spcAft>
                      </a:pPr>
                      <a:r>
                        <a:rPr lang="en-US" sz="800" b="0" kern="1200" dirty="0">
                          <a:solidFill>
                            <a:schemeClr val="tx1"/>
                          </a:solidFill>
                          <a:effectLst/>
                          <a:latin typeface="Arial"/>
                          <a:ea typeface="Calibri"/>
                          <a:cs typeface="Times New Roman"/>
                        </a:rPr>
                        <a:t>0</a:t>
                      </a:r>
                    </a:p>
                  </a:txBody>
                  <a:tcPr marL="51435" marR="51435" marT="0" marB="0"/>
                </a:tc>
                <a:extLst>
                  <a:ext uri="{0D108BD9-81ED-4DB2-BD59-A6C34878D82A}">
                    <a16:rowId xmlns:a16="http://schemas.microsoft.com/office/drawing/2014/main" val="10012"/>
                  </a:ext>
                </a:extLst>
              </a:tr>
            </a:tbl>
          </a:graphicData>
        </a:graphic>
      </p:graphicFrame>
      <p:sp>
        <p:nvSpPr>
          <p:cNvPr id="7" name="Rectangle 6"/>
          <p:cNvSpPr/>
          <p:nvPr/>
        </p:nvSpPr>
        <p:spPr>
          <a:xfrm>
            <a:off x="628650" y="4395662"/>
            <a:ext cx="7886700" cy="331245"/>
          </a:xfrm>
          <a:prstGeom prst="rect">
            <a:avLst/>
          </a:prstGeom>
        </p:spPr>
        <p:txBody>
          <a:bodyPr wrap="square">
            <a:spAutoFit/>
          </a:bodyPr>
          <a:lstStyle/>
          <a:p>
            <a:pPr indent="44054" defTabSz="685800">
              <a:lnSpc>
                <a:spcPct val="115000"/>
              </a:lnSpc>
              <a:defRPr/>
            </a:pPr>
            <a:r>
              <a:rPr lang="en-US" sz="675" baseline="30000" dirty="0" err="1">
                <a:solidFill>
                  <a:srgbClr val="E7E6E6">
                    <a:lumMod val="50000"/>
                  </a:srgbClr>
                </a:solidFill>
                <a:latin typeface="Arial" panose="020B0604020202020204"/>
              </a:rPr>
              <a:t>a</a:t>
            </a:r>
            <a:r>
              <a:rPr lang="en-US" sz="675" dirty="0" err="1">
                <a:solidFill>
                  <a:srgbClr val="E7E6E6">
                    <a:lumMod val="50000"/>
                  </a:srgbClr>
                </a:solidFill>
                <a:latin typeface="Arial" panose="020B0604020202020204"/>
              </a:rPr>
              <a:t>Includes</a:t>
            </a:r>
            <a:r>
              <a:rPr lang="en-US" sz="675" dirty="0">
                <a:solidFill>
                  <a:srgbClr val="E7E6E6">
                    <a:lumMod val="50000"/>
                  </a:srgbClr>
                </a:solidFill>
                <a:latin typeface="Arial" panose="020B0604020202020204"/>
              </a:rPr>
              <a:t> events reported between first dose and 30 days after last dose of study therapy.</a:t>
            </a:r>
          </a:p>
          <a:p>
            <a:pPr indent="44054" defTabSz="685800">
              <a:lnSpc>
                <a:spcPct val="115000"/>
              </a:lnSpc>
              <a:defRPr/>
            </a:pPr>
            <a:r>
              <a:rPr lang="en-US" sz="675" dirty="0">
                <a:solidFill>
                  <a:srgbClr val="E7E6E6">
                    <a:lumMod val="50000"/>
                  </a:srgbClr>
                </a:solidFill>
                <a:latin typeface="Arial" panose="020B0604020202020204"/>
              </a:rPr>
              <a:t>Morse M, et al. </a:t>
            </a:r>
            <a:r>
              <a:rPr lang="en-US" sz="675" i="1" dirty="0">
                <a:solidFill>
                  <a:srgbClr val="E7E6E6">
                    <a:lumMod val="50000"/>
                  </a:srgbClr>
                </a:solidFill>
                <a:latin typeface="Arial" panose="020B0604020202020204"/>
              </a:rPr>
              <a:t>Oncologist </a:t>
            </a:r>
            <a:r>
              <a:rPr lang="en-US" altLang="en-US" sz="675" dirty="0">
                <a:solidFill>
                  <a:srgbClr val="E7E6E6">
                    <a:lumMod val="50000"/>
                  </a:srgbClr>
                </a:solidFill>
                <a:latin typeface="Arial Unicode MS"/>
              </a:rPr>
              <a:t>[</a:t>
            </a:r>
            <a:r>
              <a:rPr lang="en-US" altLang="en-US" sz="675" dirty="0" err="1">
                <a:solidFill>
                  <a:srgbClr val="E7E6E6">
                    <a:lumMod val="50000"/>
                  </a:srgbClr>
                </a:solidFill>
                <a:latin typeface="Arial Unicode MS"/>
              </a:rPr>
              <a:t>Epub</a:t>
            </a:r>
            <a:r>
              <a:rPr lang="en-US" altLang="en-US" sz="675" dirty="0">
                <a:solidFill>
                  <a:srgbClr val="E7E6E6">
                    <a:lumMod val="50000"/>
                  </a:srgbClr>
                </a:solidFill>
                <a:latin typeface="Arial Unicode MS"/>
              </a:rPr>
              <a:t> ahead of print May 30, 2019] </a:t>
            </a:r>
            <a:r>
              <a:rPr lang="en-US" altLang="en-US" sz="675" dirty="0" err="1">
                <a:solidFill>
                  <a:srgbClr val="E7E6E6">
                    <a:lumMod val="50000"/>
                  </a:srgbClr>
                </a:solidFill>
                <a:latin typeface="Arial Unicode MS"/>
              </a:rPr>
              <a:t>pii</a:t>
            </a:r>
            <a:r>
              <a:rPr lang="en-US" altLang="en-US" sz="675" dirty="0">
                <a:solidFill>
                  <a:srgbClr val="E7E6E6">
                    <a:lumMod val="50000"/>
                  </a:srgbClr>
                </a:solidFill>
                <a:latin typeface="Arial Unicode MS"/>
              </a:rPr>
              <a:t>: theoncologist.2019-0129. </a:t>
            </a:r>
            <a:r>
              <a:rPr lang="en-US" altLang="en-US" sz="675" dirty="0" err="1">
                <a:solidFill>
                  <a:srgbClr val="E7E6E6">
                    <a:lumMod val="50000"/>
                  </a:srgbClr>
                </a:solidFill>
                <a:latin typeface="Arial Unicode MS"/>
              </a:rPr>
              <a:t>doi</a:t>
            </a:r>
            <a:r>
              <a:rPr lang="en-US" altLang="en-US" sz="675" dirty="0">
                <a:solidFill>
                  <a:srgbClr val="E7E6E6">
                    <a:lumMod val="50000"/>
                  </a:srgbClr>
                </a:solidFill>
                <a:latin typeface="Arial Unicode MS"/>
              </a:rPr>
              <a:t>: 10.1634/theoncologist.2019-0129.</a:t>
            </a:r>
            <a:r>
              <a:rPr lang="en-US" sz="675" dirty="0">
                <a:solidFill>
                  <a:srgbClr val="E7E6E6">
                    <a:lumMod val="50000"/>
                  </a:srgbClr>
                </a:solidFill>
                <a:latin typeface="Arial" panose="020B0604020202020204"/>
              </a:rPr>
              <a:t>. </a:t>
            </a:r>
            <a:endParaRPr lang="en-US" sz="675" strike="sngStrike" dirty="0">
              <a:solidFill>
                <a:srgbClr val="E7E6E6">
                  <a:lumMod val="50000"/>
                </a:srgbClr>
              </a:solidFill>
              <a:latin typeface="Arial" panose="020B0604020202020204"/>
            </a:endParaRPr>
          </a:p>
        </p:txBody>
      </p:sp>
      <p:sp>
        <p:nvSpPr>
          <p:cNvPr id="8" name="Content Placeholder 203">
            <a:extLst>
              <a:ext uri="{FF2B5EF4-FFF2-40B4-BE49-F238E27FC236}">
                <a16:creationId xmlns:a16="http://schemas.microsoft.com/office/drawing/2014/main" id="{B5C2B7F5-EFD0-45D2-8F8B-AE6FF3768481}"/>
              </a:ext>
            </a:extLst>
          </p:cNvPr>
          <p:cNvSpPr txBox="1">
            <a:spLocks/>
          </p:cNvSpPr>
          <p:nvPr/>
        </p:nvSpPr>
        <p:spPr>
          <a:xfrm>
            <a:off x="628650" y="4246395"/>
            <a:ext cx="7803794" cy="23675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1600" kern="1200">
                <a:solidFill>
                  <a:schemeClr val="tx1"/>
                </a:solidFill>
                <a:latin typeface="+mn-lt"/>
                <a:ea typeface="+mn-ea"/>
                <a:cs typeface="+mn-cs"/>
              </a:defRPr>
            </a:lvl1pPr>
            <a:lvl2pPr marL="502920" indent="-228600" algn="l" defTabSz="914400" rtl="0" eaLnBrk="1" latinLnBrk="0" hangingPunct="1">
              <a:lnSpc>
                <a:spcPct val="90000"/>
              </a:lnSpc>
              <a:spcBef>
                <a:spcPts val="500"/>
              </a:spcBef>
              <a:buFont typeface=".AppleSystemUIFont" charset="-120"/>
              <a:buChar char="-"/>
              <a:defRPr sz="1600" kern="1200">
                <a:solidFill>
                  <a:schemeClr val="tx1"/>
                </a:solidFill>
                <a:latin typeface="+mn-lt"/>
                <a:ea typeface="+mn-ea"/>
                <a:cs typeface="+mn-cs"/>
              </a:defRPr>
            </a:lvl2pPr>
            <a:lvl3pPr marL="777240" indent="-228600" algn="l" defTabSz="914400" rtl="0" eaLnBrk="1" latinLnBrk="0" hangingPunct="1">
              <a:lnSpc>
                <a:spcPct val="90000"/>
              </a:lnSpc>
              <a:spcBef>
                <a:spcPts val="500"/>
              </a:spcBef>
              <a:buFont typeface="LucidaGrande" charset="0"/>
              <a:buChar char="■"/>
              <a:defRPr sz="1600" kern="1200">
                <a:solidFill>
                  <a:schemeClr val="tx1"/>
                </a:solidFill>
                <a:latin typeface="+mn-lt"/>
                <a:ea typeface="+mn-ea"/>
                <a:cs typeface="+mn-cs"/>
              </a:defRPr>
            </a:lvl3pPr>
            <a:lvl4pPr marL="1051560" indent="-228600" algn="l" defTabSz="914400" rtl="0" eaLnBrk="1" latinLnBrk="0" hangingPunct="1">
              <a:lnSpc>
                <a:spcPct val="90000"/>
              </a:lnSpc>
              <a:spcBef>
                <a:spcPts val="500"/>
              </a:spcBef>
              <a:buFont typeface="Courier New" charset="0"/>
              <a:buChar char="o"/>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defTabSz="685800">
              <a:spcBef>
                <a:spcPts val="750"/>
              </a:spcBef>
            </a:pPr>
            <a:r>
              <a:rPr lang="en-US" sz="1050" dirty="0">
                <a:solidFill>
                  <a:srgbClr val="000000"/>
                </a:solidFill>
                <a:latin typeface="Arial" panose="020B0604020202020204"/>
              </a:rPr>
              <a:t>Median follow up was 13.4 months (range, 9–25 months)</a:t>
            </a:r>
            <a:endParaRPr lang="en-US" sz="1050" baseline="30000" dirty="0">
              <a:solidFill>
                <a:srgbClr val="000000"/>
              </a:solidFill>
              <a:latin typeface="Arial" panose="020B0604020202020204"/>
            </a:endParaRPr>
          </a:p>
          <a:p>
            <a:pPr marL="171450" indent="-171450" defTabSz="685800">
              <a:spcBef>
                <a:spcPts val="750"/>
              </a:spcBef>
            </a:pPr>
            <a:endParaRPr lang="en-US" sz="1050" baseline="30000" dirty="0">
              <a:solidFill>
                <a:srgbClr val="000000"/>
              </a:solidFill>
              <a:latin typeface="Arial" panose="020B0604020202020204"/>
            </a:endParaRPr>
          </a:p>
        </p:txBody>
      </p:sp>
    </p:spTree>
    <p:extLst>
      <p:ext uri="{BB962C8B-B14F-4D97-AF65-F5344CB8AC3E}">
        <p14:creationId xmlns:p14="http://schemas.microsoft.com/office/powerpoint/2010/main" val="93718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CE4EFE4-8C4E-4B76-BDF5-73A93B1891A6}"/>
              </a:ext>
            </a:extLst>
          </p:cNvPr>
          <p:cNvGrpSpPr>
            <a:grpSpLocks noChangeAspect="1"/>
          </p:cNvGrpSpPr>
          <p:nvPr/>
        </p:nvGrpSpPr>
        <p:grpSpPr bwMode="auto">
          <a:xfrm>
            <a:off x="2375439" y="1121165"/>
            <a:ext cx="4182232" cy="3124588"/>
            <a:chOff x="1902" y="893"/>
            <a:chExt cx="3547" cy="2650"/>
          </a:xfrm>
        </p:grpSpPr>
        <p:sp>
          <p:nvSpPr>
            <p:cNvPr id="5" name="AutoShape 3">
              <a:extLst>
                <a:ext uri="{FF2B5EF4-FFF2-40B4-BE49-F238E27FC236}">
                  <a16:creationId xmlns:a16="http://schemas.microsoft.com/office/drawing/2014/main" id="{F2251659-5D07-4713-8E3B-002881065D7D}"/>
                </a:ext>
              </a:extLst>
            </p:cNvPr>
            <p:cNvSpPr>
              <a:spLocks noChangeAspect="1" noChangeArrowheads="1" noTextEdit="1"/>
            </p:cNvSpPr>
            <p:nvPr/>
          </p:nvSpPr>
          <p:spPr bwMode="auto">
            <a:xfrm>
              <a:off x="1902" y="893"/>
              <a:ext cx="3547"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 name="Rectangle 5">
              <a:extLst>
                <a:ext uri="{FF2B5EF4-FFF2-40B4-BE49-F238E27FC236}">
                  <a16:creationId xmlns:a16="http://schemas.microsoft.com/office/drawing/2014/main" id="{119486E3-4ACF-4812-A98C-2BE953CF135C}"/>
                </a:ext>
              </a:extLst>
            </p:cNvPr>
            <p:cNvSpPr>
              <a:spLocks noChangeArrowheads="1"/>
            </p:cNvSpPr>
            <p:nvPr/>
          </p:nvSpPr>
          <p:spPr bwMode="auto">
            <a:xfrm>
              <a:off x="2933" y="893"/>
              <a:ext cx="640" cy="2207"/>
            </a:xfrm>
            <a:prstGeom prst="rect">
              <a:avLst/>
            </a:prstGeom>
            <a:solidFill>
              <a:srgbClr val="E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1" name="Rectangle 6">
              <a:extLst>
                <a:ext uri="{FF2B5EF4-FFF2-40B4-BE49-F238E27FC236}">
                  <a16:creationId xmlns:a16="http://schemas.microsoft.com/office/drawing/2014/main" id="{1A05A036-E45B-4BBA-B8D4-36E84D1A071D}"/>
                </a:ext>
              </a:extLst>
            </p:cNvPr>
            <p:cNvSpPr>
              <a:spLocks noChangeArrowheads="1"/>
            </p:cNvSpPr>
            <p:nvPr/>
          </p:nvSpPr>
          <p:spPr bwMode="auto">
            <a:xfrm>
              <a:off x="2933" y="893"/>
              <a:ext cx="640"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2" name="Rectangle 7">
              <a:extLst>
                <a:ext uri="{FF2B5EF4-FFF2-40B4-BE49-F238E27FC236}">
                  <a16:creationId xmlns:a16="http://schemas.microsoft.com/office/drawing/2014/main" id="{6B752C18-22C8-4C1F-A0F2-B7B9D70B9ECD}"/>
                </a:ext>
              </a:extLst>
            </p:cNvPr>
            <p:cNvSpPr>
              <a:spLocks noChangeArrowheads="1"/>
            </p:cNvSpPr>
            <p:nvPr/>
          </p:nvSpPr>
          <p:spPr bwMode="auto">
            <a:xfrm>
              <a:off x="3116" y="2183"/>
              <a:ext cx="54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3" name="Freeform 8">
              <a:extLst>
                <a:ext uri="{FF2B5EF4-FFF2-40B4-BE49-F238E27FC236}">
                  <a16:creationId xmlns:a16="http://schemas.microsoft.com/office/drawing/2014/main" id="{34C0AAC3-E505-4A05-985E-496209722B56}"/>
                </a:ext>
              </a:extLst>
            </p:cNvPr>
            <p:cNvSpPr>
              <a:spLocks/>
            </p:cNvSpPr>
            <p:nvPr/>
          </p:nvSpPr>
          <p:spPr bwMode="auto">
            <a:xfrm>
              <a:off x="3116" y="2183"/>
              <a:ext cx="541" cy="7"/>
            </a:xfrm>
            <a:custGeom>
              <a:avLst/>
              <a:gdLst>
                <a:gd name="T0" fmla="*/ 541 w 541"/>
                <a:gd name="T1" fmla="*/ 0 h 7"/>
                <a:gd name="T2" fmla="*/ 0 w 541"/>
                <a:gd name="T3" fmla="*/ 0 h 7"/>
                <a:gd name="T4" fmla="*/ 0 w 541"/>
                <a:gd name="T5" fmla="*/ 7 h 7"/>
                <a:gd name="T6" fmla="*/ 541 w 541"/>
                <a:gd name="T7" fmla="*/ 7 h 7"/>
              </a:gdLst>
              <a:ahLst/>
              <a:cxnLst>
                <a:cxn ang="0">
                  <a:pos x="T0" y="T1"/>
                </a:cxn>
                <a:cxn ang="0">
                  <a:pos x="T2" y="T3"/>
                </a:cxn>
                <a:cxn ang="0">
                  <a:pos x="T4" y="T5"/>
                </a:cxn>
                <a:cxn ang="0">
                  <a:pos x="T6" y="T7"/>
                </a:cxn>
              </a:cxnLst>
              <a:rect l="0" t="0" r="r" b="b"/>
              <a:pathLst>
                <a:path w="541" h="7">
                  <a:moveTo>
                    <a:pt x="541" y="0"/>
                  </a:moveTo>
                  <a:lnTo>
                    <a:pt x="0" y="0"/>
                  </a:lnTo>
                  <a:lnTo>
                    <a:pt x="0" y="7"/>
                  </a:lnTo>
                  <a:lnTo>
                    <a:pt x="54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4" name="Rectangle 9">
              <a:extLst>
                <a:ext uri="{FF2B5EF4-FFF2-40B4-BE49-F238E27FC236}">
                  <a16:creationId xmlns:a16="http://schemas.microsoft.com/office/drawing/2014/main" id="{461DDA44-4FB6-4C12-831F-2B6560238336}"/>
                </a:ext>
              </a:extLst>
            </p:cNvPr>
            <p:cNvSpPr>
              <a:spLocks noChangeArrowheads="1"/>
            </p:cNvSpPr>
            <p:nvPr/>
          </p:nvSpPr>
          <p:spPr bwMode="auto">
            <a:xfrm>
              <a:off x="3653" y="2142"/>
              <a:ext cx="7"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5" name="Freeform 10">
              <a:extLst>
                <a:ext uri="{FF2B5EF4-FFF2-40B4-BE49-F238E27FC236}">
                  <a16:creationId xmlns:a16="http://schemas.microsoft.com/office/drawing/2014/main" id="{B1E4823D-F239-4114-859F-0402D0258423}"/>
                </a:ext>
              </a:extLst>
            </p:cNvPr>
            <p:cNvSpPr>
              <a:spLocks/>
            </p:cNvSpPr>
            <p:nvPr/>
          </p:nvSpPr>
          <p:spPr bwMode="auto">
            <a:xfrm>
              <a:off x="3653" y="2142"/>
              <a:ext cx="7" cy="89"/>
            </a:xfrm>
            <a:custGeom>
              <a:avLst/>
              <a:gdLst>
                <a:gd name="T0" fmla="*/ 0 w 7"/>
                <a:gd name="T1" fmla="*/ 0 h 89"/>
                <a:gd name="T2" fmla="*/ 0 w 7"/>
                <a:gd name="T3" fmla="*/ 89 h 89"/>
                <a:gd name="T4" fmla="*/ 7 w 7"/>
                <a:gd name="T5" fmla="*/ 89 h 89"/>
                <a:gd name="T6" fmla="*/ 7 w 7"/>
                <a:gd name="T7" fmla="*/ 0 h 89"/>
              </a:gdLst>
              <a:ahLst/>
              <a:cxnLst>
                <a:cxn ang="0">
                  <a:pos x="T0" y="T1"/>
                </a:cxn>
                <a:cxn ang="0">
                  <a:pos x="T2" y="T3"/>
                </a:cxn>
                <a:cxn ang="0">
                  <a:pos x="T4" y="T5"/>
                </a:cxn>
                <a:cxn ang="0">
                  <a:pos x="T6" y="T7"/>
                </a:cxn>
              </a:cxnLst>
              <a:rect l="0" t="0" r="r" b="b"/>
              <a:pathLst>
                <a:path w="7" h="89">
                  <a:moveTo>
                    <a:pt x="0" y="0"/>
                  </a:moveTo>
                  <a:lnTo>
                    <a:pt x="0" y="89"/>
                  </a:lnTo>
                  <a:lnTo>
                    <a:pt x="7" y="8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6" name="Rectangle 11">
              <a:extLst>
                <a:ext uri="{FF2B5EF4-FFF2-40B4-BE49-F238E27FC236}">
                  <a16:creationId xmlns:a16="http://schemas.microsoft.com/office/drawing/2014/main" id="{AAEE06AA-D7D8-48E0-9E3D-EF8D55A5B49E}"/>
                </a:ext>
              </a:extLst>
            </p:cNvPr>
            <p:cNvSpPr>
              <a:spLocks noChangeArrowheads="1"/>
            </p:cNvSpPr>
            <p:nvPr/>
          </p:nvSpPr>
          <p:spPr bwMode="auto">
            <a:xfrm>
              <a:off x="3653" y="2142"/>
              <a:ext cx="7"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7" name="Freeform 12">
              <a:extLst>
                <a:ext uri="{FF2B5EF4-FFF2-40B4-BE49-F238E27FC236}">
                  <a16:creationId xmlns:a16="http://schemas.microsoft.com/office/drawing/2014/main" id="{BFEF8EEF-31CD-493A-B308-8ED5D6522B70}"/>
                </a:ext>
              </a:extLst>
            </p:cNvPr>
            <p:cNvSpPr>
              <a:spLocks/>
            </p:cNvSpPr>
            <p:nvPr/>
          </p:nvSpPr>
          <p:spPr bwMode="auto">
            <a:xfrm>
              <a:off x="3653" y="2142"/>
              <a:ext cx="7" cy="89"/>
            </a:xfrm>
            <a:custGeom>
              <a:avLst/>
              <a:gdLst>
                <a:gd name="T0" fmla="*/ 7 w 7"/>
                <a:gd name="T1" fmla="*/ 89 h 89"/>
                <a:gd name="T2" fmla="*/ 7 w 7"/>
                <a:gd name="T3" fmla="*/ 0 h 89"/>
                <a:gd name="T4" fmla="*/ 0 w 7"/>
                <a:gd name="T5" fmla="*/ 0 h 89"/>
                <a:gd name="T6" fmla="*/ 0 w 7"/>
                <a:gd name="T7" fmla="*/ 89 h 89"/>
              </a:gdLst>
              <a:ahLst/>
              <a:cxnLst>
                <a:cxn ang="0">
                  <a:pos x="T0" y="T1"/>
                </a:cxn>
                <a:cxn ang="0">
                  <a:pos x="T2" y="T3"/>
                </a:cxn>
                <a:cxn ang="0">
                  <a:pos x="T4" y="T5"/>
                </a:cxn>
                <a:cxn ang="0">
                  <a:pos x="T6" y="T7"/>
                </a:cxn>
              </a:cxnLst>
              <a:rect l="0" t="0" r="r" b="b"/>
              <a:pathLst>
                <a:path w="7" h="89">
                  <a:moveTo>
                    <a:pt x="7" y="89"/>
                  </a:moveTo>
                  <a:lnTo>
                    <a:pt x="7" y="0"/>
                  </a:lnTo>
                  <a:lnTo>
                    <a:pt x="0" y="0"/>
                  </a:lnTo>
                  <a:lnTo>
                    <a:pt x="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8" name="Rectangle 13">
              <a:extLst>
                <a:ext uri="{FF2B5EF4-FFF2-40B4-BE49-F238E27FC236}">
                  <a16:creationId xmlns:a16="http://schemas.microsoft.com/office/drawing/2014/main" id="{EA35B424-D3A8-41B5-A5E3-95AA831AD0F0}"/>
                </a:ext>
              </a:extLst>
            </p:cNvPr>
            <p:cNvSpPr>
              <a:spLocks noChangeArrowheads="1"/>
            </p:cNvSpPr>
            <p:nvPr/>
          </p:nvSpPr>
          <p:spPr bwMode="auto">
            <a:xfrm>
              <a:off x="3113" y="2142"/>
              <a:ext cx="7"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9" name="Freeform 14">
              <a:extLst>
                <a:ext uri="{FF2B5EF4-FFF2-40B4-BE49-F238E27FC236}">
                  <a16:creationId xmlns:a16="http://schemas.microsoft.com/office/drawing/2014/main" id="{81ACC306-0783-4344-B138-C23F17BEC186}"/>
                </a:ext>
              </a:extLst>
            </p:cNvPr>
            <p:cNvSpPr>
              <a:spLocks/>
            </p:cNvSpPr>
            <p:nvPr/>
          </p:nvSpPr>
          <p:spPr bwMode="auto">
            <a:xfrm>
              <a:off x="3113" y="2142"/>
              <a:ext cx="7" cy="89"/>
            </a:xfrm>
            <a:custGeom>
              <a:avLst/>
              <a:gdLst>
                <a:gd name="T0" fmla="*/ 0 w 7"/>
                <a:gd name="T1" fmla="*/ 0 h 89"/>
                <a:gd name="T2" fmla="*/ 0 w 7"/>
                <a:gd name="T3" fmla="*/ 89 h 89"/>
                <a:gd name="T4" fmla="*/ 7 w 7"/>
                <a:gd name="T5" fmla="*/ 89 h 89"/>
                <a:gd name="T6" fmla="*/ 7 w 7"/>
                <a:gd name="T7" fmla="*/ 0 h 89"/>
              </a:gdLst>
              <a:ahLst/>
              <a:cxnLst>
                <a:cxn ang="0">
                  <a:pos x="T0" y="T1"/>
                </a:cxn>
                <a:cxn ang="0">
                  <a:pos x="T2" y="T3"/>
                </a:cxn>
                <a:cxn ang="0">
                  <a:pos x="T4" y="T5"/>
                </a:cxn>
                <a:cxn ang="0">
                  <a:pos x="T6" y="T7"/>
                </a:cxn>
              </a:cxnLst>
              <a:rect l="0" t="0" r="r" b="b"/>
              <a:pathLst>
                <a:path w="7" h="89">
                  <a:moveTo>
                    <a:pt x="0" y="0"/>
                  </a:moveTo>
                  <a:lnTo>
                    <a:pt x="0" y="89"/>
                  </a:lnTo>
                  <a:lnTo>
                    <a:pt x="7" y="8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0" name="Rectangle 15">
              <a:extLst>
                <a:ext uri="{FF2B5EF4-FFF2-40B4-BE49-F238E27FC236}">
                  <a16:creationId xmlns:a16="http://schemas.microsoft.com/office/drawing/2014/main" id="{FA542EAB-3FAD-4A22-8F0E-6262A97F243D}"/>
                </a:ext>
              </a:extLst>
            </p:cNvPr>
            <p:cNvSpPr>
              <a:spLocks noChangeArrowheads="1"/>
            </p:cNvSpPr>
            <p:nvPr/>
          </p:nvSpPr>
          <p:spPr bwMode="auto">
            <a:xfrm>
              <a:off x="3113" y="2142"/>
              <a:ext cx="7"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1" name="Freeform 16">
              <a:extLst>
                <a:ext uri="{FF2B5EF4-FFF2-40B4-BE49-F238E27FC236}">
                  <a16:creationId xmlns:a16="http://schemas.microsoft.com/office/drawing/2014/main" id="{7BD2065D-D453-41DF-95C6-8E83E6644843}"/>
                </a:ext>
              </a:extLst>
            </p:cNvPr>
            <p:cNvSpPr>
              <a:spLocks/>
            </p:cNvSpPr>
            <p:nvPr/>
          </p:nvSpPr>
          <p:spPr bwMode="auto">
            <a:xfrm>
              <a:off x="3113" y="2142"/>
              <a:ext cx="7" cy="89"/>
            </a:xfrm>
            <a:custGeom>
              <a:avLst/>
              <a:gdLst>
                <a:gd name="T0" fmla="*/ 7 w 7"/>
                <a:gd name="T1" fmla="*/ 89 h 89"/>
                <a:gd name="T2" fmla="*/ 7 w 7"/>
                <a:gd name="T3" fmla="*/ 0 h 89"/>
                <a:gd name="T4" fmla="*/ 0 w 7"/>
                <a:gd name="T5" fmla="*/ 0 h 89"/>
                <a:gd name="T6" fmla="*/ 0 w 7"/>
                <a:gd name="T7" fmla="*/ 89 h 89"/>
              </a:gdLst>
              <a:ahLst/>
              <a:cxnLst>
                <a:cxn ang="0">
                  <a:pos x="T0" y="T1"/>
                </a:cxn>
                <a:cxn ang="0">
                  <a:pos x="T2" y="T3"/>
                </a:cxn>
                <a:cxn ang="0">
                  <a:pos x="T4" y="T5"/>
                </a:cxn>
                <a:cxn ang="0">
                  <a:pos x="T6" y="T7"/>
                </a:cxn>
              </a:cxnLst>
              <a:rect l="0" t="0" r="r" b="b"/>
              <a:pathLst>
                <a:path w="7" h="89">
                  <a:moveTo>
                    <a:pt x="7" y="89"/>
                  </a:moveTo>
                  <a:lnTo>
                    <a:pt x="7" y="0"/>
                  </a:lnTo>
                  <a:lnTo>
                    <a:pt x="0" y="0"/>
                  </a:lnTo>
                  <a:lnTo>
                    <a:pt x="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2" name="Rectangle 17">
              <a:extLst>
                <a:ext uri="{FF2B5EF4-FFF2-40B4-BE49-F238E27FC236}">
                  <a16:creationId xmlns:a16="http://schemas.microsoft.com/office/drawing/2014/main" id="{9CCBB60F-F3DD-40F9-A635-8B687C2A8CCD}"/>
                </a:ext>
              </a:extLst>
            </p:cNvPr>
            <p:cNvSpPr>
              <a:spLocks noChangeArrowheads="1"/>
            </p:cNvSpPr>
            <p:nvPr/>
          </p:nvSpPr>
          <p:spPr bwMode="auto">
            <a:xfrm>
              <a:off x="2988" y="1814"/>
              <a:ext cx="202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3" name="Freeform 18">
              <a:extLst>
                <a:ext uri="{FF2B5EF4-FFF2-40B4-BE49-F238E27FC236}">
                  <a16:creationId xmlns:a16="http://schemas.microsoft.com/office/drawing/2014/main" id="{A8AD2632-02B9-4FE5-A7B5-7A7F84A38D53}"/>
                </a:ext>
              </a:extLst>
            </p:cNvPr>
            <p:cNvSpPr>
              <a:spLocks/>
            </p:cNvSpPr>
            <p:nvPr/>
          </p:nvSpPr>
          <p:spPr bwMode="auto">
            <a:xfrm>
              <a:off x="2988" y="1814"/>
              <a:ext cx="2021" cy="7"/>
            </a:xfrm>
            <a:custGeom>
              <a:avLst/>
              <a:gdLst>
                <a:gd name="T0" fmla="*/ 2021 w 2021"/>
                <a:gd name="T1" fmla="*/ 0 h 7"/>
                <a:gd name="T2" fmla="*/ 0 w 2021"/>
                <a:gd name="T3" fmla="*/ 0 h 7"/>
                <a:gd name="T4" fmla="*/ 0 w 2021"/>
                <a:gd name="T5" fmla="*/ 7 h 7"/>
                <a:gd name="T6" fmla="*/ 2021 w 2021"/>
                <a:gd name="T7" fmla="*/ 7 h 7"/>
              </a:gdLst>
              <a:ahLst/>
              <a:cxnLst>
                <a:cxn ang="0">
                  <a:pos x="T0" y="T1"/>
                </a:cxn>
                <a:cxn ang="0">
                  <a:pos x="T2" y="T3"/>
                </a:cxn>
                <a:cxn ang="0">
                  <a:pos x="T4" y="T5"/>
                </a:cxn>
                <a:cxn ang="0">
                  <a:pos x="T6" y="T7"/>
                </a:cxn>
              </a:cxnLst>
              <a:rect l="0" t="0" r="r" b="b"/>
              <a:pathLst>
                <a:path w="2021" h="7">
                  <a:moveTo>
                    <a:pt x="2021" y="0"/>
                  </a:moveTo>
                  <a:lnTo>
                    <a:pt x="0" y="0"/>
                  </a:lnTo>
                  <a:lnTo>
                    <a:pt x="0" y="7"/>
                  </a:lnTo>
                  <a:lnTo>
                    <a:pt x="202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4" name="Rectangle 19">
              <a:extLst>
                <a:ext uri="{FF2B5EF4-FFF2-40B4-BE49-F238E27FC236}">
                  <a16:creationId xmlns:a16="http://schemas.microsoft.com/office/drawing/2014/main" id="{25B2F7A1-300C-46C6-8230-F27117B03F00}"/>
                </a:ext>
              </a:extLst>
            </p:cNvPr>
            <p:cNvSpPr>
              <a:spLocks noChangeArrowheads="1"/>
            </p:cNvSpPr>
            <p:nvPr/>
          </p:nvSpPr>
          <p:spPr bwMode="auto">
            <a:xfrm>
              <a:off x="5004" y="1774"/>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5" name="Freeform 20">
              <a:extLst>
                <a:ext uri="{FF2B5EF4-FFF2-40B4-BE49-F238E27FC236}">
                  <a16:creationId xmlns:a16="http://schemas.microsoft.com/office/drawing/2014/main" id="{BEEB5567-8A95-4CD6-9EA6-3A6C6B89D4AC}"/>
                </a:ext>
              </a:extLst>
            </p:cNvPr>
            <p:cNvSpPr>
              <a:spLocks/>
            </p:cNvSpPr>
            <p:nvPr/>
          </p:nvSpPr>
          <p:spPr bwMode="auto">
            <a:xfrm>
              <a:off x="5004" y="1774"/>
              <a:ext cx="7" cy="88"/>
            </a:xfrm>
            <a:custGeom>
              <a:avLst/>
              <a:gdLst>
                <a:gd name="T0" fmla="*/ 0 w 7"/>
                <a:gd name="T1" fmla="*/ 0 h 88"/>
                <a:gd name="T2" fmla="*/ 0 w 7"/>
                <a:gd name="T3" fmla="*/ 88 h 88"/>
                <a:gd name="T4" fmla="*/ 7 w 7"/>
                <a:gd name="T5" fmla="*/ 88 h 88"/>
                <a:gd name="T6" fmla="*/ 7 w 7"/>
                <a:gd name="T7" fmla="*/ 0 h 88"/>
              </a:gdLst>
              <a:ahLst/>
              <a:cxnLst>
                <a:cxn ang="0">
                  <a:pos x="T0" y="T1"/>
                </a:cxn>
                <a:cxn ang="0">
                  <a:pos x="T2" y="T3"/>
                </a:cxn>
                <a:cxn ang="0">
                  <a:pos x="T4" y="T5"/>
                </a:cxn>
                <a:cxn ang="0">
                  <a:pos x="T6" y="T7"/>
                </a:cxn>
              </a:cxnLst>
              <a:rect l="0" t="0" r="r" b="b"/>
              <a:pathLst>
                <a:path w="7" h="88">
                  <a:moveTo>
                    <a:pt x="0" y="0"/>
                  </a:moveTo>
                  <a:lnTo>
                    <a:pt x="0" y="88"/>
                  </a:lnTo>
                  <a:lnTo>
                    <a:pt x="7" y="8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6" name="Rectangle 21">
              <a:extLst>
                <a:ext uri="{FF2B5EF4-FFF2-40B4-BE49-F238E27FC236}">
                  <a16:creationId xmlns:a16="http://schemas.microsoft.com/office/drawing/2014/main" id="{C9D9AD05-DE61-430D-ABB3-E3FE218B0399}"/>
                </a:ext>
              </a:extLst>
            </p:cNvPr>
            <p:cNvSpPr>
              <a:spLocks noChangeArrowheads="1"/>
            </p:cNvSpPr>
            <p:nvPr/>
          </p:nvSpPr>
          <p:spPr bwMode="auto">
            <a:xfrm>
              <a:off x="5004" y="1774"/>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7" name="Freeform 22">
              <a:extLst>
                <a:ext uri="{FF2B5EF4-FFF2-40B4-BE49-F238E27FC236}">
                  <a16:creationId xmlns:a16="http://schemas.microsoft.com/office/drawing/2014/main" id="{2EB43F10-776E-4E79-8FA3-2A96CEFF9410}"/>
                </a:ext>
              </a:extLst>
            </p:cNvPr>
            <p:cNvSpPr>
              <a:spLocks/>
            </p:cNvSpPr>
            <p:nvPr/>
          </p:nvSpPr>
          <p:spPr bwMode="auto">
            <a:xfrm>
              <a:off x="5004" y="1774"/>
              <a:ext cx="7" cy="88"/>
            </a:xfrm>
            <a:custGeom>
              <a:avLst/>
              <a:gdLst>
                <a:gd name="T0" fmla="*/ 7 w 7"/>
                <a:gd name="T1" fmla="*/ 88 h 88"/>
                <a:gd name="T2" fmla="*/ 7 w 7"/>
                <a:gd name="T3" fmla="*/ 0 h 88"/>
                <a:gd name="T4" fmla="*/ 0 w 7"/>
                <a:gd name="T5" fmla="*/ 0 h 88"/>
                <a:gd name="T6" fmla="*/ 0 w 7"/>
                <a:gd name="T7" fmla="*/ 88 h 88"/>
              </a:gdLst>
              <a:ahLst/>
              <a:cxnLst>
                <a:cxn ang="0">
                  <a:pos x="T0" y="T1"/>
                </a:cxn>
                <a:cxn ang="0">
                  <a:pos x="T2" y="T3"/>
                </a:cxn>
                <a:cxn ang="0">
                  <a:pos x="T4" y="T5"/>
                </a:cxn>
                <a:cxn ang="0">
                  <a:pos x="T6" y="T7"/>
                </a:cxn>
              </a:cxnLst>
              <a:rect l="0" t="0" r="r" b="b"/>
              <a:pathLst>
                <a:path w="7" h="88">
                  <a:moveTo>
                    <a:pt x="7" y="88"/>
                  </a:moveTo>
                  <a:lnTo>
                    <a:pt x="7" y="0"/>
                  </a:lnTo>
                  <a:lnTo>
                    <a:pt x="0"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8" name="Rectangle 23">
              <a:extLst>
                <a:ext uri="{FF2B5EF4-FFF2-40B4-BE49-F238E27FC236}">
                  <a16:creationId xmlns:a16="http://schemas.microsoft.com/office/drawing/2014/main" id="{EC50ED29-84ED-4878-BF96-79BDE2126428}"/>
                </a:ext>
              </a:extLst>
            </p:cNvPr>
            <p:cNvSpPr>
              <a:spLocks noChangeArrowheads="1"/>
            </p:cNvSpPr>
            <p:nvPr/>
          </p:nvSpPr>
          <p:spPr bwMode="auto">
            <a:xfrm>
              <a:off x="2984" y="1774"/>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29" name="Freeform 24">
              <a:extLst>
                <a:ext uri="{FF2B5EF4-FFF2-40B4-BE49-F238E27FC236}">
                  <a16:creationId xmlns:a16="http://schemas.microsoft.com/office/drawing/2014/main" id="{1B3A3169-865D-406D-80D4-123056827AF2}"/>
                </a:ext>
              </a:extLst>
            </p:cNvPr>
            <p:cNvSpPr>
              <a:spLocks/>
            </p:cNvSpPr>
            <p:nvPr/>
          </p:nvSpPr>
          <p:spPr bwMode="auto">
            <a:xfrm>
              <a:off x="2984" y="1774"/>
              <a:ext cx="7" cy="88"/>
            </a:xfrm>
            <a:custGeom>
              <a:avLst/>
              <a:gdLst>
                <a:gd name="T0" fmla="*/ 0 w 7"/>
                <a:gd name="T1" fmla="*/ 0 h 88"/>
                <a:gd name="T2" fmla="*/ 0 w 7"/>
                <a:gd name="T3" fmla="*/ 88 h 88"/>
                <a:gd name="T4" fmla="*/ 7 w 7"/>
                <a:gd name="T5" fmla="*/ 88 h 88"/>
                <a:gd name="T6" fmla="*/ 7 w 7"/>
                <a:gd name="T7" fmla="*/ 0 h 88"/>
              </a:gdLst>
              <a:ahLst/>
              <a:cxnLst>
                <a:cxn ang="0">
                  <a:pos x="T0" y="T1"/>
                </a:cxn>
                <a:cxn ang="0">
                  <a:pos x="T2" y="T3"/>
                </a:cxn>
                <a:cxn ang="0">
                  <a:pos x="T4" y="T5"/>
                </a:cxn>
                <a:cxn ang="0">
                  <a:pos x="T6" y="T7"/>
                </a:cxn>
              </a:cxnLst>
              <a:rect l="0" t="0" r="r" b="b"/>
              <a:pathLst>
                <a:path w="7" h="88">
                  <a:moveTo>
                    <a:pt x="0" y="0"/>
                  </a:moveTo>
                  <a:lnTo>
                    <a:pt x="0" y="88"/>
                  </a:lnTo>
                  <a:lnTo>
                    <a:pt x="7" y="8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0" name="Rectangle 25">
              <a:extLst>
                <a:ext uri="{FF2B5EF4-FFF2-40B4-BE49-F238E27FC236}">
                  <a16:creationId xmlns:a16="http://schemas.microsoft.com/office/drawing/2014/main" id="{DEFBD5F8-ECC5-41A5-81E6-5705427AD357}"/>
                </a:ext>
              </a:extLst>
            </p:cNvPr>
            <p:cNvSpPr>
              <a:spLocks noChangeArrowheads="1"/>
            </p:cNvSpPr>
            <p:nvPr/>
          </p:nvSpPr>
          <p:spPr bwMode="auto">
            <a:xfrm>
              <a:off x="2984" y="1774"/>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1" name="Freeform 26">
              <a:extLst>
                <a:ext uri="{FF2B5EF4-FFF2-40B4-BE49-F238E27FC236}">
                  <a16:creationId xmlns:a16="http://schemas.microsoft.com/office/drawing/2014/main" id="{A0A845AB-A458-41C6-A24E-16EB4785CB16}"/>
                </a:ext>
              </a:extLst>
            </p:cNvPr>
            <p:cNvSpPr>
              <a:spLocks/>
            </p:cNvSpPr>
            <p:nvPr/>
          </p:nvSpPr>
          <p:spPr bwMode="auto">
            <a:xfrm>
              <a:off x="2984" y="1774"/>
              <a:ext cx="7" cy="88"/>
            </a:xfrm>
            <a:custGeom>
              <a:avLst/>
              <a:gdLst>
                <a:gd name="T0" fmla="*/ 7 w 7"/>
                <a:gd name="T1" fmla="*/ 88 h 88"/>
                <a:gd name="T2" fmla="*/ 7 w 7"/>
                <a:gd name="T3" fmla="*/ 0 h 88"/>
                <a:gd name="T4" fmla="*/ 0 w 7"/>
                <a:gd name="T5" fmla="*/ 0 h 88"/>
                <a:gd name="T6" fmla="*/ 0 w 7"/>
                <a:gd name="T7" fmla="*/ 88 h 88"/>
              </a:gdLst>
              <a:ahLst/>
              <a:cxnLst>
                <a:cxn ang="0">
                  <a:pos x="T0" y="T1"/>
                </a:cxn>
                <a:cxn ang="0">
                  <a:pos x="T2" y="T3"/>
                </a:cxn>
                <a:cxn ang="0">
                  <a:pos x="T4" y="T5"/>
                </a:cxn>
                <a:cxn ang="0">
                  <a:pos x="T6" y="T7"/>
                </a:cxn>
              </a:cxnLst>
              <a:rect l="0" t="0" r="r" b="b"/>
              <a:pathLst>
                <a:path w="7" h="88">
                  <a:moveTo>
                    <a:pt x="7" y="88"/>
                  </a:moveTo>
                  <a:lnTo>
                    <a:pt x="7" y="0"/>
                  </a:lnTo>
                  <a:lnTo>
                    <a:pt x="0"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2" name="Rectangle 27">
              <a:extLst>
                <a:ext uri="{FF2B5EF4-FFF2-40B4-BE49-F238E27FC236}">
                  <a16:creationId xmlns:a16="http://schemas.microsoft.com/office/drawing/2014/main" id="{119D08C2-71DF-462D-AA76-743B7E900746}"/>
                </a:ext>
              </a:extLst>
            </p:cNvPr>
            <p:cNvSpPr>
              <a:spLocks noChangeArrowheads="1"/>
            </p:cNvSpPr>
            <p:nvPr/>
          </p:nvSpPr>
          <p:spPr bwMode="auto">
            <a:xfrm>
              <a:off x="2938" y="1446"/>
              <a:ext cx="201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3" name="Freeform 28">
              <a:extLst>
                <a:ext uri="{FF2B5EF4-FFF2-40B4-BE49-F238E27FC236}">
                  <a16:creationId xmlns:a16="http://schemas.microsoft.com/office/drawing/2014/main" id="{00CB19F2-53B7-486C-BFA8-6199469B7820}"/>
                </a:ext>
              </a:extLst>
            </p:cNvPr>
            <p:cNvSpPr>
              <a:spLocks/>
            </p:cNvSpPr>
            <p:nvPr/>
          </p:nvSpPr>
          <p:spPr bwMode="auto">
            <a:xfrm>
              <a:off x="2938" y="1446"/>
              <a:ext cx="2015" cy="7"/>
            </a:xfrm>
            <a:custGeom>
              <a:avLst/>
              <a:gdLst>
                <a:gd name="T0" fmla="*/ 2015 w 2015"/>
                <a:gd name="T1" fmla="*/ 0 h 7"/>
                <a:gd name="T2" fmla="*/ 0 w 2015"/>
                <a:gd name="T3" fmla="*/ 0 h 7"/>
                <a:gd name="T4" fmla="*/ 0 w 2015"/>
                <a:gd name="T5" fmla="*/ 7 h 7"/>
                <a:gd name="T6" fmla="*/ 2015 w 2015"/>
                <a:gd name="T7" fmla="*/ 7 h 7"/>
              </a:gdLst>
              <a:ahLst/>
              <a:cxnLst>
                <a:cxn ang="0">
                  <a:pos x="T0" y="T1"/>
                </a:cxn>
                <a:cxn ang="0">
                  <a:pos x="T2" y="T3"/>
                </a:cxn>
                <a:cxn ang="0">
                  <a:pos x="T4" y="T5"/>
                </a:cxn>
                <a:cxn ang="0">
                  <a:pos x="T6" y="T7"/>
                </a:cxn>
              </a:cxnLst>
              <a:rect l="0" t="0" r="r" b="b"/>
              <a:pathLst>
                <a:path w="2015" h="7">
                  <a:moveTo>
                    <a:pt x="2015" y="0"/>
                  </a:moveTo>
                  <a:lnTo>
                    <a:pt x="0" y="0"/>
                  </a:lnTo>
                  <a:lnTo>
                    <a:pt x="0" y="7"/>
                  </a:lnTo>
                  <a:lnTo>
                    <a:pt x="201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4" name="Rectangle 29">
              <a:extLst>
                <a:ext uri="{FF2B5EF4-FFF2-40B4-BE49-F238E27FC236}">
                  <a16:creationId xmlns:a16="http://schemas.microsoft.com/office/drawing/2014/main" id="{FA03103D-427D-4313-9905-93B48CADDD37}"/>
                </a:ext>
              </a:extLst>
            </p:cNvPr>
            <p:cNvSpPr>
              <a:spLocks noChangeArrowheads="1"/>
            </p:cNvSpPr>
            <p:nvPr/>
          </p:nvSpPr>
          <p:spPr bwMode="auto">
            <a:xfrm>
              <a:off x="4951" y="1405"/>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5" name="Freeform 30">
              <a:extLst>
                <a:ext uri="{FF2B5EF4-FFF2-40B4-BE49-F238E27FC236}">
                  <a16:creationId xmlns:a16="http://schemas.microsoft.com/office/drawing/2014/main" id="{B486C1FC-8599-42C5-99EB-A0D3C15636DB}"/>
                </a:ext>
              </a:extLst>
            </p:cNvPr>
            <p:cNvSpPr>
              <a:spLocks/>
            </p:cNvSpPr>
            <p:nvPr/>
          </p:nvSpPr>
          <p:spPr bwMode="auto">
            <a:xfrm>
              <a:off x="4951" y="1405"/>
              <a:ext cx="7" cy="88"/>
            </a:xfrm>
            <a:custGeom>
              <a:avLst/>
              <a:gdLst>
                <a:gd name="T0" fmla="*/ 0 w 7"/>
                <a:gd name="T1" fmla="*/ 0 h 88"/>
                <a:gd name="T2" fmla="*/ 0 w 7"/>
                <a:gd name="T3" fmla="*/ 88 h 88"/>
                <a:gd name="T4" fmla="*/ 7 w 7"/>
                <a:gd name="T5" fmla="*/ 88 h 88"/>
                <a:gd name="T6" fmla="*/ 7 w 7"/>
                <a:gd name="T7" fmla="*/ 0 h 88"/>
              </a:gdLst>
              <a:ahLst/>
              <a:cxnLst>
                <a:cxn ang="0">
                  <a:pos x="T0" y="T1"/>
                </a:cxn>
                <a:cxn ang="0">
                  <a:pos x="T2" y="T3"/>
                </a:cxn>
                <a:cxn ang="0">
                  <a:pos x="T4" y="T5"/>
                </a:cxn>
                <a:cxn ang="0">
                  <a:pos x="T6" y="T7"/>
                </a:cxn>
              </a:cxnLst>
              <a:rect l="0" t="0" r="r" b="b"/>
              <a:pathLst>
                <a:path w="7" h="88">
                  <a:moveTo>
                    <a:pt x="0" y="0"/>
                  </a:moveTo>
                  <a:lnTo>
                    <a:pt x="0" y="88"/>
                  </a:lnTo>
                  <a:lnTo>
                    <a:pt x="7" y="8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6" name="Rectangle 31">
              <a:extLst>
                <a:ext uri="{FF2B5EF4-FFF2-40B4-BE49-F238E27FC236}">
                  <a16:creationId xmlns:a16="http://schemas.microsoft.com/office/drawing/2014/main" id="{D53FAB29-3B7D-4567-8ED5-FD077078511A}"/>
                </a:ext>
              </a:extLst>
            </p:cNvPr>
            <p:cNvSpPr>
              <a:spLocks noChangeArrowheads="1"/>
            </p:cNvSpPr>
            <p:nvPr/>
          </p:nvSpPr>
          <p:spPr bwMode="auto">
            <a:xfrm>
              <a:off x="4951" y="1405"/>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7" name="Freeform 32">
              <a:extLst>
                <a:ext uri="{FF2B5EF4-FFF2-40B4-BE49-F238E27FC236}">
                  <a16:creationId xmlns:a16="http://schemas.microsoft.com/office/drawing/2014/main" id="{DB77CE16-B85B-496A-846B-E06CD67D738D}"/>
                </a:ext>
              </a:extLst>
            </p:cNvPr>
            <p:cNvSpPr>
              <a:spLocks/>
            </p:cNvSpPr>
            <p:nvPr/>
          </p:nvSpPr>
          <p:spPr bwMode="auto">
            <a:xfrm>
              <a:off x="4951" y="1405"/>
              <a:ext cx="7" cy="88"/>
            </a:xfrm>
            <a:custGeom>
              <a:avLst/>
              <a:gdLst>
                <a:gd name="T0" fmla="*/ 7 w 7"/>
                <a:gd name="T1" fmla="*/ 88 h 88"/>
                <a:gd name="T2" fmla="*/ 7 w 7"/>
                <a:gd name="T3" fmla="*/ 0 h 88"/>
                <a:gd name="T4" fmla="*/ 0 w 7"/>
                <a:gd name="T5" fmla="*/ 0 h 88"/>
                <a:gd name="T6" fmla="*/ 0 w 7"/>
                <a:gd name="T7" fmla="*/ 88 h 88"/>
              </a:gdLst>
              <a:ahLst/>
              <a:cxnLst>
                <a:cxn ang="0">
                  <a:pos x="T0" y="T1"/>
                </a:cxn>
                <a:cxn ang="0">
                  <a:pos x="T2" y="T3"/>
                </a:cxn>
                <a:cxn ang="0">
                  <a:pos x="T4" y="T5"/>
                </a:cxn>
                <a:cxn ang="0">
                  <a:pos x="T6" y="T7"/>
                </a:cxn>
              </a:cxnLst>
              <a:rect l="0" t="0" r="r" b="b"/>
              <a:pathLst>
                <a:path w="7" h="88">
                  <a:moveTo>
                    <a:pt x="7" y="88"/>
                  </a:moveTo>
                  <a:lnTo>
                    <a:pt x="7" y="0"/>
                  </a:lnTo>
                  <a:lnTo>
                    <a:pt x="0"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8" name="Rectangle 33">
              <a:extLst>
                <a:ext uri="{FF2B5EF4-FFF2-40B4-BE49-F238E27FC236}">
                  <a16:creationId xmlns:a16="http://schemas.microsoft.com/office/drawing/2014/main" id="{0CA5F643-4D92-48B4-B185-2DE728E5B1CE}"/>
                </a:ext>
              </a:extLst>
            </p:cNvPr>
            <p:cNvSpPr>
              <a:spLocks noChangeArrowheads="1"/>
            </p:cNvSpPr>
            <p:nvPr/>
          </p:nvSpPr>
          <p:spPr bwMode="auto">
            <a:xfrm>
              <a:off x="2936" y="1405"/>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39" name="Freeform 34">
              <a:extLst>
                <a:ext uri="{FF2B5EF4-FFF2-40B4-BE49-F238E27FC236}">
                  <a16:creationId xmlns:a16="http://schemas.microsoft.com/office/drawing/2014/main" id="{442F51A5-5CC9-41A8-B0B4-F997C1A964FB}"/>
                </a:ext>
              </a:extLst>
            </p:cNvPr>
            <p:cNvSpPr>
              <a:spLocks/>
            </p:cNvSpPr>
            <p:nvPr/>
          </p:nvSpPr>
          <p:spPr bwMode="auto">
            <a:xfrm>
              <a:off x="2936" y="1405"/>
              <a:ext cx="7" cy="88"/>
            </a:xfrm>
            <a:custGeom>
              <a:avLst/>
              <a:gdLst>
                <a:gd name="T0" fmla="*/ 0 w 7"/>
                <a:gd name="T1" fmla="*/ 0 h 88"/>
                <a:gd name="T2" fmla="*/ 0 w 7"/>
                <a:gd name="T3" fmla="*/ 88 h 88"/>
                <a:gd name="T4" fmla="*/ 7 w 7"/>
                <a:gd name="T5" fmla="*/ 88 h 88"/>
                <a:gd name="T6" fmla="*/ 7 w 7"/>
                <a:gd name="T7" fmla="*/ 0 h 88"/>
              </a:gdLst>
              <a:ahLst/>
              <a:cxnLst>
                <a:cxn ang="0">
                  <a:pos x="T0" y="T1"/>
                </a:cxn>
                <a:cxn ang="0">
                  <a:pos x="T2" y="T3"/>
                </a:cxn>
                <a:cxn ang="0">
                  <a:pos x="T4" y="T5"/>
                </a:cxn>
                <a:cxn ang="0">
                  <a:pos x="T6" y="T7"/>
                </a:cxn>
              </a:cxnLst>
              <a:rect l="0" t="0" r="r" b="b"/>
              <a:pathLst>
                <a:path w="7" h="88">
                  <a:moveTo>
                    <a:pt x="0" y="0"/>
                  </a:moveTo>
                  <a:lnTo>
                    <a:pt x="0" y="88"/>
                  </a:lnTo>
                  <a:lnTo>
                    <a:pt x="7" y="8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0" name="Rectangle 35">
              <a:extLst>
                <a:ext uri="{FF2B5EF4-FFF2-40B4-BE49-F238E27FC236}">
                  <a16:creationId xmlns:a16="http://schemas.microsoft.com/office/drawing/2014/main" id="{50F53140-2BB8-41FF-B568-89BC1A944B33}"/>
                </a:ext>
              </a:extLst>
            </p:cNvPr>
            <p:cNvSpPr>
              <a:spLocks noChangeArrowheads="1"/>
            </p:cNvSpPr>
            <p:nvPr/>
          </p:nvSpPr>
          <p:spPr bwMode="auto">
            <a:xfrm>
              <a:off x="2936" y="1405"/>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1" name="Freeform 36">
              <a:extLst>
                <a:ext uri="{FF2B5EF4-FFF2-40B4-BE49-F238E27FC236}">
                  <a16:creationId xmlns:a16="http://schemas.microsoft.com/office/drawing/2014/main" id="{A299CCB1-B5AD-4F41-A565-B0C2B56884DE}"/>
                </a:ext>
              </a:extLst>
            </p:cNvPr>
            <p:cNvSpPr>
              <a:spLocks/>
            </p:cNvSpPr>
            <p:nvPr/>
          </p:nvSpPr>
          <p:spPr bwMode="auto">
            <a:xfrm>
              <a:off x="2936" y="1405"/>
              <a:ext cx="7" cy="88"/>
            </a:xfrm>
            <a:custGeom>
              <a:avLst/>
              <a:gdLst>
                <a:gd name="T0" fmla="*/ 7 w 7"/>
                <a:gd name="T1" fmla="*/ 88 h 88"/>
                <a:gd name="T2" fmla="*/ 7 w 7"/>
                <a:gd name="T3" fmla="*/ 0 h 88"/>
                <a:gd name="T4" fmla="*/ 0 w 7"/>
                <a:gd name="T5" fmla="*/ 0 h 88"/>
                <a:gd name="T6" fmla="*/ 0 w 7"/>
                <a:gd name="T7" fmla="*/ 88 h 88"/>
              </a:gdLst>
              <a:ahLst/>
              <a:cxnLst>
                <a:cxn ang="0">
                  <a:pos x="T0" y="T1"/>
                </a:cxn>
                <a:cxn ang="0">
                  <a:pos x="T2" y="T3"/>
                </a:cxn>
                <a:cxn ang="0">
                  <a:pos x="T4" y="T5"/>
                </a:cxn>
                <a:cxn ang="0">
                  <a:pos x="T6" y="T7"/>
                </a:cxn>
              </a:cxnLst>
              <a:rect l="0" t="0" r="r" b="b"/>
              <a:pathLst>
                <a:path w="7" h="88">
                  <a:moveTo>
                    <a:pt x="7" y="88"/>
                  </a:moveTo>
                  <a:lnTo>
                    <a:pt x="7" y="0"/>
                  </a:lnTo>
                  <a:lnTo>
                    <a:pt x="0"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2" name="Rectangle 37">
              <a:extLst>
                <a:ext uri="{FF2B5EF4-FFF2-40B4-BE49-F238E27FC236}">
                  <a16:creationId xmlns:a16="http://schemas.microsoft.com/office/drawing/2014/main" id="{D00016DA-7959-49C9-813C-61710166AE8E}"/>
                </a:ext>
              </a:extLst>
            </p:cNvPr>
            <p:cNvSpPr>
              <a:spLocks noChangeArrowheads="1"/>
            </p:cNvSpPr>
            <p:nvPr/>
          </p:nvSpPr>
          <p:spPr bwMode="auto">
            <a:xfrm>
              <a:off x="3073" y="1077"/>
              <a:ext cx="193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3" name="Freeform 38">
              <a:extLst>
                <a:ext uri="{FF2B5EF4-FFF2-40B4-BE49-F238E27FC236}">
                  <a16:creationId xmlns:a16="http://schemas.microsoft.com/office/drawing/2014/main" id="{91630DFF-E079-4C51-8976-DD2005F3C0A9}"/>
                </a:ext>
              </a:extLst>
            </p:cNvPr>
            <p:cNvSpPr>
              <a:spLocks/>
            </p:cNvSpPr>
            <p:nvPr/>
          </p:nvSpPr>
          <p:spPr bwMode="auto">
            <a:xfrm>
              <a:off x="3073" y="1077"/>
              <a:ext cx="1936" cy="7"/>
            </a:xfrm>
            <a:custGeom>
              <a:avLst/>
              <a:gdLst>
                <a:gd name="T0" fmla="*/ 1936 w 1936"/>
                <a:gd name="T1" fmla="*/ 0 h 7"/>
                <a:gd name="T2" fmla="*/ 0 w 1936"/>
                <a:gd name="T3" fmla="*/ 0 h 7"/>
                <a:gd name="T4" fmla="*/ 0 w 1936"/>
                <a:gd name="T5" fmla="*/ 7 h 7"/>
                <a:gd name="T6" fmla="*/ 1936 w 1936"/>
                <a:gd name="T7" fmla="*/ 7 h 7"/>
              </a:gdLst>
              <a:ahLst/>
              <a:cxnLst>
                <a:cxn ang="0">
                  <a:pos x="T0" y="T1"/>
                </a:cxn>
                <a:cxn ang="0">
                  <a:pos x="T2" y="T3"/>
                </a:cxn>
                <a:cxn ang="0">
                  <a:pos x="T4" y="T5"/>
                </a:cxn>
                <a:cxn ang="0">
                  <a:pos x="T6" y="T7"/>
                </a:cxn>
              </a:cxnLst>
              <a:rect l="0" t="0" r="r" b="b"/>
              <a:pathLst>
                <a:path w="1936" h="7">
                  <a:moveTo>
                    <a:pt x="1936" y="0"/>
                  </a:moveTo>
                  <a:lnTo>
                    <a:pt x="0" y="0"/>
                  </a:lnTo>
                  <a:lnTo>
                    <a:pt x="0" y="7"/>
                  </a:lnTo>
                  <a:lnTo>
                    <a:pt x="1936"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4" name="Rectangle 39">
              <a:extLst>
                <a:ext uri="{FF2B5EF4-FFF2-40B4-BE49-F238E27FC236}">
                  <a16:creationId xmlns:a16="http://schemas.microsoft.com/office/drawing/2014/main" id="{58C3C218-BD5D-44BC-9B4B-199A9FC24E37}"/>
                </a:ext>
              </a:extLst>
            </p:cNvPr>
            <p:cNvSpPr>
              <a:spLocks noChangeArrowheads="1"/>
            </p:cNvSpPr>
            <p:nvPr/>
          </p:nvSpPr>
          <p:spPr bwMode="auto">
            <a:xfrm>
              <a:off x="5004" y="1036"/>
              <a:ext cx="7"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5" name="Freeform 40">
              <a:extLst>
                <a:ext uri="{FF2B5EF4-FFF2-40B4-BE49-F238E27FC236}">
                  <a16:creationId xmlns:a16="http://schemas.microsoft.com/office/drawing/2014/main" id="{CE60485A-2DDF-4A9C-A758-E30B389B45E3}"/>
                </a:ext>
              </a:extLst>
            </p:cNvPr>
            <p:cNvSpPr>
              <a:spLocks/>
            </p:cNvSpPr>
            <p:nvPr/>
          </p:nvSpPr>
          <p:spPr bwMode="auto">
            <a:xfrm>
              <a:off x="5004" y="1036"/>
              <a:ext cx="7" cy="90"/>
            </a:xfrm>
            <a:custGeom>
              <a:avLst/>
              <a:gdLst>
                <a:gd name="T0" fmla="*/ 0 w 7"/>
                <a:gd name="T1" fmla="*/ 0 h 90"/>
                <a:gd name="T2" fmla="*/ 0 w 7"/>
                <a:gd name="T3" fmla="*/ 90 h 90"/>
                <a:gd name="T4" fmla="*/ 7 w 7"/>
                <a:gd name="T5" fmla="*/ 90 h 90"/>
                <a:gd name="T6" fmla="*/ 7 w 7"/>
                <a:gd name="T7" fmla="*/ 0 h 90"/>
              </a:gdLst>
              <a:ahLst/>
              <a:cxnLst>
                <a:cxn ang="0">
                  <a:pos x="T0" y="T1"/>
                </a:cxn>
                <a:cxn ang="0">
                  <a:pos x="T2" y="T3"/>
                </a:cxn>
                <a:cxn ang="0">
                  <a:pos x="T4" y="T5"/>
                </a:cxn>
                <a:cxn ang="0">
                  <a:pos x="T6" y="T7"/>
                </a:cxn>
              </a:cxnLst>
              <a:rect l="0" t="0" r="r" b="b"/>
              <a:pathLst>
                <a:path w="7" h="90">
                  <a:moveTo>
                    <a:pt x="0" y="0"/>
                  </a:moveTo>
                  <a:lnTo>
                    <a:pt x="0" y="90"/>
                  </a:lnTo>
                  <a:lnTo>
                    <a:pt x="7" y="9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6" name="Rectangle 41">
              <a:extLst>
                <a:ext uri="{FF2B5EF4-FFF2-40B4-BE49-F238E27FC236}">
                  <a16:creationId xmlns:a16="http://schemas.microsoft.com/office/drawing/2014/main" id="{69AFE1D6-41ED-4D00-AEFB-B48D9A0B621D}"/>
                </a:ext>
              </a:extLst>
            </p:cNvPr>
            <p:cNvSpPr>
              <a:spLocks noChangeArrowheads="1"/>
            </p:cNvSpPr>
            <p:nvPr/>
          </p:nvSpPr>
          <p:spPr bwMode="auto">
            <a:xfrm>
              <a:off x="5004" y="1036"/>
              <a:ext cx="7"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7" name="Freeform 42">
              <a:extLst>
                <a:ext uri="{FF2B5EF4-FFF2-40B4-BE49-F238E27FC236}">
                  <a16:creationId xmlns:a16="http://schemas.microsoft.com/office/drawing/2014/main" id="{0BE59E9D-7E80-4CD3-BAC3-0C98B81074AD}"/>
                </a:ext>
              </a:extLst>
            </p:cNvPr>
            <p:cNvSpPr>
              <a:spLocks/>
            </p:cNvSpPr>
            <p:nvPr/>
          </p:nvSpPr>
          <p:spPr bwMode="auto">
            <a:xfrm>
              <a:off x="5004" y="1036"/>
              <a:ext cx="7" cy="90"/>
            </a:xfrm>
            <a:custGeom>
              <a:avLst/>
              <a:gdLst>
                <a:gd name="T0" fmla="*/ 7 w 7"/>
                <a:gd name="T1" fmla="*/ 90 h 90"/>
                <a:gd name="T2" fmla="*/ 7 w 7"/>
                <a:gd name="T3" fmla="*/ 0 h 90"/>
                <a:gd name="T4" fmla="*/ 0 w 7"/>
                <a:gd name="T5" fmla="*/ 0 h 90"/>
                <a:gd name="T6" fmla="*/ 0 w 7"/>
                <a:gd name="T7" fmla="*/ 90 h 90"/>
              </a:gdLst>
              <a:ahLst/>
              <a:cxnLst>
                <a:cxn ang="0">
                  <a:pos x="T0" y="T1"/>
                </a:cxn>
                <a:cxn ang="0">
                  <a:pos x="T2" y="T3"/>
                </a:cxn>
                <a:cxn ang="0">
                  <a:pos x="T4" y="T5"/>
                </a:cxn>
                <a:cxn ang="0">
                  <a:pos x="T6" y="T7"/>
                </a:cxn>
              </a:cxnLst>
              <a:rect l="0" t="0" r="r" b="b"/>
              <a:pathLst>
                <a:path w="7" h="90">
                  <a:moveTo>
                    <a:pt x="7" y="90"/>
                  </a:moveTo>
                  <a:lnTo>
                    <a:pt x="7" y="0"/>
                  </a:lnTo>
                  <a:lnTo>
                    <a:pt x="0" y="0"/>
                  </a:lnTo>
                  <a:lnTo>
                    <a:pt x="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8" name="Rectangle 43">
              <a:extLst>
                <a:ext uri="{FF2B5EF4-FFF2-40B4-BE49-F238E27FC236}">
                  <a16:creationId xmlns:a16="http://schemas.microsoft.com/office/drawing/2014/main" id="{39515338-47D8-4D95-A07E-422A29999EA0}"/>
                </a:ext>
              </a:extLst>
            </p:cNvPr>
            <p:cNvSpPr>
              <a:spLocks noChangeArrowheads="1"/>
            </p:cNvSpPr>
            <p:nvPr/>
          </p:nvSpPr>
          <p:spPr bwMode="auto">
            <a:xfrm>
              <a:off x="3069" y="1036"/>
              <a:ext cx="7"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49" name="Freeform 44">
              <a:extLst>
                <a:ext uri="{FF2B5EF4-FFF2-40B4-BE49-F238E27FC236}">
                  <a16:creationId xmlns:a16="http://schemas.microsoft.com/office/drawing/2014/main" id="{BF61B958-2672-4D2E-BCE5-AAA61895FBB6}"/>
                </a:ext>
              </a:extLst>
            </p:cNvPr>
            <p:cNvSpPr>
              <a:spLocks/>
            </p:cNvSpPr>
            <p:nvPr/>
          </p:nvSpPr>
          <p:spPr bwMode="auto">
            <a:xfrm>
              <a:off x="3069" y="1036"/>
              <a:ext cx="7" cy="90"/>
            </a:xfrm>
            <a:custGeom>
              <a:avLst/>
              <a:gdLst>
                <a:gd name="T0" fmla="*/ 0 w 7"/>
                <a:gd name="T1" fmla="*/ 0 h 90"/>
                <a:gd name="T2" fmla="*/ 0 w 7"/>
                <a:gd name="T3" fmla="*/ 90 h 90"/>
                <a:gd name="T4" fmla="*/ 7 w 7"/>
                <a:gd name="T5" fmla="*/ 90 h 90"/>
                <a:gd name="T6" fmla="*/ 7 w 7"/>
                <a:gd name="T7" fmla="*/ 0 h 90"/>
              </a:gdLst>
              <a:ahLst/>
              <a:cxnLst>
                <a:cxn ang="0">
                  <a:pos x="T0" y="T1"/>
                </a:cxn>
                <a:cxn ang="0">
                  <a:pos x="T2" y="T3"/>
                </a:cxn>
                <a:cxn ang="0">
                  <a:pos x="T4" y="T5"/>
                </a:cxn>
                <a:cxn ang="0">
                  <a:pos x="T6" y="T7"/>
                </a:cxn>
              </a:cxnLst>
              <a:rect l="0" t="0" r="r" b="b"/>
              <a:pathLst>
                <a:path w="7" h="90">
                  <a:moveTo>
                    <a:pt x="0" y="0"/>
                  </a:moveTo>
                  <a:lnTo>
                    <a:pt x="0" y="90"/>
                  </a:lnTo>
                  <a:lnTo>
                    <a:pt x="7" y="9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0" name="Rectangle 45">
              <a:extLst>
                <a:ext uri="{FF2B5EF4-FFF2-40B4-BE49-F238E27FC236}">
                  <a16:creationId xmlns:a16="http://schemas.microsoft.com/office/drawing/2014/main" id="{DA32B1EC-D771-4628-B815-5CD7964BED7E}"/>
                </a:ext>
              </a:extLst>
            </p:cNvPr>
            <p:cNvSpPr>
              <a:spLocks noChangeArrowheads="1"/>
            </p:cNvSpPr>
            <p:nvPr/>
          </p:nvSpPr>
          <p:spPr bwMode="auto">
            <a:xfrm>
              <a:off x="3069" y="1036"/>
              <a:ext cx="7" cy="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1" name="Freeform 46">
              <a:extLst>
                <a:ext uri="{FF2B5EF4-FFF2-40B4-BE49-F238E27FC236}">
                  <a16:creationId xmlns:a16="http://schemas.microsoft.com/office/drawing/2014/main" id="{72300BAA-08C8-4397-856F-D76869F0D72E}"/>
                </a:ext>
              </a:extLst>
            </p:cNvPr>
            <p:cNvSpPr>
              <a:spLocks/>
            </p:cNvSpPr>
            <p:nvPr/>
          </p:nvSpPr>
          <p:spPr bwMode="auto">
            <a:xfrm>
              <a:off x="3069" y="1036"/>
              <a:ext cx="7" cy="90"/>
            </a:xfrm>
            <a:custGeom>
              <a:avLst/>
              <a:gdLst>
                <a:gd name="T0" fmla="*/ 7 w 7"/>
                <a:gd name="T1" fmla="*/ 90 h 90"/>
                <a:gd name="T2" fmla="*/ 7 w 7"/>
                <a:gd name="T3" fmla="*/ 0 h 90"/>
                <a:gd name="T4" fmla="*/ 0 w 7"/>
                <a:gd name="T5" fmla="*/ 0 h 90"/>
                <a:gd name="T6" fmla="*/ 0 w 7"/>
                <a:gd name="T7" fmla="*/ 90 h 90"/>
              </a:gdLst>
              <a:ahLst/>
              <a:cxnLst>
                <a:cxn ang="0">
                  <a:pos x="T0" y="T1"/>
                </a:cxn>
                <a:cxn ang="0">
                  <a:pos x="T2" y="T3"/>
                </a:cxn>
                <a:cxn ang="0">
                  <a:pos x="T4" y="T5"/>
                </a:cxn>
                <a:cxn ang="0">
                  <a:pos x="T6" y="T7"/>
                </a:cxn>
              </a:cxnLst>
              <a:rect l="0" t="0" r="r" b="b"/>
              <a:pathLst>
                <a:path w="7" h="90">
                  <a:moveTo>
                    <a:pt x="7" y="90"/>
                  </a:moveTo>
                  <a:lnTo>
                    <a:pt x="7" y="0"/>
                  </a:lnTo>
                  <a:lnTo>
                    <a:pt x="0" y="0"/>
                  </a:lnTo>
                  <a:lnTo>
                    <a:pt x="0" y="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2" name="Rectangle 47">
              <a:extLst>
                <a:ext uri="{FF2B5EF4-FFF2-40B4-BE49-F238E27FC236}">
                  <a16:creationId xmlns:a16="http://schemas.microsoft.com/office/drawing/2014/main" id="{A4514592-F7C8-44C1-92E3-916DC9858C18}"/>
                </a:ext>
              </a:extLst>
            </p:cNvPr>
            <p:cNvSpPr>
              <a:spLocks noChangeArrowheads="1"/>
            </p:cNvSpPr>
            <p:nvPr/>
          </p:nvSpPr>
          <p:spPr bwMode="auto">
            <a:xfrm>
              <a:off x="2938" y="2919"/>
              <a:ext cx="187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3" name="Freeform 48">
              <a:extLst>
                <a:ext uri="{FF2B5EF4-FFF2-40B4-BE49-F238E27FC236}">
                  <a16:creationId xmlns:a16="http://schemas.microsoft.com/office/drawing/2014/main" id="{761702FB-F45E-4F74-90A5-B616D01745F3}"/>
                </a:ext>
              </a:extLst>
            </p:cNvPr>
            <p:cNvSpPr>
              <a:spLocks/>
            </p:cNvSpPr>
            <p:nvPr/>
          </p:nvSpPr>
          <p:spPr bwMode="auto">
            <a:xfrm>
              <a:off x="2938" y="2919"/>
              <a:ext cx="1874" cy="7"/>
            </a:xfrm>
            <a:custGeom>
              <a:avLst/>
              <a:gdLst>
                <a:gd name="T0" fmla="*/ 1874 w 1874"/>
                <a:gd name="T1" fmla="*/ 0 h 7"/>
                <a:gd name="T2" fmla="*/ 0 w 1874"/>
                <a:gd name="T3" fmla="*/ 0 h 7"/>
                <a:gd name="T4" fmla="*/ 0 w 1874"/>
                <a:gd name="T5" fmla="*/ 7 h 7"/>
                <a:gd name="T6" fmla="*/ 1874 w 1874"/>
                <a:gd name="T7" fmla="*/ 7 h 7"/>
              </a:gdLst>
              <a:ahLst/>
              <a:cxnLst>
                <a:cxn ang="0">
                  <a:pos x="T0" y="T1"/>
                </a:cxn>
                <a:cxn ang="0">
                  <a:pos x="T2" y="T3"/>
                </a:cxn>
                <a:cxn ang="0">
                  <a:pos x="T4" y="T5"/>
                </a:cxn>
                <a:cxn ang="0">
                  <a:pos x="T6" y="T7"/>
                </a:cxn>
              </a:cxnLst>
              <a:rect l="0" t="0" r="r" b="b"/>
              <a:pathLst>
                <a:path w="1874" h="7">
                  <a:moveTo>
                    <a:pt x="1874" y="0"/>
                  </a:moveTo>
                  <a:lnTo>
                    <a:pt x="0" y="0"/>
                  </a:lnTo>
                  <a:lnTo>
                    <a:pt x="0" y="7"/>
                  </a:lnTo>
                  <a:lnTo>
                    <a:pt x="1874"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4" name="Rectangle 49">
              <a:extLst>
                <a:ext uri="{FF2B5EF4-FFF2-40B4-BE49-F238E27FC236}">
                  <a16:creationId xmlns:a16="http://schemas.microsoft.com/office/drawing/2014/main" id="{0F3539AF-7A40-42D5-B4A2-95A358B7FA37}"/>
                </a:ext>
              </a:extLst>
            </p:cNvPr>
            <p:cNvSpPr>
              <a:spLocks noChangeArrowheads="1"/>
            </p:cNvSpPr>
            <p:nvPr/>
          </p:nvSpPr>
          <p:spPr bwMode="auto">
            <a:xfrm>
              <a:off x="4808" y="2879"/>
              <a:ext cx="6"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5" name="Freeform 50">
              <a:extLst>
                <a:ext uri="{FF2B5EF4-FFF2-40B4-BE49-F238E27FC236}">
                  <a16:creationId xmlns:a16="http://schemas.microsoft.com/office/drawing/2014/main" id="{E094D661-533C-4FF6-B4EA-EB2DAA5540D2}"/>
                </a:ext>
              </a:extLst>
            </p:cNvPr>
            <p:cNvSpPr>
              <a:spLocks/>
            </p:cNvSpPr>
            <p:nvPr/>
          </p:nvSpPr>
          <p:spPr bwMode="auto">
            <a:xfrm>
              <a:off x="4808" y="2879"/>
              <a:ext cx="6" cy="89"/>
            </a:xfrm>
            <a:custGeom>
              <a:avLst/>
              <a:gdLst>
                <a:gd name="T0" fmla="*/ 0 w 6"/>
                <a:gd name="T1" fmla="*/ 0 h 89"/>
                <a:gd name="T2" fmla="*/ 0 w 6"/>
                <a:gd name="T3" fmla="*/ 89 h 89"/>
                <a:gd name="T4" fmla="*/ 6 w 6"/>
                <a:gd name="T5" fmla="*/ 89 h 89"/>
                <a:gd name="T6" fmla="*/ 6 w 6"/>
                <a:gd name="T7" fmla="*/ 0 h 89"/>
              </a:gdLst>
              <a:ahLst/>
              <a:cxnLst>
                <a:cxn ang="0">
                  <a:pos x="T0" y="T1"/>
                </a:cxn>
                <a:cxn ang="0">
                  <a:pos x="T2" y="T3"/>
                </a:cxn>
                <a:cxn ang="0">
                  <a:pos x="T4" y="T5"/>
                </a:cxn>
                <a:cxn ang="0">
                  <a:pos x="T6" y="T7"/>
                </a:cxn>
              </a:cxnLst>
              <a:rect l="0" t="0" r="r" b="b"/>
              <a:pathLst>
                <a:path w="6" h="89">
                  <a:moveTo>
                    <a:pt x="0" y="0"/>
                  </a:moveTo>
                  <a:lnTo>
                    <a:pt x="0" y="89"/>
                  </a:lnTo>
                  <a:lnTo>
                    <a:pt x="6" y="8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6" name="Rectangle 51">
              <a:extLst>
                <a:ext uri="{FF2B5EF4-FFF2-40B4-BE49-F238E27FC236}">
                  <a16:creationId xmlns:a16="http://schemas.microsoft.com/office/drawing/2014/main" id="{CD849645-C0EB-4789-9BAC-F66392806D1C}"/>
                </a:ext>
              </a:extLst>
            </p:cNvPr>
            <p:cNvSpPr>
              <a:spLocks noChangeArrowheads="1"/>
            </p:cNvSpPr>
            <p:nvPr/>
          </p:nvSpPr>
          <p:spPr bwMode="auto">
            <a:xfrm>
              <a:off x="4808" y="2879"/>
              <a:ext cx="6"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7" name="Freeform 52">
              <a:extLst>
                <a:ext uri="{FF2B5EF4-FFF2-40B4-BE49-F238E27FC236}">
                  <a16:creationId xmlns:a16="http://schemas.microsoft.com/office/drawing/2014/main" id="{34E91AFA-3BC2-4FD3-9091-939CC7009AD9}"/>
                </a:ext>
              </a:extLst>
            </p:cNvPr>
            <p:cNvSpPr>
              <a:spLocks/>
            </p:cNvSpPr>
            <p:nvPr/>
          </p:nvSpPr>
          <p:spPr bwMode="auto">
            <a:xfrm>
              <a:off x="4808" y="2879"/>
              <a:ext cx="6" cy="89"/>
            </a:xfrm>
            <a:custGeom>
              <a:avLst/>
              <a:gdLst>
                <a:gd name="T0" fmla="*/ 6 w 6"/>
                <a:gd name="T1" fmla="*/ 89 h 89"/>
                <a:gd name="T2" fmla="*/ 6 w 6"/>
                <a:gd name="T3" fmla="*/ 0 h 89"/>
                <a:gd name="T4" fmla="*/ 0 w 6"/>
                <a:gd name="T5" fmla="*/ 0 h 89"/>
                <a:gd name="T6" fmla="*/ 0 w 6"/>
                <a:gd name="T7" fmla="*/ 89 h 89"/>
              </a:gdLst>
              <a:ahLst/>
              <a:cxnLst>
                <a:cxn ang="0">
                  <a:pos x="T0" y="T1"/>
                </a:cxn>
                <a:cxn ang="0">
                  <a:pos x="T2" y="T3"/>
                </a:cxn>
                <a:cxn ang="0">
                  <a:pos x="T4" y="T5"/>
                </a:cxn>
                <a:cxn ang="0">
                  <a:pos x="T6" y="T7"/>
                </a:cxn>
              </a:cxnLst>
              <a:rect l="0" t="0" r="r" b="b"/>
              <a:pathLst>
                <a:path w="6" h="89">
                  <a:moveTo>
                    <a:pt x="6" y="89"/>
                  </a:moveTo>
                  <a:lnTo>
                    <a:pt x="6" y="0"/>
                  </a:lnTo>
                  <a:lnTo>
                    <a:pt x="0" y="0"/>
                  </a:lnTo>
                  <a:lnTo>
                    <a:pt x="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8" name="Rectangle 53">
              <a:extLst>
                <a:ext uri="{FF2B5EF4-FFF2-40B4-BE49-F238E27FC236}">
                  <a16:creationId xmlns:a16="http://schemas.microsoft.com/office/drawing/2014/main" id="{2071966C-50E1-4787-8419-99C1BBC40692}"/>
                </a:ext>
              </a:extLst>
            </p:cNvPr>
            <p:cNvSpPr>
              <a:spLocks noChangeArrowheads="1"/>
            </p:cNvSpPr>
            <p:nvPr/>
          </p:nvSpPr>
          <p:spPr bwMode="auto">
            <a:xfrm>
              <a:off x="2936" y="2879"/>
              <a:ext cx="7"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59" name="Freeform 54">
              <a:extLst>
                <a:ext uri="{FF2B5EF4-FFF2-40B4-BE49-F238E27FC236}">
                  <a16:creationId xmlns:a16="http://schemas.microsoft.com/office/drawing/2014/main" id="{3BD1D88C-EAD9-43FF-9B45-6F9AB93ED502}"/>
                </a:ext>
              </a:extLst>
            </p:cNvPr>
            <p:cNvSpPr>
              <a:spLocks/>
            </p:cNvSpPr>
            <p:nvPr/>
          </p:nvSpPr>
          <p:spPr bwMode="auto">
            <a:xfrm>
              <a:off x="2936" y="2879"/>
              <a:ext cx="7" cy="89"/>
            </a:xfrm>
            <a:custGeom>
              <a:avLst/>
              <a:gdLst>
                <a:gd name="T0" fmla="*/ 0 w 7"/>
                <a:gd name="T1" fmla="*/ 0 h 89"/>
                <a:gd name="T2" fmla="*/ 0 w 7"/>
                <a:gd name="T3" fmla="*/ 89 h 89"/>
                <a:gd name="T4" fmla="*/ 7 w 7"/>
                <a:gd name="T5" fmla="*/ 89 h 89"/>
                <a:gd name="T6" fmla="*/ 7 w 7"/>
                <a:gd name="T7" fmla="*/ 0 h 89"/>
              </a:gdLst>
              <a:ahLst/>
              <a:cxnLst>
                <a:cxn ang="0">
                  <a:pos x="T0" y="T1"/>
                </a:cxn>
                <a:cxn ang="0">
                  <a:pos x="T2" y="T3"/>
                </a:cxn>
                <a:cxn ang="0">
                  <a:pos x="T4" y="T5"/>
                </a:cxn>
                <a:cxn ang="0">
                  <a:pos x="T6" y="T7"/>
                </a:cxn>
              </a:cxnLst>
              <a:rect l="0" t="0" r="r" b="b"/>
              <a:pathLst>
                <a:path w="7" h="89">
                  <a:moveTo>
                    <a:pt x="0" y="0"/>
                  </a:moveTo>
                  <a:lnTo>
                    <a:pt x="0" y="89"/>
                  </a:lnTo>
                  <a:lnTo>
                    <a:pt x="7" y="8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0" name="Rectangle 55">
              <a:extLst>
                <a:ext uri="{FF2B5EF4-FFF2-40B4-BE49-F238E27FC236}">
                  <a16:creationId xmlns:a16="http://schemas.microsoft.com/office/drawing/2014/main" id="{CE698E9A-9780-4361-8CC3-83665416B99B}"/>
                </a:ext>
              </a:extLst>
            </p:cNvPr>
            <p:cNvSpPr>
              <a:spLocks noChangeArrowheads="1"/>
            </p:cNvSpPr>
            <p:nvPr/>
          </p:nvSpPr>
          <p:spPr bwMode="auto">
            <a:xfrm>
              <a:off x="2936" y="2879"/>
              <a:ext cx="7" cy="8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1" name="Freeform 56">
              <a:extLst>
                <a:ext uri="{FF2B5EF4-FFF2-40B4-BE49-F238E27FC236}">
                  <a16:creationId xmlns:a16="http://schemas.microsoft.com/office/drawing/2014/main" id="{1668D99E-3829-4205-A7FA-A1E8C8FF4A13}"/>
                </a:ext>
              </a:extLst>
            </p:cNvPr>
            <p:cNvSpPr>
              <a:spLocks/>
            </p:cNvSpPr>
            <p:nvPr/>
          </p:nvSpPr>
          <p:spPr bwMode="auto">
            <a:xfrm>
              <a:off x="2936" y="2879"/>
              <a:ext cx="7" cy="89"/>
            </a:xfrm>
            <a:custGeom>
              <a:avLst/>
              <a:gdLst>
                <a:gd name="T0" fmla="*/ 7 w 7"/>
                <a:gd name="T1" fmla="*/ 89 h 89"/>
                <a:gd name="T2" fmla="*/ 7 w 7"/>
                <a:gd name="T3" fmla="*/ 0 h 89"/>
                <a:gd name="T4" fmla="*/ 0 w 7"/>
                <a:gd name="T5" fmla="*/ 0 h 89"/>
                <a:gd name="T6" fmla="*/ 0 w 7"/>
                <a:gd name="T7" fmla="*/ 89 h 89"/>
              </a:gdLst>
              <a:ahLst/>
              <a:cxnLst>
                <a:cxn ang="0">
                  <a:pos x="T0" y="T1"/>
                </a:cxn>
                <a:cxn ang="0">
                  <a:pos x="T2" y="T3"/>
                </a:cxn>
                <a:cxn ang="0">
                  <a:pos x="T4" y="T5"/>
                </a:cxn>
                <a:cxn ang="0">
                  <a:pos x="T6" y="T7"/>
                </a:cxn>
              </a:cxnLst>
              <a:rect l="0" t="0" r="r" b="b"/>
              <a:pathLst>
                <a:path w="7" h="89">
                  <a:moveTo>
                    <a:pt x="7" y="89"/>
                  </a:moveTo>
                  <a:lnTo>
                    <a:pt x="7" y="0"/>
                  </a:lnTo>
                  <a:lnTo>
                    <a:pt x="0" y="0"/>
                  </a:lnTo>
                  <a:lnTo>
                    <a:pt x="0"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2" name="Rectangle 57">
              <a:extLst>
                <a:ext uri="{FF2B5EF4-FFF2-40B4-BE49-F238E27FC236}">
                  <a16:creationId xmlns:a16="http://schemas.microsoft.com/office/drawing/2014/main" id="{CF557F05-9EBC-409D-B5E0-FE5053F02B6E}"/>
                </a:ext>
              </a:extLst>
            </p:cNvPr>
            <p:cNvSpPr>
              <a:spLocks noChangeArrowheads="1"/>
            </p:cNvSpPr>
            <p:nvPr/>
          </p:nvSpPr>
          <p:spPr bwMode="auto">
            <a:xfrm>
              <a:off x="2988" y="2550"/>
              <a:ext cx="171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3" name="Freeform 58">
              <a:extLst>
                <a:ext uri="{FF2B5EF4-FFF2-40B4-BE49-F238E27FC236}">
                  <a16:creationId xmlns:a16="http://schemas.microsoft.com/office/drawing/2014/main" id="{9E593E20-7E3F-4A6D-A601-A07F31E37982}"/>
                </a:ext>
              </a:extLst>
            </p:cNvPr>
            <p:cNvSpPr>
              <a:spLocks/>
            </p:cNvSpPr>
            <p:nvPr/>
          </p:nvSpPr>
          <p:spPr bwMode="auto">
            <a:xfrm>
              <a:off x="2988" y="2550"/>
              <a:ext cx="1711" cy="7"/>
            </a:xfrm>
            <a:custGeom>
              <a:avLst/>
              <a:gdLst>
                <a:gd name="T0" fmla="*/ 1711 w 1711"/>
                <a:gd name="T1" fmla="*/ 0 h 7"/>
                <a:gd name="T2" fmla="*/ 0 w 1711"/>
                <a:gd name="T3" fmla="*/ 0 h 7"/>
                <a:gd name="T4" fmla="*/ 0 w 1711"/>
                <a:gd name="T5" fmla="*/ 7 h 7"/>
                <a:gd name="T6" fmla="*/ 1711 w 1711"/>
                <a:gd name="T7" fmla="*/ 7 h 7"/>
              </a:gdLst>
              <a:ahLst/>
              <a:cxnLst>
                <a:cxn ang="0">
                  <a:pos x="T0" y="T1"/>
                </a:cxn>
                <a:cxn ang="0">
                  <a:pos x="T2" y="T3"/>
                </a:cxn>
                <a:cxn ang="0">
                  <a:pos x="T4" y="T5"/>
                </a:cxn>
                <a:cxn ang="0">
                  <a:pos x="T6" y="T7"/>
                </a:cxn>
              </a:cxnLst>
              <a:rect l="0" t="0" r="r" b="b"/>
              <a:pathLst>
                <a:path w="1711" h="7">
                  <a:moveTo>
                    <a:pt x="1711" y="0"/>
                  </a:moveTo>
                  <a:lnTo>
                    <a:pt x="0" y="0"/>
                  </a:lnTo>
                  <a:lnTo>
                    <a:pt x="0" y="7"/>
                  </a:lnTo>
                  <a:lnTo>
                    <a:pt x="171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4" name="Rectangle 59">
              <a:extLst>
                <a:ext uri="{FF2B5EF4-FFF2-40B4-BE49-F238E27FC236}">
                  <a16:creationId xmlns:a16="http://schemas.microsoft.com/office/drawing/2014/main" id="{61C4CAB2-0DA5-4D33-BD24-CB01D9FC5076}"/>
                </a:ext>
              </a:extLst>
            </p:cNvPr>
            <p:cNvSpPr>
              <a:spLocks noChangeArrowheads="1"/>
            </p:cNvSpPr>
            <p:nvPr/>
          </p:nvSpPr>
          <p:spPr bwMode="auto">
            <a:xfrm>
              <a:off x="4695" y="2511"/>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5" name="Freeform 60">
              <a:extLst>
                <a:ext uri="{FF2B5EF4-FFF2-40B4-BE49-F238E27FC236}">
                  <a16:creationId xmlns:a16="http://schemas.microsoft.com/office/drawing/2014/main" id="{1C7D382F-7C28-4D06-A949-6D038D546165}"/>
                </a:ext>
              </a:extLst>
            </p:cNvPr>
            <p:cNvSpPr>
              <a:spLocks/>
            </p:cNvSpPr>
            <p:nvPr/>
          </p:nvSpPr>
          <p:spPr bwMode="auto">
            <a:xfrm>
              <a:off x="4695" y="2511"/>
              <a:ext cx="7" cy="88"/>
            </a:xfrm>
            <a:custGeom>
              <a:avLst/>
              <a:gdLst>
                <a:gd name="T0" fmla="*/ 0 w 7"/>
                <a:gd name="T1" fmla="*/ 0 h 88"/>
                <a:gd name="T2" fmla="*/ 0 w 7"/>
                <a:gd name="T3" fmla="*/ 88 h 88"/>
                <a:gd name="T4" fmla="*/ 7 w 7"/>
                <a:gd name="T5" fmla="*/ 88 h 88"/>
                <a:gd name="T6" fmla="*/ 7 w 7"/>
                <a:gd name="T7" fmla="*/ 0 h 88"/>
              </a:gdLst>
              <a:ahLst/>
              <a:cxnLst>
                <a:cxn ang="0">
                  <a:pos x="T0" y="T1"/>
                </a:cxn>
                <a:cxn ang="0">
                  <a:pos x="T2" y="T3"/>
                </a:cxn>
                <a:cxn ang="0">
                  <a:pos x="T4" y="T5"/>
                </a:cxn>
                <a:cxn ang="0">
                  <a:pos x="T6" y="T7"/>
                </a:cxn>
              </a:cxnLst>
              <a:rect l="0" t="0" r="r" b="b"/>
              <a:pathLst>
                <a:path w="7" h="88">
                  <a:moveTo>
                    <a:pt x="0" y="0"/>
                  </a:moveTo>
                  <a:lnTo>
                    <a:pt x="0" y="88"/>
                  </a:lnTo>
                  <a:lnTo>
                    <a:pt x="7" y="8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6" name="Rectangle 61">
              <a:extLst>
                <a:ext uri="{FF2B5EF4-FFF2-40B4-BE49-F238E27FC236}">
                  <a16:creationId xmlns:a16="http://schemas.microsoft.com/office/drawing/2014/main" id="{0D19915E-11A9-449D-853A-CBE9B92F28F0}"/>
                </a:ext>
              </a:extLst>
            </p:cNvPr>
            <p:cNvSpPr>
              <a:spLocks noChangeArrowheads="1"/>
            </p:cNvSpPr>
            <p:nvPr/>
          </p:nvSpPr>
          <p:spPr bwMode="auto">
            <a:xfrm>
              <a:off x="4695" y="2511"/>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7" name="Freeform 62">
              <a:extLst>
                <a:ext uri="{FF2B5EF4-FFF2-40B4-BE49-F238E27FC236}">
                  <a16:creationId xmlns:a16="http://schemas.microsoft.com/office/drawing/2014/main" id="{79BD3205-4294-4F6E-AA88-957E152822FC}"/>
                </a:ext>
              </a:extLst>
            </p:cNvPr>
            <p:cNvSpPr>
              <a:spLocks/>
            </p:cNvSpPr>
            <p:nvPr/>
          </p:nvSpPr>
          <p:spPr bwMode="auto">
            <a:xfrm>
              <a:off x="4695" y="2511"/>
              <a:ext cx="7" cy="88"/>
            </a:xfrm>
            <a:custGeom>
              <a:avLst/>
              <a:gdLst>
                <a:gd name="T0" fmla="*/ 7 w 7"/>
                <a:gd name="T1" fmla="*/ 88 h 88"/>
                <a:gd name="T2" fmla="*/ 7 w 7"/>
                <a:gd name="T3" fmla="*/ 0 h 88"/>
                <a:gd name="T4" fmla="*/ 0 w 7"/>
                <a:gd name="T5" fmla="*/ 0 h 88"/>
                <a:gd name="T6" fmla="*/ 0 w 7"/>
                <a:gd name="T7" fmla="*/ 88 h 88"/>
              </a:gdLst>
              <a:ahLst/>
              <a:cxnLst>
                <a:cxn ang="0">
                  <a:pos x="T0" y="T1"/>
                </a:cxn>
                <a:cxn ang="0">
                  <a:pos x="T2" y="T3"/>
                </a:cxn>
                <a:cxn ang="0">
                  <a:pos x="T4" y="T5"/>
                </a:cxn>
                <a:cxn ang="0">
                  <a:pos x="T6" y="T7"/>
                </a:cxn>
              </a:cxnLst>
              <a:rect l="0" t="0" r="r" b="b"/>
              <a:pathLst>
                <a:path w="7" h="88">
                  <a:moveTo>
                    <a:pt x="7" y="88"/>
                  </a:moveTo>
                  <a:lnTo>
                    <a:pt x="7" y="0"/>
                  </a:lnTo>
                  <a:lnTo>
                    <a:pt x="0"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8" name="Rectangle 63">
              <a:extLst>
                <a:ext uri="{FF2B5EF4-FFF2-40B4-BE49-F238E27FC236}">
                  <a16:creationId xmlns:a16="http://schemas.microsoft.com/office/drawing/2014/main" id="{FCC339CF-6842-4D4C-9B27-2B92EE671539}"/>
                </a:ext>
              </a:extLst>
            </p:cNvPr>
            <p:cNvSpPr>
              <a:spLocks noChangeArrowheads="1"/>
            </p:cNvSpPr>
            <p:nvPr/>
          </p:nvSpPr>
          <p:spPr bwMode="auto">
            <a:xfrm>
              <a:off x="2984" y="2511"/>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69" name="Freeform 64">
              <a:extLst>
                <a:ext uri="{FF2B5EF4-FFF2-40B4-BE49-F238E27FC236}">
                  <a16:creationId xmlns:a16="http://schemas.microsoft.com/office/drawing/2014/main" id="{4DE387D8-AA94-42C0-95E5-4645EE4C2641}"/>
                </a:ext>
              </a:extLst>
            </p:cNvPr>
            <p:cNvSpPr>
              <a:spLocks/>
            </p:cNvSpPr>
            <p:nvPr/>
          </p:nvSpPr>
          <p:spPr bwMode="auto">
            <a:xfrm>
              <a:off x="2984" y="2511"/>
              <a:ext cx="7" cy="88"/>
            </a:xfrm>
            <a:custGeom>
              <a:avLst/>
              <a:gdLst>
                <a:gd name="T0" fmla="*/ 0 w 7"/>
                <a:gd name="T1" fmla="*/ 0 h 88"/>
                <a:gd name="T2" fmla="*/ 0 w 7"/>
                <a:gd name="T3" fmla="*/ 88 h 88"/>
                <a:gd name="T4" fmla="*/ 7 w 7"/>
                <a:gd name="T5" fmla="*/ 88 h 88"/>
                <a:gd name="T6" fmla="*/ 7 w 7"/>
                <a:gd name="T7" fmla="*/ 0 h 88"/>
              </a:gdLst>
              <a:ahLst/>
              <a:cxnLst>
                <a:cxn ang="0">
                  <a:pos x="T0" y="T1"/>
                </a:cxn>
                <a:cxn ang="0">
                  <a:pos x="T2" y="T3"/>
                </a:cxn>
                <a:cxn ang="0">
                  <a:pos x="T4" y="T5"/>
                </a:cxn>
                <a:cxn ang="0">
                  <a:pos x="T6" y="T7"/>
                </a:cxn>
              </a:cxnLst>
              <a:rect l="0" t="0" r="r" b="b"/>
              <a:pathLst>
                <a:path w="7" h="88">
                  <a:moveTo>
                    <a:pt x="0" y="0"/>
                  </a:moveTo>
                  <a:lnTo>
                    <a:pt x="0" y="88"/>
                  </a:lnTo>
                  <a:lnTo>
                    <a:pt x="7" y="8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70" name="Rectangle 65">
              <a:extLst>
                <a:ext uri="{FF2B5EF4-FFF2-40B4-BE49-F238E27FC236}">
                  <a16:creationId xmlns:a16="http://schemas.microsoft.com/office/drawing/2014/main" id="{78D5D224-9056-4222-B270-11F4D7B995B3}"/>
                </a:ext>
              </a:extLst>
            </p:cNvPr>
            <p:cNvSpPr>
              <a:spLocks noChangeArrowheads="1"/>
            </p:cNvSpPr>
            <p:nvPr/>
          </p:nvSpPr>
          <p:spPr bwMode="auto">
            <a:xfrm>
              <a:off x="2984" y="2511"/>
              <a:ext cx="7" cy="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71" name="Freeform 66">
              <a:extLst>
                <a:ext uri="{FF2B5EF4-FFF2-40B4-BE49-F238E27FC236}">
                  <a16:creationId xmlns:a16="http://schemas.microsoft.com/office/drawing/2014/main" id="{61137629-A043-44F5-B2E3-CBD27758D5B4}"/>
                </a:ext>
              </a:extLst>
            </p:cNvPr>
            <p:cNvSpPr>
              <a:spLocks/>
            </p:cNvSpPr>
            <p:nvPr/>
          </p:nvSpPr>
          <p:spPr bwMode="auto">
            <a:xfrm>
              <a:off x="2984" y="2511"/>
              <a:ext cx="7" cy="88"/>
            </a:xfrm>
            <a:custGeom>
              <a:avLst/>
              <a:gdLst>
                <a:gd name="T0" fmla="*/ 7 w 7"/>
                <a:gd name="T1" fmla="*/ 88 h 88"/>
                <a:gd name="T2" fmla="*/ 7 w 7"/>
                <a:gd name="T3" fmla="*/ 0 h 88"/>
                <a:gd name="T4" fmla="*/ 0 w 7"/>
                <a:gd name="T5" fmla="*/ 0 h 88"/>
                <a:gd name="T6" fmla="*/ 0 w 7"/>
                <a:gd name="T7" fmla="*/ 88 h 88"/>
              </a:gdLst>
              <a:ahLst/>
              <a:cxnLst>
                <a:cxn ang="0">
                  <a:pos x="T0" y="T1"/>
                </a:cxn>
                <a:cxn ang="0">
                  <a:pos x="T2" y="T3"/>
                </a:cxn>
                <a:cxn ang="0">
                  <a:pos x="T4" y="T5"/>
                </a:cxn>
                <a:cxn ang="0">
                  <a:pos x="T6" y="T7"/>
                </a:cxn>
              </a:cxnLst>
              <a:rect l="0" t="0" r="r" b="b"/>
              <a:pathLst>
                <a:path w="7" h="88">
                  <a:moveTo>
                    <a:pt x="7" y="88"/>
                  </a:moveTo>
                  <a:lnTo>
                    <a:pt x="7" y="0"/>
                  </a:lnTo>
                  <a:lnTo>
                    <a:pt x="0"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72" name="Rectangle 67">
              <a:extLst>
                <a:ext uri="{FF2B5EF4-FFF2-40B4-BE49-F238E27FC236}">
                  <a16:creationId xmlns:a16="http://schemas.microsoft.com/office/drawing/2014/main" id="{8A70FC85-964C-4156-BBC5-063495202171}"/>
                </a:ext>
              </a:extLst>
            </p:cNvPr>
            <p:cNvSpPr>
              <a:spLocks noChangeArrowheads="1"/>
            </p:cNvSpPr>
            <p:nvPr/>
          </p:nvSpPr>
          <p:spPr bwMode="auto">
            <a:xfrm>
              <a:off x="3325" y="917"/>
              <a:ext cx="60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00">
                  <a:solidFill>
                    <a:srgbClr val="000000"/>
                  </a:solidFill>
                </a:rPr>
                <a:t>9.1 (3.0–42.4)</a:t>
              </a:r>
              <a:endParaRPr lang="en-US" altLang="en-US" sz="1350">
                <a:solidFill>
                  <a:srgbClr val="000000"/>
                </a:solidFill>
              </a:endParaRPr>
            </a:p>
          </p:txBody>
        </p:sp>
        <p:sp>
          <p:nvSpPr>
            <p:cNvPr id="73" name="Rectangle 68">
              <a:extLst>
                <a:ext uri="{FF2B5EF4-FFF2-40B4-BE49-F238E27FC236}">
                  <a16:creationId xmlns:a16="http://schemas.microsoft.com/office/drawing/2014/main" id="{40CCD00E-8B75-4C27-B4AF-B1F3DC3EA13B}"/>
                </a:ext>
              </a:extLst>
            </p:cNvPr>
            <p:cNvSpPr>
              <a:spLocks noChangeArrowheads="1"/>
            </p:cNvSpPr>
            <p:nvPr/>
          </p:nvSpPr>
          <p:spPr bwMode="auto">
            <a:xfrm>
              <a:off x="3318" y="1284"/>
              <a:ext cx="60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00">
                  <a:solidFill>
                    <a:srgbClr val="000000"/>
                  </a:solidFill>
                </a:rPr>
                <a:t>9.1 (0.3–41.3)</a:t>
              </a:r>
              <a:endParaRPr lang="en-US" altLang="en-US" sz="1350">
                <a:solidFill>
                  <a:srgbClr val="000000"/>
                </a:solidFill>
              </a:endParaRPr>
            </a:p>
          </p:txBody>
        </p:sp>
        <p:sp>
          <p:nvSpPr>
            <p:cNvPr id="74" name="Rectangle 69">
              <a:extLst>
                <a:ext uri="{FF2B5EF4-FFF2-40B4-BE49-F238E27FC236}">
                  <a16:creationId xmlns:a16="http://schemas.microsoft.com/office/drawing/2014/main" id="{D5AB9F90-5347-4511-AC77-8BE5CC9645E9}"/>
                </a:ext>
              </a:extLst>
            </p:cNvPr>
            <p:cNvSpPr>
              <a:spLocks noChangeArrowheads="1"/>
            </p:cNvSpPr>
            <p:nvPr/>
          </p:nvSpPr>
          <p:spPr bwMode="auto">
            <a:xfrm>
              <a:off x="3203" y="1653"/>
              <a:ext cx="60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00">
                  <a:solidFill>
                    <a:srgbClr val="000000"/>
                  </a:solidFill>
                </a:rPr>
                <a:t>7.0 (1.3–42.4)</a:t>
              </a:r>
              <a:endParaRPr lang="en-US" altLang="en-US" sz="1350">
                <a:solidFill>
                  <a:srgbClr val="000000"/>
                </a:solidFill>
              </a:endParaRPr>
            </a:p>
          </p:txBody>
        </p:sp>
        <p:sp>
          <p:nvSpPr>
            <p:cNvPr id="75" name="Rectangle 70">
              <a:extLst>
                <a:ext uri="{FF2B5EF4-FFF2-40B4-BE49-F238E27FC236}">
                  <a16:creationId xmlns:a16="http://schemas.microsoft.com/office/drawing/2014/main" id="{B69CD2A0-0027-48FB-B2DB-6E38E559B258}"/>
                </a:ext>
              </a:extLst>
            </p:cNvPr>
            <p:cNvSpPr>
              <a:spLocks noChangeArrowheads="1"/>
            </p:cNvSpPr>
            <p:nvPr/>
          </p:nvSpPr>
          <p:spPr bwMode="auto">
            <a:xfrm>
              <a:off x="3342" y="2022"/>
              <a:ext cx="66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00">
                  <a:solidFill>
                    <a:srgbClr val="000000"/>
                  </a:solidFill>
                </a:rPr>
                <a:t>10.5 (3.9–14.9)</a:t>
              </a:r>
              <a:endParaRPr lang="en-US" altLang="en-US" sz="1350">
                <a:solidFill>
                  <a:srgbClr val="000000"/>
                </a:solidFill>
              </a:endParaRPr>
            </a:p>
          </p:txBody>
        </p:sp>
        <p:sp>
          <p:nvSpPr>
            <p:cNvPr id="76" name="Rectangle 71">
              <a:extLst>
                <a:ext uri="{FF2B5EF4-FFF2-40B4-BE49-F238E27FC236}">
                  <a16:creationId xmlns:a16="http://schemas.microsoft.com/office/drawing/2014/main" id="{F6DD0682-394D-44FC-BCB3-BE6584757014}"/>
                </a:ext>
              </a:extLst>
            </p:cNvPr>
            <p:cNvSpPr>
              <a:spLocks noChangeArrowheads="1"/>
            </p:cNvSpPr>
            <p:nvPr/>
          </p:nvSpPr>
          <p:spPr bwMode="auto">
            <a:xfrm>
              <a:off x="3441" y="2390"/>
              <a:ext cx="66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00">
                  <a:solidFill>
                    <a:srgbClr val="000000"/>
                  </a:solidFill>
                </a:rPr>
                <a:t>12.6 (1.3–36.1)</a:t>
              </a:r>
              <a:endParaRPr lang="en-US" altLang="en-US" sz="1350">
                <a:solidFill>
                  <a:srgbClr val="000000"/>
                </a:solidFill>
              </a:endParaRPr>
            </a:p>
          </p:txBody>
        </p:sp>
        <p:sp>
          <p:nvSpPr>
            <p:cNvPr id="77" name="Rectangle 72">
              <a:extLst>
                <a:ext uri="{FF2B5EF4-FFF2-40B4-BE49-F238E27FC236}">
                  <a16:creationId xmlns:a16="http://schemas.microsoft.com/office/drawing/2014/main" id="{10830C44-01E4-4AC9-8827-9A2FC277D726}"/>
                </a:ext>
              </a:extLst>
            </p:cNvPr>
            <p:cNvSpPr>
              <a:spLocks noChangeArrowheads="1"/>
            </p:cNvSpPr>
            <p:nvPr/>
          </p:nvSpPr>
          <p:spPr bwMode="auto">
            <a:xfrm>
              <a:off x="3105" y="2759"/>
              <a:ext cx="609"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900" dirty="0">
                  <a:solidFill>
                    <a:srgbClr val="000000"/>
                  </a:solidFill>
                </a:rPr>
                <a:t>5.2 (0.3–38.4)</a:t>
              </a:r>
              <a:endParaRPr lang="en-US" altLang="en-US" sz="1350" dirty="0">
                <a:solidFill>
                  <a:srgbClr val="000000"/>
                </a:solidFill>
              </a:endParaRPr>
            </a:p>
          </p:txBody>
        </p:sp>
        <p:sp>
          <p:nvSpPr>
            <p:cNvPr id="78" name="Freeform 73">
              <a:extLst>
                <a:ext uri="{FF2B5EF4-FFF2-40B4-BE49-F238E27FC236}">
                  <a16:creationId xmlns:a16="http://schemas.microsoft.com/office/drawing/2014/main" id="{AC612B07-C485-4B7C-80EF-896413BAAFCF}"/>
                </a:ext>
              </a:extLst>
            </p:cNvPr>
            <p:cNvSpPr>
              <a:spLocks/>
            </p:cNvSpPr>
            <p:nvPr/>
          </p:nvSpPr>
          <p:spPr bwMode="auto">
            <a:xfrm>
              <a:off x="3408" y="2154"/>
              <a:ext cx="66" cy="65"/>
            </a:xfrm>
            <a:custGeom>
              <a:avLst/>
              <a:gdLst>
                <a:gd name="T0" fmla="*/ 0 w 66"/>
                <a:gd name="T1" fmla="*/ 33 h 65"/>
                <a:gd name="T2" fmla="*/ 0 w 66"/>
                <a:gd name="T3" fmla="*/ 33 h 65"/>
                <a:gd name="T4" fmla="*/ 1 w 66"/>
                <a:gd name="T5" fmla="*/ 39 h 65"/>
                <a:gd name="T6" fmla="*/ 3 w 66"/>
                <a:gd name="T7" fmla="*/ 45 h 65"/>
                <a:gd name="T8" fmla="*/ 7 w 66"/>
                <a:gd name="T9" fmla="*/ 51 h 65"/>
                <a:gd name="T10" fmla="*/ 11 w 66"/>
                <a:gd name="T11" fmla="*/ 55 h 65"/>
                <a:gd name="T12" fmla="*/ 15 w 66"/>
                <a:gd name="T13" fmla="*/ 59 h 65"/>
                <a:gd name="T14" fmla="*/ 20 w 66"/>
                <a:gd name="T15" fmla="*/ 62 h 65"/>
                <a:gd name="T16" fmla="*/ 27 w 66"/>
                <a:gd name="T17" fmla="*/ 65 h 65"/>
                <a:gd name="T18" fmla="*/ 33 w 66"/>
                <a:gd name="T19" fmla="*/ 65 h 65"/>
                <a:gd name="T20" fmla="*/ 33 w 66"/>
                <a:gd name="T21" fmla="*/ 65 h 65"/>
                <a:gd name="T22" fmla="*/ 40 w 66"/>
                <a:gd name="T23" fmla="*/ 65 h 65"/>
                <a:gd name="T24" fmla="*/ 45 w 66"/>
                <a:gd name="T25" fmla="*/ 62 h 65"/>
                <a:gd name="T26" fmla="*/ 51 w 66"/>
                <a:gd name="T27" fmla="*/ 59 h 65"/>
                <a:gd name="T28" fmla="*/ 56 w 66"/>
                <a:gd name="T29" fmla="*/ 55 h 65"/>
                <a:gd name="T30" fmla="*/ 60 w 66"/>
                <a:gd name="T31" fmla="*/ 51 h 65"/>
                <a:gd name="T32" fmla="*/ 63 w 66"/>
                <a:gd name="T33" fmla="*/ 45 h 65"/>
                <a:gd name="T34" fmla="*/ 66 w 66"/>
                <a:gd name="T35" fmla="*/ 39 h 65"/>
                <a:gd name="T36" fmla="*/ 66 w 66"/>
                <a:gd name="T37" fmla="*/ 33 h 65"/>
                <a:gd name="T38" fmla="*/ 66 w 66"/>
                <a:gd name="T39" fmla="*/ 33 h 65"/>
                <a:gd name="T40" fmla="*/ 66 w 66"/>
                <a:gd name="T41" fmla="*/ 26 h 65"/>
                <a:gd name="T42" fmla="*/ 63 w 66"/>
                <a:gd name="T43" fmla="*/ 19 h 65"/>
                <a:gd name="T44" fmla="*/ 60 w 66"/>
                <a:gd name="T45" fmla="*/ 14 h 65"/>
                <a:gd name="T46" fmla="*/ 56 w 66"/>
                <a:gd name="T47" fmla="*/ 10 h 65"/>
                <a:gd name="T48" fmla="*/ 51 w 66"/>
                <a:gd name="T49" fmla="*/ 5 h 65"/>
                <a:gd name="T50" fmla="*/ 45 w 66"/>
                <a:gd name="T51" fmla="*/ 3 h 65"/>
                <a:gd name="T52" fmla="*/ 40 w 66"/>
                <a:gd name="T53" fmla="*/ 0 h 65"/>
                <a:gd name="T54" fmla="*/ 33 w 66"/>
                <a:gd name="T55" fmla="*/ 0 h 65"/>
                <a:gd name="T56" fmla="*/ 33 w 66"/>
                <a:gd name="T57" fmla="*/ 0 h 65"/>
                <a:gd name="T58" fmla="*/ 27 w 66"/>
                <a:gd name="T59" fmla="*/ 0 h 65"/>
                <a:gd name="T60" fmla="*/ 20 w 66"/>
                <a:gd name="T61" fmla="*/ 3 h 65"/>
                <a:gd name="T62" fmla="*/ 15 w 66"/>
                <a:gd name="T63" fmla="*/ 5 h 65"/>
                <a:gd name="T64" fmla="*/ 11 w 66"/>
                <a:gd name="T65" fmla="*/ 10 h 65"/>
                <a:gd name="T66" fmla="*/ 7 w 66"/>
                <a:gd name="T67" fmla="*/ 14 h 65"/>
                <a:gd name="T68" fmla="*/ 3 w 66"/>
                <a:gd name="T69" fmla="*/ 19 h 65"/>
                <a:gd name="T70" fmla="*/ 1 w 66"/>
                <a:gd name="T71" fmla="*/ 26 h 65"/>
                <a:gd name="T72" fmla="*/ 0 w 66"/>
                <a:gd name="T73" fmla="*/ 33 h 65"/>
                <a:gd name="T74" fmla="*/ 0 w 66"/>
                <a:gd name="T7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5">
                  <a:moveTo>
                    <a:pt x="0" y="33"/>
                  </a:moveTo>
                  <a:lnTo>
                    <a:pt x="0" y="33"/>
                  </a:lnTo>
                  <a:lnTo>
                    <a:pt x="1" y="39"/>
                  </a:lnTo>
                  <a:lnTo>
                    <a:pt x="3" y="45"/>
                  </a:lnTo>
                  <a:lnTo>
                    <a:pt x="7" y="51"/>
                  </a:lnTo>
                  <a:lnTo>
                    <a:pt x="11" y="55"/>
                  </a:lnTo>
                  <a:lnTo>
                    <a:pt x="15" y="59"/>
                  </a:lnTo>
                  <a:lnTo>
                    <a:pt x="20" y="62"/>
                  </a:lnTo>
                  <a:lnTo>
                    <a:pt x="27" y="65"/>
                  </a:lnTo>
                  <a:lnTo>
                    <a:pt x="33" y="65"/>
                  </a:lnTo>
                  <a:lnTo>
                    <a:pt x="33" y="65"/>
                  </a:lnTo>
                  <a:lnTo>
                    <a:pt x="40" y="65"/>
                  </a:lnTo>
                  <a:lnTo>
                    <a:pt x="45" y="62"/>
                  </a:lnTo>
                  <a:lnTo>
                    <a:pt x="51" y="59"/>
                  </a:lnTo>
                  <a:lnTo>
                    <a:pt x="56" y="55"/>
                  </a:lnTo>
                  <a:lnTo>
                    <a:pt x="60" y="51"/>
                  </a:lnTo>
                  <a:lnTo>
                    <a:pt x="63" y="45"/>
                  </a:lnTo>
                  <a:lnTo>
                    <a:pt x="66" y="39"/>
                  </a:lnTo>
                  <a:lnTo>
                    <a:pt x="66" y="33"/>
                  </a:lnTo>
                  <a:lnTo>
                    <a:pt x="66" y="33"/>
                  </a:lnTo>
                  <a:lnTo>
                    <a:pt x="66" y="26"/>
                  </a:lnTo>
                  <a:lnTo>
                    <a:pt x="63" y="19"/>
                  </a:lnTo>
                  <a:lnTo>
                    <a:pt x="60" y="14"/>
                  </a:lnTo>
                  <a:lnTo>
                    <a:pt x="56" y="10"/>
                  </a:lnTo>
                  <a:lnTo>
                    <a:pt x="51" y="5"/>
                  </a:lnTo>
                  <a:lnTo>
                    <a:pt x="45" y="3"/>
                  </a:lnTo>
                  <a:lnTo>
                    <a:pt x="40" y="0"/>
                  </a:lnTo>
                  <a:lnTo>
                    <a:pt x="33" y="0"/>
                  </a:lnTo>
                  <a:lnTo>
                    <a:pt x="33" y="0"/>
                  </a:lnTo>
                  <a:lnTo>
                    <a:pt x="27" y="0"/>
                  </a:lnTo>
                  <a:lnTo>
                    <a:pt x="20" y="3"/>
                  </a:lnTo>
                  <a:lnTo>
                    <a:pt x="15" y="5"/>
                  </a:lnTo>
                  <a:lnTo>
                    <a:pt x="11" y="10"/>
                  </a:lnTo>
                  <a:lnTo>
                    <a:pt x="7" y="14"/>
                  </a:lnTo>
                  <a:lnTo>
                    <a:pt x="3" y="19"/>
                  </a:lnTo>
                  <a:lnTo>
                    <a:pt x="1" y="26"/>
                  </a:lnTo>
                  <a:lnTo>
                    <a:pt x="0" y="33"/>
                  </a:lnTo>
                  <a:lnTo>
                    <a:pt x="0" y="33"/>
                  </a:ln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79" name="Freeform 74">
              <a:extLst>
                <a:ext uri="{FF2B5EF4-FFF2-40B4-BE49-F238E27FC236}">
                  <a16:creationId xmlns:a16="http://schemas.microsoft.com/office/drawing/2014/main" id="{FBE3587D-80DD-49FD-91FC-6B31D14137C5}"/>
                </a:ext>
              </a:extLst>
            </p:cNvPr>
            <p:cNvSpPr>
              <a:spLocks/>
            </p:cNvSpPr>
            <p:nvPr/>
          </p:nvSpPr>
          <p:spPr bwMode="auto">
            <a:xfrm>
              <a:off x="3236" y="1785"/>
              <a:ext cx="66" cy="66"/>
            </a:xfrm>
            <a:custGeom>
              <a:avLst/>
              <a:gdLst>
                <a:gd name="T0" fmla="*/ 0 w 66"/>
                <a:gd name="T1" fmla="*/ 33 h 66"/>
                <a:gd name="T2" fmla="*/ 0 w 66"/>
                <a:gd name="T3" fmla="*/ 33 h 66"/>
                <a:gd name="T4" fmla="*/ 1 w 66"/>
                <a:gd name="T5" fmla="*/ 39 h 66"/>
                <a:gd name="T6" fmla="*/ 2 w 66"/>
                <a:gd name="T7" fmla="*/ 45 h 66"/>
                <a:gd name="T8" fmla="*/ 7 w 66"/>
                <a:gd name="T9" fmla="*/ 51 h 66"/>
                <a:gd name="T10" fmla="*/ 11 w 66"/>
                <a:gd name="T11" fmla="*/ 55 h 66"/>
                <a:gd name="T12" fmla="*/ 15 w 66"/>
                <a:gd name="T13" fmla="*/ 59 h 66"/>
                <a:gd name="T14" fmla="*/ 20 w 66"/>
                <a:gd name="T15" fmla="*/ 63 h 66"/>
                <a:gd name="T16" fmla="*/ 27 w 66"/>
                <a:gd name="T17" fmla="*/ 65 h 66"/>
                <a:gd name="T18" fmla="*/ 33 w 66"/>
                <a:gd name="T19" fmla="*/ 66 h 66"/>
                <a:gd name="T20" fmla="*/ 33 w 66"/>
                <a:gd name="T21" fmla="*/ 66 h 66"/>
                <a:gd name="T22" fmla="*/ 40 w 66"/>
                <a:gd name="T23" fmla="*/ 65 h 66"/>
                <a:gd name="T24" fmla="*/ 45 w 66"/>
                <a:gd name="T25" fmla="*/ 63 h 66"/>
                <a:gd name="T26" fmla="*/ 51 w 66"/>
                <a:gd name="T27" fmla="*/ 59 h 66"/>
                <a:gd name="T28" fmla="*/ 56 w 66"/>
                <a:gd name="T29" fmla="*/ 55 h 66"/>
                <a:gd name="T30" fmla="*/ 60 w 66"/>
                <a:gd name="T31" fmla="*/ 51 h 66"/>
                <a:gd name="T32" fmla="*/ 63 w 66"/>
                <a:gd name="T33" fmla="*/ 45 h 66"/>
                <a:gd name="T34" fmla="*/ 66 w 66"/>
                <a:gd name="T35" fmla="*/ 39 h 66"/>
                <a:gd name="T36" fmla="*/ 66 w 66"/>
                <a:gd name="T37" fmla="*/ 33 h 66"/>
                <a:gd name="T38" fmla="*/ 66 w 66"/>
                <a:gd name="T39" fmla="*/ 33 h 66"/>
                <a:gd name="T40" fmla="*/ 66 w 66"/>
                <a:gd name="T41" fmla="*/ 26 h 66"/>
                <a:gd name="T42" fmla="*/ 63 w 66"/>
                <a:gd name="T43" fmla="*/ 21 h 66"/>
                <a:gd name="T44" fmla="*/ 60 w 66"/>
                <a:gd name="T45" fmla="*/ 15 h 66"/>
                <a:gd name="T46" fmla="*/ 56 w 66"/>
                <a:gd name="T47" fmla="*/ 10 h 66"/>
                <a:gd name="T48" fmla="*/ 51 w 66"/>
                <a:gd name="T49" fmla="*/ 6 h 66"/>
                <a:gd name="T50" fmla="*/ 45 w 66"/>
                <a:gd name="T51" fmla="*/ 3 h 66"/>
                <a:gd name="T52" fmla="*/ 40 w 66"/>
                <a:gd name="T53" fmla="*/ 0 h 66"/>
                <a:gd name="T54" fmla="*/ 33 w 66"/>
                <a:gd name="T55" fmla="*/ 0 h 66"/>
                <a:gd name="T56" fmla="*/ 33 w 66"/>
                <a:gd name="T57" fmla="*/ 0 h 66"/>
                <a:gd name="T58" fmla="*/ 27 w 66"/>
                <a:gd name="T59" fmla="*/ 0 h 66"/>
                <a:gd name="T60" fmla="*/ 20 w 66"/>
                <a:gd name="T61" fmla="*/ 3 h 66"/>
                <a:gd name="T62" fmla="*/ 15 w 66"/>
                <a:gd name="T63" fmla="*/ 6 h 66"/>
                <a:gd name="T64" fmla="*/ 11 w 66"/>
                <a:gd name="T65" fmla="*/ 10 h 66"/>
                <a:gd name="T66" fmla="*/ 7 w 66"/>
                <a:gd name="T67" fmla="*/ 15 h 66"/>
                <a:gd name="T68" fmla="*/ 2 w 66"/>
                <a:gd name="T69" fmla="*/ 21 h 66"/>
                <a:gd name="T70" fmla="*/ 1 w 66"/>
                <a:gd name="T71" fmla="*/ 26 h 66"/>
                <a:gd name="T72" fmla="*/ 0 w 66"/>
                <a:gd name="T73" fmla="*/ 33 h 66"/>
                <a:gd name="T74" fmla="*/ 0 w 66"/>
                <a:gd name="T7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0" y="33"/>
                  </a:moveTo>
                  <a:lnTo>
                    <a:pt x="0" y="33"/>
                  </a:lnTo>
                  <a:lnTo>
                    <a:pt x="1" y="39"/>
                  </a:lnTo>
                  <a:lnTo>
                    <a:pt x="2" y="45"/>
                  </a:lnTo>
                  <a:lnTo>
                    <a:pt x="7" y="51"/>
                  </a:lnTo>
                  <a:lnTo>
                    <a:pt x="11" y="55"/>
                  </a:lnTo>
                  <a:lnTo>
                    <a:pt x="15" y="59"/>
                  </a:lnTo>
                  <a:lnTo>
                    <a:pt x="20" y="63"/>
                  </a:lnTo>
                  <a:lnTo>
                    <a:pt x="27" y="65"/>
                  </a:lnTo>
                  <a:lnTo>
                    <a:pt x="33" y="66"/>
                  </a:lnTo>
                  <a:lnTo>
                    <a:pt x="33" y="66"/>
                  </a:lnTo>
                  <a:lnTo>
                    <a:pt x="40" y="65"/>
                  </a:lnTo>
                  <a:lnTo>
                    <a:pt x="45" y="63"/>
                  </a:lnTo>
                  <a:lnTo>
                    <a:pt x="51" y="59"/>
                  </a:lnTo>
                  <a:lnTo>
                    <a:pt x="56" y="55"/>
                  </a:lnTo>
                  <a:lnTo>
                    <a:pt x="60" y="51"/>
                  </a:lnTo>
                  <a:lnTo>
                    <a:pt x="63" y="45"/>
                  </a:lnTo>
                  <a:lnTo>
                    <a:pt x="66" y="39"/>
                  </a:lnTo>
                  <a:lnTo>
                    <a:pt x="66" y="33"/>
                  </a:lnTo>
                  <a:lnTo>
                    <a:pt x="66" y="33"/>
                  </a:lnTo>
                  <a:lnTo>
                    <a:pt x="66" y="26"/>
                  </a:lnTo>
                  <a:lnTo>
                    <a:pt x="63" y="21"/>
                  </a:lnTo>
                  <a:lnTo>
                    <a:pt x="60" y="15"/>
                  </a:lnTo>
                  <a:lnTo>
                    <a:pt x="56" y="10"/>
                  </a:lnTo>
                  <a:lnTo>
                    <a:pt x="51" y="6"/>
                  </a:lnTo>
                  <a:lnTo>
                    <a:pt x="45" y="3"/>
                  </a:lnTo>
                  <a:lnTo>
                    <a:pt x="40" y="0"/>
                  </a:lnTo>
                  <a:lnTo>
                    <a:pt x="33" y="0"/>
                  </a:lnTo>
                  <a:lnTo>
                    <a:pt x="33" y="0"/>
                  </a:lnTo>
                  <a:lnTo>
                    <a:pt x="27" y="0"/>
                  </a:lnTo>
                  <a:lnTo>
                    <a:pt x="20" y="3"/>
                  </a:lnTo>
                  <a:lnTo>
                    <a:pt x="15" y="6"/>
                  </a:lnTo>
                  <a:lnTo>
                    <a:pt x="11" y="10"/>
                  </a:lnTo>
                  <a:lnTo>
                    <a:pt x="7" y="15"/>
                  </a:lnTo>
                  <a:lnTo>
                    <a:pt x="2" y="21"/>
                  </a:lnTo>
                  <a:lnTo>
                    <a:pt x="1" y="26"/>
                  </a:lnTo>
                  <a:lnTo>
                    <a:pt x="0" y="33"/>
                  </a:lnTo>
                  <a:lnTo>
                    <a:pt x="0" y="33"/>
                  </a:ln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0" name="Freeform 75">
              <a:extLst>
                <a:ext uri="{FF2B5EF4-FFF2-40B4-BE49-F238E27FC236}">
                  <a16:creationId xmlns:a16="http://schemas.microsoft.com/office/drawing/2014/main" id="{E5A9CD1A-EE7A-4203-A44B-0A0C0C7C7304}"/>
                </a:ext>
              </a:extLst>
            </p:cNvPr>
            <p:cNvSpPr>
              <a:spLocks/>
            </p:cNvSpPr>
            <p:nvPr/>
          </p:nvSpPr>
          <p:spPr bwMode="auto">
            <a:xfrm>
              <a:off x="3342" y="1416"/>
              <a:ext cx="64" cy="66"/>
            </a:xfrm>
            <a:custGeom>
              <a:avLst/>
              <a:gdLst>
                <a:gd name="T0" fmla="*/ 0 w 64"/>
                <a:gd name="T1" fmla="*/ 33 h 66"/>
                <a:gd name="T2" fmla="*/ 0 w 64"/>
                <a:gd name="T3" fmla="*/ 33 h 66"/>
                <a:gd name="T4" fmla="*/ 0 w 64"/>
                <a:gd name="T5" fmla="*/ 40 h 66"/>
                <a:gd name="T6" fmla="*/ 2 w 64"/>
                <a:gd name="T7" fmla="*/ 46 h 66"/>
                <a:gd name="T8" fmla="*/ 5 w 64"/>
                <a:gd name="T9" fmla="*/ 51 h 66"/>
                <a:gd name="T10" fmla="*/ 9 w 64"/>
                <a:gd name="T11" fmla="*/ 57 h 66"/>
                <a:gd name="T12" fmla="*/ 13 w 64"/>
                <a:gd name="T13" fmla="*/ 61 h 66"/>
                <a:gd name="T14" fmla="*/ 20 w 64"/>
                <a:gd name="T15" fmla="*/ 63 h 66"/>
                <a:gd name="T16" fmla="*/ 26 w 64"/>
                <a:gd name="T17" fmla="*/ 65 h 66"/>
                <a:gd name="T18" fmla="*/ 33 w 64"/>
                <a:gd name="T19" fmla="*/ 66 h 66"/>
                <a:gd name="T20" fmla="*/ 33 w 64"/>
                <a:gd name="T21" fmla="*/ 66 h 66"/>
                <a:gd name="T22" fmla="*/ 38 w 64"/>
                <a:gd name="T23" fmla="*/ 65 h 66"/>
                <a:gd name="T24" fmla="*/ 45 w 64"/>
                <a:gd name="T25" fmla="*/ 63 h 66"/>
                <a:gd name="T26" fmla="*/ 51 w 64"/>
                <a:gd name="T27" fmla="*/ 61 h 66"/>
                <a:gd name="T28" fmla="*/ 55 w 64"/>
                <a:gd name="T29" fmla="*/ 57 h 66"/>
                <a:gd name="T30" fmla="*/ 59 w 64"/>
                <a:gd name="T31" fmla="*/ 51 h 66"/>
                <a:gd name="T32" fmla="*/ 63 w 64"/>
                <a:gd name="T33" fmla="*/ 46 h 66"/>
                <a:gd name="T34" fmla="*/ 64 w 64"/>
                <a:gd name="T35" fmla="*/ 40 h 66"/>
                <a:gd name="T36" fmla="*/ 64 w 64"/>
                <a:gd name="T37" fmla="*/ 33 h 66"/>
                <a:gd name="T38" fmla="*/ 64 w 64"/>
                <a:gd name="T39" fmla="*/ 33 h 66"/>
                <a:gd name="T40" fmla="*/ 64 w 64"/>
                <a:gd name="T41" fmla="*/ 26 h 66"/>
                <a:gd name="T42" fmla="*/ 63 w 64"/>
                <a:gd name="T43" fmla="*/ 21 h 66"/>
                <a:gd name="T44" fmla="*/ 59 w 64"/>
                <a:gd name="T45" fmla="*/ 15 h 66"/>
                <a:gd name="T46" fmla="*/ 55 w 64"/>
                <a:gd name="T47" fmla="*/ 10 h 66"/>
                <a:gd name="T48" fmla="*/ 51 w 64"/>
                <a:gd name="T49" fmla="*/ 6 h 66"/>
                <a:gd name="T50" fmla="*/ 45 w 64"/>
                <a:gd name="T51" fmla="*/ 3 h 66"/>
                <a:gd name="T52" fmla="*/ 38 w 64"/>
                <a:gd name="T53" fmla="*/ 1 h 66"/>
                <a:gd name="T54" fmla="*/ 33 w 64"/>
                <a:gd name="T55" fmla="*/ 0 h 66"/>
                <a:gd name="T56" fmla="*/ 33 w 64"/>
                <a:gd name="T57" fmla="*/ 0 h 66"/>
                <a:gd name="T58" fmla="*/ 26 w 64"/>
                <a:gd name="T59" fmla="*/ 1 h 66"/>
                <a:gd name="T60" fmla="*/ 20 w 64"/>
                <a:gd name="T61" fmla="*/ 3 h 66"/>
                <a:gd name="T62" fmla="*/ 13 w 64"/>
                <a:gd name="T63" fmla="*/ 6 h 66"/>
                <a:gd name="T64" fmla="*/ 9 w 64"/>
                <a:gd name="T65" fmla="*/ 10 h 66"/>
                <a:gd name="T66" fmla="*/ 5 w 64"/>
                <a:gd name="T67" fmla="*/ 15 h 66"/>
                <a:gd name="T68" fmla="*/ 2 w 64"/>
                <a:gd name="T69" fmla="*/ 21 h 66"/>
                <a:gd name="T70" fmla="*/ 0 w 64"/>
                <a:gd name="T71" fmla="*/ 26 h 66"/>
                <a:gd name="T72" fmla="*/ 0 w 64"/>
                <a:gd name="T73" fmla="*/ 33 h 66"/>
                <a:gd name="T74" fmla="*/ 0 w 64"/>
                <a:gd name="T7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6">
                  <a:moveTo>
                    <a:pt x="0" y="33"/>
                  </a:moveTo>
                  <a:lnTo>
                    <a:pt x="0" y="33"/>
                  </a:lnTo>
                  <a:lnTo>
                    <a:pt x="0" y="40"/>
                  </a:lnTo>
                  <a:lnTo>
                    <a:pt x="2" y="46"/>
                  </a:lnTo>
                  <a:lnTo>
                    <a:pt x="5" y="51"/>
                  </a:lnTo>
                  <a:lnTo>
                    <a:pt x="9" y="57"/>
                  </a:lnTo>
                  <a:lnTo>
                    <a:pt x="13" y="61"/>
                  </a:lnTo>
                  <a:lnTo>
                    <a:pt x="20" y="63"/>
                  </a:lnTo>
                  <a:lnTo>
                    <a:pt x="26" y="65"/>
                  </a:lnTo>
                  <a:lnTo>
                    <a:pt x="33" y="66"/>
                  </a:lnTo>
                  <a:lnTo>
                    <a:pt x="33" y="66"/>
                  </a:lnTo>
                  <a:lnTo>
                    <a:pt x="38" y="65"/>
                  </a:lnTo>
                  <a:lnTo>
                    <a:pt x="45" y="63"/>
                  </a:lnTo>
                  <a:lnTo>
                    <a:pt x="51" y="61"/>
                  </a:lnTo>
                  <a:lnTo>
                    <a:pt x="55" y="57"/>
                  </a:lnTo>
                  <a:lnTo>
                    <a:pt x="59" y="51"/>
                  </a:lnTo>
                  <a:lnTo>
                    <a:pt x="63" y="46"/>
                  </a:lnTo>
                  <a:lnTo>
                    <a:pt x="64" y="40"/>
                  </a:lnTo>
                  <a:lnTo>
                    <a:pt x="64" y="33"/>
                  </a:lnTo>
                  <a:lnTo>
                    <a:pt x="64" y="33"/>
                  </a:lnTo>
                  <a:lnTo>
                    <a:pt x="64" y="26"/>
                  </a:lnTo>
                  <a:lnTo>
                    <a:pt x="63" y="21"/>
                  </a:lnTo>
                  <a:lnTo>
                    <a:pt x="59" y="15"/>
                  </a:lnTo>
                  <a:lnTo>
                    <a:pt x="55" y="10"/>
                  </a:lnTo>
                  <a:lnTo>
                    <a:pt x="51" y="6"/>
                  </a:lnTo>
                  <a:lnTo>
                    <a:pt x="45" y="3"/>
                  </a:lnTo>
                  <a:lnTo>
                    <a:pt x="38" y="1"/>
                  </a:lnTo>
                  <a:lnTo>
                    <a:pt x="33" y="0"/>
                  </a:lnTo>
                  <a:lnTo>
                    <a:pt x="33" y="0"/>
                  </a:lnTo>
                  <a:lnTo>
                    <a:pt x="26" y="1"/>
                  </a:lnTo>
                  <a:lnTo>
                    <a:pt x="20" y="3"/>
                  </a:lnTo>
                  <a:lnTo>
                    <a:pt x="13" y="6"/>
                  </a:lnTo>
                  <a:lnTo>
                    <a:pt x="9" y="10"/>
                  </a:lnTo>
                  <a:lnTo>
                    <a:pt x="5" y="15"/>
                  </a:lnTo>
                  <a:lnTo>
                    <a:pt x="2" y="21"/>
                  </a:lnTo>
                  <a:lnTo>
                    <a:pt x="0" y="26"/>
                  </a:lnTo>
                  <a:lnTo>
                    <a:pt x="0" y="33"/>
                  </a:lnTo>
                  <a:lnTo>
                    <a:pt x="0" y="33"/>
                  </a:ln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1" name="Freeform 76">
              <a:extLst>
                <a:ext uri="{FF2B5EF4-FFF2-40B4-BE49-F238E27FC236}">
                  <a16:creationId xmlns:a16="http://schemas.microsoft.com/office/drawing/2014/main" id="{B6B6584D-1161-43B4-B3A0-1273C2EFF8FC}"/>
                </a:ext>
              </a:extLst>
            </p:cNvPr>
            <p:cNvSpPr>
              <a:spLocks/>
            </p:cNvSpPr>
            <p:nvPr/>
          </p:nvSpPr>
          <p:spPr bwMode="auto">
            <a:xfrm>
              <a:off x="3148" y="2890"/>
              <a:ext cx="66" cy="65"/>
            </a:xfrm>
            <a:custGeom>
              <a:avLst/>
              <a:gdLst>
                <a:gd name="T0" fmla="*/ 0 w 66"/>
                <a:gd name="T1" fmla="*/ 34 h 65"/>
                <a:gd name="T2" fmla="*/ 0 w 66"/>
                <a:gd name="T3" fmla="*/ 34 h 65"/>
                <a:gd name="T4" fmla="*/ 1 w 66"/>
                <a:gd name="T5" fmla="*/ 39 h 65"/>
                <a:gd name="T6" fmla="*/ 2 w 66"/>
                <a:gd name="T7" fmla="*/ 46 h 65"/>
                <a:gd name="T8" fmla="*/ 5 w 66"/>
                <a:gd name="T9" fmla="*/ 51 h 65"/>
                <a:gd name="T10" fmla="*/ 9 w 66"/>
                <a:gd name="T11" fmla="*/ 56 h 65"/>
                <a:gd name="T12" fmla="*/ 15 w 66"/>
                <a:gd name="T13" fmla="*/ 60 h 65"/>
                <a:gd name="T14" fmla="*/ 20 w 66"/>
                <a:gd name="T15" fmla="*/ 64 h 65"/>
                <a:gd name="T16" fmla="*/ 26 w 66"/>
                <a:gd name="T17" fmla="*/ 65 h 65"/>
                <a:gd name="T18" fmla="*/ 33 w 66"/>
                <a:gd name="T19" fmla="*/ 65 h 65"/>
                <a:gd name="T20" fmla="*/ 33 w 66"/>
                <a:gd name="T21" fmla="*/ 65 h 65"/>
                <a:gd name="T22" fmla="*/ 40 w 66"/>
                <a:gd name="T23" fmla="*/ 65 h 65"/>
                <a:gd name="T24" fmla="*/ 45 w 66"/>
                <a:gd name="T25" fmla="*/ 64 h 65"/>
                <a:gd name="T26" fmla="*/ 51 w 66"/>
                <a:gd name="T27" fmla="*/ 60 h 65"/>
                <a:gd name="T28" fmla="*/ 56 w 66"/>
                <a:gd name="T29" fmla="*/ 56 h 65"/>
                <a:gd name="T30" fmla="*/ 60 w 66"/>
                <a:gd name="T31" fmla="*/ 51 h 65"/>
                <a:gd name="T32" fmla="*/ 63 w 66"/>
                <a:gd name="T33" fmla="*/ 46 h 65"/>
                <a:gd name="T34" fmla="*/ 64 w 66"/>
                <a:gd name="T35" fmla="*/ 39 h 65"/>
                <a:gd name="T36" fmla="*/ 66 w 66"/>
                <a:gd name="T37" fmla="*/ 34 h 65"/>
                <a:gd name="T38" fmla="*/ 66 w 66"/>
                <a:gd name="T39" fmla="*/ 34 h 65"/>
                <a:gd name="T40" fmla="*/ 64 w 66"/>
                <a:gd name="T41" fmla="*/ 27 h 65"/>
                <a:gd name="T42" fmla="*/ 63 w 66"/>
                <a:gd name="T43" fmla="*/ 21 h 65"/>
                <a:gd name="T44" fmla="*/ 60 w 66"/>
                <a:gd name="T45" fmla="*/ 16 h 65"/>
                <a:gd name="T46" fmla="*/ 56 w 66"/>
                <a:gd name="T47" fmla="*/ 10 h 65"/>
                <a:gd name="T48" fmla="*/ 51 w 66"/>
                <a:gd name="T49" fmla="*/ 6 h 65"/>
                <a:gd name="T50" fmla="*/ 45 w 66"/>
                <a:gd name="T51" fmla="*/ 3 h 65"/>
                <a:gd name="T52" fmla="*/ 40 w 66"/>
                <a:gd name="T53" fmla="*/ 0 h 65"/>
                <a:gd name="T54" fmla="*/ 33 w 66"/>
                <a:gd name="T55" fmla="*/ 0 h 65"/>
                <a:gd name="T56" fmla="*/ 33 w 66"/>
                <a:gd name="T57" fmla="*/ 0 h 65"/>
                <a:gd name="T58" fmla="*/ 26 w 66"/>
                <a:gd name="T59" fmla="*/ 0 h 65"/>
                <a:gd name="T60" fmla="*/ 20 w 66"/>
                <a:gd name="T61" fmla="*/ 3 h 65"/>
                <a:gd name="T62" fmla="*/ 15 w 66"/>
                <a:gd name="T63" fmla="*/ 6 h 65"/>
                <a:gd name="T64" fmla="*/ 9 w 66"/>
                <a:gd name="T65" fmla="*/ 10 h 65"/>
                <a:gd name="T66" fmla="*/ 5 w 66"/>
                <a:gd name="T67" fmla="*/ 16 h 65"/>
                <a:gd name="T68" fmla="*/ 2 w 66"/>
                <a:gd name="T69" fmla="*/ 21 h 65"/>
                <a:gd name="T70" fmla="*/ 1 w 66"/>
                <a:gd name="T71" fmla="*/ 27 h 65"/>
                <a:gd name="T72" fmla="*/ 0 w 66"/>
                <a:gd name="T73" fmla="*/ 34 h 65"/>
                <a:gd name="T74" fmla="*/ 0 w 66"/>
                <a:gd name="T75"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5">
                  <a:moveTo>
                    <a:pt x="0" y="34"/>
                  </a:moveTo>
                  <a:lnTo>
                    <a:pt x="0" y="34"/>
                  </a:lnTo>
                  <a:lnTo>
                    <a:pt x="1" y="39"/>
                  </a:lnTo>
                  <a:lnTo>
                    <a:pt x="2" y="46"/>
                  </a:lnTo>
                  <a:lnTo>
                    <a:pt x="5" y="51"/>
                  </a:lnTo>
                  <a:lnTo>
                    <a:pt x="9" y="56"/>
                  </a:lnTo>
                  <a:lnTo>
                    <a:pt x="15" y="60"/>
                  </a:lnTo>
                  <a:lnTo>
                    <a:pt x="20" y="64"/>
                  </a:lnTo>
                  <a:lnTo>
                    <a:pt x="26" y="65"/>
                  </a:lnTo>
                  <a:lnTo>
                    <a:pt x="33" y="65"/>
                  </a:lnTo>
                  <a:lnTo>
                    <a:pt x="33" y="65"/>
                  </a:lnTo>
                  <a:lnTo>
                    <a:pt x="40" y="65"/>
                  </a:lnTo>
                  <a:lnTo>
                    <a:pt x="45" y="64"/>
                  </a:lnTo>
                  <a:lnTo>
                    <a:pt x="51" y="60"/>
                  </a:lnTo>
                  <a:lnTo>
                    <a:pt x="56" y="56"/>
                  </a:lnTo>
                  <a:lnTo>
                    <a:pt x="60" y="51"/>
                  </a:lnTo>
                  <a:lnTo>
                    <a:pt x="63" y="46"/>
                  </a:lnTo>
                  <a:lnTo>
                    <a:pt x="64" y="39"/>
                  </a:lnTo>
                  <a:lnTo>
                    <a:pt x="66" y="34"/>
                  </a:lnTo>
                  <a:lnTo>
                    <a:pt x="66" y="34"/>
                  </a:lnTo>
                  <a:lnTo>
                    <a:pt x="64" y="27"/>
                  </a:lnTo>
                  <a:lnTo>
                    <a:pt x="63" y="21"/>
                  </a:lnTo>
                  <a:lnTo>
                    <a:pt x="60" y="16"/>
                  </a:lnTo>
                  <a:lnTo>
                    <a:pt x="56" y="10"/>
                  </a:lnTo>
                  <a:lnTo>
                    <a:pt x="51" y="6"/>
                  </a:lnTo>
                  <a:lnTo>
                    <a:pt x="45" y="3"/>
                  </a:lnTo>
                  <a:lnTo>
                    <a:pt x="40" y="0"/>
                  </a:lnTo>
                  <a:lnTo>
                    <a:pt x="33" y="0"/>
                  </a:lnTo>
                  <a:lnTo>
                    <a:pt x="33" y="0"/>
                  </a:lnTo>
                  <a:lnTo>
                    <a:pt x="26" y="0"/>
                  </a:lnTo>
                  <a:lnTo>
                    <a:pt x="20" y="3"/>
                  </a:lnTo>
                  <a:lnTo>
                    <a:pt x="15" y="6"/>
                  </a:lnTo>
                  <a:lnTo>
                    <a:pt x="9" y="10"/>
                  </a:lnTo>
                  <a:lnTo>
                    <a:pt x="5" y="16"/>
                  </a:lnTo>
                  <a:lnTo>
                    <a:pt x="2" y="21"/>
                  </a:lnTo>
                  <a:lnTo>
                    <a:pt x="1" y="27"/>
                  </a:lnTo>
                  <a:lnTo>
                    <a:pt x="0" y="34"/>
                  </a:lnTo>
                  <a:lnTo>
                    <a:pt x="0" y="34"/>
                  </a:ln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2" name="Freeform 77">
              <a:extLst>
                <a:ext uri="{FF2B5EF4-FFF2-40B4-BE49-F238E27FC236}">
                  <a16:creationId xmlns:a16="http://schemas.microsoft.com/office/drawing/2014/main" id="{5F578C14-CD53-47BD-8BDA-59246D02285E}"/>
                </a:ext>
              </a:extLst>
            </p:cNvPr>
            <p:cNvSpPr>
              <a:spLocks/>
            </p:cNvSpPr>
            <p:nvPr/>
          </p:nvSpPr>
          <p:spPr bwMode="auto">
            <a:xfrm>
              <a:off x="3514" y="2522"/>
              <a:ext cx="64" cy="66"/>
            </a:xfrm>
            <a:custGeom>
              <a:avLst/>
              <a:gdLst>
                <a:gd name="T0" fmla="*/ 0 w 64"/>
                <a:gd name="T1" fmla="*/ 33 h 66"/>
                <a:gd name="T2" fmla="*/ 0 w 64"/>
                <a:gd name="T3" fmla="*/ 33 h 66"/>
                <a:gd name="T4" fmla="*/ 0 w 64"/>
                <a:gd name="T5" fmla="*/ 39 h 66"/>
                <a:gd name="T6" fmla="*/ 3 w 64"/>
                <a:gd name="T7" fmla="*/ 45 h 66"/>
                <a:gd name="T8" fmla="*/ 5 w 64"/>
                <a:gd name="T9" fmla="*/ 50 h 66"/>
                <a:gd name="T10" fmla="*/ 9 w 64"/>
                <a:gd name="T11" fmla="*/ 56 h 66"/>
                <a:gd name="T12" fmla="*/ 14 w 64"/>
                <a:gd name="T13" fmla="*/ 60 h 66"/>
                <a:gd name="T14" fmla="*/ 19 w 64"/>
                <a:gd name="T15" fmla="*/ 63 h 66"/>
                <a:gd name="T16" fmla="*/ 26 w 64"/>
                <a:gd name="T17" fmla="*/ 64 h 66"/>
                <a:gd name="T18" fmla="*/ 33 w 64"/>
                <a:gd name="T19" fmla="*/ 66 h 66"/>
                <a:gd name="T20" fmla="*/ 33 w 64"/>
                <a:gd name="T21" fmla="*/ 66 h 66"/>
                <a:gd name="T22" fmla="*/ 38 w 64"/>
                <a:gd name="T23" fmla="*/ 64 h 66"/>
                <a:gd name="T24" fmla="*/ 45 w 64"/>
                <a:gd name="T25" fmla="*/ 63 h 66"/>
                <a:gd name="T26" fmla="*/ 51 w 64"/>
                <a:gd name="T27" fmla="*/ 60 h 66"/>
                <a:gd name="T28" fmla="*/ 55 w 64"/>
                <a:gd name="T29" fmla="*/ 56 h 66"/>
                <a:gd name="T30" fmla="*/ 59 w 64"/>
                <a:gd name="T31" fmla="*/ 50 h 66"/>
                <a:gd name="T32" fmla="*/ 62 w 64"/>
                <a:gd name="T33" fmla="*/ 45 h 66"/>
                <a:gd name="T34" fmla="*/ 64 w 64"/>
                <a:gd name="T35" fmla="*/ 39 h 66"/>
                <a:gd name="T36" fmla="*/ 64 w 64"/>
                <a:gd name="T37" fmla="*/ 33 h 66"/>
                <a:gd name="T38" fmla="*/ 64 w 64"/>
                <a:gd name="T39" fmla="*/ 33 h 66"/>
                <a:gd name="T40" fmla="*/ 64 w 64"/>
                <a:gd name="T41" fmla="*/ 26 h 66"/>
                <a:gd name="T42" fmla="*/ 62 w 64"/>
                <a:gd name="T43" fmla="*/ 20 h 66"/>
                <a:gd name="T44" fmla="*/ 59 w 64"/>
                <a:gd name="T45" fmla="*/ 15 h 66"/>
                <a:gd name="T46" fmla="*/ 55 w 64"/>
                <a:gd name="T47" fmla="*/ 9 h 66"/>
                <a:gd name="T48" fmla="*/ 51 w 64"/>
                <a:gd name="T49" fmla="*/ 5 h 66"/>
                <a:gd name="T50" fmla="*/ 45 w 64"/>
                <a:gd name="T51" fmla="*/ 2 h 66"/>
                <a:gd name="T52" fmla="*/ 38 w 64"/>
                <a:gd name="T53" fmla="*/ 1 h 66"/>
                <a:gd name="T54" fmla="*/ 33 w 64"/>
                <a:gd name="T55" fmla="*/ 0 h 66"/>
                <a:gd name="T56" fmla="*/ 33 w 64"/>
                <a:gd name="T57" fmla="*/ 0 h 66"/>
                <a:gd name="T58" fmla="*/ 26 w 64"/>
                <a:gd name="T59" fmla="*/ 1 h 66"/>
                <a:gd name="T60" fmla="*/ 19 w 64"/>
                <a:gd name="T61" fmla="*/ 2 h 66"/>
                <a:gd name="T62" fmla="*/ 14 w 64"/>
                <a:gd name="T63" fmla="*/ 5 h 66"/>
                <a:gd name="T64" fmla="*/ 9 w 64"/>
                <a:gd name="T65" fmla="*/ 9 h 66"/>
                <a:gd name="T66" fmla="*/ 5 w 64"/>
                <a:gd name="T67" fmla="*/ 15 h 66"/>
                <a:gd name="T68" fmla="*/ 3 w 64"/>
                <a:gd name="T69" fmla="*/ 20 h 66"/>
                <a:gd name="T70" fmla="*/ 0 w 64"/>
                <a:gd name="T71" fmla="*/ 26 h 66"/>
                <a:gd name="T72" fmla="*/ 0 w 64"/>
                <a:gd name="T73" fmla="*/ 33 h 66"/>
                <a:gd name="T74" fmla="*/ 0 w 64"/>
                <a:gd name="T75"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6">
                  <a:moveTo>
                    <a:pt x="0" y="33"/>
                  </a:moveTo>
                  <a:lnTo>
                    <a:pt x="0" y="33"/>
                  </a:lnTo>
                  <a:lnTo>
                    <a:pt x="0" y="39"/>
                  </a:lnTo>
                  <a:lnTo>
                    <a:pt x="3" y="45"/>
                  </a:lnTo>
                  <a:lnTo>
                    <a:pt x="5" y="50"/>
                  </a:lnTo>
                  <a:lnTo>
                    <a:pt x="9" y="56"/>
                  </a:lnTo>
                  <a:lnTo>
                    <a:pt x="14" y="60"/>
                  </a:lnTo>
                  <a:lnTo>
                    <a:pt x="19" y="63"/>
                  </a:lnTo>
                  <a:lnTo>
                    <a:pt x="26" y="64"/>
                  </a:lnTo>
                  <a:lnTo>
                    <a:pt x="33" y="66"/>
                  </a:lnTo>
                  <a:lnTo>
                    <a:pt x="33" y="66"/>
                  </a:lnTo>
                  <a:lnTo>
                    <a:pt x="38" y="64"/>
                  </a:lnTo>
                  <a:lnTo>
                    <a:pt x="45" y="63"/>
                  </a:lnTo>
                  <a:lnTo>
                    <a:pt x="51" y="60"/>
                  </a:lnTo>
                  <a:lnTo>
                    <a:pt x="55" y="56"/>
                  </a:lnTo>
                  <a:lnTo>
                    <a:pt x="59" y="50"/>
                  </a:lnTo>
                  <a:lnTo>
                    <a:pt x="62" y="45"/>
                  </a:lnTo>
                  <a:lnTo>
                    <a:pt x="64" y="39"/>
                  </a:lnTo>
                  <a:lnTo>
                    <a:pt x="64" y="33"/>
                  </a:lnTo>
                  <a:lnTo>
                    <a:pt x="64" y="33"/>
                  </a:lnTo>
                  <a:lnTo>
                    <a:pt x="64" y="26"/>
                  </a:lnTo>
                  <a:lnTo>
                    <a:pt x="62" y="20"/>
                  </a:lnTo>
                  <a:lnTo>
                    <a:pt x="59" y="15"/>
                  </a:lnTo>
                  <a:lnTo>
                    <a:pt x="55" y="9"/>
                  </a:lnTo>
                  <a:lnTo>
                    <a:pt x="51" y="5"/>
                  </a:lnTo>
                  <a:lnTo>
                    <a:pt x="45" y="2"/>
                  </a:lnTo>
                  <a:lnTo>
                    <a:pt x="38" y="1"/>
                  </a:lnTo>
                  <a:lnTo>
                    <a:pt x="33" y="0"/>
                  </a:lnTo>
                  <a:lnTo>
                    <a:pt x="33" y="0"/>
                  </a:lnTo>
                  <a:lnTo>
                    <a:pt x="26" y="1"/>
                  </a:lnTo>
                  <a:lnTo>
                    <a:pt x="19" y="2"/>
                  </a:lnTo>
                  <a:lnTo>
                    <a:pt x="14" y="5"/>
                  </a:lnTo>
                  <a:lnTo>
                    <a:pt x="9" y="9"/>
                  </a:lnTo>
                  <a:lnTo>
                    <a:pt x="5" y="15"/>
                  </a:lnTo>
                  <a:lnTo>
                    <a:pt x="3" y="20"/>
                  </a:lnTo>
                  <a:lnTo>
                    <a:pt x="0" y="26"/>
                  </a:lnTo>
                  <a:lnTo>
                    <a:pt x="0" y="33"/>
                  </a:lnTo>
                  <a:lnTo>
                    <a:pt x="0" y="33"/>
                  </a:ln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3" name="Freeform 78">
              <a:extLst>
                <a:ext uri="{FF2B5EF4-FFF2-40B4-BE49-F238E27FC236}">
                  <a16:creationId xmlns:a16="http://schemas.microsoft.com/office/drawing/2014/main" id="{3DC56A2D-A487-4D01-8B1D-B2293AA78F19}"/>
                </a:ext>
              </a:extLst>
            </p:cNvPr>
            <p:cNvSpPr>
              <a:spLocks/>
            </p:cNvSpPr>
            <p:nvPr/>
          </p:nvSpPr>
          <p:spPr bwMode="auto">
            <a:xfrm>
              <a:off x="3342" y="1049"/>
              <a:ext cx="64" cy="64"/>
            </a:xfrm>
            <a:custGeom>
              <a:avLst/>
              <a:gdLst>
                <a:gd name="T0" fmla="*/ 0 w 64"/>
                <a:gd name="T1" fmla="*/ 33 h 64"/>
                <a:gd name="T2" fmla="*/ 0 w 64"/>
                <a:gd name="T3" fmla="*/ 33 h 64"/>
                <a:gd name="T4" fmla="*/ 0 w 64"/>
                <a:gd name="T5" fmla="*/ 38 h 64"/>
                <a:gd name="T6" fmla="*/ 2 w 64"/>
                <a:gd name="T7" fmla="*/ 45 h 64"/>
                <a:gd name="T8" fmla="*/ 5 w 64"/>
                <a:gd name="T9" fmla="*/ 50 h 64"/>
                <a:gd name="T10" fmla="*/ 9 w 64"/>
                <a:gd name="T11" fmla="*/ 55 h 64"/>
                <a:gd name="T12" fmla="*/ 13 w 64"/>
                <a:gd name="T13" fmla="*/ 59 h 64"/>
                <a:gd name="T14" fmla="*/ 20 w 64"/>
                <a:gd name="T15" fmla="*/ 62 h 64"/>
                <a:gd name="T16" fmla="*/ 26 w 64"/>
                <a:gd name="T17" fmla="*/ 64 h 64"/>
                <a:gd name="T18" fmla="*/ 33 w 64"/>
                <a:gd name="T19" fmla="*/ 64 h 64"/>
                <a:gd name="T20" fmla="*/ 33 w 64"/>
                <a:gd name="T21" fmla="*/ 64 h 64"/>
                <a:gd name="T22" fmla="*/ 38 w 64"/>
                <a:gd name="T23" fmla="*/ 64 h 64"/>
                <a:gd name="T24" fmla="*/ 45 w 64"/>
                <a:gd name="T25" fmla="*/ 62 h 64"/>
                <a:gd name="T26" fmla="*/ 51 w 64"/>
                <a:gd name="T27" fmla="*/ 59 h 64"/>
                <a:gd name="T28" fmla="*/ 55 w 64"/>
                <a:gd name="T29" fmla="*/ 55 h 64"/>
                <a:gd name="T30" fmla="*/ 59 w 64"/>
                <a:gd name="T31" fmla="*/ 50 h 64"/>
                <a:gd name="T32" fmla="*/ 63 w 64"/>
                <a:gd name="T33" fmla="*/ 45 h 64"/>
                <a:gd name="T34" fmla="*/ 64 w 64"/>
                <a:gd name="T35" fmla="*/ 38 h 64"/>
                <a:gd name="T36" fmla="*/ 64 w 64"/>
                <a:gd name="T37" fmla="*/ 33 h 64"/>
                <a:gd name="T38" fmla="*/ 64 w 64"/>
                <a:gd name="T39" fmla="*/ 33 h 64"/>
                <a:gd name="T40" fmla="*/ 64 w 64"/>
                <a:gd name="T41" fmla="*/ 26 h 64"/>
                <a:gd name="T42" fmla="*/ 63 w 64"/>
                <a:gd name="T43" fmla="*/ 19 h 64"/>
                <a:gd name="T44" fmla="*/ 59 w 64"/>
                <a:gd name="T45" fmla="*/ 13 h 64"/>
                <a:gd name="T46" fmla="*/ 55 w 64"/>
                <a:gd name="T47" fmla="*/ 9 h 64"/>
                <a:gd name="T48" fmla="*/ 51 w 64"/>
                <a:gd name="T49" fmla="*/ 5 h 64"/>
                <a:gd name="T50" fmla="*/ 45 w 64"/>
                <a:gd name="T51" fmla="*/ 2 h 64"/>
                <a:gd name="T52" fmla="*/ 38 w 64"/>
                <a:gd name="T53" fmla="*/ 0 h 64"/>
                <a:gd name="T54" fmla="*/ 33 w 64"/>
                <a:gd name="T55" fmla="*/ 0 h 64"/>
                <a:gd name="T56" fmla="*/ 33 w 64"/>
                <a:gd name="T57" fmla="*/ 0 h 64"/>
                <a:gd name="T58" fmla="*/ 26 w 64"/>
                <a:gd name="T59" fmla="*/ 0 h 64"/>
                <a:gd name="T60" fmla="*/ 20 w 64"/>
                <a:gd name="T61" fmla="*/ 2 h 64"/>
                <a:gd name="T62" fmla="*/ 13 w 64"/>
                <a:gd name="T63" fmla="*/ 5 h 64"/>
                <a:gd name="T64" fmla="*/ 9 w 64"/>
                <a:gd name="T65" fmla="*/ 9 h 64"/>
                <a:gd name="T66" fmla="*/ 5 w 64"/>
                <a:gd name="T67" fmla="*/ 13 h 64"/>
                <a:gd name="T68" fmla="*/ 2 w 64"/>
                <a:gd name="T69" fmla="*/ 19 h 64"/>
                <a:gd name="T70" fmla="*/ 0 w 64"/>
                <a:gd name="T71" fmla="*/ 26 h 64"/>
                <a:gd name="T72" fmla="*/ 0 w 64"/>
                <a:gd name="T73" fmla="*/ 33 h 64"/>
                <a:gd name="T74" fmla="*/ 0 w 64"/>
                <a:gd name="T75"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4">
                  <a:moveTo>
                    <a:pt x="0" y="33"/>
                  </a:moveTo>
                  <a:lnTo>
                    <a:pt x="0" y="33"/>
                  </a:lnTo>
                  <a:lnTo>
                    <a:pt x="0" y="38"/>
                  </a:lnTo>
                  <a:lnTo>
                    <a:pt x="2" y="45"/>
                  </a:lnTo>
                  <a:lnTo>
                    <a:pt x="5" y="50"/>
                  </a:lnTo>
                  <a:lnTo>
                    <a:pt x="9" y="55"/>
                  </a:lnTo>
                  <a:lnTo>
                    <a:pt x="13" y="59"/>
                  </a:lnTo>
                  <a:lnTo>
                    <a:pt x="20" y="62"/>
                  </a:lnTo>
                  <a:lnTo>
                    <a:pt x="26" y="64"/>
                  </a:lnTo>
                  <a:lnTo>
                    <a:pt x="33" y="64"/>
                  </a:lnTo>
                  <a:lnTo>
                    <a:pt x="33" y="64"/>
                  </a:lnTo>
                  <a:lnTo>
                    <a:pt x="38" y="64"/>
                  </a:lnTo>
                  <a:lnTo>
                    <a:pt x="45" y="62"/>
                  </a:lnTo>
                  <a:lnTo>
                    <a:pt x="51" y="59"/>
                  </a:lnTo>
                  <a:lnTo>
                    <a:pt x="55" y="55"/>
                  </a:lnTo>
                  <a:lnTo>
                    <a:pt x="59" y="50"/>
                  </a:lnTo>
                  <a:lnTo>
                    <a:pt x="63" y="45"/>
                  </a:lnTo>
                  <a:lnTo>
                    <a:pt x="64" y="38"/>
                  </a:lnTo>
                  <a:lnTo>
                    <a:pt x="64" y="33"/>
                  </a:lnTo>
                  <a:lnTo>
                    <a:pt x="64" y="33"/>
                  </a:lnTo>
                  <a:lnTo>
                    <a:pt x="64" y="26"/>
                  </a:lnTo>
                  <a:lnTo>
                    <a:pt x="63" y="19"/>
                  </a:lnTo>
                  <a:lnTo>
                    <a:pt x="59" y="13"/>
                  </a:lnTo>
                  <a:lnTo>
                    <a:pt x="55" y="9"/>
                  </a:lnTo>
                  <a:lnTo>
                    <a:pt x="51" y="5"/>
                  </a:lnTo>
                  <a:lnTo>
                    <a:pt x="45" y="2"/>
                  </a:lnTo>
                  <a:lnTo>
                    <a:pt x="38" y="0"/>
                  </a:lnTo>
                  <a:lnTo>
                    <a:pt x="33" y="0"/>
                  </a:lnTo>
                  <a:lnTo>
                    <a:pt x="33" y="0"/>
                  </a:lnTo>
                  <a:lnTo>
                    <a:pt x="26" y="0"/>
                  </a:lnTo>
                  <a:lnTo>
                    <a:pt x="20" y="2"/>
                  </a:lnTo>
                  <a:lnTo>
                    <a:pt x="13" y="5"/>
                  </a:lnTo>
                  <a:lnTo>
                    <a:pt x="9" y="9"/>
                  </a:lnTo>
                  <a:lnTo>
                    <a:pt x="5" y="13"/>
                  </a:lnTo>
                  <a:lnTo>
                    <a:pt x="2" y="19"/>
                  </a:lnTo>
                  <a:lnTo>
                    <a:pt x="0" y="26"/>
                  </a:lnTo>
                  <a:lnTo>
                    <a:pt x="0" y="33"/>
                  </a:lnTo>
                  <a:lnTo>
                    <a:pt x="0" y="33"/>
                  </a:lnTo>
                  <a:close/>
                </a:path>
              </a:pathLst>
            </a:custGeom>
            <a:solidFill>
              <a:srgbClr val="006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4" name="Rectangle 79">
              <a:extLst>
                <a:ext uri="{FF2B5EF4-FFF2-40B4-BE49-F238E27FC236}">
                  <a16:creationId xmlns:a16="http://schemas.microsoft.com/office/drawing/2014/main" id="{43973910-74A9-4C5C-AB7F-81E1C738B5CF}"/>
                </a:ext>
              </a:extLst>
            </p:cNvPr>
            <p:cNvSpPr>
              <a:spLocks noChangeArrowheads="1"/>
            </p:cNvSpPr>
            <p:nvPr/>
          </p:nvSpPr>
          <p:spPr bwMode="auto">
            <a:xfrm>
              <a:off x="2867" y="1071"/>
              <a:ext cx="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5" name="Freeform 80">
              <a:extLst>
                <a:ext uri="{FF2B5EF4-FFF2-40B4-BE49-F238E27FC236}">
                  <a16:creationId xmlns:a16="http://schemas.microsoft.com/office/drawing/2014/main" id="{18AAD2FB-718E-4138-B103-2453C058C2CB}"/>
                </a:ext>
              </a:extLst>
            </p:cNvPr>
            <p:cNvSpPr>
              <a:spLocks/>
            </p:cNvSpPr>
            <p:nvPr/>
          </p:nvSpPr>
          <p:spPr bwMode="auto">
            <a:xfrm>
              <a:off x="2867" y="1071"/>
              <a:ext cx="56" cy="11"/>
            </a:xfrm>
            <a:custGeom>
              <a:avLst/>
              <a:gdLst>
                <a:gd name="T0" fmla="*/ 0 w 56"/>
                <a:gd name="T1" fmla="*/ 11 h 11"/>
                <a:gd name="T2" fmla="*/ 56 w 56"/>
                <a:gd name="T3" fmla="*/ 11 h 11"/>
                <a:gd name="T4" fmla="*/ 56 w 56"/>
                <a:gd name="T5" fmla="*/ 0 h 11"/>
                <a:gd name="T6" fmla="*/ 0 w 56"/>
                <a:gd name="T7" fmla="*/ 0 h 11"/>
              </a:gdLst>
              <a:ahLst/>
              <a:cxnLst>
                <a:cxn ang="0">
                  <a:pos x="T0" y="T1"/>
                </a:cxn>
                <a:cxn ang="0">
                  <a:pos x="T2" y="T3"/>
                </a:cxn>
                <a:cxn ang="0">
                  <a:pos x="T4" y="T5"/>
                </a:cxn>
                <a:cxn ang="0">
                  <a:pos x="T6" y="T7"/>
                </a:cxn>
              </a:cxnLst>
              <a:rect l="0" t="0" r="r" b="b"/>
              <a:pathLst>
                <a:path w="56" h="11">
                  <a:moveTo>
                    <a:pt x="0" y="11"/>
                  </a:moveTo>
                  <a:lnTo>
                    <a:pt x="56" y="11"/>
                  </a:lnTo>
                  <a:lnTo>
                    <a:pt x="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6" name="Rectangle 81">
              <a:extLst>
                <a:ext uri="{FF2B5EF4-FFF2-40B4-BE49-F238E27FC236}">
                  <a16:creationId xmlns:a16="http://schemas.microsoft.com/office/drawing/2014/main" id="{33FFDB01-D6A3-47F2-9D65-D45E211648EB}"/>
                </a:ext>
              </a:extLst>
            </p:cNvPr>
            <p:cNvSpPr>
              <a:spLocks noChangeArrowheads="1"/>
            </p:cNvSpPr>
            <p:nvPr/>
          </p:nvSpPr>
          <p:spPr bwMode="auto">
            <a:xfrm>
              <a:off x="2867" y="1440"/>
              <a:ext cx="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7" name="Freeform 82">
              <a:extLst>
                <a:ext uri="{FF2B5EF4-FFF2-40B4-BE49-F238E27FC236}">
                  <a16:creationId xmlns:a16="http://schemas.microsoft.com/office/drawing/2014/main" id="{A555B692-9923-4589-A292-C43CCFA31760}"/>
                </a:ext>
              </a:extLst>
            </p:cNvPr>
            <p:cNvSpPr>
              <a:spLocks/>
            </p:cNvSpPr>
            <p:nvPr/>
          </p:nvSpPr>
          <p:spPr bwMode="auto">
            <a:xfrm>
              <a:off x="2867" y="1440"/>
              <a:ext cx="56" cy="11"/>
            </a:xfrm>
            <a:custGeom>
              <a:avLst/>
              <a:gdLst>
                <a:gd name="T0" fmla="*/ 0 w 56"/>
                <a:gd name="T1" fmla="*/ 11 h 11"/>
                <a:gd name="T2" fmla="*/ 56 w 56"/>
                <a:gd name="T3" fmla="*/ 11 h 11"/>
                <a:gd name="T4" fmla="*/ 56 w 56"/>
                <a:gd name="T5" fmla="*/ 0 h 11"/>
                <a:gd name="T6" fmla="*/ 0 w 56"/>
                <a:gd name="T7" fmla="*/ 0 h 11"/>
              </a:gdLst>
              <a:ahLst/>
              <a:cxnLst>
                <a:cxn ang="0">
                  <a:pos x="T0" y="T1"/>
                </a:cxn>
                <a:cxn ang="0">
                  <a:pos x="T2" y="T3"/>
                </a:cxn>
                <a:cxn ang="0">
                  <a:pos x="T4" y="T5"/>
                </a:cxn>
                <a:cxn ang="0">
                  <a:pos x="T6" y="T7"/>
                </a:cxn>
              </a:cxnLst>
              <a:rect l="0" t="0" r="r" b="b"/>
              <a:pathLst>
                <a:path w="56" h="11">
                  <a:moveTo>
                    <a:pt x="0" y="11"/>
                  </a:moveTo>
                  <a:lnTo>
                    <a:pt x="56" y="11"/>
                  </a:lnTo>
                  <a:lnTo>
                    <a:pt x="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8" name="Rectangle 83">
              <a:extLst>
                <a:ext uri="{FF2B5EF4-FFF2-40B4-BE49-F238E27FC236}">
                  <a16:creationId xmlns:a16="http://schemas.microsoft.com/office/drawing/2014/main" id="{F95CD318-AB70-482C-A90A-E96B5AB4C68A}"/>
                </a:ext>
              </a:extLst>
            </p:cNvPr>
            <p:cNvSpPr>
              <a:spLocks noChangeArrowheads="1"/>
            </p:cNvSpPr>
            <p:nvPr/>
          </p:nvSpPr>
          <p:spPr bwMode="auto">
            <a:xfrm>
              <a:off x="2867" y="1810"/>
              <a:ext cx="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89" name="Freeform 84">
              <a:extLst>
                <a:ext uri="{FF2B5EF4-FFF2-40B4-BE49-F238E27FC236}">
                  <a16:creationId xmlns:a16="http://schemas.microsoft.com/office/drawing/2014/main" id="{4F5E2FC7-3E64-482D-8463-259566D31C76}"/>
                </a:ext>
              </a:extLst>
            </p:cNvPr>
            <p:cNvSpPr>
              <a:spLocks/>
            </p:cNvSpPr>
            <p:nvPr/>
          </p:nvSpPr>
          <p:spPr bwMode="auto">
            <a:xfrm>
              <a:off x="2867" y="1810"/>
              <a:ext cx="56" cy="11"/>
            </a:xfrm>
            <a:custGeom>
              <a:avLst/>
              <a:gdLst>
                <a:gd name="T0" fmla="*/ 0 w 56"/>
                <a:gd name="T1" fmla="*/ 11 h 11"/>
                <a:gd name="T2" fmla="*/ 56 w 56"/>
                <a:gd name="T3" fmla="*/ 11 h 11"/>
                <a:gd name="T4" fmla="*/ 56 w 56"/>
                <a:gd name="T5" fmla="*/ 0 h 11"/>
                <a:gd name="T6" fmla="*/ 0 w 56"/>
                <a:gd name="T7" fmla="*/ 0 h 11"/>
              </a:gdLst>
              <a:ahLst/>
              <a:cxnLst>
                <a:cxn ang="0">
                  <a:pos x="T0" y="T1"/>
                </a:cxn>
                <a:cxn ang="0">
                  <a:pos x="T2" y="T3"/>
                </a:cxn>
                <a:cxn ang="0">
                  <a:pos x="T4" y="T5"/>
                </a:cxn>
                <a:cxn ang="0">
                  <a:pos x="T6" y="T7"/>
                </a:cxn>
              </a:cxnLst>
              <a:rect l="0" t="0" r="r" b="b"/>
              <a:pathLst>
                <a:path w="56" h="11">
                  <a:moveTo>
                    <a:pt x="0" y="11"/>
                  </a:moveTo>
                  <a:lnTo>
                    <a:pt x="56" y="11"/>
                  </a:lnTo>
                  <a:lnTo>
                    <a:pt x="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90" name="Freeform 85">
              <a:extLst>
                <a:ext uri="{FF2B5EF4-FFF2-40B4-BE49-F238E27FC236}">
                  <a16:creationId xmlns:a16="http://schemas.microsoft.com/office/drawing/2014/main" id="{C0260364-280F-46A6-98E6-CB65ACEF02C7}"/>
                </a:ext>
              </a:extLst>
            </p:cNvPr>
            <p:cNvSpPr>
              <a:spLocks/>
            </p:cNvSpPr>
            <p:nvPr/>
          </p:nvSpPr>
          <p:spPr bwMode="auto">
            <a:xfrm>
              <a:off x="2923" y="893"/>
              <a:ext cx="2459" cy="2218"/>
            </a:xfrm>
            <a:custGeom>
              <a:avLst/>
              <a:gdLst>
                <a:gd name="T0" fmla="*/ 2459 w 2459"/>
                <a:gd name="T1" fmla="*/ 2207 h 2218"/>
                <a:gd name="T2" fmla="*/ 11 w 2459"/>
                <a:gd name="T3" fmla="*/ 2207 h 2218"/>
                <a:gd name="T4" fmla="*/ 11 w 2459"/>
                <a:gd name="T5" fmla="*/ 0 h 2218"/>
                <a:gd name="T6" fmla="*/ 0 w 2459"/>
                <a:gd name="T7" fmla="*/ 0 h 2218"/>
                <a:gd name="T8" fmla="*/ 0 w 2459"/>
                <a:gd name="T9" fmla="*/ 2218 h 2218"/>
                <a:gd name="T10" fmla="*/ 2459 w 2459"/>
                <a:gd name="T11" fmla="*/ 2218 h 2218"/>
                <a:gd name="T12" fmla="*/ 2459 w 2459"/>
                <a:gd name="T13" fmla="*/ 2207 h 2218"/>
                <a:gd name="T14" fmla="*/ 2459 w 2459"/>
                <a:gd name="T15" fmla="*/ 2207 h 2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9" h="2218">
                  <a:moveTo>
                    <a:pt x="2459" y="2207"/>
                  </a:moveTo>
                  <a:lnTo>
                    <a:pt x="11" y="2207"/>
                  </a:lnTo>
                  <a:lnTo>
                    <a:pt x="11" y="0"/>
                  </a:lnTo>
                  <a:lnTo>
                    <a:pt x="0" y="0"/>
                  </a:lnTo>
                  <a:lnTo>
                    <a:pt x="0" y="2218"/>
                  </a:lnTo>
                  <a:lnTo>
                    <a:pt x="2459" y="2218"/>
                  </a:lnTo>
                  <a:lnTo>
                    <a:pt x="2459" y="2207"/>
                  </a:lnTo>
                  <a:lnTo>
                    <a:pt x="2459" y="22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91" name="Rectangle 86">
              <a:extLst>
                <a:ext uri="{FF2B5EF4-FFF2-40B4-BE49-F238E27FC236}">
                  <a16:creationId xmlns:a16="http://schemas.microsoft.com/office/drawing/2014/main" id="{8C9623D3-EAA4-41E9-A345-CA721BC97429}"/>
                </a:ext>
              </a:extLst>
            </p:cNvPr>
            <p:cNvSpPr>
              <a:spLocks noChangeArrowheads="1"/>
            </p:cNvSpPr>
            <p:nvPr/>
          </p:nvSpPr>
          <p:spPr bwMode="auto">
            <a:xfrm>
              <a:off x="2894" y="319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a:solidFill>
                    <a:srgbClr val="000000"/>
                  </a:solidFill>
                </a:rPr>
                <a:t>0</a:t>
              </a:r>
              <a:endParaRPr lang="en-US" altLang="en-US" sz="1350">
                <a:solidFill>
                  <a:srgbClr val="000000"/>
                </a:solidFill>
              </a:endParaRPr>
            </a:p>
          </p:txBody>
        </p:sp>
        <p:sp>
          <p:nvSpPr>
            <p:cNvPr id="92" name="Rectangle 87">
              <a:extLst>
                <a:ext uri="{FF2B5EF4-FFF2-40B4-BE49-F238E27FC236}">
                  <a16:creationId xmlns:a16="http://schemas.microsoft.com/office/drawing/2014/main" id="{C3FAFAAC-35C1-48F1-9C44-D334F35EBE33}"/>
                </a:ext>
              </a:extLst>
            </p:cNvPr>
            <p:cNvSpPr>
              <a:spLocks noChangeArrowheads="1"/>
            </p:cNvSpPr>
            <p:nvPr/>
          </p:nvSpPr>
          <p:spPr bwMode="auto">
            <a:xfrm>
              <a:off x="2385" y="1667"/>
              <a:ext cx="44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a:solidFill>
                    <a:srgbClr val="000000"/>
                  </a:solidFill>
                  <a:latin typeface="Arial Bold" panose="020B0704020202020204" pitchFamily="34" charset="0"/>
                </a:rPr>
                <a:t>Hepatic</a:t>
              </a:r>
              <a:endParaRPr lang="en-US" altLang="en-US" sz="1350">
                <a:solidFill>
                  <a:srgbClr val="000000"/>
                </a:solidFill>
              </a:endParaRPr>
            </a:p>
          </p:txBody>
        </p:sp>
        <p:sp>
          <p:nvSpPr>
            <p:cNvPr id="93" name="Rectangle 88">
              <a:extLst>
                <a:ext uri="{FF2B5EF4-FFF2-40B4-BE49-F238E27FC236}">
                  <a16:creationId xmlns:a16="http://schemas.microsoft.com/office/drawing/2014/main" id="{E47FA5CF-67F6-42CB-ABE2-85C2C2F12EEF}"/>
                </a:ext>
              </a:extLst>
            </p:cNvPr>
            <p:cNvSpPr>
              <a:spLocks noChangeArrowheads="1"/>
            </p:cNvSpPr>
            <p:nvPr/>
          </p:nvSpPr>
          <p:spPr bwMode="auto">
            <a:xfrm>
              <a:off x="2463" y="1811"/>
              <a:ext cx="38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23 (19)</a:t>
              </a:r>
              <a:endParaRPr lang="en-US" altLang="en-US" sz="1350" strike="sngStrike" dirty="0">
                <a:solidFill>
                  <a:srgbClr val="000000"/>
                </a:solidFill>
              </a:endParaRPr>
            </a:p>
          </p:txBody>
        </p:sp>
        <p:sp>
          <p:nvSpPr>
            <p:cNvPr id="94" name="Rectangle 89">
              <a:extLst>
                <a:ext uri="{FF2B5EF4-FFF2-40B4-BE49-F238E27FC236}">
                  <a16:creationId xmlns:a16="http://schemas.microsoft.com/office/drawing/2014/main" id="{C3EC44C1-5699-4DFE-9757-9EBE3F600F73}"/>
                </a:ext>
              </a:extLst>
            </p:cNvPr>
            <p:cNvSpPr>
              <a:spLocks noChangeArrowheads="1"/>
            </p:cNvSpPr>
            <p:nvPr/>
          </p:nvSpPr>
          <p:spPr bwMode="auto">
            <a:xfrm>
              <a:off x="2867" y="2179"/>
              <a:ext cx="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95" name="Freeform 90">
              <a:extLst>
                <a:ext uri="{FF2B5EF4-FFF2-40B4-BE49-F238E27FC236}">
                  <a16:creationId xmlns:a16="http://schemas.microsoft.com/office/drawing/2014/main" id="{96FAE696-B223-4779-B4D0-29347FFA6DF5}"/>
                </a:ext>
              </a:extLst>
            </p:cNvPr>
            <p:cNvSpPr>
              <a:spLocks/>
            </p:cNvSpPr>
            <p:nvPr/>
          </p:nvSpPr>
          <p:spPr bwMode="auto">
            <a:xfrm>
              <a:off x="2867" y="2179"/>
              <a:ext cx="56" cy="11"/>
            </a:xfrm>
            <a:custGeom>
              <a:avLst/>
              <a:gdLst>
                <a:gd name="T0" fmla="*/ 0 w 56"/>
                <a:gd name="T1" fmla="*/ 11 h 11"/>
                <a:gd name="T2" fmla="*/ 56 w 56"/>
                <a:gd name="T3" fmla="*/ 11 h 11"/>
                <a:gd name="T4" fmla="*/ 56 w 56"/>
                <a:gd name="T5" fmla="*/ 0 h 11"/>
                <a:gd name="T6" fmla="*/ 0 w 56"/>
                <a:gd name="T7" fmla="*/ 0 h 11"/>
              </a:gdLst>
              <a:ahLst/>
              <a:cxnLst>
                <a:cxn ang="0">
                  <a:pos x="T0" y="T1"/>
                </a:cxn>
                <a:cxn ang="0">
                  <a:pos x="T2" y="T3"/>
                </a:cxn>
                <a:cxn ang="0">
                  <a:pos x="T4" y="T5"/>
                </a:cxn>
                <a:cxn ang="0">
                  <a:pos x="T6" y="T7"/>
                </a:cxn>
              </a:cxnLst>
              <a:rect l="0" t="0" r="r" b="b"/>
              <a:pathLst>
                <a:path w="56" h="11">
                  <a:moveTo>
                    <a:pt x="0" y="11"/>
                  </a:moveTo>
                  <a:lnTo>
                    <a:pt x="56" y="11"/>
                  </a:lnTo>
                  <a:lnTo>
                    <a:pt x="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96" name="Rectangle 91">
              <a:extLst>
                <a:ext uri="{FF2B5EF4-FFF2-40B4-BE49-F238E27FC236}">
                  <a16:creationId xmlns:a16="http://schemas.microsoft.com/office/drawing/2014/main" id="{A861E7A1-92FA-46CB-892F-45B2C7783FA5}"/>
                </a:ext>
              </a:extLst>
            </p:cNvPr>
            <p:cNvSpPr>
              <a:spLocks noChangeArrowheads="1"/>
            </p:cNvSpPr>
            <p:nvPr/>
          </p:nvSpPr>
          <p:spPr bwMode="auto">
            <a:xfrm>
              <a:off x="2198" y="2037"/>
              <a:ext cx="63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a:solidFill>
                    <a:srgbClr val="000000"/>
                  </a:solidFill>
                  <a:latin typeface="Arial Bold" panose="020B0704020202020204" pitchFamily="34" charset="0"/>
                </a:rPr>
                <a:t>Pulmonary</a:t>
              </a:r>
              <a:endParaRPr lang="en-US" altLang="en-US" sz="1350">
                <a:solidFill>
                  <a:srgbClr val="000000"/>
                </a:solidFill>
              </a:endParaRPr>
            </a:p>
          </p:txBody>
        </p:sp>
        <p:sp>
          <p:nvSpPr>
            <p:cNvPr id="97" name="Rectangle 92">
              <a:extLst>
                <a:ext uri="{FF2B5EF4-FFF2-40B4-BE49-F238E27FC236}">
                  <a16:creationId xmlns:a16="http://schemas.microsoft.com/office/drawing/2014/main" id="{CFFB706F-8B94-488A-B605-0C5BE50A8291}"/>
                </a:ext>
              </a:extLst>
            </p:cNvPr>
            <p:cNvSpPr>
              <a:spLocks noChangeArrowheads="1"/>
            </p:cNvSpPr>
            <p:nvPr/>
          </p:nvSpPr>
          <p:spPr bwMode="auto">
            <a:xfrm>
              <a:off x="2573" y="2181"/>
              <a:ext cx="25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6 (5)</a:t>
              </a:r>
              <a:endParaRPr lang="en-US" altLang="en-US" sz="1350" strike="sngStrike" dirty="0">
                <a:solidFill>
                  <a:srgbClr val="000000"/>
                </a:solidFill>
              </a:endParaRPr>
            </a:p>
          </p:txBody>
        </p:sp>
        <p:sp>
          <p:nvSpPr>
            <p:cNvPr id="98" name="Rectangle 93">
              <a:extLst>
                <a:ext uri="{FF2B5EF4-FFF2-40B4-BE49-F238E27FC236}">
                  <a16:creationId xmlns:a16="http://schemas.microsoft.com/office/drawing/2014/main" id="{6B45ECE0-BCD0-499A-B7AF-E77FD28F2422}"/>
                </a:ext>
              </a:extLst>
            </p:cNvPr>
            <p:cNvSpPr>
              <a:spLocks noChangeArrowheads="1"/>
            </p:cNvSpPr>
            <p:nvPr/>
          </p:nvSpPr>
          <p:spPr bwMode="auto">
            <a:xfrm>
              <a:off x="2867" y="2548"/>
              <a:ext cx="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99" name="Freeform 94">
              <a:extLst>
                <a:ext uri="{FF2B5EF4-FFF2-40B4-BE49-F238E27FC236}">
                  <a16:creationId xmlns:a16="http://schemas.microsoft.com/office/drawing/2014/main" id="{E80CE2BA-3C89-4FB5-B976-D0997AB4CAAE}"/>
                </a:ext>
              </a:extLst>
            </p:cNvPr>
            <p:cNvSpPr>
              <a:spLocks/>
            </p:cNvSpPr>
            <p:nvPr/>
          </p:nvSpPr>
          <p:spPr bwMode="auto">
            <a:xfrm>
              <a:off x="2867" y="2548"/>
              <a:ext cx="56" cy="11"/>
            </a:xfrm>
            <a:custGeom>
              <a:avLst/>
              <a:gdLst>
                <a:gd name="T0" fmla="*/ 0 w 56"/>
                <a:gd name="T1" fmla="*/ 11 h 11"/>
                <a:gd name="T2" fmla="*/ 56 w 56"/>
                <a:gd name="T3" fmla="*/ 11 h 11"/>
                <a:gd name="T4" fmla="*/ 56 w 56"/>
                <a:gd name="T5" fmla="*/ 0 h 11"/>
                <a:gd name="T6" fmla="*/ 0 w 56"/>
                <a:gd name="T7" fmla="*/ 0 h 11"/>
              </a:gdLst>
              <a:ahLst/>
              <a:cxnLst>
                <a:cxn ang="0">
                  <a:pos x="T0" y="T1"/>
                </a:cxn>
                <a:cxn ang="0">
                  <a:pos x="T2" y="T3"/>
                </a:cxn>
                <a:cxn ang="0">
                  <a:pos x="T4" y="T5"/>
                </a:cxn>
                <a:cxn ang="0">
                  <a:pos x="T6" y="T7"/>
                </a:cxn>
              </a:cxnLst>
              <a:rect l="0" t="0" r="r" b="b"/>
              <a:pathLst>
                <a:path w="56" h="11">
                  <a:moveTo>
                    <a:pt x="0" y="11"/>
                  </a:moveTo>
                  <a:lnTo>
                    <a:pt x="56" y="11"/>
                  </a:lnTo>
                  <a:lnTo>
                    <a:pt x="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0" name="Rectangle 95">
              <a:extLst>
                <a:ext uri="{FF2B5EF4-FFF2-40B4-BE49-F238E27FC236}">
                  <a16:creationId xmlns:a16="http://schemas.microsoft.com/office/drawing/2014/main" id="{5A356757-9DFB-48B7-B5B5-4F6CD55F8B35}"/>
                </a:ext>
              </a:extLst>
            </p:cNvPr>
            <p:cNvSpPr>
              <a:spLocks noChangeArrowheads="1"/>
            </p:cNvSpPr>
            <p:nvPr/>
          </p:nvSpPr>
          <p:spPr bwMode="auto">
            <a:xfrm>
              <a:off x="2494" y="2407"/>
              <a:ext cx="33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a:solidFill>
                    <a:srgbClr val="000000"/>
                  </a:solidFill>
                  <a:latin typeface="Arial Bold" panose="020B0704020202020204" pitchFamily="34" charset="0"/>
                </a:rPr>
                <a:t>Renal</a:t>
              </a:r>
              <a:endParaRPr lang="en-US" altLang="en-US" sz="1350">
                <a:solidFill>
                  <a:srgbClr val="000000"/>
                </a:solidFill>
              </a:endParaRPr>
            </a:p>
          </p:txBody>
        </p:sp>
        <p:sp>
          <p:nvSpPr>
            <p:cNvPr id="101" name="Rectangle 96">
              <a:extLst>
                <a:ext uri="{FF2B5EF4-FFF2-40B4-BE49-F238E27FC236}">
                  <a16:creationId xmlns:a16="http://schemas.microsoft.com/office/drawing/2014/main" id="{F4242896-55FC-4713-AA41-CF41F7531132}"/>
                </a:ext>
              </a:extLst>
            </p:cNvPr>
            <p:cNvSpPr>
              <a:spLocks noChangeArrowheads="1"/>
            </p:cNvSpPr>
            <p:nvPr/>
          </p:nvSpPr>
          <p:spPr bwMode="auto">
            <a:xfrm>
              <a:off x="2555" y="2553"/>
              <a:ext cx="25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6 (5)</a:t>
              </a:r>
              <a:endParaRPr lang="en-US" altLang="en-US" sz="1350" dirty="0">
                <a:solidFill>
                  <a:srgbClr val="000000"/>
                </a:solidFill>
              </a:endParaRPr>
            </a:p>
          </p:txBody>
        </p:sp>
        <p:sp>
          <p:nvSpPr>
            <p:cNvPr id="102" name="Rectangle 97">
              <a:extLst>
                <a:ext uri="{FF2B5EF4-FFF2-40B4-BE49-F238E27FC236}">
                  <a16:creationId xmlns:a16="http://schemas.microsoft.com/office/drawing/2014/main" id="{9132F3A1-F498-4482-BBDE-AF920378321E}"/>
                </a:ext>
              </a:extLst>
            </p:cNvPr>
            <p:cNvSpPr>
              <a:spLocks noChangeArrowheads="1"/>
            </p:cNvSpPr>
            <p:nvPr/>
          </p:nvSpPr>
          <p:spPr bwMode="auto">
            <a:xfrm>
              <a:off x="2867" y="2918"/>
              <a:ext cx="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3" name="Freeform 98">
              <a:extLst>
                <a:ext uri="{FF2B5EF4-FFF2-40B4-BE49-F238E27FC236}">
                  <a16:creationId xmlns:a16="http://schemas.microsoft.com/office/drawing/2014/main" id="{325CB53A-51EC-4B4A-BC1B-47FAE2CBCD70}"/>
                </a:ext>
              </a:extLst>
            </p:cNvPr>
            <p:cNvSpPr>
              <a:spLocks/>
            </p:cNvSpPr>
            <p:nvPr/>
          </p:nvSpPr>
          <p:spPr bwMode="auto">
            <a:xfrm>
              <a:off x="2867" y="2918"/>
              <a:ext cx="56" cy="11"/>
            </a:xfrm>
            <a:custGeom>
              <a:avLst/>
              <a:gdLst>
                <a:gd name="T0" fmla="*/ 0 w 56"/>
                <a:gd name="T1" fmla="*/ 11 h 11"/>
                <a:gd name="T2" fmla="*/ 56 w 56"/>
                <a:gd name="T3" fmla="*/ 11 h 11"/>
                <a:gd name="T4" fmla="*/ 56 w 56"/>
                <a:gd name="T5" fmla="*/ 0 h 11"/>
                <a:gd name="T6" fmla="*/ 0 w 56"/>
                <a:gd name="T7" fmla="*/ 0 h 11"/>
              </a:gdLst>
              <a:ahLst/>
              <a:cxnLst>
                <a:cxn ang="0">
                  <a:pos x="T0" y="T1"/>
                </a:cxn>
                <a:cxn ang="0">
                  <a:pos x="T2" y="T3"/>
                </a:cxn>
                <a:cxn ang="0">
                  <a:pos x="T4" y="T5"/>
                </a:cxn>
                <a:cxn ang="0">
                  <a:pos x="T6" y="T7"/>
                </a:cxn>
              </a:cxnLst>
              <a:rect l="0" t="0" r="r" b="b"/>
              <a:pathLst>
                <a:path w="56" h="11">
                  <a:moveTo>
                    <a:pt x="0" y="11"/>
                  </a:moveTo>
                  <a:lnTo>
                    <a:pt x="56" y="11"/>
                  </a:lnTo>
                  <a:lnTo>
                    <a:pt x="5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4" name="Rectangle 99">
              <a:extLst>
                <a:ext uri="{FF2B5EF4-FFF2-40B4-BE49-F238E27FC236}">
                  <a16:creationId xmlns:a16="http://schemas.microsoft.com/office/drawing/2014/main" id="{9AAA2EAF-D24E-47F2-BE66-59DAF06AF0C4}"/>
                </a:ext>
              </a:extLst>
            </p:cNvPr>
            <p:cNvSpPr>
              <a:spLocks noChangeArrowheads="1"/>
            </p:cNvSpPr>
            <p:nvPr/>
          </p:nvSpPr>
          <p:spPr bwMode="auto">
            <a:xfrm>
              <a:off x="2923" y="3105"/>
              <a:ext cx="11"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5" name="Freeform 100">
              <a:extLst>
                <a:ext uri="{FF2B5EF4-FFF2-40B4-BE49-F238E27FC236}">
                  <a16:creationId xmlns:a16="http://schemas.microsoft.com/office/drawing/2014/main" id="{1B5D6C43-5E04-46FE-958E-7E290CE56C09}"/>
                </a:ext>
              </a:extLst>
            </p:cNvPr>
            <p:cNvSpPr>
              <a:spLocks/>
            </p:cNvSpPr>
            <p:nvPr/>
          </p:nvSpPr>
          <p:spPr bwMode="auto">
            <a:xfrm>
              <a:off x="2923" y="3105"/>
              <a:ext cx="11" cy="57"/>
            </a:xfrm>
            <a:custGeom>
              <a:avLst/>
              <a:gdLst>
                <a:gd name="T0" fmla="*/ 11 w 11"/>
                <a:gd name="T1" fmla="*/ 57 h 57"/>
                <a:gd name="T2" fmla="*/ 11 w 11"/>
                <a:gd name="T3" fmla="*/ 0 h 57"/>
                <a:gd name="T4" fmla="*/ 0 w 11"/>
                <a:gd name="T5" fmla="*/ 0 h 57"/>
                <a:gd name="T6" fmla="*/ 0 w 11"/>
                <a:gd name="T7" fmla="*/ 57 h 57"/>
              </a:gdLst>
              <a:ahLst/>
              <a:cxnLst>
                <a:cxn ang="0">
                  <a:pos x="T0" y="T1"/>
                </a:cxn>
                <a:cxn ang="0">
                  <a:pos x="T2" y="T3"/>
                </a:cxn>
                <a:cxn ang="0">
                  <a:pos x="T4" y="T5"/>
                </a:cxn>
                <a:cxn ang="0">
                  <a:pos x="T6" y="T7"/>
                </a:cxn>
              </a:cxnLst>
              <a:rect l="0" t="0" r="r" b="b"/>
              <a:pathLst>
                <a:path w="11" h="57">
                  <a:moveTo>
                    <a:pt x="11" y="57"/>
                  </a:moveTo>
                  <a:lnTo>
                    <a:pt x="11" y="0"/>
                  </a:lnTo>
                  <a:lnTo>
                    <a:pt x="0" y="0"/>
                  </a:lnTo>
                  <a:lnTo>
                    <a:pt x="0"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6" name="Rectangle 101">
              <a:extLst>
                <a:ext uri="{FF2B5EF4-FFF2-40B4-BE49-F238E27FC236}">
                  <a16:creationId xmlns:a16="http://schemas.microsoft.com/office/drawing/2014/main" id="{2C53CC33-1E00-47F9-BFF2-107E33920DCA}"/>
                </a:ext>
              </a:extLst>
            </p:cNvPr>
            <p:cNvSpPr>
              <a:spLocks noChangeArrowheads="1"/>
            </p:cNvSpPr>
            <p:nvPr/>
          </p:nvSpPr>
          <p:spPr bwMode="auto">
            <a:xfrm>
              <a:off x="4086" y="3193"/>
              <a:ext cx="13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a:solidFill>
                    <a:srgbClr val="000000"/>
                  </a:solidFill>
                </a:rPr>
                <a:t>25</a:t>
              </a:r>
              <a:endParaRPr lang="en-US" altLang="en-US" sz="1350">
                <a:solidFill>
                  <a:srgbClr val="000000"/>
                </a:solidFill>
              </a:endParaRPr>
            </a:p>
          </p:txBody>
        </p:sp>
        <p:sp>
          <p:nvSpPr>
            <p:cNvPr id="107" name="Rectangle 102">
              <a:extLst>
                <a:ext uri="{FF2B5EF4-FFF2-40B4-BE49-F238E27FC236}">
                  <a16:creationId xmlns:a16="http://schemas.microsoft.com/office/drawing/2014/main" id="{301DD538-4395-4CE5-8EA1-F31AEBF8C365}"/>
                </a:ext>
              </a:extLst>
            </p:cNvPr>
            <p:cNvSpPr>
              <a:spLocks noChangeArrowheads="1"/>
            </p:cNvSpPr>
            <p:nvPr/>
          </p:nvSpPr>
          <p:spPr bwMode="auto">
            <a:xfrm>
              <a:off x="4150" y="3105"/>
              <a:ext cx="11"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8" name="Freeform 103">
              <a:extLst>
                <a:ext uri="{FF2B5EF4-FFF2-40B4-BE49-F238E27FC236}">
                  <a16:creationId xmlns:a16="http://schemas.microsoft.com/office/drawing/2014/main" id="{4AF9D9BB-E374-4F62-91A1-574049B87599}"/>
                </a:ext>
              </a:extLst>
            </p:cNvPr>
            <p:cNvSpPr>
              <a:spLocks/>
            </p:cNvSpPr>
            <p:nvPr/>
          </p:nvSpPr>
          <p:spPr bwMode="auto">
            <a:xfrm>
              <a:off x="4150" y="3105"/>
              <a:ext cx="11" cy="57"/>
            </a:xfrm>
            <a:custGeom>
              <a:avLst/>
              <a:gdLst>
                <a:gd name="T0" fmla="*/ 11 w 11"/>
                <a:gd name="T1" fmla="*/ 57 h 57"/>
                <a:gd name="T2" fmla="*/ 11 w 11"/>
                <a:gd name="T3" fmla="*/ 0 h 57"/>
                <a:gd name="T4" fmla="*/ 0 w 11"/>
                <a:gd name="T5" fmla="*/ 0 h 57"/>
                <a:gd name="T6" fmla="*/ 0 w 11"/>
                <a:gd name="T7" fmla="*/ 57 h 57"/>
              </a:gdLst>
              <a:ahLst/>
              <a:cxnLst>
                <a:cxn ang="0">
                  <a:pos x="T0" y="T1"/>
                </a:cxn>
                <a:cxn ang="0">
                  <a:pos x="T2" y="T3"/>
                </a:cxn>
                <a:cxn ang="0">
                  <a:pos x="T4" y="T5"/>
                </a:cxn>
                <a:cxn ang="0">
                  <a:pos x="T6" y="T7"/>
                </a:cxn>
              </a:cxnLst>
              <a:rect l="0" t="0" r="r" b="b"/>
              <a:pathLst>
                <a:path w="11" h="57">
                  <a:moveTo>
                    <a:pt x="11" y="57"/>
                  </a:moveTo>
                  <a:lnTo>
                    <a:pt x="11" y="0"/>
                  </a:lnTo>
                  <a:lnTo>
                    <a:pt x="0" y="0"/>
                  </a:lnTo>
                  <a:lnTo>
                    <a:pt x="0"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09" name="Rectangle 104">
              <a:extLst>
                <a:ext uri="{FF2B5EF4-FFF2-40B4-BE49-F238E27FC236}">
                  <a16:creationId xmlns:a16="http://schemas.microsoft.com/office/drawing/2014/main" id="{5B9D0C01-96B5-41AA-9248-0860794F4EC4}"/>
                </a:ext>
              </a:extLst>
            </p:cNvPr>
            <p:cNvSpPr>
              <a:spLocks noChangeArrowheads="1"/>
            </p:cNvSpPr>
            <p:nvPr/>
          </p:nvSpPr>
          <p:spPr bwMode="auto">
            <a:xfrm>
              <a:off x="5313" y="3193"/>
              <a:ext cx="13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a:solidFill>
                    <a:srgbClr val="000000"/>
                  </a:solidFill>
                </a:rPr>
                <a:t>50</a:t>
              </a:r>
              <a:endParaRPr lang="en-US" altLang="en-US" sz="1350">
                <a:solidFill>
                  <a:srgbClr val="000000"/>
                </a:solidFill>
              </a:endParaRPr>
            </a:p>
          </p:txBody>
        </p:sp>
        <p:sp>
          <p:nvSpPr>
            <p:cNvPr id="110" name="Rectangle 105">
              <a:extLst>
                <a:ext uri="{FF2B5EF4-FFF2-40B4-BE49-F238E27FC236}">
                  <a16:creationId xmlns:a16="http://schemas.microsoft.com/office/drawing/2014/main" id="{75332DB2-5E52-4873-8347-64967E6A2503}"/>
                </a:ext>
              </a:extLst>
            </p:cNvPr>
            <p:cNvSpPr>
              <a:spLocks noChangeArrowheads="1"/>
            </p:cNvSpPr>
            <p:nvPr/>
          </p:nvSpPr>
          <p:spPr bwMode="auto">
            <a:xfrm>
              <a:off x="5376" y="3105"/>
              <a:ext cx="11"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11" name="Freeform 106">
              <a:extLst>
                <a:ext uri="{FF2B5EF4-FFF2-40B4-BE49-F238E27FC236}">
                  <a16:creationId xmlns:a16="http://schemas.microsoft.com/office/drawing/2014/main" id="{27A5611F-41B8-4C1A-9B34-57615B24B861}"/>
                </a:ext>
              </a:extLst>
            </p:cNvPr>
            <p:cNvSpPr>
              <a:spLocks/>
            </p:cNvSpPr>
            <p:nvPr/>
          </p:nvSpPr>
          <p:spPr bwMode="auto">
            <a:xfrm>
              <a:off x="5376" y="3105"/>
              <a:ext cx="11" cy="57"/>
            </a:xfrm>
            <a:custGeom>
              <a:avLst/>
              <a:gdLst>
                <a:gd name="T0" fmla="*/ 11 w 11"/>
                <a:gd name="T1" fmla="*/ 57 h 57"/>
                <a:gd name="T2" fmla="*/ 11 w 11"/>
                <a:gd name="T3" fmla="*/ 0 h 57"/>
                <a:gd name="T4" fmla="*/ 0 w 11"/>
                <a:gd name="T5" fmla="*/ 0 h 57"/>
                <a:gd name="T6" fmla="*/ 0 w 11"/>
                <a:gd name="T7" fmla="*/ 57 h 57"/>
              </a:gdLst>
              <a:ahLst/>
              <a:cxnLst>
                <a:cxn ang="0">
                  <a:pos x="T0" y="T1"/>
                </a:cxn>
                <a:cxn ang="0">
                  <a:pos x="T2" y="T3"/>
                </a:cxn>
                <a:cxn ang="0">
                  <a:pos x="T4" y="T5"/>
                </a:cxn>
                <a:cxn ang="0">
                  <a:pos x="T6" y="T7"/>
                </a:cxn>
              </a:cxnLst>
              <a:rect l="0" t="0" r="r" b="b"/>
              <a:pathLst>
                <a:path w="11" h="57">
                  <a:moveTo>
                    <a:pt x="11" y="57"/>
                  </a:moveTo>
                  <a:lnTo>
                    <a:pt x="11" y="0"/>
                  </a:lnTo>
                  <a:lnTo>
                    <a:pt x="0" y="0"/>
                  </a:lnTo>
                  <a:lnTo>
                    <a:pt x="0"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a:solidFill>
                  <a:srgbClr val="000000"/>
                </a:solidFill>
                <a:latin typeface="Arial" panose="020B0604020202020204"/>
              </a:endParaRPr>
            </a:p>
          </p:txBody>
        </p:sp>
        <p:sp>
          <p:nvSpPr>
            <p:cNvPr id="112" name="Rectangle 107">
              <a:extLst>
                <a:ext uri="{FF2B5EF4-FFF2-40B4-BE49-F238E27FC236}">
                  <a16:creationId xmlns:a16="http://schemas.microsoft.com/office/drawing/2014/main" id="{E1A95125-106F-4DD7-851C-7F14D411C01B}"/>
                </a:ext>
              </a:extLst>
            </p:cNvPr>
            <p:cNvSpPr>
              <a:spLocks noChangeArrowheads="1"/>
            </p:cNvSpPr>
            <p:nvPr/>
          </p:nvSpPr>
          <p:spPr bwMode="auto">
            <a:xfrm>
              <a:off x="2568" y="2777"/>
              <a:ext cx="25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a:solidFill>
                    <a:srgbClr val="000000"/>
                  </a:solidFill>
                  <a:latin typeface="Arial Bold" panose="020B0704020202020204" pitchFamily="34" charset="0"/>
                </a:rPr>
                <a:t>Skin</a:t>
              </a:r>
              <a:endParaRPr lang="en-US" altLang="en-US" sz="1350">
                <a:solidFill>
                  <a:srgbClr val="000000"/>
                </a:solidFill>
              </a:endParaRPr>
            </a:p>
          </p:txBody>
        </p:sp>
        <p:sp>
          <p:nvSpPr>
            <p:cNvPr id="113" name="Rectangle 108">
              <a:extLst>
                <a:ext uri="{FF2B5EF4-FFF2-40B4-BE49-F238E27FC236}">
                  <a16:creationId xmlns:a16="http://schemas.microsoft.com/office/drawing/2014/main" id="{C07498B6-E53D-4133-B05C-F68C93E1B3C4}"/>
                </a:ext>
              </a:extLst>
            </p:cNvPr>
            <p:cNvSpPr>
              <a:spLocks noChangeArrowheads="1"/>
            </p:cNvSpPr>
            <p:nvPr/>
          </p:nvSpPr>
          <p:spPr bwMode="auto">
            <a:xfrm>
              <a:off x="2433" y="2922"/>
              <a:ext cx="38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34 (29)</a:t>
              </a:r>
              <a:endParaRPr lang="en-US" altLang="en-US" sz="1350" strike="sngStrike" dirty="0">
                <a:solidFill>
                  <a:srgbClr val="000000"/>
                </a:solidFill>
              </a:endParaRPr>
            </a:p>
          </p:txBody>
        </p:sp>
        <p:sp>
          <p:nvSpPr>
            <p:cNvPr id="114" name="Rectangle 109">
              <a:extLst>
                <a:ext uri="{FF2B5EF4-FFF2-40B4-BE49-F238E27FC236}">
                  <a16:creationId xmlns:a16="http://schemas.microsoft.com/office/drawing/2014/main" id="{58236193-94B4-4F5F-8836-A35CEE62F2FE}"/>
                </a:ext>
              </a:extLst>
            </p:cNvPr>
            <p:cNvSpPr>
              <a:spLocks noChangeArrowheads="1"/>
            </p:cNvSpPr>
            <p:nvPr/>
          </p:nvSpPr>
          <p:spPr bwMode="auto">
            <a:xfrm>
              <a:off x="1902" y="1295"/>
              <a:ext cx="93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a:solidFill>
                    <a:srgbClr val="000000"/>
                  </a:solidFill>
                  <a:latin typeface="Arial Bold" panose="020B0704020202020204" pitchFamily="34" charset="0"/>
                </a:rPr>
                <a:t>Gastrointestinal</a:t>
              </a:r>
              <a:endParaRPr lang="en-US" altLang="en-US" sz="1350">
                <a:solidFill>
                  <a:srgbClr val="000000"/>
                </a:solidFill>
              </a:endParaRPr>
            </a:p>
          </p:txBody>
        </p:sp>
        <p:sp>
          <p:nvSpPr>
            <p:cNvPr id="115" name="Rectangle 110">
              <a:extLst>
                <a:ext uri="{FF2B5EF4-FFF2-40B4-BE49-F238E27FC236}">
                  <a16:creationId xmlns:a16="http://schemas.microsoft.com/office/drawing/2014/main" id="{8716996B-3BE5-4B7F-A99A-8619A5093CE1}"/>
                </a:ext>
              </a:extLst>
            </p:cNvPr>
            <p:cNvSpPr>
              <a:spLocks noChangeArrowheads="1"/>
            </p:cNvSpPr>
            <p:nvPr/>
          </p:nvSpPr>
          <p:spPr bwMode="auto">
            <a:xfrm>
              <a:off x="2463" y="1441"/>
              <a:ext cx="38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27 (23)</a:t>
              </a:r>
              <a:endParaRPr lang="en-US" altLang="en-US" sz="1350" strike="sngStrike" dirty="0">
                <a:solidFill>
                  <a:srgbClr val="000000"/>
                </a:solidFill>
              </a:endParaRPr>
            </a:p>
          </p:txBody>
        </p:sp>
        <p:sp>
          <p:nvSpPr>
            <p:cNvPr id="116" name="Rectangle 111">
              <a:extLst>
                <a:ext uri="{FF2B5EF4-FFF2-40B4-BE49-F238E27FC236}">
                  <a16:creationId xmlns:a16="http://schemas.microsoft.com/office/drawing/2014/main" id="{991F1052-A496-4C79-A247-065D786B98F8}"/>
                </a:ext>
              </a:extLst>
            </p:cNvPr>
            <p:cNvSpPr>
              <a:spLocks noChangeArrowheads="1"/>
            </p:cNvSpPr>
            <p:nvPr/>
          </p:nvSpPr>
          <p:spPr bwMode="auto">
            <a:xfrm>
              <a:off x="2243" y="925"/>
              <a:ext cx="59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Endocrine</a:t>
              </a:r>
              <a:endParaRPr lang="en-US" altLang="en-US" sz="1350" dirty="0">
                <a:solidFill>
                  <a:srgbClr val="000000"/>
                </a:solidFill>
              </a:endParaRPr>
            </a:p>
          </p:txBody>
        </p:sp>
        <p:sp>
          <p:nvSpPr>
            <p:cNvPr id="117" name="Rectangle 112">
              <a:extLst>
                <a:ext uri="{FF2B5EF4-FFF2-40B4-BE49-F238E27FC236}">
                  <a16:creationId xmlns:a16="http://schemas.microsoft.com/office/drawing/2014/main" id="{43824C08-0928-4142-B8E8-ECA9467B16A1}"/>
                </a:ext>
              </a:extLst>
            </p:cNvPr>
            <p:cNvSpPr>
              <a:spLocks noChangeArrowheads="1"/>
            </p:cNvSpPr>
            <p:nvPr/>
          </p:nvSpPr>
          <p:spPr bwMode="auto">
            <a:xfrm>
              <a:off x="2445" y="1070"/>
              <a:ext cx="42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dirty="0">
                  <a:solidFill>
                    <a:srgbClr val="000000"/>
                  </a:solidFill>
                  <a:latin typeface="Arial Bold" panose="020B0704020202020204" pitchFamily="34" charset="0"/>
                </a:rPr>
                <a:t> 30 (25)</a:t>
              </a:r>
              <a:endParaRPr lang="en-US" altLang="en-US" sz="1350" strike="sngStrike" dirty="0">
                <a:solidFill>
                  <a:srgbClr val="000000"/>
                </a:solidFill>
              </a:endParaRPr>
            </a:p>
          </p:txBody>
        </p:sp>
        <p:sp>
          <p:nvSpPr>
            <p:cNvPr id="118" name="Rectangle 113">
              <a:extLst>
                <a:ext uri="{FF2B5EF4-FFF2-40B4-BE49-F238E27FC236}">
                  <a16:creationId xmlns:a16="http://schemas.microsoft.com/office/drawing/2014/main" id="{FC58DDCF-F6BF-46C7-9CB9-85720EFAC3D0}"/>
                </a:ext>
              </a:extLst>
            </p:cNvPr>
            <p:cNvSpPr>
              <a:spLocks noChangeArrowheads="1"/>
            </p:cNvSpPr>
            <p:nvPr/>
          </p:nvSpPr>
          <p:spPr bwMode="auto">
            <a:xfrm>
              <a:off x="3962" y="3332"/>
              <a:ext cx="38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125" b="1">
                  <a:solidFill>
                    <a:srgbClr val="000000"/>
                  </a:solidFill>
                  <a:latin typeface="Arial Bold" panose="020B0704020202020204" pitchFamily="34" charset="0"/>
                </a:rPr>
                <a:t>Weeks</a:t>
              </a:r>
              <a:endParaRPr lang="en-US" altLang="en-US" sz="1350">
                <a:solidFill>
                  <a:srgbClr val="000000"/>
                </a:solidFill>
              </a:endParaRPr>
            </a:p>
          </p:txBody>
        </p:sp>
      </p:grpSp>
      <p:sp>
        <p:nvSpPr>
          <p:cNvPr id="3" name="Slide Number Placeholder 2"/>
          <p:cNvSpPr>
            <a:spLocks noGrp="1"/>
          </p:cNvSpPr>
          <p:nvPr>
            <p:ph type="sldNum" sz="quarter" idx="12"/>
          </p:nvPr>
        </p:nvSpPr>
        <p:spPr/>
        <p:txBody>
          <a:bodyPr/>
          <a:lstStyle/>
          <a:p>
            <a:pPr defTabSz="685800">
              <a:defRPr/>
            </a:pPr>
            <a:fld id="{523C7A4C-6EC6-DB4C-B133-117FAB5DFCCF}" type="slidenum">
              <a:rPr lang="en-US">
                <a:solidFill>
                  <a:srgbClr val="000000">
                    <a:tint val="75000"/>
                  </a:srgbClr>
                </a:solidFill>
                <a:latin typeface="Arial" panose="020B0604020202020204"/>
              </a:rPr>
              <a:pPr defTabSz="685800">
                <a:defRPr/>
              </a:pPr>
              <a:t>28</a:t>
            </a:fld>
            <a:endParaRPr lang="en-US">
              <a:solidFill>
                <a:srgbClr val="000000">
                  <a:tint val="75000"/>
                </a:srgbClr>
              </a:solidFill>
              <a:latin typeface="Arial" panose="020B0604020202020204"/>
            </a:endParaRPr>
          </a:p>
        </p:txBody>
      </p:sp>
      <p:sp>
        <p:nvSpPr>
          <p:cNvPr id="8" name="Rectangle 7"/>
          <p:cNvSpPr/>
          <p:nvPr/>
        </p:nvSpPr>
        <p:spPr>
          <a:xfrm>
            <a:off x="190451" y="4287826"/>
            <a:ext cx="8898830" cy="403957"/>
          </a:xfrm>
          <a:prstGeom prst="rect">
            <a:avLst/>
          </a:prstGeom>
        </p:spPr>
        <p:txBody>
          <a:bodyPr wrap="square">
            <a:spAutoFit/>
          </a:bodyPr>
          <a:lstStyle/>
          <a:p>
            <a:pPr defTabSz="685800">
              <a:defRPr/>
            </a:pPr>
            <a:r>
              <a:rPr lang="en-US" sz="675" kern="0" baseline="30000" dirty="0">
                <a:solidFill>
                  <a:srgbClr val="E7E6E6">
                    <a:lumMod val="50000"/>
                  </a:srgbClr>
                </a:solidFill>
                <a:latin typeface="Arial" panose="020B0604020202020204"/>
              </a:rPr>
              <a:t>a</a:t>
            </a:r>
            <a:r>
              <a:rPr lang="en-US" sz="675" kern="0" dirty="0">
                <a:solidFill>
                  <a:srgbClr val="E7E6E6">
                    <a:lumMod val="50000"/>
                  </a:srgbClr>
                </a:solidFill>
                <a:latin typeface="Arial" panose="020B0604020202020204"/>
              </a:rPr>
              <a:t>Time to onset includes events reported between first dose and 30 days after last dose of study therapy. Events without a stop date or with a stop date equal to the death, as well as grade 5 events, were considered unresolved. Blue shading indicates the first 12 weeks of therapy.</a:t>
            </a:r>
          </a:p>
          <a:p>
            <a:pPr defTabSz="685800">
              <a:defRPr/>
            </a:pPr>
            <a:r>
              <a:rPr lang="en-US" sz="675" kern="0" dirty="0">
                <a:solidFill>
                  <a:srgbClr val="E7E6E6">
                    <a:lumMod val="50000"/>
                  </a:srgbClr>
                </a:solidFill>
                <a:latin typeface="Arial" panose="020B0604020202020204"/>
              </a:rPr>
              <a:t>1. </a:t>
            </a:r>
            <a:r>
              <a:rPr lang="en-US" sz="675" dirty="0">
                <a:solidFill>
                  <a:srgbClr val="E7E6E6">
                    <a:lumMod val="50000"/>
                  </a:srgbClr>
                </a:solidFill>
                <a:latin typeface="Arial" panose="020B0604020202020204"/>
              </a:rPr>
              <a:t>Morse M, et al. </a:t>
            </a:r>
            <a:r>
              <a:rPr lang="en-US" sz="675" i="1" dirty="0">
                <a:solidFill>
                  <a:srgbClr val="E7E6E6">
                    <a:lumMod val="50000"/>
                  </a:srgbClr>
                </a:solidFill>
                <a:latin typeface="Arial" panose="020B0604020202020204"/>
              </a:rPr>
              <a:t>Oncologist </a:t>
            </a:r>
            <a:r>
              <a:rPr lang="en-US" altLang="en-US" sz="675" dirty="0">
                <a:solidFill>
                  <a:srgbClr val="E7E6E6">
                    <a:lumMod val="50000"/>
                  </a:srgbClr>
                </a:solidFill>
                <a:latin typeface="Arial Unicode MS"/>
              </a:rPr>
              <a:t>[</a:t>
            </a:r>
            <a:r>
              <a:rPr lang="en-US" altLang="en-US" sz="675" dirty="0" err="1">
                <a:solidFill>
                  <a:srgbClr val="E7E6E6">
                    <a:lumMod val="50000"/>
                  </a:srgbClr>
                </a:solidFill>
                <a:latin typeface="Arial Unicode MS"/>
              </a:rPr>
              <a:t>Epub</a:t>
            </a:r>
            <a:r>
              <a:rPr lang="en-US" altLang="en-US" sz="675" dirty="0">
                <a:solidFill>
                  <a:srgbClr val="E7E6E6">
                    <a:lumMod val="50000"/>
                  </a:srgbClr>
                </a:solidFill>
                <a:latin typeface="Arial Unicode MS"/>
              </a:rPr>
              <a:t> ahead of print May 30, 2019] </a:t>
            </a:r>
            <a:r>
              <a:rPr lang="en-US" altLang="en-US" sz="675" dirty="0" err="1">
                <a:solidFill>
                  <a:srgbClr val="E7E6E6">
                    <a:lumMod val="50000"/>
                  </a:srgbClr>
                </a:solidFill>
                <a:latin typeface="Arial Unicode MS"/>
              </a:rPr>
              <a:t>pii</a:t>
            </a:r>
            <a:r>
              <a:rPr lang="en-US" altLang="en-US" sz="675" dirty="0">
                <a:solidFill>
                  <a:srgbClr val="E7E6E6">
                    <a:lumMod val="50000"/>
                  </a:srgbClr>
                </a:solidFill>
                <a:latin typeface="Arial Unicode MS"/>
              </a:rPr>
              <a:t>: theoncologist.2019-0129. </a:t>
            </a:r>
            <a:r>
              <a:rPr lang="en-US" altLang="en-US" sz="675" dirty="0" err="1">
                <a:solidFill>
                  <a:srgbClr val="E7E6E6">
                    <a:lumMod val="50000"/>
                  </a:srgbClr>
                </a:solidFill>
                <a:latin typeface="Arial Unicode MS"/>
              </a:rPr>
              <a:t>doi</a:t>
            </a:r>
            <a:r>
              <a:rPr lang="en-US" altLang="en-US" sz="675" dirty="0">
                <a:solidFill>
                  <a:srgbClr val="E7E6E6">
                    <a:lumMod val="50000"/>
                  </a:srgbClr>
                </a:solidFill>
                <a:latin typeface="Arial Unicode MS"/>
              </a:rPr>
              <a:t>: 10.1634/theoncologist.2019-0129. </a:t>
            </a:r>
            <a:endParaRPr lang="en-US" sz="675" dirty="0">
              <a:solidFill>
                <a:srgbClr val="E7E6E6">
                  <a:lumMod val="50000"/>
                </a:srgbClr>
              </a:solidFill>
              <a:latin typeface="Arial" panose="020B0604020202020204"/>
            </a:endParaRPr>
          </a:p>
        </p:txBody>
      </p:sp>
      <p:sp>
        <p:nvSpPr>
          <p:cNvPr id="9" name="Title 2"/>
          <p:cNvSpPr txBox="1">
            <a:spLocks/>
          </p:cNvSpPr>
          <p:nvPr/>
        </p:nvSpPr>
        <p:spPr>
          <a:xfrm>
            <a:off x="657344" y="660677"/>
            <a:ext cx="7886700" cy="395868"/>
          </a:xfrm>
          <a:prstGeom prst="rect">
            <a:avLst/>
          </a:prstGeom>
        </p:spPr>
        <p:txBody>
          <a:bodyPr vert="horz" lIns="68580" tIns="34290" rIns="68580" bIns="34290" rtlCol="0" anchor="t" anchorCtr="0">
            <a:normAutofit/>
          </a:bodyPr>
          <a:lstStyle>
            <a:lvl1pPr algn="l" defTabSz="914400" rtl="0" eaLnBrk="1" latinLnBrk="0" hangingPunct="1">
              <a:lnSpc>
                <a:spcPct val="90000"/>
              </a:lnSpc>
              <a:spcBef>
                <a:spcPct val="0"/>
              </a:spcBef>
              <a:buNone/>
              <a:defRPr sz="1800" b="1" kern="1200">
                <a:solidFill>
                  <a:schemeClr val="accent1"/>
                </a:solidFill>
                <a:latin typeface="+mj-lt"/>
                <a:ea typeface="+mj-ea"/>
                <a:cs typeface="+mj-cs"/>
              </a:defRPr>
            </a:lvl1pPr>
          </a:lstStyle>
          <a:p>
            <a:pPr defTabSz="685800">
              <a:defRPr/>
            </a:pPr>
            <a:r>
              <a:rPr lang="en-US" sz="1350">
                <a:solidFill>
                  <a:srgbClr val="247B90"/>
                </a:solidFill>
                <a:latin typeface="Arial" panose="020B0604020202020204"/>
              </a:rPr>
              <a:t>Median (Range) Time to Onset of Select TRAEs (nivolumab + low-dose ipilimumab; 2L+)</a:t>
            </a:r>
            <a:r>
              <a:rPr lang="en-US" sz="1350" baseline="30000">
                <a:solidFill>
                  <a:srgbClr val="247B90"/>
                </a:solidFill>
                <a:latin typeface="Arial" panose="020B0604020202020204"/>
              </a:rPr>
              <a:t>a,1</a:t>
            </a:r>
          </a:p>
        </p:txBody>
      </p:sp>
      <p:sp>
        <p:nvSpPr>
          <p:cNvPr id="2" name="TextBox 1">
            <a:extLst>
              <a:ext uri="{FF2B5EF4-FFF2-40B4-BE49-F238E27FC236}">
                <a16:creationId xmlns:a16="http://schemas.microsoft.com/office/drawing/2014/main" id="{4E5CBAD0-12A6-43DA-ADA8-8AF64180E792}"/>
              </a:ext>
            </a:extLst>
          </p:cNvPr>
          <p:cNvSpPr txBox="1"/>
          <p:nvPr/>
        </p:nvSpPr>
        <p:spPr>
          <a:xfrm>
            <a:off x="2042663" y="874108"/>
            <a:ext cx="2097312" cy="276999"/>
          </a:xfrm>
          <a:prstGeom prst="rect">
            <a:avLst/>
          </a:prstGeom>
          <a:noFill/>
        </p:spPr>
        <p:txBody>
          <a:bodyPr wrap="square" rtlCol="0">
            <a:spAutoFit/>
          </a:bodyPr>
          <a:lstStyle/>
          <a:p>
            <a:pPr defTabSz="685800">
              <a:defRPr/>
            </a:pPr>
            <a:r>
              <a:rPr lang="en-US" sz="1200" b="1" dirty="0">
                <a:solidFill>
                  <a:srgbClr val="000000"/>
                </a:solidFill>
                <a:latin typeface="Arial" panose="020B0604020202020204"/>
              </a:rPr>
              <a:t>Patients with onset, n (%)</a:t>
            </a:r>
          </a:p>
        </p:txBody>
      </p:sp>
      <p:sp>
        <p:nvSpPr>
          <p:cNvPr id="119" name="Content Placeholder 203">
            <a:extLst>
              <a:ext uri="{FF2B5EF4-FFF2-40B4-BE49-F238E27FC236}">
                <a16:creationId xmlns:a16="http://schemas.microsoft.com/office/drawing/2014/main" id="{0D9682A0-1FDC-4D54-AAC2-DFC037F669D4}"/>
              </a:ext>
            </a:extLst>
          </p:cNvPr>
          <p:cNvSpPr txBox="1">
            <a:spLocks/>
          </p:cNvSpPr>
          <p:nvPr/>
        </p:nvSpPr>
        <p:spPr>
          <a:xfrm>
            <a:off x="223648" y="4051240"/>
            <a:ext cx="3927500" cy="26643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1600" kern="1200">
                <a:solidFill>
                  <a:schemeClr val="tx1"/>
                </a:solidFill>
                <a:latin typeface="+mn-lt"/>
                <a:ea typeface="+mn-ea"/>
                <a:cs typeface="+mn-cs"/>
              </a:defRPr>
            </a:lvl1pPr>
            <a:lvl2pPr marL="502920" indent="-228600" algn="l" defTabSz="914400" rtl="0" eaLnBrk="1" latinLnBrk="0" hangingPunct="1">
              <a:lnSpc>
                <a:spcPct val="90000"/>
              </a:lnSpc>
              <a:spcBef>
                <a:spcPts val="500"/>
              </a:spcBef>
              <a:buFont typeface=".AppleSystemUIFont" charset="-120"/>
              <a:buChar char="-"/>
              <a:defRPr sz="1600" kern="1200">
                <a:solidFill>
                  <a:schemeClr val="tx1"/>
                </a:solidFill>
                <a:latin typeface="+mn-lt"/>
                <a:ea typeface="+mn-ea"/>
                <a:cs typeface="+mn-cs"/>
              </a:defRPr>
            </a:lvl2pPr>
            <a:lvl3pPr marL="777240" indent="-228600" algn="l" defTabSz="914400" rtl="0" eaLnBrk="1" latinLnBrk="0" hangingPunct="1">
              <a:lnSpc>
                <a:spcPct val="90000"/>
              </a:lnSpc>
              <a:spcBef>
                <a:spcPts val="500"/>
              </a:spcBef>
              <a:buFont typeface="LucidaGrande" charset="0"/>
              <a:buChar char="■"/>
              <a:defRPr sz="1600" kern="1200">
                <a:solidFill>
                  <a:schemeClr val="tx1"/>
                </a:solidFill>
                <a:latin typeface="+mn-lt"/>
                <a:ea typeface="+mn-ea"/>
                <a:cs typeface="+mn-cs"/>
              </a:defRPr>
            </a:lvl3pPr>
            <a:lvl4pPr marL="1051560" indent="-228600" algn="l" defTabSz="914400" rtl="0" eaLnBrk="1" latinLnBrk="0" hangingPunct="1">
              <a:lnSpc>
                <a:spcPct val="90000"/>
              </a:lnSpc>
              <a:spcBef>
                <a:spcPts val="500"/>
              </a:spcBef>
              <a:buFont typeface="Courier New" charset="0"/>
              <a:buChar char="o"/>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defTabSz="685800">
              <a:spcBef>
                <a:spcPts val="750"/>
              </a:spcBef>
              <a:defRPr/>
            </a:pPr>
            <a:r>
              <a:rPr lang="en-US" sz="1050" dirty="0">
                <a:solidFill>
                  <a:srgbClr val="000000"/>
                </a:solidFill>
                <a:latin typeface="Arial" panose="020B0604020202020204"/>
              </a:rPr>
              <a:t>Median follow up was 13.4 months (range, 9–25 months)</a:t>
            </a:r>
            <a:endParaRPr lang="en-US" sz="1050" baseline="30000" dirty="0">
              <a:solidFill>
                <a:srgbClr val="000000"/>
              </a:solidFill>
              <a:latin typeface="Arial" panose="020B0604020202020204"/>
            </a:endParaRPr>
          </a:p>
          <a:p>
            <a:pPr marL="171450" indent="-171450" defTabSz="685800">
              <a:spcBef>
                <a:spcPts val="750"/>
              </a:spcBef>
              <a:defRPr/>
            </a:pPr>
            <a:endParaRPr lang="en-US" sz="1050" baseline="30000" dirty="0">
              <a:solidFill>
                <a:srgbClr val="000000"/>
              </a:solidFill>
              <a:latin typeface="Arial" panose="020B0604020202020204"/>
            </a:endParaRPr>
          </a:p>
        </p:txBody>
      </p:sp>
    </p:spTree>
    <p:extLst>
      <p:ext uri="{BB962C8B-B14F-4D97-AF65-F5344CB8AC3E}">
        <p14:creationId xmlns:p14="http://schemas.microsoft.com/office/powerpoint/2010/main" val="2354859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F772B350-C8AD-114B-BF11-544B7FD7C5E2}"/>
              </a:ext>
            </a:extLst>
          </p:cNvPr>
          <p:cNvPicPr>
            <a:picLocks noChangeAspect="1"/>
          </p:cNvPicPr>
          <p:nvPr/>
        </p:nvPicPr>
        <p:blipFill>
          <a:blip r:embed="rId3"/>
          <a:stretch>
            <a:fillRect/>
          </a:stretch>
        </p:blipFill>
        <p:spPr>
          <a:xfrm>
            <a:off x="1372073" y="2185622"/>
            <a:ext cx="2221029" cy="1605018"/>
          </a:xfrm>
          <a:prstGeom prst="rect">
            <a:avLst/>
          </a:prstGeom>
        </p:spPr>
      </p:pic>
      <p:pic>
        <p:nvPicPr>
          <p:cNvPr id="16" name="Picture 15">
            <a:extLst>
              <a:ext uri="{FF2B5EF4-FFF2-40B4-BE49-F238E27FC236}">
                <a16:creationId xmlns:a16="http://schemas.microsoft.com/office/drawing/2014/main" id="{08FF2336-32DA-FC4B-B230-81334EA8253B}"/>
              </a:ext>
            </a:extLst>
          </p:cNvPr>
          <p:cNvPicPr>
            <a:picLocks noChangeAspect="1"/>
          </p:cNvPicPr>
          <p:nvPr/>
        </p:nvPicPr>
        <p:blipFill>
          <a:blip r:embed="rId4"/>
          <a:stretch>
            <a:fillRect/>
          </a:stretch>
        </p:blipFill>
        <p:spPr>
          <a:xfrm>
            <a:off x="3442442" y="1825548"/>
            <a:ext cx="2238375" cy="2276475"/>
          </a:xfrm>
          <a:prstGeom prst="rect">
            <a:avLst/>
          </a:prstGeom>
        </p:spPr>
      </p:pic>
      <p:sp>
        <p:nvSpPr>
          <p:cNvPr id="6" name="Rectangle 5">
            <a:extLst>
              <a:ext uri="{FF2B5EF4-FFF2-40B4-BE49-F238E27FC236}">
                <a16:creationId xmlns:a16="http://schemas.microsoft.com/office/drawing/2014/main" id="{0DDFD71D-38DD-704F-BDAF-E9E68FD2F31A}"/>
              </a:ext>
            </a:extLst>
          </p:cNvPr>
          <p:cNvSpPr/>
          <p:nvPr/>
        </p:nvSpPr>
        <p:spPr>
          <a:xfrm>
            <a:off x="5265957" y="3858924"/>
            <a:ext cx="1417775" cy="38049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900">
              <a:solidFill>
                <a:prstClr val="white"/>
              </a:solidFill>
              <a:latin typeface="Calibri" panose="020F0502020204030204"/>
            </a:endParaRPr>
          </a:p>
        </p:txBody>
      </p:sp>
      <p:pic>
        <p:nvPicPr>
          <p:cNvPr id="28" name="Picture 27">
            <a:extLst>
              <a:ext uri="{FF2B5EF4-FFF2-40B4-BE49-F238E27FC236}">
                <a16:creationId xmlns:a16="http://schemas.microsoft.com/office/drawing/2014/main" id="{3E704A6F-B04A-2547-B8DC-D2C750255764}"/>
              </a:ext>
            </a:extLst>
          </p:cNvPr>
          <p:cNvPicPr>
            <a:picLocks noChangeAspect="1"/>
          </p:cNvPicPr>
          <p:nvPr/>
        </p:nvPicPr>
        <p:blipFill>
          <a:blip r:embed="rId5"/>
          <a:stretch>
            <a:fillRect/>
          </a:stretch>
        </p:blipFill>
        <p:spPr>
          <a:xfrm>
            <a:off x="5756995" y="4258231"/>
            <a:ext cx="1925516" cy="233942"/>
          </a:xfrm>
          <a:prstGeom prst="rect">
            <a:avLst/>
          </a:prstGeom>
        </p:spPr>
      </p:pic>
      <p:pic>
        <p:nvPicPr>
          <p:cNvPr id="30" name="Picture 29">
            <a:extLst>
              <a:ext uri="{FF2B5EF4-FFF2-40B4-BE49-F238E27FC236}">
                <a16:creationId xmlns:a16="http://schemas.microsoft.com/office/drawing/2014/main" id="{46D748D0-3003-7D4E-929A-39820A6005A6}"/>
              </a:ext>
            </a:extLst>
          </p:cNvPr>
          <p:cNvPicPr>
            <a:picLocks noChangeAspect="1"/>
          </p:cNvPicPr>
          <p:nvPr/>
        </p:nvPicPr>
        <p:blipFill>
          <a:blip r:embed="rId6"/>
          <a:stretch>
            <a:fillRect/>
          </a:stretch>
        </p:blipFill>
        <p:spPr>
          <a:xfrm>
            <a:off x="3732926" y="4180354"/>
            <a:ext cx="1642462" cy="368670"/>
          </a:xfrm>
          <a:prstGeom prst="rect">
            <a:avLst/>
          </a:prstGeom>
        </p:spPr>
      </p:pic>
      <p:pic>
        <p:nvPicPr>
          <p:cNvPr id="32" name="Picture 31">
            <a:extLst>
              <a:ext uri="{FF2B5EF4-FFF2-40B4-BE49-F238E27FC236}">
                <a16:creationId xmlns:a16="http://schemas.microsoft.com/office/drawing/2014/main" id="{4152B256-3157-CA4D-BAA9-E2B21439DEC8}"/>
              </a:ext>
            </a:extLst>
          </p:cNvPr>
          <p:cNvPicPr>
            <a:picLocks noChangeAspect="1"/>
          </p:cNvPicPr>
          <p:nvPr/>
        </p:nvPicPr>
        <p:blipFill>
          <a:blip r:embed="rId7"/>
          <a:stretch>
            <a:fillRect/>
          </a:stretch>
        </p:blipFill>
        <p:spPr>
          <a:xfrm>
            <a:off x="1168167" y="4278324"/>
            <a:ext cx="2190991" cy="270701"/>
          </a:xfrm>
          <a:prstGeom prst="rect">
            <a:avLst/>
          </a:prstGeom>
        </p:spPr>
      </p:pic>
      <p:grpSp>
        <p:nvGrpSpPr>
          <p:cNvPr id="80" name="Group 79">
            <a:extLst>
              <a:ext uri="{FF2B5EF4-FFF2-40B4-BE49-F238E27FC236}">
                <a16:creationId xmlns:a16="http://schemas.microsoft.com/office/drawing/2014/main" id="{02374E54-699E-B649-B50F-639EF40496FB}"/>
              </a:ext>
            </a:extLst>
          </p:cNvPr>
          <p:cNvGrpSpPr/>
          <p:nvPr/>
        </p:nvGrpSpPr>
        <p:grpSpPr>
          <a:xfrm>
            <a:off x="1465932" y="1115021"/>
            <a:ext cx="1986465" cy="930066"/>
            <a:chOff x="430576" y="1349532"/>
            <a:chExt cx="2648620" cy="1240087"/>
          </a:xfrm>
        </p:grpSpPr>
        <p:sp>
          <p:nvSpPr>
            <p:cNvPr id="25" name="TextBox 24">
              <a:extLst>
                <a:ext uri="{FF2B5EF4-FFF2-40B4-BE49-F238E27FC236}">
                  <a16:creationId xmlns:a16="http://schemas.microsoft.com/office/drawing/2014/main" id="{36414F6F-272B-7540-B391-D96DAB655B7B}"/>
                </a:ext>
              </a:extLst>
            </p:cNvPr>
            <p:cNvSpPr txBox="1"/>
            <p:nvPr/>
          </p:nvSpPr>
          <p:spPr>
            <a:xfrm>
              <a:off x="997695" y="2189510"/>
              <a:ext cx="1242220" cy="400109"/>
            </a:xfrm>
            <a:prstGeom prst="rect">
              <a:avLst/>
            </a:prstGeom>
            <a:noFill/>
          </p:spPr>
          <p:txBody>
            <a:bodyPr wrap="none" rtlCol="0">
              <a:spAutoFit/>
            </a:bodyPr>
            <a:lstStyle/>
            <a:p>
              <a:pPr defTabSz="685800"/>
              <a:r>
                <a:rPr lang="en-US" sz="1350" dirty="0">
                  <a:solidFill>
                    <a:prstClr val="black"/>
                  </a:solidFill>
                  <a:latin typeface="Calibri" panose="020F0502020204030204"/>
                </a:rPr>
                <a:t>2</a:t>
              </a:r>
              <a:r>
                <a:rPr lang="en-US" sz="1350" baseline="30000" dirty="0">
                  <a:solidFill>
                    <a:prstClr val="black"/>
                  </a:solidFill>
                  <a:latin typeface="Calibri" panose="020F0502020204030204"/>
                </a:rPr>
                <a:t>nd</a:t>
              </a:r>
              <a:r>
                <a:rPr lang="en-US" sz="1350" dirty="0">
                  <a:solidFill>
                    <a:prstClr val="black"/>
                  </a:solidFill>
                  <a:latin typeface="Calibri" panose="020F0502020204030204"/>
                </a:rPr>
                <a:t>-3</a:t>
              </a:r>
              <a:r>
                <a:rPr lang="en-US" sz="1350" baseline="30000" dirty="0">
                  <a:solidFill>
                    <a:prstClr val="black"/>
                  </a:solidFill>
                  <a:latin typeface="Calibri" panose="020F0502020204030204"/>
                </a:rPr>
                <a:t>rd</a:t>
              </a:r>
              <a:r>
                <a:rPr lang="en-US" sz="1350" dirty="0">
                  <a:solidFill>
                    <a:prstClr val="black"/>
                  </a:solidFill>
                  <a:latin typeface="Calibri" panose="020F0502020204030204"/>
                </a:rPr>
                <a:t> line</a:t>
              </a:r>
            </a:p>
          </p:txBody>
        </p:sp>
        <p:sp>
          <p:nvSpPr>
            <p:cNvPr id="33" name="TextBox 32">
              <a:extLst>
                <a:ext uri="{FF2B5EF4-FFF2-40B4-BE49-F238E27FC236}">
                  <a16:creationId xmlns:a16="http://schemas.microsoft.com/office/drawing/2014/main" id="{8B9A3C98-4955-774D-A939-141266CEE4F3}"/>
                </a:ext>
              </a:extLst>
            </p:cNvPr>
            <p:cNvSpPr txBox="1"/>
            <p:nvPr/>
          </p:nvSpPr>
          <p:spPr>
            <a:xfrm>
              <a:off x="430576" y="1349532"/>
              <a:ext cx="2648620" cy="492442"/>
            </a:xfrm>
            <a:prstGeom prst="rect">
              <a:avLst/>
            </a:prstGeom>
            <a:noFill/>
          </p:spPr>
          <p:txBody>
            <a:bodyPr wrap="square" rtlCol="0">
              <a:spAutoFit/>
            </a:bodyPr>
            <a:lstStyle/>
            <a:p>
              <a:pPr defTabSz="685800"/>
              <a:r>
                <a:rPr lang="en-US" b="1" dirty="0">
                  <a:solidFill>
                    <a:prstClr val="black"/>
                  </a:solidFill>
                  <a:latin typeface="Calibri" panose="020F0502020204030204"/>
                </a:rPr>
                <a:t>Checkmate -142</a:t>
              </a:r>
            </a:p>
          </p:txBody>
        </p:sp>
        <p:sp>
          <p:nvSpPr>
            <p:cNvPr id="34" name="TextBox 33">
              <a:extLst>
                <a:ext uri="{FF2B5EF4-FFF2-40B4-BE49-F238E27FC236}">
                  <a16:creationId xmlns:a16="http://schemas.microsoft.com/office/drawing/2014/main" id="{F156338F-6B87-DC44-88DA-50AD1142D870}"/>
                </a:ext>
              </a:extLst>
            </p:cNvPr>
            <p:cNvSpPr txBox="1"/>
            <p:nvPr/>
          </p:nvSpPr>
          <p:spPr>
            <a:xfrm>
              <a:off x="436239" y="1844788"/>
              <a:ext cx="243699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Nivolumab, Ipilimumab</a:t>
              </a:r>
            </a:p>
          </p:txBody>
        </p:sp>
      </p:grpSp>
      <p:grpSp>
        <p:nvGrpSpPr>
          <p:cNvPr id="78" name="Group 77">
            <a:extLst>
              <a:ext uri="{FF2B5EF4-FFF2-40B4-BE49-F238E27FC236}">
                <a16:creationId xmlns:a16="http://schemas.microsoft.com/office/drawing/2014/main" id="{F067E149-6DD1-FE4C-A0D5-860BAF03FBC4}"/>
              </a:ext>
            </a:extLst>
          </p:cNvPr>
          <p:cNvGrpSpPr/>
          <p:nvPr/>
        </p:nvGrpSpPr>
        <p:grpSpPr>
          <a:xfrm>
            <a:off x="6000138" y="1096174"/>
            <a:ext cx="1718612" cy="908097"/>
            <a:chOff x="3360820" y="1343977"/>
            <a:chExt cx="2291483" cy="1210795"/>
          </a:xfrm>
        </p:grpSpPr>
        <p:sp>
          <p:nvSpPr>
            <p:cNvPr id="26" name="TextBox 25">
              <a:extLst>
                <a:ext uri="{FF2B5EF4-FFF2-40B4-BE49-F238E27FC236}">
                  <a16:creationId xmlns:a16="http://schemas.microsoft.com/office/drawing/2014/main" id="{6A4FBDD0-614B-4746-B934-000BC7CBA912}"/>
                </a:ext>
              </a:extLst>
            </p:cNvPr>
            <p:cNvSpPr txBox="1"/>
            <p:nvPr/>
          </p:nvSpPr>
          <p:spPr>
            <a:xfrm>
              <a:off x="4135823" y="2154663"/>
              <a:ext cx="891697" cy="400109"/>
            </a:xfrm>
            <a:prstGeom prst="rect">
              <a:avLst/>
            </a:prstGeom>
            <a:noFill/>
          </p:spPr>
          <p:txBody>
            <a:bodyPr wrap="none" rtlCol="0">
              <a:spAutoFit/>
            </a:bodyPr>
            <a:lstStyle/>
            <a:p>
              <a:pPr defTabSz="685800"/>
              <a:r>
                <a:rPr lang="en-US" sz="1350" dirty="0">
                  <a:solidFill>
                    <a:prstClr val="black"/>
                  </a:solidFill>
                  <a:latin typeface="Calibri" panose="020F0502020204030204"/>
                </a:rPr>
                <a:t>3</a:t>
              </a:r>
              <a:r>
                <a:rPr lang="en-US" sz="1350" baseline="30000" dirty="0">
                  <a:solidFill>
                    <a:prstClr val="black"/>
                  </a:solidFill>
                  <a:latin typeface="Calibri" panose="020F0502020204030204"/>
                </a:rPr>
                <a:t>rd</a:t>
              </a:r>
              <a:r>
                <a:rPr lang="en-US" sz="1350" dirty="0">
                  <a:solidFill>
                    <a:prstClr val="black"/>
                  </a:solidFill>
                  <a:latin typeface="Calibri" panose="020F0502020204030204"/>
                </a:rPr>
                <a:t> line</a:t>
              </a:r>
            </a:p>
          </p:txBody>
        </p:sp>
        <p:sp>
          <p:nvSpPr>
            <p:cNvPr id="31" name="TextBox 30">
              <a:extLst>
                <a:ext uri="{FF2B5EF4-FFF2-40B4-BE49-F238E27FC236}">
                  <a16:creationId xmlns:a16="http://schemas.microsoft.com/office/drawing/2014/main" id="{1ADA5E34-3039-B548-A8E8-F13258CBA44E}"/>
                </a:ext>
              </a:extLst>
            </p:cNvPr>
            <p:cNvSpPr txBox="1"/>
            <p:nvPr/>
          </p:nvSpPr>
          <p:spPr>
            <a:xfrm>
              <a:off x="3360820" y="1343977"/>
              <a:ext cx="2291483" cy="492442"/>
            </a:xfrm>
            <a:prstGeom prst="rect">
              <a:avLst/>
            </a:prstGeom>
            <a:noFill/>
          </p:spPr>
          <p:txBody>
            <a:bodyPr wrap="none" rtlCol="0">
              <a:spAutoFit/>
            </a:bodyPr>
            <a:lstStyle/>
            <a:p>
              <a:pPr defTabSz="685800"/>
              <a:r>
                <a:rPr lang="en-US" b="1" dirty="0">
                  <a:solidFill>
                    <a:prstClr val="black"/>
                  </a:solidFill>
                  <a:latin typeface="Calibri" panose="020F0502020204030204"/>
                </a:rPr>
                <a:t>Checkmate -142</a:t>
              </a:r>
            </a:p>
          </p:txBody>
        </p:sp>
        <p:sp>
          <p:nvSpPr>
            <p:cNvPr id="35" name="TextBox 34">
              <a:extLst>
                <a:ext uri="{FF2B5EF4-FFF2-40B4-BE49-F238E27FC236}">
                  <a16:creationId xmlns:a16="http://schemas.microsoft.com/office/drawing/2014/main" id="{790BA742-6920-5D4B-A2CD-0A6B99A9BEB1}"/>
                </a:ext>
              </a:extLst>
            </p:cNvPr>
            <p:cNvSpPr txBox="1"/>
            <p:nvPr/>
          </p:nvSpPr>
          <p:spPr>
            <a:xfrm>
              <a:off x="3966744" y="1833270"/>
              <a:ext cx="1265732" cy="400109"/>
            </a:xfrm>
            <a:prstGeom prst="rect">
              <a:avLst/>
            </a:prstGeom>
            <a:noFill/>
          </p:spPr>
          <p:txBody>
            <a:bodyPr wrap="none" rtlCol="0">
              <a:spAutoFit/>
            </a:bodyPr>
            <a:lstStyle/>
            <a:p>
              <a:pPr defTabSz="685800"/>
              <a:r>
                <a:rPr lang="en-US" sz="1350" dirty="0">
                  <a:solidFill>
                    <a:prstClr val="black"/>
                  </a:solidFill>
                  <a:latin typeface="Calibri" panose="020F0502020204030204"/>
                </a:rPr>
                <a:t>Nivolumab</a:t>
              </a:r>
            </a:p>
          </p:txBody>
        </p:sp>
      </p:grpSp>
      <p:grpSp>
        <p:nvGrpSpPr>
          <p:cNvPr id="79" name="Group 78">
            <a:extLst>
              <a:ext uri="{FF2B5EF4-FFF2-40B4-BE49-F238E27FC236}">
                <a16:creationId xmlns:a16="http://schemas.microsoft.com/office/drawing/2014/main" id="{C242F5E6-F9E5-BE48-BE19-9E994DA1BDC7}"/>
              </a:ext>
            </a:extLst>
          </p:cNvPr>
          <p:cNvGrpSpPr/>
          <p:nvPr/>
        </p:nvGrpSpPr>
        <p:grpSpPr>
          <a:xfrm>
            <a:off x="3720454" y="1103803"/>
            <a:ext cx="1802570" cy="878298"/>
            <a:chOff x="6448042" y="1374952"/>
            <a:chExt cx="2403426" cy="1171064"/>
          </a:xfrm>
        </p:grpSpPr>
        <p:sp>
          <p:nvSpPr>
            <p:cNvPr id="27" name="TextBox 26">
              <a:extLst>
                <a:ext uri="{FF2B5EF4-FFF2-40B4-BE49-F238E27FC236}">
                  <a16:creationId xmlns:a16="http://schemas.microsoft.com/office/drawing/2014/main" id="{73BA6A33-8A87-224A-8506-41ACBB68F47D}"/>
                </a:ext>
              </a:extLst>
            </p:cNvPr>
            <p:cNvSpPr txBox="1"/>
            <p:nvPr/>
          </p:nvSpPr>
          <p:spPr>
            <a:xfrm>
              <a:off x="6986206" y="2145907"/>
              <a:ext cx="891697" cy="400109"/>
            </a:xfrm>
            <a:prstGeom prst="rect">
              <a:avLst/>
            </a:prstGeom>
            <a:noFill/>
          </p:spPr>
          <p:txBody>
            <a:bodyPr wrap="none" rtlCol="0">
              <a:spAutoFit/>
            </a:bodyPr>
            <a:lstStyle/>
            <a:p>
              <a:pPr defTabSz="685800"/>
              <a:r>
                <a:rPr lang="en-US" sz="1350" dirty="0">
                  <a:solidFill>
                    <a:prstClr val="black"/>
                  </a:solidFill>
                  <a:latin typeface="Calibri" panose="020F0502020204030204"/>
                </a:rPr>
                <a:t>3</a:t>
              </a:r>
              <a:r>
                <a:rPr lang="en-US" sz="1350" baseline="30000" dirty="0">
                  <a:solidFill>
                    <a:prstClr val="black"/>
                  </a:solidFill>
                  <a:latin typeface="Calibri" panose="020F0502020204030204"/>
                </a:rPr>
                <a:t>rd</a:t>
              </a:r>
              <a:r>
                <a:rPr lang="en-US" sz="1350" dirty="0">
                  <a:solidFill>
                    <a:prstClr val="black"/>
                  </a:solidFill>
                  <a:latin typeface="Calibri" panose="020F0502020204030204"/>
                </a:rPr>
                <a:t> line</a:t>
              </a:r>
            </a:p>
          </p:txBody>
        </p:sp>
        <p:sp>
          <p:nvSpPr>
            <p:cNvPr id="29" name="TextBox 28">
              <a:extLst>
                <a:ext uri="{FF2B5EF4-FFF2-40B4-BE49-F238E27FC236}">
                  <a16:creationId xmlns:a16="http://schemas.microsoft.com/office/drawing/2014/main" id="{E6174242-D722-404D-9C41-AB420FD32DD4}"/>
                </a:ext>
              </a:extLst>
            </p:cNvPr>
            <p:cNvSpPr txBox="1"/>
            <p:nvPr/>
          </p:nvSpPr>
          <p:spPr>
            <a:xfrm>
              <a:off x="6448042" y="1374952"/>
              <a:ext cx="2403426" cy="492443"/>
            </a:xfrm>
            <a:prstGeom prst="rect">
              <a:avLst/>
            </a:prstGeom>
            <a:noFill/>
          </p:spPr>
          <p:txBody>
            <a:bodyPr wrap="square" rtlCol="0">
              <a:spAutoFit/>
            </a:bodyPr>
            <a:lstStyle/>
            <a:p>
              <a:pPr defTabSz="685800"/>
              <a:r>
                <a:rPr lang="en-US" b="1" dirty="0">
                  <a:solidFill>
                    <a:prstClr val="black"/>
                  </a:solidFill>
                  <a:latin typeface="Calibri" panose="020F0502020204030204"/>
                </a:rPr>
                <a:t>Keynote - 164</a:t>
              </a:r>
            </a:p>
          </p:txBody>
        </p:sp>
        <p:sp>
          <p:nvSpPr>
            <p:cNvPr id="36" name="TextBox 35">
              <a:extLst>
                <a:ext uri="{FF2B5EF4-FFF2-40B4-BE49-F238E27FC236}">
                  <a16:creationId xmlns:a16="http://schemas.microsoft.com/office/drawing/2014/main" id="{3CC261CC-9D0E-F743-9150-DB06454E6A28}"/>
                </a:ext>
              </a:extLst>
            </p:cNvPr>
            <p:cNvSpPr txBox="1"/>
            <p:nvPr/>
          </p:nvSpPr>
          <p:spPr>
            <a:xfrm>
              <a:off x="6493807" y="1817367"/>
              <a:ext cx="1717906" cy="400109"/>
            </a:xfrm>
            <a:prstGeom prst="rect">
              <a:avLst/>
            </a:prstGeom>
            <a:noFill/>
          </p:spPr>
          <p:txBody>
            <a:bodyPr wrap="none" rtlCol="0">
              <a:spAutoFit/>
            </a:bodyPr>
            <a:lstStyle/>
            <a:p>
              <a:pPr defTabSz="685800"/>
              <a:r>
                <a:rPr lang="en-US" sz="1350" dirty="0">
                  <a:solidFill>
                    <a:prstClr val="black"/>
                  </a:solidFill>
                  <a:latin typeface="Calibri" panose="020F0502020204030204"/>
                </a:rPr>
                <a:t>Pembrolizumab</a:t>
              </a:r>
            </a:p>
          </p:txBody>
        </p:sp>
      </p:grpSp>
      <p:sp>
        <p:nvSpPr>
          <p:cNvPr id="37" name="Title 1">
            <a:extLst>
              <a:ext uri="{FF2B5EF4-FFF2-40B4-BE49-F238E27FC236}">
                <a16:creationId xmlns:a16="http://schemas.microsoft.com/office/drawing/2014/main" id="{28C0D93F-064A-2D4F-871A-21A9AD372623}"/>
              </a:ext>
            </a:extLst>
          </p:cNvPr>
          <p:cNvSpPr txBox="1">
            <a:spLocks/>
          </p:cNvSpPr>
          <p:nvPr/>
        </p:nvSpPr>
        <p:spPr>
          <a:xfrm>
            <a:off x="995035" y="138768"/>
            <a:ext cx="7346070" cy="857250"/>
          </a:xfrm>
          <a:prstGeom prst="rect">
            <a:avLst/>
          </a:prstGeom>
        </p:spPr>
        <p:txBody>
          <a:bodyPr vert="horz" lIns="68580" tIns="34290" rIns="68580" bIns="34290" rtlCol="0" anchor="ctr">
            <a:noAutofit/>
          </a:bodyPr>
          <a:lstStyle>
            <a:lvl1pPr algn="ctr" defTabSz="342900" rtl="0" eaLnBrk="1" latinLnBrk="0" hangingPunct="1">
              <a:lnSpc>
                <a:spcPct val="85000"/>
              </a:lnSpc>
              <a:spcBef>
                <a:spcPct val="0"/>
              </a:spcBef>
              <a:buNone/>
              <a:defRPr sz="4000" b="1" kern="1200">
                <a:solidFill>
                  <a:srgbClr val="E87722"/>
                </a:solidFill>
                <a:latin typeface="Arial" panose="020B0604020202020204" pitchFamily="34" charset="0"/>
                <a:ea typeface="+mj-ea"/>
                <a:cs typeface="+mj-cs"/>
              </a:defRPr>
            </a:lvl1pPr>
          </a:lstStyle>
          <a:p>
            <a:pPr defTabSz="257175"/>
            <a:r>
              <a:rPr lang="en-US" sz="2400" i="1" dirty="0">
                <a:solidFill>
                  <a:srgbClr val="002060"/>
                </a:solidFill>
                <a:latin typeface="Calibri Light" panose="020F0302020204030204"/>
              </a:rPr>
              <a:t>DIFERENCIAS ENTRE AGENTES ANTI PD 1 Y COMBINACIÓN EN PACIENTES PRETRATADOS  </a:t>
            </a:r>
          </a:p>
        </p:txBody>
      </p:sp>
      <p:sp>
        <p:nvSpPr>
          <p:cNvPr id="38" name="TextBox 37">
            <a:extLst>
              <a:ext uri="{FF2B5EF4-FFF2-40B4-BE49-F238E27FC236}">
                <a16:creationId xmlns:a16="http://schemas.microsoft.com/office/drawing/2014/main" id="{EF11A418-67F2-4A4A-B5A5-C6D0512D26A3}"/>
              </a:ext>
            </a:extLst>
          </p:cNvPr>
          <p:cNvSpPr txBox="1"/>
          <p:nvPr/>
        </p:nvSpPr>
        <p:spPr>
          <a:xfrm>
            <a:off x="961071" y="-409421"/>
            <a:ext cx="1936043" cy="300082"/>
          </a:xfrm>
          <a:prstGeom prst="rect">
            <a:avLst/>
          </a:prstGeom>
          <a:noFill/>
        </p:spPr>
        <p:txBody>
          <a:bodyPr wrap="none" rtlCol="0">
            <a:spAutoFit/>
          </a:bodyPr>
          <a:lstStyle/>
          <a:p>
            <a:pPr defTabSz="685800"/>
            <a:r>
              <a:rPr lang="en-US" sz="1350" dirty="0">
                <a:solidFill>
                  <a:prstClr val="black"/>
                </a:solidFill>
                <a:latin typeface="Calibri" panose="020F0502020204030204"/>
              </a:rPr>
              <a:t>Less primary resistance ?</a:t>
            </a:r>
          </a:p>
        </p:txBody>
      </p:sp>
      <p:cxnSp>
        <p:nvCxnSpPr>
          <p:cNvPr id="24" name="Straight Arrow Connector 23">
            <a:extLst>
              <a:ext uri="{FF2B5EF4-FFF2-40B4-BE49-F238E27FC236}">
                <a16:creationId xmlns:a16="http://schemas.microsoft.com/office/drawing/2014/main" id="{3D6E1EE8-7C3F-5E43-948C-C3AA7E9D886F}"/>
              </a:ext>
            </a:extLst>
          </p:cNvPr>
          <p:cNvCxnSpPr/>
          <p:nvPr/>
        </p:nvCxnSpPr>
        <p:spPr>
          <a:xfrm>
            <a:off x="1748632" y="2292982"/>
            <a:ext cx="0" cy="189521"/>
          </a:xfrm>
          <a:prstGeom prst="straightConnector1">
            <a:avLst/>
          </a:prstGeom>
          <a:ln w="190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6B5B8D3-49C8-CA43-8F24-8245DA3C4AE9}"/>
              </a:ext>
            </a:extLst>
          </p:cNvPr>
          <p:cNvCxnSpPr/>
          <p:nvPr/>
        </p:nvCxnSpPr>
        <p:spPr>
          <a:xfrm flipH="1">
            <a:off x="1719205" y="2471586"/>
            <a:ext cx="1360447"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58A4C16-761C-5C4D-90DF-B77FDE30257B}"/>
              </a:ext>
            </a:extLst>
          </p:cNvPr>
          <p:cNvCxnSpPr>
            <a:cxnSpLocks/>
          </p:cNvCxnSpPr>
          <p:nvPr/>
        </p:nvCxnSpPr>
        <p:spPr>
          <a:xfrm>
            <a:off x="-387279" y="2706620"/>
            <a:ext cx="0" cy="914216"/>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A0553F1-6FF3-BD4A-BD42-ECD8B034492E}"/>
              </a:ext>
            </a:extLst>
          </p:cNvPr>
          <p:cNvCxnSpPr>
            <a:cxnSpLocks/>
          </p:cNvCxnSpPr>
          <p:nvPr/>
        </p:nvCxnSpPr>
        <p:spPr>
          <a:xfrm>
            <a:off x="2834325" y="2470381"/>
            <a:ext cx="0" cy="148994"/>
          </a:xfrm>
          <a:prstGeom prst="straightConnector1">
            <a:avLst/>
          </a:prstGeom>
          <a:ln w="1905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45" name="Picture 44">
            <a:extLst>
              <a:ext uri="{FF2B5EF4-FFF2-40B4-BE49-F238E27FC236}">
                <a16:creationId xmlns:a16="http://schemas.microsoft.com/office/drawing/2014/main" id="{511D763F-3D26-8E4D-A2B2-9D426CB4B7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8181" y="2032823"/>
            <a:ext cx="2520015" cy="1877824"/>
          </a:xfrm>
          <a:prstGeom prst="rect">
            <a:avLst/>
          </a:prstGeom>
        </p:spPr>
      </p:pic>
      <p:grpSp>
        <p:nvGrpSpPr>
          <p:cNvPr id="83" name="Group 82">
            <a:extLst>
              <a:ext uri="{FF2B5EF4-FFF2-40B4-BE49-F238E27FC236}">
                <a16:creationId xmlns:a16="http://schemas.microsoft.com/office/drawing/2014/main" id="{B3030C20-29F0-1B4A-963E-3A01FFC54688}"/>
              </a:ext>
            </a:extLst>
          </p:cNvPr>
          <p:cNvGrpSpPr/>
          <p:nvPr/>
        </p:nvGrpSpPr>
        <p:grpSpPr>
          <a:xfrm>
            <a:off x="5756994" y="2122870"/>
            <a:ext cx="1205403" cy="566620"/>
            <a:chOff x="6151992" y="2551090"/>
            <a:chExt cx="1607204" cy="755492"/>
          </a:xfrm>
        </p:grpSpPr>
        <p:cxnSp>
          <p:nvCxnSpPr>
            <p:cNvPr id="46" name="Straight Arrow Connector 45">
              <a:extLst>
                <a:ext uri="{FF2B5EF4-FFF2-40B4-BE49-F238E27FC236}">
                  <a16:creationId xmlns:a16="http://schemas.microsoft.com/office/drawing/2014/main" id="{BBB5D920-B85D-064C-AB59-B4E11687FD47}"/>
                </a:ext>
              </a:extLst>
            </p:cNvPr>
            <p:cNvCxnSpPr>
              <a:cxnSpLocks/>
            </p:cNvCxnSpPr>
            <p:nvPr/>
          </p:nvCxnSpPr>
          <p:spPr>
            <a:xfrm flipH="1">
              <a:off x="6683421" y="2781111"/>
              <a:ext cx="410383" cy="36506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AB0E9EC-A1D8-BB4F-99EE-C9AB896DF954}"/>
                </a:ext>
              </a:extLst>
            </p:cNvPr>
            <p:cNvSpPr txBox="1"/>
            <p:nvPr/>
          </p:nvSpPr>
          <p:spPr>
            <a:xfrm>
              <a:off x="6194321" y="2551090"/>
              <a:ext cx="1564875" cy="307776"/>
            </a:xfrm>
            <a:prstGeom prst="rect">
              <a:avLst/>
            </a:prstGeom>
            <a:solidFill>
              <a:schemeClr val="accent3">
                <a:lumMod val="20000"/>
                <a:lumOff val="80000"/>
              </a:schemeClr>
            </a:solidFill>
            <a:ln>
              <a:solidFill>
                <a:schemeClr val="accent1"/>
              </a:solidFill>
            </a:ln>
          </p:spPr>
          <p:txBody>
            <a:bodyPr wrap="square" rtlCol="0">
              <a:spAutoFit/>
            </a:bodyPr>
            <a:lstStyle/>
            <a:p>
              <a:pPr defTabSz="685800"/>
              <a:r>
                <a:rPr lang="en-US" sz="900" b="1" dirty="0">
                  <a:solidFill>
                    <a:prstClr val="black"/>
                  </a:solidFill>
                  <a:latin typeface="Calibri" panose="020F0502020204030204"/>
                </a:rPr>
                <a:t>Resistencia </a:t>
              </a:r>
              <a:r>
                <a:rPr lang="en-US" sz="900" b="1" dirty="0" err="1">
                  <a:solidFill>
                    <a:prstClr val="black"/>
                  </a:solidFill>
                  <a:latin typeface="Calibri" panose="020F0502020204030204"/>
                </a:rPr>
                <a:t>primaria</a:t>
              </a:r>
              <a:endParaRPr lang="en-US" sz="900" b="1" dirty="0">
                <a:solidFill>
                  <a:prstClr val="black"/>
                </a:solidFill>
                <a:latin typeface="Calibri" panose="020F0502020204030204"/>
              </a:endParaRPr>
            </a:p>
          </p:txBody>
        </p:sp>
        <p:sp>
          <p:nvSpPr>
            <p:cNvPr id="21" name="TextBox 20">
              <a:extLst>
                <a:ext uri="{FF2B5EF4-FFF2-40B4-BE49-F238E27FC236}">
                  <a16:creationId xmlns:a16="http://schemas.microsoft.com/office/drawing/2014/main" id="{BD8BAAE9-91A3-E344-9985-25E6B3534D70}"/>
                </a:ext>
              </a:extLst>
            </p:cNvPr>
            <p:cNvSpPr txBox="1"/>
            <p:nvPr/>
          </p:nvSpPr>
          <p:spPr>
            <a:xfrm>
              <a:off x="6151992" y="2998806"/>
              <a:ext cx="511251" cy="307776"/>
            </a:xfrm>
            <a:prstGeom prst="rect">
              <a:avLst/>
            </a:prstGeom>
            <a:noFill/>
          </p:spPr>
          <p:txBody>
            <a:bodyPr wrap="none" rtlCol="0">
              <a:spAutoFit/>
            </a:bodyPr>
            <a:lstStyle/>
            <a:p>
              <a:pPr defTabSz="685800"/>
              <a:r>
                <a:rPr lang="en-US" sz="900" b="1" dirty="0">
                  <a:solidFill>
                    <a:prstClr val="black"/>
                  </a:solidFill>
                  <a:latin typeface="Calibri" panose="020F0502020204030204"/>
                </a:rPr>
                <a:t>28%</a:t>
              </a:r>
            </a:p>
          </p:txBody>
        </p:sp>
      </p:grpSp>
      <p:grpSp>
        <p:nvGrpSpPr>
          <p:cNvPr id="82" name="Group 81">
            <a:extLst>
              <a:ext uri="{FF2B5EF4-FFF2-40B4-BE49-F238E27FC236}">
                <a16:creationId xmlns:a16="http://schemas.microsoft.com/office/drawing/2014/main" id="{BA508EDF-751E-0F40-94C8-845D4B311FB4}"/>
              </a:ext>
            </a:extLst>
          </p:cNvPr>
          <p:cNvGrpSpPr/>
          <p:nvPr/>
        </p:nvGrpSpPr>
        <p:grpSpPr>
          <a:xfrm>
            <a:off x="3871337" y="2110306"/>
            <a:ext cx="1195982" cy="585509"/>
            <a:chOff x="3485381" y="2534340"/>
            <a:chExt cx="1594643" cy="780679"/>
          </a:xfrm>
        </p:grpSpPr>
        <p:cxnSp>
          <p:nvCxnSpPr>
            <p:cNvPr id="9" name="Straight Arrow Connector 8">
              <a:extLst>
                <a:ext uri="{FF2B5EF4-FFF2-40B4-BE49-F238E27FC236}">
                  <a16:creationId xmlns:a16="http://schemas.microsoft.com/office/drawing/2014/main" id="{DB2F3B4D-CCE6-6A4E-AD16-D789FE58EEB7}"/>
                </a:ext>
              </a:extLst>
            </p:cNvPr>
            <p:cNvCxnSpPr>
              <a:cxnSpLocks/>
            </p:cNvCxnSpPr>
            <p:nvPr/>
          </p:nvCxnSpPr>
          <p:spPr>
            <a:xfrm flipH="1">
              <a:off x="3716940" y="2778168"/>
              <a:ext cx="558158" cy="26770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954D168-0F07-BB40-9C4D-4FABD4AE1C1A}"/>
                </a:ext>
              </a:extLst>
            </p:cNvPr>
            <p:cNvSpPr txBox="1"/>
            <p:nvPr/>
          </p:nvSpPr>
          <p:spPr>
            <a:xfrm>
              <a:off x="3485381" y="2534340"/>
              <a:ext cx="1594643" cy="307776"/>
            </a:xfrm>
            <a:prstGeom prst="rect">
              <a:avLst/>
            </a:prstGeom>
            <a:solidFill>
              <a:schemeClr val="accent3">
                <a:lumMod val="20000"/>
                <a:lumOff val="80000"/>
              </a:schemeClr>
            </a:solidFill>
            <a:ln>
              <a:solidFill>
                <a:schemeClr val="accent1"/>
              </a:solidFill>
            </a:ln>
          </p:spPr>
          <p:txBody>
            <a:bodyPr wrap="square" rtlCol="0">
              <a:spAutoFit/>
            </a:bodyPr>
            <a:lstStyle/>
            <a:p>
              <a:pPr defTabSz="685800"/>
              <a:r>
                <a:rPr lang="en-US" sz="900" b="1" dirty="0">
                  <a:solidFill>
                    <a:prstClr val="black"/>
                  </a:solidFill>
                  <a:latin typeface="Calibri" panose="020F0502020204030204"/>
                </a:rPr>
                <a:t>Resistencia </a:t>
              </a:r>
              <a:r>
                <a:rPr lang="en-US" sz="900" b="1" dirty="0" err="1">
                  <a:solidFill>
                    <a:prstClr val="black"/>
                  </a:solidFill>
                  <a:latin typeface="Calibri" panose="020F0502020204030204"/>
                </a:rPr>
                <a:t>primaria</a:t>
              </a:r>
              <a:endParaRPr lang="en-US" sz="900" b="1" dirty="0">
                <a:solidFill>
                  <a:prstClr val="black"/>
                </a:solidFill>
                <a:latin typeface="Calibri" panose="020F0502020204030204"/>
              </a:endParaRPr>
            </a:p>
          </p:txBody>
        </p:sp>
        <p:sp>
          <p:nvSpPr>
            <p:cNvPr id="57" name="TextBox 56">
              <a:extLst>
                <a:ext uri="{FF2B5EF4-FFF2-40B4-BE49-F238E27FC236}">
                  <a16:creationId xmlns:a16="http://schemas.microsoft.com/office/drawing/2014/main" id="{6D8F4993-5CF0-2047-BE42-35C6D252D2E4}"/>
                </a:ext>
              </a:extLst>
            </p:cNvPr>
            <p:cNvSpPr txBox="1"/>
            <p:nvPr/>
          </p:nvSpPr>
          <p:spPr>
            <a:xfrm>
              <a:off x="3487960" y="3007243"/>
              <a:ext cx="511251" cy="307776"/>
            </a:xfrm>
            <a:prstGeom prst="rect">
              <a:avLst/>
            </a:prstGeom>
            <a:noFill/>
          </p:spPr>
          <p:txBody>
            <a:bodyPr wrap="none" rtlCol="0">
              <a:spAutoFit/>
            </a:bodyPr>
            <a:lstStyle/>
            <a:p>
              <a:pPr defTabSz="685800"/>
              <a:r>
                <a:rPr lang="en-US" sz="900" b="1" dirty="0">
                  <a:solidFill>
                    <a:prstClr val="black"/>
                  </a:solidFill>
                  <a:latin typeface="Calibri" panose="020F0502020204030204"/>
                </a:rPr>
                <a:t>46%</a:t>
              </a:r>
            </a:p>
          </p:txBody>
        </p:sp>
      </p:grpSp>
      <p:grpSp>
        <p:nvGrpSpPr>
          <p:cNvPr id="95" name="Group 94">
            <a:extLst>
              <a:ext uri="{FF2B5EF4-FFF2-40B4-BE49-F238E27FC236}">
                <a16:creationId xmlns:a16="http://schemas.microsoft.com/office/drawing/2014/main" id="{B89A5F1B-344B-804A-833F-781D696CB55A}"/>
              </a:ext>
            </a:extLst>
          </p:cNvPr>
          <p:cNvGrpSpPr/>
          <p:nvPr/>
        </p:nvGrpSpPr>
        <p:grpSpPr>
          <a:xfrm>
            <a:off x="1372072" y="1964974"/>
            <a:ext cx="1171640" cy="552063"/>
            <a:chOff x="305430" y="2340573"/>
            <a:chExt cx="1562186" cy="736086"/>
          </a:xfrm>
        </p:grpSpPr>
        <p:cxnSp>
          <p:nvCxnSpPr>
            <p:cNvPr id="48" name="Straight Arrow Connector 47">
              <a:extLst>
                <a:ext uri="{FF2B5EF4-FFF2-40B4-BE49-F238E27FC236}">
                  <a16:creationId xmlns:a16="http://schemas.microsoft.com/office/drawing/2014/main" id="{A06A8844-1CAB-1946-BE74-4E05B0A1BAB5}"/>
                </a:ext>
              </a:extLst>
            </p:cNvPr>
            <p:cNvCxnSpPr>
              <a:cxnSpLocks/>
            </p:cNvCxnSpPr>
            <p:nvPr/>
          </p:nvCxnSpPr>
          <p:spPr>
            <a:xfrm flipH="1">
              <a:off x="906246" y="2642007"/>
              <a:ext cx="183497" cy="23923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991E44E2-FA37-1C4B-B2B5-09C39D8D2F9D}"/>
                </a:ext>
              </a:extLst>
            </p:cNvPr>
            <p:cNvGrpSpPr/>
            <p:nvPr/>
          </p:nvGrpSpPr>
          <p:grpSpPr>
            <a:xfrm>
              <a:off x="305430" y="2340573"/>
              <a:ext cx="1562186" cy="736086"/>
              <a:chOff x="305430" y="2340573"/>
              <a:chExt cx="1562186" cy="736086"/>
            </a:xfrm>
          </p:grpSpPr>
          <p:sp>
            <p:nvSpPr>
              <p:cNvPr id="47" name="TextBox 46">
                <a:extLst>
                  <a:ext uri="{FF2B5EF4-FFF2-40B4-BE49-F238E27FC236}">
                    <a16:creationId xmlns:a16="http://schemas.microsoft.com/office/drawing/2014/main" id="{5E36B89A-D29D-324E-AA54-3BBDB0C3659F}"/>
                  </a:ext>
                </a:extLst>
              </p:cNvPr>
              <p:cNvSpPr txBox="1"/>
              <p:nvPr/>
            </p:nvSpPr>
            <p:spPr>
              <a:xfrm>
                <a:off x="305430" y="2340573"/>
                <a:ext cx="1562186" cy="307777"/>
              </a:xfrm>
              <a:prstGeom prst="rect">
                <a:avLst/>
              </a:prstGeom>
              <a:solidFill>
                <a:schemeClr val="accent3">
                  <a:lumMod val="20000"/>
                  <a:lumOff val="80000"/>
                </a:schemeClr>
              </a:solidFill>
              <a:ln>
                <a:solidFill>
                  <a:schemeClr val="accent1"/>
                </a:solidFill>
              </a:ln>
            </p:spPr>
            <p:txBody>
              <a:bodyPr wrap="square" rtlCol="0">
                <a:spAutoFit/>
              </a:bodyPr>
              <a:lstStyle/>
              <a:p>
                <a:pPr defTabSz="685800"/>
                <a:r>
                  <a:rPr lang="en-US" sz="900" b="1" dirty="0">
                    <a:solidFill>
                      <a:prstClr val="black"/>
                    </a:solidFill>
                    <a:latin typeface="Calibri" panose="020F0502020204030204"/>
                  </a:rPr>
                  <a:t>Resistencia </a:t>
                </a:r>
                <a:r>
                  <a:rPr lang="en-US" sz="900" b="1" dirty="0" err="1">
                    <a:solidFill>
                      <a:prstClr val="black"/>
                    </a:solidFill>
                    <a:latin typeface="Calibri" panose="020F0502020204030204"/>
                  </a:rPr>
                  <a:t>primaria</a:t>
                </a:r>
                <a:r>
                  <a:rPr lang="en-US" sz="900" b="1" dirty="0">
                    <a:solidFill>
                      <a:prstClr val="black"/>
                    </a:solidFill>
                    <a:latin typeface="Calibri" panose="020F0502020204030204"/>
                  </a:rPr>
                  <a:t> </a:t>
                </a:r>
              </a:p>
            </p:txBody>
          </p:sp>
          <p:sp>
            <p:nvSpPr>
              <p:cNvPr id="58" name="TextBox 57">
                <a:extLst>
                  <a:ext uri="{FF2B5EF4-FFF2-40B4-BE49-F238E27FC236}">
                    <a16:creationId xmlns:a16="http://schemas.microsoft.com/office/drawing/2014/main" id="{9C29A7E6-CE1D-114B-8B93-BE02C481890A}"/>
                  </a:ext>
                </a:extLst>
              </p:cNvPr>
              <p:cNvSpPr txBox="1"/>
              <p:nvPr/>
            </p:nvSpPr>
            <p:spPr>
              <a:xfrm>
                <a:off x="790403" y="2768883"/>
                <a:ext cx="511250" cy="307776"/>
              </a:xfrm>
              <a:prstGeom prst="rect">
                <a:avLst/>
              </a:prstGeom>
              <a:noFill/>
            </p:spPr>
            <p:txBody>
              <a:bodyPr wrap="none" rtlCol="0">
                <a:spAutoFit/>
              </a:bodyPr>
              <a:lstStyle/>
              <a:p>
                <a:pPr defTabSz="685800"/>
                <a:r>
                  <a:rPr lang="en-US" sz="900" b="1" dirty="0">
                    <a:solidFill>
                      <a:prstClr val="black"/>
                    </a:solidFill>
                    <a:latin typeface="Calibri" panose="020F0502020204030204"/>
                  </a:rPr>
                  <a:t>18%</a:t>
                </a:r>
              </a:p>
            </p:txBody>
          </p:sp>
        </p:grpSp>
      </p:grpSp>
      <p:grpSp>
        <p:nvGrpSpPr>
          <p:cNvPr id="84" name="Group 83">
            <a:extLst>
              <a:ext uri="{FF2B5EF4-FFF2-40B4-BE49-F238E27FC236}">
                <a16:creationId xmlns:a16="http://schemas.microsoft.com/office/drawing/2014/main" id="{2FCA940C-A330-D24F-ADC0-D836C398C215}"/>
              </a:ext>
            </a:extLst>
          </p:cNvPr>
          <p:cNvGrpSpPr/>
          <p:nvPr/>
        </p:nvGrpSpPr>
        <p:grpSpPr>
          <a:xfrm>
            <a:off x="2629113" y="1944265"/>
            <a:ext cx="4721166" cy="1201006"/>
            <a:chOff x="1981483" y="2312953"/>
            <a:chExt cx="6294890" cy="1601341"/>
          </a:xfrm>
        </p:grpSpPr>
        <p:sp>
          <p:nvSpPr>
            <p:cNvPr id="19" name="TextBox 18">
              <a:extLst>
                <a:ext uri="{FF2B5EF4-FFF2-40B4-BE49-F238E27FC236}">
                  <a16:creationId xmlns:a16="http://schemas.microsoft.com/office/drawing/2014/main" id="{548072D2-7FC4-E34C-8CBC-48A1984B28C7}"/>
                </a:ext>
              </a:extLst>
            </p:cNvPr>
            <p:cNvSpPr txBox="1"/>
            <p:nvPr/>
          </p:nvSpPr>
          <p:spPr>
            <a:xfrm>
              <a:off x="2199163" y="2962571"/>
              <a:ext cx="511251" cy="307776"/>
            </a:xfrm>
            <a:prstGeom prst="rect">
              <a:avLst/>
            </a:prstGeom>
            <a:noFill/>
          </p:spPr>
          <p:txBody>
            <a:bodyPr wrap="none" rtlCol="0">
              <a:spAutoFit/>
            </a:bodyPr>
            <a:lstStyle/>
            <a:p>
              <a:pPr defTabSz="685800"/>
              <a:r>
                <a:rPr lang="en-US" sz="900" b="1" dirty="0">
                  <a:solidFill>
                    <a:prstClr val="black"/>
                  </a:solidFill>
                  <a:latin typeface="Calibri" panose="020F0502020204030204"/>
                </a:rPr>
                <a:t>15%</a:t>
              </a:r>
            </a:p>
          </p:txBody>
        </p:sp>
        <p:sp>
          <p:nvSpPr>
            <p:cNvPr id="50" name="TextBox 49">
              <a:extLst>
                <a:ext uri="{FF2B5EF4-FFF2-40B4-BE49-F238E27FC236}">
                  <a16:creationId xmlns:a16="http://schemas.microsoft.com/office/drawing/2014/main" id="{4B232275-9FFE-4842-8F78-31B24859CF3E}"/>
                </a:ext>
              </a:extLst>
            </p:cNvPr>
            <p:cNvSpPr txBox="1"/>
            <p:nvPr/>
          </p:nvSpPr>
          <p:spPr>
            <a:xfrm>
              <a:off x="1981483" y="2312953"/>
              <a:ext cx="1000701" cy="492443"/>
            </a:xfrm>
            <a:prstGeom prst="rect">
              <a:avLst/>
            </a:prstGeom>
            <a:solidFill>
              <a:schemeClr val="accent2">
                <a:lumMod val="60000"/>
                <a:lumOff val="40000"/>
              </a:schemeClr>
            </a:solidFill>
          </p:spPr>
          <p:txBody>
            <a:bodyPr wrap="none" rtlCol="0">
              <a:spAutoFit/>
            </a:bodyPr>
            <a:lstStyle/>
            <a:p>
              <a:pPr defTabSz="685800"/>
              <a:r>
                <a:rPr lang="en-US" sz="900" b="1" dirty="0">
                  <a:latin typeface="Calibri" panose="020F0502020204030204"/>
                </a:rPr>
                <a:t>Resistencia </a:t>
              </a:r>
            </a:p>
            <a:p>
              <a:pPr defTabSz="685800"/>
              <a:r>
                <a:rPr lang="en-US" sz="900" b="1" dirty="0" err="1">
                  <a:latin typeface="Calibri" panose="020F0502020204030204"/>
                </a:rPr>
                <a:t>secundaria</a:t>
              </a:r>
              <a:endParaRPr lang="en-US" sz="900" b="1" dirty="0">
                <a:latin typeface="Calibri" panose="020F0502020204030204"/>
              </a:endParaRPr>
            </a:p>
          </p:txBody>
        </p:sp>
        <p:sp>
          <p:nvSpPr>
            <p:cNvPr id="52" name="TextBox 51">
              <a:extLst>
                <a:ext uri="{FF2B5EF4-FFF2-40B4-BE49-F238E27FC236}">
                  <a16:creationId xmlns:a16="http://schemas.microsoft.com/office/drawing/2014/main" id="{8ED2D065-818C-994C-97A3-20E378426DD3}"/>
                </a:ext>
              </a:extLst>
            </p:cNvPr>
            <p:cNvSpPr txBox="1"/>
            <p:nvPr/>
          </p:nvSpPr>
          <p:spPr>
            <a:xfrm>
              <a:off x="4998466" y="3575739"/>
              <a:ext cx="560411" cy="338555"/>
            </a:xfrm>
            <a:prstGeom prst="rect">
              <a:avLst/>
            </a:prstGeom>
            <a:noFill/>
          </p:spPr>
          <p:txBody>
            <a:bodyPr wrap="none" rtlCol="0">
              <a:spAutoFit/>
            </a:bodyPr>
            <a:lstStyle/>
            <a:p>
              <a:pPr defTabSz="685800"/>
              <a:r>
                <a:rPr lang="en-US" sz="1050" b="1" dirty="0">
                  <a:solidFill>
                    <a:prstClr val="black"/>
                  </a:solidFill>
                  <a:latin typeface="Calibri" panose="020F0502020204030204"/>
                </a:rPr>
                <a:t>20%</a:t>
              </a:r>
            </a:p>
          </p:txBody>
        </p:sp>
        <p:sp>
          <p:nvSpPr>
            <p:cNvPr id="56" name="TextBox 55">
              <a:extLst>
                <a:ext uri="{FF2B5EF4-FFF2-40B4-BE49-F238E27FC236}">
                  <a16:creationId xmlns:a16="http://schemas.microsoft.com/office/drawing/2014/main" id="{899CF56E-483D-D141-B202-DC555A8BDD8E}"/>
                </a:ext>
              </a:extLst>
            </p:cNvPr>
            <p:cNvSpPr txBox="1"/>
            <p:nvPr/>
          </p:nvSpPr>
          <p:spPr>
            <a:xfrm>
              <a:off x="7463883" y="3343175"/>
              <a:ext cx="560411" cy="338555"/>
            </a:xfrm>
            <a:prstGeom prst="rect">
              <a:avLst/>
            </a:prstGeom>
            <a:noFill/>
          </p:spPr>
          <p:txBody>
            <a:bodyPr wrap="none" rtlCol="0">
              <a:spAutoFit/>
            </a:bodyPr>
            <a:lstStyle/>
            <a:p>
              <a:pPr defTabSz="685800"/>
              <a:r>
                <a:rPr lang="en-US" sz="1050" b="1" dirty="0">
                  <a:solidFill>
                    <a:prstClr val="black"/>
                  </a:solidFill>
                  <a:latin typeface="Calibri" panose="020F0502020204030204"/>
                </a:rPr>
                <a:t>20%</a:t>
              </a:r>
            </a:p>
          </p:txBody>
        </p:sp>
        <p:sp>
          <p:nvSpPr>
            <p:cNvPr id="61" name="TextBox 60">
              <a:extLst>
                <a:ext uri="{FF2B5EF4-FFF2-40B4-BE49-F238E27FC236}">
                  <a16:creationId xmlns:a16="http://schemas.microsoft.com/office/drawing/2014/main" id="{2836579B-6D78-7146-A8A6-452E8646F0E9}"/>
                </a:ext>
              </a:extLst>
            </p:cNvPr>
            <p:cNvSpPr txBox="1"/>
            <p:nvPr/>
          </p:nvSpPr>
          <p:spPr>
            <a:xfrm>
              <a:off x="7275671" y="2923708"/>
              <a:ext cx="1000702" cy="492443"/>
            </a:xfrm>
            <a:prstGeom prst="rect">
              <a:avLst/>
            </a:prstGeom>
            <a:solidFill>
              <a:schemeClr val="accent2">
                <a:lumMod val="60000"/>
                <a:lumOff val="40000"/>
              </a:schemeClr>
            </a:solidFill>
          </p:spPr>
          <p:txBody>
            <a:bodyPr wrap="none" rtlCol="0">
              <a:spAutoFit/>
            </a:bodyPr>
            <a:lstStyle/>
            <a:p>
              <a:pPr defTabSz="685800"/>
              <a:r>
                <a:rPr lang="en-US" sz="900" b="1" dirty="0">
                  <a:latin typeface="Calibri" panose="020F0502020204030204"/>
                </a:rPr>
                <a:t>Resistencia </a:t>
              </a:r>
            </a:p>
            <a:p>
              <a:pPr defTabSz="685800"/>
              <a:r>
                <a:rPr lang="en-US" sz="900" b="1" dirty="0" err="1">
                  <a:latin typeface="Calibri" panose="020F0502020204030204"/>
                </a:rPr>
                <a:t>secundaria</a:t>
              </a:r>
              <a:endParaRPr lang="en-US" sz="900" b="1" dirty="0">
                <a:latin typeface="Calibri" panose="020F0502020204030204"/>
              </a:endParaRPr>
            </a:p>
          </p:txBody>
        </p:sp>
        <p:sp>
          <p:nvSpPr>
            <p:cNvPr id="62" name="TextBox 61">
              <a:extLst>
                <a:ext uri="{FF2B5EF4-FFF2-40B4-BE49-F238E27FC236}">
                  <a16:creationId xmlns:a16="http://schemas.microsoft.com/office/drawing/2014/main" id="{833CC943-0349-1341-B367-FECD36EE4ADF}"/>
                </a:ext>
              </a:extLst>
            </p:cNvPr>
            <p:cNvSpPr txBox="1"/>
            <p:nvPr/>
          </p:nvSpPr>
          <p:spPr>
            <a:xfrm>
              <a:off x="4468219" y="3072953"/>
              <a:ext cx="1000701" cy="492443"/>
            </a:xfrm>
            <a:prstGeom prst="rect">
              <a:avLst/>
            </a:prstGeom>
            <a:solidFill>
              <a:schemeClr val="accent2">
                <a:lumMod val="60000"/>
                <a:lumOff val="40000"/>
              </a:schemeClr>
            </a:solidFill>
          </p:spPr>
          <p:txBody>
            <a:bodyPr wrap="none" rtlCol="0">
              <a:spAutoFit/>
            </a:bodyPr>
            <a:lstStyle/>
            <a:p>
              <a:pPr defTabSz="685800"/>
              <a:r>
                <a:rPr lang="en-US" sz="900" b="1" dirty="0">
                  <a:latin typeface="Calibri" panose="020F0502020204030204"/>
                </a:rPr>
                <a:t>Resistencia </a:t>
              </a:r>
            </a:p>
            <a:p>
              <a:pPr defTabSz="685800"/>
              <a:r>
                <a:rPr lang="en-US" sz="900" b="1" dirty="0" err="1">
                  <a:latin typeface="Calibri" panose="020F0502020204030204"/>
                </a:rPr>
                <a:t>secundaria</a:t>
              </a:r>
              <a:endParaRPr lang="en-US" sz="900" b="1" dirty="0">
                <a:latin typeface="Calibri" panose="020F0502020204030204"/>
              </a:endParaRPr>
            </a:p>
          </p:txBody>
        </p:sp>
      </p:grpSp>
      <p:grpSp>
        <p:nvGrpSpPr>
          <p:cNvPr id="96" name="Group 95">
            <a:extLst>
              <a:ext uri="{FF2B5EF4-FFF2-40B4-BE49-F238E27FC236}">
                <a16:creationId xmlns:a16="http://schemas.microsoft.com/office/drawing/2014/main" id="{23B45831-E7C4-5E4E-81FD-6CF8F0B8B75F}"/>
              </a:ext>
            </a:extLst>
          </p:cNvPr>
          <p:cNvGrpSpPr/>
          <p:nvPr/>
        </p:nvGrpSpPr>
        <p:grpSpPr>
          <a:xfrm>
            <a:off x="1988647" y="2575455"/>
            <a:ext cx="1088508" cy="588273"/>
            <a:chOff x="1127529" y="3154540"/>
            <a:chExt cx="1451345" cy="784364"/>
          </a:xfrm>
        </p:grpSpPr>
        <p:cxnSp>
          <p:nvCxnSpPr>
            <p:cNvPr id="64" name="Straight Arrow Connector 63">
              <a:extLst>
                <a:ext uri="{FF2B5EF4-FFF2-40B4-BE49-F238E27FC236}">
                  <a16:creationId xmlns:a16="http://schemas.microsoft.com/office/drawing/2014/main" id="{11DAD4DC-6DDA-5C48-879A-555BA93172B4}"/>
                </a:ext>
              </a:extLst>
            </p:cNvPr>
            <p:cNvCxnSpPr>
              <a:cxnSpLocks/>
            </p:cNvCxnSpPr>
            <p:nvPr/>
          </p:nvCxnSpPr>
          <p:spPr>
            <a:xfrm>
              <a:off x="1790253" y="3154540"/>
              <a:ext cx="0" cy="784364"/>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B19ACB62-B981-384D-B39E-704E1C802D35}"/>
                </a:ext>
              </a:extLst>
            </p:cNvPr>
            <p:cNvGrpSpPr/>
            <p:nvPr/>
          </p:nvGrpSpPr>
          <p:grpSpPr>
            <a:xfrm>
              <a:off x="1127529" y="3439395"/>
              <a:ext cx="1451345" cy="402988"/>
              <a:chOff x="1100738" y="3938904"/>
              <a:chExt cx="1451345" cy="402988"/>
            </a:xfrm>
          </p:grpSpPr>
          <p:sp>
            <p:nvSpPr>
              <p:cNvPr id="71" name="TextBox 70">
                <a:extLst>
                  <a:ext uri="{FF2B5EF4-FFF2-40B4-BE49-F238E27FC236}">
                    <a16:creationId xmlns:a16="http://schemas.microsoft.com/office/drawing/2014/main" id="{AAB4F6D7-B5A6-E94C-8D57-F73062247E63}"/>
                  </a:ext>
                </a:extLst>
              </p:cNvPr>
              <p:cNvSpPr txBox="1"/>
              <p:nvPr/>
            </p:nvSpPr>
            <p:spPr>
              <a:xfrm>
                <a:off x="1100738" y="3941784"/>
                <a:ext cx="645904" cy="400108"/>
              </a:xfrm>
              <a:prstGeom prst="rect">
                <a:avLst/>
              </a:prstGeom>
              <a:solidFill>
                <a:srgbClr val="3151FF"/>
              </a:solidFill>
            </p:spPr>
            <p:txBody>
              <a:bodyPr wrap="none" rtlCol="0">
                <a:spAutoFit/>
              </a:bodyPr>
              <a:lstStyle/>
              <a:p>
                <a:pPr defTabSz="685800"/>
                <a:r>
                  <a:rPr lang="en-US" sz="1350" dirty="0">
                    <a:solidFill>
                      <a:prstClr val="white"/>
                    </a:solidFill>
                    <a:latin typeface="Calibri" panose="020F0502020204030204"/>
                  </a:rPr>
                  <a:t>70%</a:t>
                </a:r>
              </a:p>
            </p:txBody>
          </p:sp>
          <p:sp>
            <p:nvSpPr>
              <p:cNvPr id="72" name="TextBox 71">
                <a:extLst>
                  <a:ext uri="{FF2B5EF4-FFF2-40B4-BE49-F238E27FC236}">
                    <a16:creationId xmlns:a16="http://schemas.microsoft.com/office/drawing/2014/main" id="{7B4085BB-5683-F540-B9E6-D9112E328A30}"/>
                  </a:ext>
                </a:extLst>
              </p:cNvPr>
              <p:cNvSpPr txBox="1"/>
              <p:nvPr/>
            </p:nvSpPr>
            <p:spPr>
              <a:xfrm>
                <a:off x="1687915" y="3938904"/>
                <a:ext cx="864168" cy="400109"/>
              </a:xfrm>
              <a:prstGeom prst="rect">
                <a:avLst/>
              </a:prstGeom>
              <a:noFill/>
            </p:spPr>
            <p:txBody>
              <a:bodyPr wrap="none" rtlCol="0">
                <a:spAutoFit/>
              </a:bodyPr>
              <a:lstStyle/>
              <a:p>
                <a:pPr defTabSz="685800"/>
                <a:r>
                  <a:rPr lang="en-US" sz="1350" dirty="0">
                    <a:solidFill>
                      <a:prstClr val="black"/>
                    </a:solidFill>
                    <a:latin typeface="Calibri" panose="020F0502020204030204"/>
                  </a:rPr>
                  <a:t>1y-PFS</a:t>
                </a:r>
              </a:p>
            </p:txBody>
          </p:sp>
        </p:grpSp>
      </p:grpSp>
      <p:grpSp>
        <p:nvGrpSpPr>
          <p:cNvPr id="97" name="Group 96">
            <a:extLst>
              <a:ext uri="{FF2B5EF4-FFF2-40B4-BE49-F238E27FC236}">
                <a16:creationId xmlns:a16="http://schemas.microsoft.com/office/drawing/2014/main" id="{B97A3DF5-F042-F84F-A920-8300F4B0FA2C}"/>
              </a:ext>
            </a:extLst>
          </p:cNvPr>
          <p:cNvGrpSpPr/>
          <p:nvPr/>
        </p:nvGrpSpPr>
        <p:grpSpPr>
          <a:xfrm>
            <a:off x="4320767" y="3122187"/>
            <a:ext cx="1165476" cy="486390"/>
            <a:chOff x="4237022" y="3883516"/>
            <a:chExt cx="1553968" cy="648520"/>
          </a:xfrm>
        </p:grpSpPr>
        <p:cxnSp>
          <p:nvCxnSpPr>
            <p:cNvPr id="65" name="Straight Arrow Connector 64">
              <a:extLst>
                <a:ext uri="{FF2B5EF4-FFF2-40B4-BE49-F238E27FC236}">
                  <a16:creationId xmlns:a16="http://schemas.microsoft.com/office/drawing/2014/main" id="{673D9B3A-5FF8-B843-AAF9-13B8CC5BCB4B}"/>
                </a:ext>
              </a:extLst>
            </p:cNvPr>
            <p:cNvCxnSpPr>
              <a:cxnSpLocks/>
            </p:cNvCxnSpPr>
            <p:nvPr/>
          </p:nvCxnSpPr>
          <p:spPr>
            <a:xfrm>
              <a:off x="5092220" y="3883516"/>
              <a:ext cx="0" cy="648520"/>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32D94843-0673-A248-B898-23339E0D8C3C}"/>
                </a:ext>
              </a:extLst>
            </p:cNvPr>
            <p:cNvGrpSpPr/>
            <p:nvPr/>
          </p:nvGrpSpPr>
          <p:grpSpPr>
            <a:xfrm>
              <a:off x="4237022" y="4069866"/>
              <a:ext cx="1553968" cy="400109"/>
              <a:chOff x="3476095" y="4033846"/>
              <a:chExt cx="1553968" cy="400109"/>
            </a:xfrm>
          </p:grpSpPr>
          <p:sp>
            <p:nvSpPr>
              <p:cNvPr id="70" name="TextBox 69">
                <a:extLst>
                  <a:ext uri="{FF2B5EF4-FFF2-40B4-BE49-F238E27FC236}">
                    <a16:creationId xmlns:a16="http://schemas.microsoft.com/office/drawing/2014/main" id="{6C354DA2-F05F-A349-BE46-3E5D444D91FA}"/>
                  </a:ext>
                </a:extLst>
              </p:cNvPr>
              <p:cNvSpPr txBox="1"/>
              <p:nvPr/>
            </p:nvSpPr>
            <p:spPr>
              <a:xfrm>
                <a:off x="4384159" y="4033846"/>
                <a:ext cx="645904" cy="400108"/>
              </a:xfrm>
              <a:prstGeom prst="rect">
                <a:avLst/>
              </a:prstGeom>
              <a:solidFill>
                <a:srgbClr val="3151FF"/>
              </a:solidFill>
            </p:spPr>
            <p:txBody>
              <a:bodyPr wrap="none" rtlCol="0">
                <a:spAutoFit/>
              </a:bodyPr>
              <a:lstStyle/>
              <a:p>
                <a:pPr defTabSz="685800"/>
                <a:r>
                  <a:rPr lang="en-US" sz="1350" dirty="0">
                    <a:solidFill>
                      <a:prstClr val="white"/>
                    </a:solidFill>
                    <a:latin typeface="Calibri" panose="020F0502020204030204"/>
                  </a:rPr>
                  <a:t>35%</a:t>
                </a:r>
              </a:p>
            </p:txBody>
          </p:sp>
          <p:sp>
            <p:nvSpPr>
              <p:cNvPr id="73" name="TextBox 72">
                <a:extLst>
                  <a:ext uri="{FF2B5EF4-FFF2-40B4-BE49-F238E27FC236}">
                    <a16:creationId xmlns:a16="http://schemas.microsoft.com/office/drawing/2014/main" id="{CCE80AD2-769F-D348-BE58-A0644B75ABCD}"/>
                  </a:ext>
                </a:extLst>
              </p:cNvPr>
              <p:cNvSpPr txBox="1"/>
              <p:nvPr/>
            </p:nvSpPr>
            <p:spPr>
              <a:xfrm>
                <a:off x="3476095" y="4033846"/>
                <a:ext cx="864168" cy="400109"/>
              </a:xfrm>
              <a:prstGeom prst="rect">
                <a:avLst/>
              </a:prstGeom>
              <a:noFill/>
            </p:spPr>
            <p:txBody>
              <a:bodyPr wrap="none" rtlCol="0">
                <a:spAutoFit/>
              </a:bodyPr>
              <a:lstStyle/>
              <a:p>
                <a:pPr defTabSz="685800"/>
                <a:r>
                  <a:rPr lang="en-US" sz="1350" dirty="0">
                    <a:solidFill>
                      <a:prstClr val="black"/>
                    </a:solidFill>
                    <a:latin typeface="Calibri" panose="020F0502020204030204"/>
                  </a:rPr>
                  <a:t>1y-PFS</a:t>
                </a:r>
              </a:p>
            </p:txBody>
          </p:sp>
        </p:grpSp>
      </p:grpSp>
      <p:grpSp>
        <p:nvGrpSpPr>
          <p:cNvPr id="98" name="Group 97">
            <a:extLst>
              <a:ext uri="{FF2B5EF4-FFF2-40B4-BE49-F238E27FC236}">
                <a16:creationId xmlns:a16="http://schemas.microsoft.com/office/drawing/2014/main" id="{0B5EC1FF-0D75-CC4F-ABD6-BF5CD7382E19}"/>
              </a:ext>
            </a:extLst>
          </p:cNvPr>
          <p:cNvGrpSpPr/>
          <p:nvPr/>
        </p:nvGrpSpPr>
        <p:grpSpPr>
          <a:xfrm>
            <a:off x="6281881" y="2971734"/>
            <a:ext cx="1057608" cy="587008"/>
            <a:chOff x="6851843" y="3682911"/>
            <a:chExt cx="1410145" cy="782677"/>
          </a:xfrm>
        </p:grpSpPr>
        <p:cxnSp>
          <p:nvCxnSpPr>
            <p:cNvPr id="67" name="Straight Arrow Connector 66">
              <a:extLst>
                <a:ext uri="{FF2B5EF4-FFF2-40B4-BE49-F238E27FC236}">
                  <a16:creationId xmlns:a16="http://schemas.microsoft.com/office/drawing/2014/main" id="{FA13A264-2321-B94A-B568-3934D56638C6}"/>
                </a:ext>
              </a:extLst>
            </p:cNvPr>
            <p:cNvCxnSpPr>
              <a:cxnSpLocks/>
            </p:cNvCxnSpPr>
            <p:nvPr/>
          </p:nvCxnSpPr>
          <p:spPr>
            <a:xfrm>
              <a:off x="7509144" y="3682911"/>
              <a:ext cx="0" cy="782677"/>
            </a:xfrm>
            <a:prstGeom prst="straightConnector1">
              <a:avLst/>
            </a:prstGeom>
            <a:ln w="127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77" name="Group 76">
              <a:extLst>
                <a:ext uri="{FF2B5EF4-FFF2-40B4-BE49-F238E27FC236}">
                  <a16:creationId xmlns:a16="http://schemas.microsoft.com/office/drawing/2014/main" id="{C5E3A8A9-909B-CF4E-9665-C7A738ABEDB8}"/>
                </a:ext>
              </a:extLst>
            </p:cNvPr>
            <p:cNvGrpSpPr/>
            <p:nvPr/>
          </p:nvGrpSpPr>
          <p:grpSpPr>
            <a:xfrm>
              <a:off x="6851843" y="4002114"/>
              <a:ext cx="1410145" cy="400109"/>
              <a:chOff x="6940743" y="4002114"/>
              <a:chExt cx="1410145" cy="400109"/>
            </a:xfrm>
          </p:grpSpPr>
          <p:sp>
            <p:nvSpPr>
              <p:cNvPr id="69" name="TextBox 68">
                <a:extLst>
                  <a:ext uri="{FF2B5EF4-FFF2-40B4-BE49-F238E27FC236}">
                    <a16:creationId xmlns:a16="http://schemas.microsoft.com/office/drawing/2014/main" id="{0E408F54-D3EE-DA4C-A764-E92DC222A38A}"/>
                  </a:ext>
                </a:extLst>
              </p:cNvPr>
              <p:cNvSpPr txBox="1"/>
              <p:nvPr/>
            </p:nvSpPr>
            <p:spPr>
              <a:xfrm>
                <a:off x="6940743" y="4002114"/>
                <a:ext cx="645904" cy="400108"/>
              </a:xfrm>
              <a:prstGeom prst="rect">
                <a:avLst/>
              </a:prstGeom>
              <a:solidFill>
                <a:srgbClr val="3151FF"/>
              </a:solidFill>
            </p:spPr>
            <p:txBody>
              <a:bodyPr wrap="none" rtlCol="0">
                <a:spAutoFit/>
              </a:bodyPr>
              <a:lstStyle/>
              <a:p>
                <a:pPr defTabSz="685800"/>
                <a:r>
                  <a:rPr lang="en-US" sz="1350" dirty="0">
                    <a:solidFill>
                      <a:prstClr val="white"/>
                    </a:solidFill>
                    <a:latin typeface="Calibri" panose="020F0502020204030204"/>
                  </a:rPr>
                  <a:t>50%</a:t>
                </a:r>
              </a:p>
            </p:txBody>
          </p:sp>
          <p:sp>
            <p:nvSpPr>
              <p:cNvPr id="74" name="TextBox 73">
                <a:extLst>
                  <a:ext uri="{FF2B5EF4-FFF2-40B4-BE49-F238E27FC236}">
                    <a16:creationId xmlns:a16="http://schemas.microsoft.com/office/drawing/2014/main" id="{7D6793AC-721A-2E43-B439-03C788074359}"/>
                  </a:ext>
                </a:extLst>
              </p:cNvPr>
              <p:cNvSpPr txBox="1"/>
              <p:nvPr/>
            </p:nvSpPr>
            <p:spPr>
              <a:xfrm>
                <a:off x="7486720" y="4002114"/>
                <a:ext cx="864168" cy="400109"/>
              </a:xfrm>
              <a:prstGeom prst="rect">
                <a:avLst/>
              </a:prstGeom>
              <a:noFill/>
            </p:spPr>
            <p:txBody>
              <a:bodyPr wrap="none" rtlCol="0">
                <a:spAutoFit/>
              </a:bodyPr>
              <a:lstStyle/>
              <a:p>
                <a:pPr defTabSz="685800"/>
                <a:r>
                  <a:rPr lang="en-US" sz="1350" dirty="0">
                    <a:solidFill>
                      <a:prstClr val="black"/>
                    </a:solidFill>
                    <a:latin typeface="Calibri" panose="020F0502020204030204"/>
                  </a:rPr>
                  <a:t>1y-PFS</a:t>
                </a:r>
              </a:p>
            </p:txBody>
          </p:sp>
        </p:grpSp>
      </p:grpSp>
      <p:pic>
        <p:nvPicPr>
          <p:cNvPr id="85" name="Picture 84">
            <a:extLst>
              <a:ext uri="{FF2B5EF4-FFF2-40B4-BE49-F238E27FC236}">
                <a16:creationId xmlns:a16="http://schemas.microsoft.com/office/drawing/2014/main" id="{810A95DF-575A-7E4D-9C0E-8CCBA7BF6F8E}"/>
              </a:ext>
            </a:extLst>
          </p:cNvPr>
          <p:cNvPicPr>
            <a:picLocks noChangeAspect="1"/>
          </p:cNvPicPr>
          <p:nvPr/>
        </p:nvPicPr>
        <p:blipFill>
          <a:blip r:embed="rId9"/>
          <a:stretch>
            <a:fillRect/>
          </a:stretch>
        </p:blipFill>
        <p:spPr>
          <a:xfrm>
            <a:off x="1250917" y="3814608"/>
            <a:ext cx="2272781" cy="333822"/>
          </a:xfrm>
          <a:prstGeom prst="rect">
            <a:avLst/>
          </a:prstGeom>
        </p:spPr>
      </p:pic>
      <p:grpSp>
        <p:nvGrpSpPr>
          <p:cNvPr id="91" name="Group 90">
            <a:extLst>
              <a:ext uri="{FF2B5EF4-FFF2-40B4-BE49-F238E27FC236}">
                <a16:creationId xmlns:a16="http://schemas.microsoft.com/office/drawing/2014/main" id="{424D6BAD-BCD3-5844-A21A-06685CAE65DD}"/>
              </a:ext>
            </a:extLst>
          </p:cNvPr>
          <p:cNvGrpSpPr/>
          <p:nvPr/>
        </p:nvGrpSpPr>
        <p:grpSpPr>
          <a:xfrm>
            <a:off x="5503963" y="1954443"/>
            <a:ext cx="2519455" cy="2086621"/>
            <a:chOff x="5814616" y="2326522"/>
            <a:chExt cx="3359273" cy="2782161"/>
          </a:xfrm>
        </p:grpSpPr>
        <p:pic>
          <p:nvPicPr>
            <p:cNvPr id="88" name="Picture 87">
              <a:extLst>
                <a:ext uri="{FF2B5EF4-FFF2-40B4-BE49-F238E27FC236}">
                  <a16:creationId xmlns:a16="http://schemas.microsoft.com/office/drawing/2014/main" id="{3F81724C-5936-2448-BF09-4D8F25B84E31}"/>
                </a:ext>
              </a:extLst>
            </p:cNvPr>
            <p:cNvPicPr>
              <a:picLocks noChangeAspect="1"/>
            </p:cNvPicPr>
            <p:nvPr/>
          </p:nvPicPr>
          <p:blipFill>
            <a:blip r:embed="rId10"/>
            <a:stretch>
              <a:fillRect/>
            </a:stretch>
          </p:blipFill>
          <p:spPr>
            <a:xfrm rot="5400000">
              <a:off x="4509691" y="3631447"/>
              <a:ext cx="2768600" cy="158750"/>
            </a:xfrm>
            <a:prstGeom prst="rect">
              <a:avLst/>
            </a:prstGeom>
          </p:spPr>
        </p:pic>
        <p:pic>
          <p:nvPicPr>
            <p:cNvPr id="89" name="Picture 88">
              <a:extLst>
                <a:ext uri="{FF2B5EF4-FFF2-40B4-BE49-F238E27FC236}">
                  <a16:creationId xmlns:a16="http://schemas.microsoft.com/office/drawing/2014/main" id="{FF3F039A-7B2D-A840-8433-9E74BEB14B79}"/>
                </a:ext>
              </a:extLst>
            </p:cNvPr>
            <p:cNvPicPr>
              <a:picLocks noChangeAspect="1"/>
            </p:cNvPicPr>
            <p:nvPr/>
          </p:nvPicPr>
          <p:blipFill>
            <a:blip r:embed="rId10"/>
            <a:stretch>
              <a:fillRect/>
            </a:stretch>
          </p:blipFill>
          <p:spPr>
            <a:xfrm rot="5400000">
              <a:off x="7710214" y="3645008"/>
              <a:ext cx="2768600" cy="158750"/>
            </a:xfrm>
            <a:prstGeom prst="rect">
              <a:avLst/>
            </a:prstGeom>
          </p:spPr>
        </p:pic>
        <p:pic>
          <p:nvPicPr>
            <p:cNvPr id="90" name="Picture 89">
              <a:extLst>
                <a:ext uri="{FF2B5EF4-FFF2-40B4-BE49-F238E27FC236}">
                  <a16:creationId xmlns:a16="http://schemas.microsoft.com/office/drawing/2014/main" id="{128F3B9D-D599-8045-BEA3-93E37BFDFD66}"/>
                </a:ext>
              </a:extLst>
            </p:cNvPr>
            <p:cNvPicPr>
              <a:picLocks noChangeAspect="1"/>
            </p:cNvPicPr>
            <p:nvPr/>
          </p:nvPicPr>
          <p:blipFill>
            <a:blip r:embed="rId10"/>
            <a:stretch>
              <a:fillRect/>
            </a:stretch>
          </p:blipFill>
          <p:spPr>
            <a:xfrm rot="10800000">
              <a:off x="5919065" y="2412086"/>
              <a:ext cx="3152597" cy="180768"/>
            </a:xfrm>
            <a:prstGeom prst="rect">
              <a:avLst/>
            </a:prstGeom>
          </p:spPr>
        </p:pic>
      </p:grpSp>
      <p:sp>
        <p:nvSpPr>
          <p:cNvPr id="92" name="Rounded Rectangle 91">
            <a:extLst>
              <a:ext uri="{FF2B5EF4-FFF2-40B4-BE49-F238E27FC236}">
                <a16:creationId xmlns:a16="http://schemas.microsoft.com/office/drawing/2014/main" id="{368F5215-B255-8845-93E8-E296D67D7E0C}"/>
              </a:ext>
            </a:extLst>
          </p:cNvPr>
          <p:cNvSpPr/>
          <p:nvPr/>
        </p:nvSpPr>
        <p:spPr>
          <a:xfrm>
            <a:off x="3593103" y="1096174"/>
            <a:ext cx="1970392" cy="3091034"/>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3" name="Rounded Rectangle 92">
            <a:extLst>
              <a:ext uri="{FF2B5EF4-FFF2-40B4-BE49-F238E27FC236}">
                <a16:creationId xmlns:a16="http://schemas.microsoft.com/office/drawing/2014/main" id="{185F401A-F454-344E-BEBB-9F5E543707D9}"/>
              </a:ext>
            </a:extLst>
          </p:cNvPr>
          <p:cNvSpPr/>
          <p:nvPr/>
        </p:nvSpPr>
        <p:spPr>
          <a:xfrm>
            <a:off x="1207556" y="1053582"/>
            <a:ext cx="2276207" cy="3185839"/>
          </a:xfrm>
          <a:prstGeom prst="roundRect">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4" name="Rounded Rectangle 93">
            <a:extLst>
              <a:ext uri="{FF2B5EF4-FFF2-40B4-BE49-F238E27FC236}">
                <a16:creationId xmlns:a16="http://schemas.microsoft.com/office/drawing/2014/main" id="{16828564-997B-E845-96F2-1352648EEB0D}"/>
              </a:ext>
            </a:extLst>
          </p:cNvPr>
          <p:cNvSpPr/>
          <p:nvPr/>
        </p:nvSpPr>
        <p:spPr>
          <a:xfrm>
            <a:off x="5622234" y="1103804"/>
            <a:ext cx="2327746" cy="3091034"/>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CuadroTexto 1">
            <a:extLst>
              <a:ext uri="{FF2B5EF4-FFF2-40B4-BE49-F238E27FC236}">
                <a16:creationId xmlns:a16="http://schemas.microsoft.com/office/drawing/2014/main" id="{22619C86-3F74-1443-82E9-D7F84E39F6B8}"/>
              </a:ext>
            </a:extLst>
          </p:cNvPr>
          <p:cNvSpPr txBox="1"/>
          <p:nvPr/>
        </p:nvSpPr>
        <p:spPr>
          <a:xfrm>
            <a:off x="7115054" y="4754929"/>
            <a:ext cx="1617751" cy="300082"/>
          </a:xfrm>
          <a:prstGeom prst="rect">
            <a:avLst/>
          </a:prstGeom>
          <a:noFill/>
        </p:spPr>
        <p:txBody>
          <a:bodyPr wrap="none" rtlCol="0">
            <a:spAutoFit/>
          </a:bodyPr>
          <a:lstStyle/>
          <a:p>
            <a:pPr defTabSz="685800"/>
            <a:r>
              <a:rPr lang="es-AR" sz="1350" dirty="0">
                <a:solidFill>
                  <a:prstClr val="black"/>
                </a:solidFill>
                <a:latin typeface="Calibri" panose="020F0502020204030204"/>
              </a:rPr>
              <a:t>Cortesia Dan Aderka</a:t>
            </a:r>
          </a:p>
        </p:txBody>
      </p:sp>
    </p:spTree>
    <p:extLst>
      <p:ext uri="{BB962C8B-B14F-4D97-AF65-F5344CB8AC3E}">
        <p14:creationId xmlns:p14="http://schemas.microsoft.com/office/powerpoint/2010/main" val="31457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wipe(left)">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down)">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down)">
                                      <p:cBhvr>
                                        <p:cTn id="32" dur="500"/>
                                        <p:tgtEl>
                                          <p:spTgt spid="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down)">
                                      <p:cBhvr>
                                        <p:cTn id="3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831" y="116716"/>
            <a:ext cx="7886700" cy="902615"/>
          </a:xfrm>
        </p:spPr>
        <p:txBody>
          <a:bodyPr>
            <a:normAutofit/>
          </a:bodyPr>
          <a:lstStyle/>
          <a:p>
            <a:r>
              <a:rPr lang="es-ES_tradnl" sz="3600" i="1" dirty="0" err="1">
                <a:latin typeface="+mn-lt"/>
              </a:rPr>
              <a:t>MultiOMICS</a:t>
            </a:r>
            <a:r>
              <a:rPr lang="es-ES_tradnl" sz="3600" i="1" dirty="0">
                <a:latin typeface="+mn-lt"/>
              </a:rPr>
              <a:t> en CRC</a:t>
            </a:r>
            <a:endParaRPr lang="es-ES" sz="3600" i="1" dirty="0">
              <a:latin typeface="+mn-lt"/>
            </a:endParaRPr>
          </a:p>
        </p:txBody>
      </p:sp>
      <p:pic>
        <p:nvPicPr>
          <p:cNvPr id="4" name="Marcador de contenido 3"/>
          <p:cNvPicPr>
            <a:picLocks noGrp="1" noChangeAspect="1"/>
          </p:cNvPicPr>
          <p:nvPr>
            <p:ph idx="1"/>
          </p:nvPr>
        </p:nvPicPr>
        <p:blipFill rotWithShape="1">
          <a:blip r:embed="rId2"/>
          <a:srcRect l="552" r="19651"/>
          <a:stretch/>
        </p:blipFill>
        <p:spPr>
          <a:xfrm>
            <a:off x="618831" y="701896"/>
            <a:ext cx="7886700" cy="4044578"/>
          </a:xfrm>
        </p:spPr>
      </p:pic>
      <p:sp>
        <p:nvSpPr>
          <p:cNvPr id="3" name="TextBox 2">
            <a:extLst>
              <a:ext uri="{FF2B5EF4-FFF2-40B4-BE49-F238E27FC236}">
                <a16:creationId xmlns:a16="http://schemas.microsoft.com/office/drawing/2014/main" id="{46A28863-B63D-48EC-A30D-ABAF2FCB9C55}"/>
              </a:ext>
            </a:extLst>
          </p:cNvPr>
          <p:cNvSpPr txBox="1"/>
          <p:nvPr/>
        </p:nvSpPr>
        <p:spPr>
          <a:xfrm>
            <a:off x="493990" y="4821451"/>
            <a:ext cx="4249615" cy="276999"/>
          </a:xfrm>
          <a:prstGeom prst="rect">
            <a:avLst/>
          </a:prstGeom>
          <a:noFill/>
        </p:spPr>
        <p:txBody>
          <a:bodyPr wrap="square" rtlCol="0">
            <a:spAutoFit/>
          </a:bodyPr>
          <a:lstStyle/>
          <a:p>
            <a:pPr defTabSz="685800"/>
            <a:r>
              <a:rPr lang="en-US" sz="1200" b="1" dirty="0" err="1">
                <a:solidFill>
                  <a:srgbClr val="000000"/>
                </a:solidFill>
                <a:cs typeface="Arial" panose="020B0604020202020204" pitchFamily="34" charset="0"/>
              </a:rPr>
              <a:t>Dienstmann</a:t>
            </a:r>
            <a:r>
              <a:rPr lang="en-US" sz="1200" b="1" dirty="0">
                <a:solidFill>
                  <a:srgbClr val="000000"/>
                </a:solidFill>
                <a:cs typeface="Arial" panose="020B0604020202020204" pitchFamily="34" charset="0"/>
              </a:rPr>
              <a:t> R, et al. </a:t>
            </a:r>
            <a:r>
              <a:rPr lang="fr-FR" sz="1200" b="1" i="1" dirty="0">
                <a:solidFill>
                  <a:srgbClr val="000000"/>
                </a:solidFill>
                <a:cs typeface="Arial" panose="020B0604020202020204" pitchFamily="34" charset="0"/>
              </a:rPr>
              <a:t>Nat </a:t>
            </a:r>
            <a:r>
              <a:rPr lang="fr-FR" sz="1200" b="1" i="1" dirty="0" err="1">
                <a:solidFill>
                  <a:srgbClr val="000000"/>
                </a:solidFill>
                <a:cs typeface="Arial" panose="020B0604020202020204" pitchFamily="34" charset="0"/>
              </a:rPr>
              <a:t>Rev</a:t>
            </a:r>
            <a:r>
              <a:rPr lang="fr-FR" sz="1200" b="1" i="1" dirty="0">
                <a:solidFill>
                  <a:srgbClr val="000000"/>
                </a:solidFill>
                <a:cs typeface="Arial" panose="020B0604020202020204" pitchFamily="34" charset="0"/>
              </a:rPr>
              <a:t> Cancer</a:t>
            </a:r>
            <a:r>
              <a:rPr lang="fr-FR" sz="1200" b="1" dirty="0">
                <a:solidFill>
                  <a:srgbClr val="000000"/>
                </a:solidFill>
                <a:cs typeface="Arial" panose="020B0604020202020204" pitchFamily="34" charset="0"/>
              </a:rPr>
              <a:t>. 2017;17(2):79-92.</a:t>
            </a:r>
            <a:endParaRPr lang="en-US" sz="1200" b="1" dirty="0">
              <a:solidFill>
                <a:srgbClr val="000000"/>
              </a:solidFill>
              <a:cs typeface="Arial" panose="020B0604020202020204" pitchFamily="34" charset="0"/>
            </a:endParaRPr>
          </a:p>
        </p:txBody>
      </p:sp>
    </p:spTree>
    <p:extLst>
      <p:ext uri="{BB962C8B-B14F-4D97-AF65-F5344CB8AC3E}">
        <p14:creationId xmlns:p14="http://schemas.microsoft.com/office/powerpoint/2010/main" val="8247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CCD31-E7A7-7349-B00C-4B7A70A8E0F6}"/>
              </a:ext>
            </a:extLst>
          </p:cNvPr>
          <p:cNvPicPr>
            <a:picLocks noChangeAspect="1"/>
          </p:cNvPicPr>
          <p:nvPr/>
        </p:nvPicPr>
        <p:blipFill>
          <a:blip r:embed="rId2"/>
          <a:stretch>
            <a:fillRect/>
          </a:stretch>
        </p:blipFill>
        <p:spPr>
          <a:xfrm>
            <a:off x="1143000" y="212616"/>
            <a:ext cx="6858000" cy="1435184"/>
          </a:xfrm>
          <a:prstGeom prst="rect">
            <a:avLst/>
          </a:prstGeom>
        </p:spPr>
      </p:pic>
      <p:pic>
        <p:nvPicPr>
          <p:cNvPr id="4" name="Picture 3">
            <a:extLst>
              <a:ext uri="{FF2B5EF4-FFF2-40B4-BE49-F238E27FC236}">
                <a16:creationId xmlns:a16="http://schemas.microsoft.com/office/drawing/2014/main" id="{A5C495F8-8F89-6543-ABB7-64E908DE452A}"/>
              </a:ext>
            </a:extLst>
          </p:cNvPr>
          <p:cNvPicPr>
            <a:picLocks noChangeAspect="1"/>
          </p:cNvPicPr>
          <p:nvPr/>
        </p:nvPicPr>
        <p:blipFill>
          <a:blip r:embed="rId3"/>
          <a:stretch>
            <a:fillRect/>
          </a:stretch>
        </p:blipFill>
        <p:spPr>
          <a:xfrm>
            <a:off x="1143000" y="2047265"/>
            <a:ext cx="6858000" cy="1545083"/>
          </a:xfrm>
          <a:prstGeom prst="rect">
            <a:avLst/>
          </a:prstGeom>
        </p:spPr>
      </p:pic>
      <p:sp>
        <p:nvSpPr>
          <p:cNvPr id="6" name="TextBox 5">
            <a:extLst>
              <a:ext uri="{FF2B5EF4-FFF2-40B4-BE49-F238E27FC236}">
                <a16:creationId xmlns:a16="http://schemas.microsoft.com/office/drawing/2014/main" id="{F6FAE795-B8B3-EB46-B91D-5122F483E1E0}"/>
              </a:ext>
            </a:extLst>
          </p:cNvPr>
          <p:cNvSpPr txBox="1"/>
          <p:nvPr/>
        </p:nvSpPr>
        <p:spPr>
          <a:xfrm>
            <a:off x="1303507" y="1770265"/>
            <a:ext cx="537327" cy="300082"/>
          </a:xfrm>
          <a:prstGeom prst="rect">
            <a:avLst/>
          </a:prstGeom>
          <a:noFill/>
        </p:spPr>
        <p:txBody>
          <a:bodyPr wrap="none" rtlCol="0">
            <a:spAutoFit/>
          </a:bodyPr>
          <a:lstStyle/>
          <a:p>
            <a:pPr defTabSz="685800"/>
            <a:r>
              <a:rPr lang="en-US" sz="1350" b="1" dirty="0">
                <a:solidFill>
                  <a:prstClr val="black"/>
                </a:solidFill>
                <a:latin typeface="Calibri" panose="020F0502020204030204"/>
              </a:rPr>
              <a:t>2018</a:t>
            </a:r>
          </a:p>
        </p:txBody>
      </p:sp>
      <p:pic>
        <p:nvPicPr>
          <p:cNvPr id="7" name="Picture 6">
            <a:extLst>
              <a:ext uri="{FF2B5EF4-FFF2-40B4-BE49-F238E27FC236}">
                <a16:creationId xmlns:a16="http://schemas.microsoft.com/office/drawing/2014/main" id="{8814E610-019E-1348-A833-B11CE0BE88AA}"/>
              </a:ext>
            </a:extLst>
          </p:cNvPr>
          <p:cNvPicPr>
            <a:picLocks noChangeAspect="1"/>
          </p:cNvPicPr>
          <p:nvPr/>
        </p:nvPicPr>
        <p:blipFill>
          <a:blip r:embed="rId4"/>
          <a:stretch>
            <a:fillRect/>
          </a:stretch>
        </p:blipFill>
        <p:spPr>
          <a:xfrm>
            <a:off x="3893497" y="3760791"/>
            <a:ext cx="1518824" cy="1261396"/>
          </a:xfrm>
          <a:prstGeom prst="rect">
            <a:avLst/>
          </a:prstGeom>
        </p:spPr>
      </p:pic>
      <p:sp>
        <p:nvSpPr>
          <p:cNvPr id="8" name="TextBox 7">
            <a:extLst>
              <a:ext uri="{FF2B5EF4-FFF2-40B4-BE49-F238E27FC236}">
                <a16:creationId xmlns:a16="http://schemas.microsoft.com/office/drawing/2014/main" id="{132886F3-EB23-5B4F-8EB9-3E227367F4DA}"/>
              </a:ext>
            </a:extLst>
          </p:cNvPr>
          <p:cNvSpPr txBox="1"/>
          <p:nvPr/>
        </p:nvSpPr>
        <p:spPr>
          <a:xfrm>
            <a:off x="1881179" y="4176008"/>
            <a:ext cx="1718612" cy="369332"/>
          </a:xfrm>
          <a:prstGeom prst="rect">
            <a:avLst/>
          </a:prstGeom>
          <a:noFill/>
        </p:spPr>
        <p:txBody>
          <a:bodyPr wrap="none" rtlCol="0">
            <a:spAutoFit/>
          </a:bodyPr>
          <a:lstStyle/>
          <a:p>
            <a:pPr defTabSz="685800"/>
            <a:r>
              <a:rPr lang="en-US" b="1" dirty="0">
                <a:solidFill>
                  <a:prstClr val="black"/>
                </a:solidFill>
                <a:latin typeface="Calibri" panose="020F0502020204030204"/>
              </a:rPr>
              <a:t>Checkmate -142</a:t>
            </a:r>
          </a:p>
        </p:txBody>
      </p:sp>
      <p:cxnSp>
        <p:nvCxnSpPr>
          <p:cNvPr id="5" name="Straight Connector 4">
            <a:extLst>
              <a:ext uri="{FF2B5EF4-FFF2-40B4-BE49-F238E27FC236}">
                <a16:creationId xmlns:a16="http://schemas.microsoft.com/office/drawing/2014/main" id="{AE62E453-E7DB-2346-9D52-7C5523F740C9}"/>
              </a:ext>
            </a:extLst>
          </p:cNvPr>
          <p:cNvCxnSpPr/>
          <p:nvPr/>
        </p:nvCxnSpPr>
        <p:spPr>
          <a:xfrm>
            <a:off x="1303506" y="2316480"/>
            <a:ext cx="59659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9F4932B-E121-684A-9FBC-161D204074C5}"/>
              </a:ext>
            </a:extLst>
          </p:cNvPr>
          <p:cNvCxnSpPr>
            <a:cxnSpLocks/>
          </p:cNvCxnSpPr>
          <p:nvPr/>
        </p:nvCxnSpPr>
        <p:spPr>
          <a:xfrm>
            <a:off x="1242546" y="2491740"/>
            <a:ext cx="640793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F924C52-6502-4A4C-8A40-17EDCD9CA950}"/>
              </a:ext>
            </a:extLst>
          </p:cNvPr>
          <p:cNvCxnSpPr>
            <a:cxnSpLocks/>
          </p:cNvCxnSpPr>
          <p:nvPr/>
        </p:nvCxnSpPr>
        <p:spPr>
          <a:xfrm>
            <a:off x="1242546" y="2705100"/>
            <a:ext cx="666701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E10981A-5CFE-E643-9060-1EDF285B4344}"/>
              </a:ext>
            </a:extLst>
          </p:cNvPr>
          <p:cNvCxnSpPr>
            <a:cxnSpLocks/>
          </p:cNvCxnSpPr>
          <p:nvPr/>
        </p:nvCxnSpPr>
        <p:spPr>
          <a:xfrm>
            <a:off x="1238493" y="2895600"/>
            <a:ext cx="57719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FDE1C32-B9A2-F140-8CC9-0C373C70B61B}"/>
              </a:ext>
            </a:extLst>
          </p:cNvPr>
          <p:cNvCxnSpPr>
            <a:cxnSpLocks/>
          </p:cNvCxnSpPr>
          <p:nvPr/>
        </p:nvCxnSpPr>
        <p:spPr>
          <a:xfrm>
            <a:off x="2442210" y="3101340"/>
            <a:ext cx="385191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63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C7E7-9377-BB4C-A4AD-609472F60FFB}"/>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8B4DFCD6-E988-9546-AAA9-B23F9FD61263}"/>
              </a:ext>
            </a:extLst>
          </p:cNvPr>
          <p:cNvSpPr txBox="1"/>
          <p:nvPr/>
        </p:nvSpPr>
        <p:spPr>
          <a:xfrm>
            <a:off x="3916681" y="2324100"/>
            <a:ext cx="595035" cy="300082"/>
          </a:xfrm>
          <a:prstGeom prst="rect">
            <a:avLst/>
          </a:prstGeom>
          <a:noFill/>
        </p:spPr>
        <p:txBody>
          <a:bodyPr wrap="none" rtlCol="0">
            <a:spAutoFit/>
          </a:bodyPr>
          <a:lstStyle/>
          <a:p>
            <a:pPr defTabSz="685800"/>
            <a:r>
              <a:rPr lang="en-US" sz="1350" dirty="0">
                <a:solidFill>
                  <a:prstClr val="black"/>
                </a:solidFill>
                <a:latin typeface="Calibri" panose="020F0502020204030204"/>
              </a:rPr>
              <a:t>NCCN</a:t>
            </a:r>
          </a:p>
        </p:txBody>
      </p:sp>
      <p:pic>
        <p:nvPicPr>
          <p:cNvPr id="4" name="Picture 3">
            <a:extLst>
              <a:ext uri="{FF2B5EF4-FFF2-40B4-BE49-F238E27FC236}">
                <a16:creationId xmlns:a16="http://schemas.microsoft.com/office/drawing/2014/main" id="{D77D8728-6111-D34D-9457-80DA268583B3}"/>
              </a:ext>
            </a:extLst>
          </p:cNvPr>
          <p:cNvPicPr>
            <a:picLocks noChangeAspect="1"/>
          </p:cNvPicPr>
          <p:nvPr/>
        </p:nvPicPr>
        <p:blipFill>
          <a:blip r:embed="rId2"/>
          <a:stretch>
            <a:fillRect/>
          </a:stretch>
        </p:blipFill>
        <p:spPr>
          <a:xfrm>
            <a:off x="1318260" y="297534"/>
            <a:ext cx="6858000" cy="4548433"/>
          </a:xfrm>
          <a:prstGeom prst="rect">
            <a:avLst/>
          </a:prstGeom>
        </p:spPr>
      </p:pic>
      <p:pic>
        <p:nvPicPr>
          <p:cNvPr id="5" name="Picture 4">
            <a:extLst>
              <a:ext uri="{FF2B5EF4-FFF2-40B4-BE49-F238E27FC236}">
                <a16:creationId xmlns:a16="http://schemas.microsoft.com/office/drawing/2014/main" id="{0379159D-8A90-4F48-9F97-9FEC7C5E3AEE}"/>
              </a:ext>
            </a:extLst>
          </p:cNvPr>
          <p:cNvPicPr>
            <a:picLocks noChangeAspect="1"/>
          </p:cNvPicPr>
          <p:nvPr/>
        </p:nvPicPr>
        <p:blipFill>
          <a:blip r:embed="rId3"/>
          <a:stretch>
            <a:fillRect/>
          </a:stretch>
        </p:blipFill>
        <p:spPr>
          <a:xfrm>
            <a:off x="1432560" y="1842388"/>
            <a:ext cx="696278" cy="620213"/>
          </a:xfrm>
          <a:prstGeom prst="rect">
            <a:avLst/>
          </a:prstGeom>
        </p:spPr>
      </p:pic>
      <p:pic>
        <p:nvPicPr>
          <p:cNvPr id="6" name="Picture 5">
            <a:extLst>
              <a:ext uri="{FF2B5EF4-FFF2-40B4-BE49-F238E27FC236}">
                <a16:creationId xmlns:a16="http://schemas.microsoft.com/office/drawing/2014/main" id="{D035A3BB-D573-BE4B-A208-DA8CF6BA1829}"/>
              </a:ext>
            </a:extLst>
          </p:cNvPr>
          <p:cNvPicPr>
            <a:picLocks noChangeAspect="1"/>
          </p:cNvPicPr>
          <p:nvPr/>
        </p:nvPicPr>
        <p:blipFill>
          <a:blip r:embed="rId4"/>
          <a:stretch>
            <a:fillRect/>
          </a:stretch>
        </p:blipFill>
        <p:spPr>
          <a:xfrm>
            <a:off x="1446781" y="3413760"/>
            <a:ext cx="596849" cy="352425"/>
          </a:xfrm>
          <a:prstGeom prst="rect">
            <a:avLst/>
          </a:prstGeom>
        </p:spPr>
      </p:pic>
      <p:sp>
        <p:nvSpPr>
          <p:cNvPr id="7" name="Rectangle 6">
            <a:extLst>
              <a:ext uri="{FF2B5EF4-FFF2-40B4-BE49-F238E27FC236}">
                <a16:creationId xmlns:a16="http://schemas.microsoft.com/office/drawing/2014/main" id="{0B45FE9B-8CA0-0D43-B523-699A01ACF19A}"/>
              </a:ext>
            </a:extLst>
          </p:cNvPr>
          <p:cNvSpPr/>
          <p:nvPr/>
        </p:nvSpPr>
        <p:spPr>
          <a:xfrm>
            <a:off x="2324100" y="4312920"/>
            <a:ext cx="1981200" cy="2743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extBox 7">
            <a:extLst>
              <a:ext uri="{FF2B5EF4-FFF2-40B4-BE49-F238E27FC236}">
                <a16:creationId xmlns:a16="http://schemas.microsoft.com/office/drawing/2014/main" id="{997A1D6E-83A9-4E41-AB97-69EDF63DC565}"/>
              </a:ext>
            </a:extLst>
          </p:cNvPr>
          <p:cNvSpPr txBox="1"/>
          <p:nvPr/>
        </p:nvSpPr>
        <p:spPr>
          <a:xfrm>
            <a:off x="1485901" y="1303020"/>
            <a:ext cx="702436" cy="300082"/>
          </a:xfrm>
          <a:prstGeom prst="rect">
            <a:avLst/>
          </a:prstGeom>
          <a:solidFill>
            <a:srgbClr val="FD0605"/>
          </a:solidFill>
        </p:spPr>
        <p:txBody>
          <a:bodyPr wrap="none" rtlCol="0">
            <a:spAutoFit/>
          </a:bodyPr>
          <a:lstStyle/>
          <a:p>
            <a:pPr defTabSz="685800"/>
            <a:r>
              <a:rPr lang="en-US" sz="1350" b="1" dirty="0">
                <a:solidFill>
                  <a:prstClr val="white"/>
                </a:solidFill>
                <a:latin typeface="Calibri" panose="020F0502020204030204"/>
              </a:rPr>
              <a:t>2</a:t>
            </a:r>
            <a:r>
              <a:rPr lang="en-US" sz="1350" b="1" baseline="30000" dirty="0">
                <a:solidFill>
                  <a:prstClr val="white"/>
                </a:solidFill>
                <a:latin typeface="Calibri" panose="020F0502020204030204"/>
              </a:rPr>
              <a:t>nd</a:t>
            </a:r>
            <a:r>
              <a:rPr lang="en-US" sz="1350" b="1" dirty="0">
                <a:solidFill>
                  <a:prstClr val="white"/>
                </a:solidFill>
                <a:latin typeface="Calibri" panose="020F0502020204030204"/>
              </a:rPr>
              <a:t> line</a:t>
            </a:r>
          </a:p>
        </p:txBody>
      </p:sp>
    </p:spTree>
    <p:extLst>
      <p:ext uri="{BB962C8B-B14F-4D97-AF65-F5344CB8AC3E}">
        <p14:creationId xmlns:p14="http://schemas.microsoft.com/office/powerpoint/2010/main" val="3529356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C614C74-0AAA-B04C-B250-F340114522F6}"/>
              </a:ext>
            </a:extLst>
          </p:cNvPr>
          <p:cNvSpPr/>
          <p:nvPr/>
        </p:nvSpPr>
        <p:spPr>
          <a:xfrm>
            <a:off x="1496618" y="813089"/>
            <a:ext cx="6391656" cy="758952"/>
          </a:xfrm>
          <a:prstGeom prst="roundRect">
            <a:avLst/>
          </a:prstGeom>
          <a:solidFill>
            <a:schemeClr val="accent1">
              <a:lumMod val="20000"/>
              <a:lumOff val="80000"/>
            </a:schemeClr>
          </a:solidFill>
          <a:ln w="28575">
            <a:solidFill>
              <a:srgbClr val="BE2BB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p>
        </p:txBody>
      </p:sp>
      <p:sp>
        <p:nvSpPr>
          <p:cNvPr id="4" name="Title 1">
            <a:extLst>
              <a:ext uri="{FF2B5EF4-FFF2-40B4-BE49-F238E27FC236}">
                <a16:creationId xmlns:a16="http://schemas.microsoft.com/office/drawing/2014/main" id="{8AEB1F3F-B9B8-F649-9362-EF05C4503247}"/>
              </a:ext>
            </a:extLst>
          </p:cNvPr>
          <p:cNvSpPr txBox="1">
            <a:spLocks/>
          </p:cNvSpPr>
          <p:nvPr/>
        </p:nvSpPr>
        <p:spPr>
          <a:xfrm>
            <a:off x="668797" y="763940"/>
            <a:ext cx="8047298" cy="857250"/>
          </a:xfr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i="1" dirty="0"/>
              <a:t>¿Es </a:t>
            </a:r>
            <a:r>
              <a:rPr lang="en-US" sz="2400" b="1" i="1" dirty="0" err="1"/>
              <a:t>posible</a:t>
            </a:r>
            <a:r>
              <a:rPr lang="en-US" sz="2400" b="1" i="1" dirty="0"/>
              <a:t> </a:t>
            </a:r>
            <a:r>
              <a:rPr lang="en-US" sz="2400" b="1" i="1" dirty="0" err="1"/>
              <a:t>pensar</a:t>
            </a:r>
            <a:r>
              <a:rPr lang="en-US" sz="2400" b="1" i="1" dirty="0"/>
              <a:t> </a:t>
            </a:r>
            <a:r>
              <a:rPr lang="en-US" sz="2400" b="1" i="1" dirty="0" err="1"/>
              <a:t>en</a:t>
            </a:r>
            <a:r>
              <a:rPr lang="en-US" sz="2400" b="1" i="1" dirty="0"/>
              <a:t> la </a:t>
            </a:r>
            <a:r>
              <a:rPr lang="en-US" sz="2400" b="1" i="1" dirty="0" err="1"/>
              <a:t>inmunoterapia</a:t>
            </a:r>
            <a:r>
              <a:rPr lang="en-US" sz="2400" b="1" i="1" dirty="0"/>
              <a:t> </a:t>
            </a:r>
          </a:p>
          <a:p>
            <a:r>
              <a:rPr lang="en-US" sz="2400" b="1" i="1" dirty="0" err="1"/>
              <a:t>como</a:t>
            </a:r>
            <a:r>
              <a:rPr lang="en-US" sz="2400" b="1" i="1" dirty="0"/>
              <a:t> </a:t>
            </a:r>
            <a:r>
              <a:rPr lang="en-US" sz="2400" b="1" i="1" dirty="0" err="1"/>
              <a:t>primera</a:t>
            </a:r>
            <a:r>
              <a:rPr lang="en-US" sz="2400" b="1" i="1" dirty="0"/>
              <a:t> </a:t>
            </a:r>
            <a:r>
              <a:rPr lang="en-US" sz="2400" b="1" i="1" dirty="0" err="1"/>
              <a:t>línea</a:t>
            </a:r>
            <a:r>
              <a:rPr lang="en-US" sz="2400" b="1" i="1" dirty="0"/>
              <a:t>?</a:t>
            </a:r>
          </a:p>
        </p:txBody>
      </p:sp>
      <p:pic>
        <p:nvPicPr>
          <p:cNvPr id="6" name="Imagen 5">
            <a:extLst>
              <a:ext uri="{FF2B5EF4-FFF2-40B4-BE49-F238E27FC236}">
                <a16:creationId xmlns:a16="http://schemas.microsoft.com/office/drawing/2014/main" id="{E22D3CED-AD2D-0142-BBB7-4FD73EA483EB}"/>
              </a:ext>
            </a:extLst>
          </p:cNvPr>
          <p:cNvPicPr>
            <a:picLocks noChangeAspect="1"/>
          </p:cNvPicPr>
          <p:nvPr/>
        </p:nvPicPr>
        <p:blipFill>
          <a:blip r:embed="rId2"/>
          <a:stretch>
            <a:fillRect/>
          </a:stretch>
        </p:blipFill>
        <p:spPr>
          <a:xfrm>
            <a:off x="3370529" y="1850706"/>
            <a:ext cx="2654351" cy="2642554"/>
          </a:xfrm>
          <a:prstGeom prst="rect">
            <a:avLst/>
          </a:prstGeom>
        </p:spPr>
      </p:pic>
    </p:spTree>
    <p:extLst>
      <p:ext uri="{BB962C8B-B14F-4D97-AF65-F5344CB8AC3E}">
        <p14:creationId xmlns:p14="http://schemas.microsoft.com/office/powerpoint/2010/main" val="38106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3D2916-4667-6F4C-8615-0583B6AA3989}"/>
              </a:ext>
            </a:extLst>
          </p:cNvPr>
          <p:cNvPicPr>
            <a:picLocks noChangeAspect="1"/>
          </p:cNvPicPr>
          <p:nvPr/>
        </p:nvPicPr>
        <p:blipFill>
          <a:blip r:embed="rId2"/>
          <a:stretch>
            <a:fillRect/>
          </a:stretch>
        </p:blipFill>
        <p:spPr>
          <a:xfrm>
            <a:off x="2308860" y="1831420"/>
            <a:ext cx="4360526" cy="3258740"/>
          </a:xfrm>
          <a:prstGeom prst="rect">
            <a:avLst/>
          </a:prstGeom>
        </p:spPr>
      </p:pic>
      <p:sp>
        <p:nvSpPr>
          <p:cNvPr id="63" name="Title 1">
            <a:extLst>
              <a:ext uri="{FF2B5EF4-FFF2-40B4-BE49-F238E27FC236}">
                <a16:creationId xmlns:a16="http://schemas.microsoft.com/office/drawing/2014/main" id="{5E9387E6-4F19-DD47-8B28-0AD3451459E3}"/>
              </a:ext>
            </a:extLst>
          </p:cNvPr>
          <p:cNvSpPr txBox="1">
            <a:spLocks/>
          </p:cNvSpPr>
          <p:nvPr/>
        </p:nvSpPr>
        <p:spPr>
          <a:xfrm>
            <a:off x="1367165" y="65963"/>
            <a:ext cx="7228107" cy="857250"/>
          </a:xfrm>
          <a:prstGeom prst="rect">
            <a:avLst/>
          </a:prstGeom>
        </p:spPr>
        <p:txBody>
          <a:bodyPr vert="horz" lIns="68580" tIns="34290" rIns="68580" bIns="34290" rtlCol="0" anchor="ctr">
            <a:normAutofit/>
          </a:bodyPr>
          <a:lstStyle>
            <a:lvl1pPr algn="ctr" defTabSz="342900" rtl="0" eaLnBrk="1" latinLnBrk="0" hangingPunct="1">
              <a:lnSpc>
                <a:spcPct val="85000"/>
              </a:lnSpc>
              <a:spcBef>
                <a:spcPct val="0"/>
              </a:spcBef>
              <a:buNone/>
              <a:defRPr sz="4000" b="1" kern="1200">
                <a:solidFill>
                  <a:srgbClr val="E87722"/>
                </a:solidFill>
                <a:latin typeface="Arial" panose="020B0604020202020204" pitchFamily="34" charset="0"/>
                <a:ea typeface="+mj-ea"/>
                <a:cs typeface="+mj-cs"/>
              </a:defRPr>
            </a:lvl1pPr>
          </a:lstStyle>
          <a:p>
            <a:pPr defTabSz="257175"/>
            <a:r>
              <a:rPr lang="en-US" sz="2800" i="1" dirty="0">
                <a:solidFill>
                  <a:srgbClr val="002060"/>
                </a:solidFill>
                <a:latin typeface="Calibri Light" panose="020F0302020204030204"/>
              </a:rPr>
              <a:t>El </a:t>
            </a:r>
            <a:r>
              <a:rPr lang="en-US" sz="2800" i="1" dirty="0" err="1">
                <a:solidFill>
                  <a:srgbClr val="002060"/>
                </a:solidFill>
                <a:latin typeface="Calibri Light" panose="020F0302020204030204"/>
              </a:rPr>
              <a:t>rol</a:t>
            </a:r>
            <a:r>
              <a:rPr lang="en-US" sz="2800" i="1" dirty="0">
                <a:solidFill>
                  <a:srgbClr val="002060"/>
                </a:solidFill>
                <a:latin typeface="Calibri Light" panose="020F0302020204030204"/>
              </a:rPr>
              <a:t> del </a:t>
            </a:r>
            <a:r>
              <a:rPr lang="en-US" sz="2800" i="1" dirty="0" err="1">
                <a:solidFill>
                  <a:srgbClr val="002060"/>
                </a:solidFill>
                <a:latin typeface="Calibri Light" panose="020F0302020204030204"/>
              </a:rPr>
              <a:t>tratamiento</a:t>
            </a:r>
            <a:r>
              <a:rPr lang="en-US" sz="2800" i="1" dirty="0">
                <a:solidFill>
                  <a:srgbClr val="002060"/>
                </a:solidFill>
                <a:latin typeface="Calibri Light" panose="020F0302020204030204"/>
              </a:rPr>
              <a:t> IO </a:t>
            </a:r>
            <a:r>
              <a:rPr lang="en-US" sz="2800" i="1" dirty="0" err="1">
                <a:solidFill>
                  <a:srgbClr val="002060"/>
                </a:solidFill>
                <a:latin typeface="Calibri Light" panose="020F0302020204030204"/>
              </a:rPr>
              <a:t>en</a:t>
            </a:r>
            <a:r>
              <a:rPr lang="en-US" sz="2800" i="1" dirty="0">
                <a:solidFill>
                  <a:srgbClr val="002060"/>
                </a:solidFill>
                <a:latin typeface="Calibri Light" panose="020F0302020204030204"/>
              </a:rPr>
              <a:t> </a:t>
            </a:r>
            <a:r>
              <a:rPr lang="en-US" sz="2800" i="1" dirty="0" err="1">
                <a:solidFill>
                  <a:srgbClr val="002060"/>
                </a:solidFill>
                <a:latin typeface="Calibri Light" panose="020F0302020204030204"/>
              </a:rPr>
              <a:t>primera</a:t>
            </a:r>
            <a:r>
              <a:rPr lang="en-US" sz="2800" i="1" dirty="0">
                <a:solidFill>
                  <a:srgbClr val="002060"/>
                </a:solidFill>
                <a:latin typeface="Calibri Light" panose="020F0302020204030204"/>
              </a:rPr>
              <a:t> </a:t>
            </a:r>
            <a:r>
              <a:rPr lang="en-US" sz="2800" i="1" dirty="0" err="1">
                <a:solidFill>
                  <a:srgbClr val="002060"/>
                </a:solidFill>
                <a:latin typeface="Calibri Light" panose="020F0302020204030204"/>
              </a:rPr>
              <a:t>línea</a:t>
            </a:r>
            <a:r>
              <a:rPr lang="en-US" sz="2800" i="1" dirty="0">
                <a:solidFill>
                  <a:srgbClr val="002060"/>
                </a:solidFill>
                <a:latin typeface="Calibri Light" panose="020F0302020204030204"/>
              </a:rPr>
              <a:t>…</a:t>
            </a:r>
          </a:p>
        </p:txBody>
      </p:sp>
      <p:grpSp>
        <p:nvGrpSpPr>
          <p:cNvPr id="34" name="Group 33">
            <a:extLst>
              <a:ext uri="{FF2B5EF4-FFF2-40B4-BE49-F238E27FC236}">
                <a16:creationId xmlns:a16="http://schemas.microsoft.com/office/drawing/2014/main" id="{E8A6D7FF-B71F-B347-930C-5AE9C9A2E187}"/>
              </a:ext>
            </a:extLst>
          </p:cNvPr>
          <p:cNvGrpSpPr/>
          <p:nvPr/>
        </p:nvGrpSpPr>
        <p:grpSpPr>
          <a:xfrm>
            <a:off x="1232929" y="946574"/>
            <a:ext cx="6635615" cy="786162"/>
            <a:chOff x="1643904" y="1262099"/>
            <a:chExt cx="8847487" cy="1048216"/>
          </a:xfrm>
        </p:grpSpPr>
        <p:sp>
          <p:nvSpPr>
            <p:cNvPr id="6" name="Rounded Rectangle 5">
              <a:extLst>
                <a:ext uri="{FF2B5EF4-FFF2-40B4-BE49-F238E27FC236}">
                  <a16:creationId xmlns:a16="http://schemas.microsoft.com/office/drawing/2014/main" id="{3E2DEA14-B2C4-244E-8FBD-FCC409DD3AAB}"/>
                </a:ext>
              </a:extLst>
            </p:cNvPr>
            <p:cNvSpPr/>
            <p:nvPr/>
          </p:nvSpPr>
          <p:spPr>
            <a:xfrm>
              <a:off x="1643904" y="1545352"/>
              <a:ext cx="2264689" cy="306387"/>
            </a:xfrm>
            <a:prstGeom prst="roundRect">
              <a:avLst/>
            </a:prstGeom>
            <a:solidFill>
              <a:srgbClr val="FF0000"/>
            </a:solidFill>
            <a:effectLst>
              <a:outerShdw blurRad="190500" dist="23000" dir="5400000" sx="101000" sy="101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Nivolumab 3mg/kg</a:t>
              </a:r>
            </a:p>
          </p:txBody>
        </p:sp>
        <p:sp>
          <p:nvSpPr>
            <p:cNvPr id="7" name="Rounded Rectangle 6">
              <a:extLst>
                <a:ext uri="{FF2B5EF4-FFF2-40B4-BE49-F238E27FC236}">
                  <a16:creationId xmlns:a16="http://schemas.microsoft.com/office/drawing/2014/main" id="{33FEEAA9-4B5E-F440-98B2-97E2F9518FC7}"/>
                </a:ext>
              </a:extLst>
            </p:cNvPr>
            <p:cNvSpPr/>
            <p:nvPr/>
          </p:nvSpPr>
          <p:spPr>
            <a:xfrm>
              <a:off x="1766007" y="2003928"/>
              <a:ext cx="2155753" cy="306387"/>
            </a:xfrm>
            <a:prstGeom prst="roundRect">
              <a:avLst/>
            </a:prstGeom>
            <a:solidFill>
              <a:srgbClr val="3151FF"/>
            </a:solidFill>
            <a:effectLst>
              <a:outerShdw blurRad="279400" dist="23000" dir="5400000" sx="102000" sy="102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Ipilimumab 1mg/kg</a:t>
              </a:r>
            </a:p>
          </p:txBody>
        </p:sp>
        <p:cxnSp>
          <p:nvCxnSpPr>
            <p:cNvPr id="36" name="Straight Arrow Connector 35">
              <a:extLst>
                <a:ext uri="{FF2B5EF4-FFF2-40B4-BE49-F238E27FC236}">
                  <a16:creationId xmlns:a16="http://schemas.microsoft.com/office/drawing/2014/main" id="{44B0C86E-C359-8945-9E04-8C0CA04867F7}"/>
                </a:ext>
              </a:extLst>
            </p:cNvPr>
            <p:cNvCxnSpPr>
              <a:cxnSpLocks/>
            </p:cNvCxnSpPr>
            <p:nvPr/>
          </p:nvCxnSpPr>
          <p:spPr>
            <a:xfrm>
              <a:off x="6007691" y="1806427"/>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81B5131-5F5D-FB4F-80B6-5E5F1CEC8117}"/>
                </a:ext>
              </a:extLst>
            </p:cNvPr>
            <p:cNvCxnSpPr>
              <a:cxnSpLocks/>
            </p:cNvCxnSpPr>
            <p:nvPr/>
          </p:nvCxnSpPr>
          <p:spPr>
            <a:xfrm>
              <a:off x="6641624" y="1799925"/>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CF45E74A-81E1-364C-BB80-AE9BE0DA0301}"/>
                </a:ext>
              </a:extLst>
            </p:cNvPr>
            <p:cNvCxnSpPr>
              <a:cxnSpLocks/>
            </p:cNvCxnSpPr>
            <p:nvPr/>
          </p:nvCxnSpPr>
          <p:spPr>
            <a:xfrm>
              <a:off x="7256313" y="1799925"/>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E1FD9339-6643-504D-A2D5-3ECC96A87640}"/>
                </a:ext>
              </a:extLst>
            </p:cNvPr>
            <p:cNvCxnSpPr>
              <a:cxnSpLocks/>
            </p:cNvCxnSpPr>
            <p:nvPr/>
          </p:nvCxnSpPr>
          <p:spPr>
            <a:xfrm>
              <a:off x="7877117" y="1796033"/>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4" name="Right Arrow 23">
              <a:extLst>
                <a:ext uri="{FF2B5EF4-FFF2-40B4-BE49-F238E27FC236}">
                  <a16:creationId xmlns:a16="http://schemas.microsoft.com/office/drawing/2014/main" id="{05A50741-0302-EA4E-9C0A-3C6B293EE841}"/>
                </a:ext>
              </a:extLst>
            </p:cNvPr>
            <p:cNvSpPr/>
            <p:nvPr/>
          </p:nvSpPr>
          <p:spPr>
            <a:xfrm>
              <a:off x="9907282" y="1765673"/>
              <a:ext cx="584109" cy="463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5" name="TextBox 24">
              <a:extLst>
                <a:ext uri="{FF2B5EF4-FFF2-40B4-BE49-F238E27FC236}">
                  <a16:creationId xmlns:a16="http://schemas.microsoft.com/office/drawing/2014/main" id="{382AA136-AAC9-9B44-9E4D-BE3CF9ED654A}"/>
                </a:ext>
              </a:extLst>
            </p:cNvPr>
            <p:cNvSpPr txBox="1"/>
            <p:nvPr/>
          </p:nvSpPr>
          <p:spPr>
            <a:xfrm>
              <a:off x="4238775" y="1540595"/>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sp>
          <p:nvSpPr>
            <p:cNvPr id="26" name="TextBox 25">
              <a:extLst>
                <a:ext uri="{FF2B5EF4-FFF2-40B4-BE49-F238E27FC236}">
                  <a16:creationId xmlns:a16="http://schemas.microsoft.com/office/drawing/2014/main" id="{58137FC1-B17C-2F4D-B353-E1C131FA50CC}"/>
                </a:ext>
              </a:extLst>
            </p:cNvPr>
            <p:cNvSpPr txBox="1"/>
            <p:nvPr/>
          </p:nvSpPr>
          <p:spPr>
            <a:xfrm>
              <a:off x="5447685" y="1540986"/>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sp>
          <p:nvSpPr>
            <p:cNvPr id="27" name="TextBox 26">
              <a:extLst>
                <a:ext uri="{FF2B5EF4-FFF2-40B4-BE49-F238E27FC236}">
                  <a16:creationId xmlns:a16="http://schemas.microsoft.com/office/drawing/2014/main" id="{2EF2FACE-998E-1E43-A925-EFED0BA12838}"/>
                </a:ext>
              </a:extLst>
            </p:cNvPr>
            <p:cNvSpPr txBox="1"/>
            <p:nvPr/>
          </p:nvSpPr>
          <p:spPr>
            <a:xfrm>
              <a:off x="4918640" y="1540986"/>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sp>
          <p:nvSpPr>
            <p:cNvPr id="28" name="TextBox 27">
              <a:extLst>
                <a:ext uri="{FF2B5EF4-FFF2-40B4-BE49-F238E27FC236}">
                  <a16:creationId xmlns:a16="http://schemas.microsoft.com/office/drawing/2014/main" id="{F9AB6B58-97AF-FE4D-A80F-2410B5A4C83D}"/>
                </a:ext>
              </a:extLst>
            </p:cNvPr>
            <p:cNvSpPr txBox="1"/>
            <p:nvPr/>
          </p:nvSpPr>
          <p:spPr>
            <a:xfrm>
              <a:off x="6067826" y="1520346"/>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sp>
          <p:nvSpPr>
            <p:cNvPr id="29" name="TextBox 28">
              <a:extLst>
                <a:ext uri="{FF2B5EF4-FFF2-40B4-BE49-F238E27FC236}">
                  <a16:creationId xmlns:a16="http://schemas.microsoft.com/office/drawing/2014/main" id="{64EFC682-4DF8-9A45-9772-208B6998B8D9}"/>
                </a:ext>
              </a:extLst>
            </p:cNvPr>
            <p:cNvSpPr txBox="1"/>
            <p:nvPr/>
          </p:nvSpPr>
          <p:spPr>
            <a:xfrm>
              <a:off x="7338108" y="1520346"/>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sp>
          <p:nvSpPr>
            <p:cNvPr id="30" name="TextBox 29">
              <a:extLst>
                <a:ext uri="{FF2B5EF4-FFF2-40B4-BE49-F238E27FC236}">
                  <a16:creationId xmlns:a16="http://schemas.microsoft.com/office/drawing/2014/main" id="{E8616069-6542-A74F-92F0-597B81E3192D}"/>
                </a:ext>
              </a:extLst>
            </p:cNvPr>
            <p:cNvSpPr txBox="1"/>
            <p:nvPr/>
          </p:nvSpPr>
          <p:spPr>
            <a:xfrm>
              <a:off x="6727446" y="1497198"/>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sp>
          <p:nvSpPr>
            <p:cNvPr id="31" name="TextBox 30">
              <a:extLst>
                <a:ext uri="{FF2B5EF4-FFF2-40B4-BE49-F238E27FC236}">
                  <a16:creationId xmlns:a16="http://schemas.microsoft.com/office/drawing/2014/main" id="{88E9FDA7-B8F2-644D-A8AA-BD1106BC76FF}"/>
                </a:ext>
              </a:extLst>
            </p:cNvPr>
            <p:cNvSpPr txBox="1"/>
            <p:nvPr/>
          </p:nvSpPr>
          <p:spPr>
            <a:xfrm>
              <a:off x="7947594" y="1510999"/>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cxnSp>
          <p:nvCxnSpPr>
            <p:cNvPr id="37" name="Straight Arrow Connector 36">
              <a:extLst>
                <a:ext uri="{FF2B5EF4-FFF2-40B4-BE49-F238E27FC236}">
                  <a16:creationId xmlns:a16="http://schemas.microsoft.com/office/drawing/2014/main" id="{0E17BF99-1DC7-D746-BFD4-B672C500580A}"/>
                </a:ext>
              </a:extLst>
            </p:cNvPr>
            <p:cNvCxnSpPr>
              <a:cxnSpLocks/>
            </p:cNvCxnSpPr>
            <p:nvPr/>
          </p:nvCxnSpPr>
          <p:spPr>
            <a:xfrm>
              <a:off x="4122810" y="1808616"/>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68E7318-8015-1F40-B9D0-F5C3E49131AE}"/>
                </a:ext>
              </a:extLst>
            </p:cNvPr>
            <p:cNvCxnSpPr>
              <a:cxnSpLocks/>
            </p:cNvCxnSpPr>
            <p:nvPr/>
          </p:nvCxnSpPr>
          <p:spPr>
            <a:xfrm>
              <a:off x="4764899" y="1806427"/>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14B4787-7109-B240-8582-AAEB79429186}"/>
                </a:ext>
              </a:extLst>
            </p:cNvPr>
            <p:cNvCxnSpPr>
              <a:cxnSpLocks/>
            </p:cNvCxnSpPr>
            <p:nvPr/>
          </p:nvCxnSpPr>
          <p:spPr>
            <a:xfrm>
              <a:off x="5365720" y="1806427"/>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E25BCC7A-F7FE-4340-B784-660FBDECA4A9}"/>
                </a:ext>
              </a:extLst>
            </p:cNvPr>
            <p:cNvCxnSpPr>
              <a:cxnSpLocks/>
            </p:cNvCxnSpPr>
            <p:nvPr/>
          </p:nvCxnSpPr>
          <p:spPr>
            <a:xfrm>
              <a:off x="8491806" y="1796033"/>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D91BE47F-77AD-A94B-B940-A817BD48830A}"/>
                </a:ext>
              </a:extLst>
            </p:cNvPr>
            <p:cNvCxnSpPr>
              <a:cxnSpLocks/>
            </p:cNvCxnSpPr>
            <p:nvPr/>
          </p:nvCxnSpPr>
          <p:spPr>
            <a:xfrm>
              <a:off x="9111584" y="1796267"/>
              <a:ext cx="619778" cy="0"/>
            </a:xfrm>
            <a:prstGeom prst="straightConnector1">
              <a:avLst/>
            </a:prstGeom>
            <a:ln>
              <a:solidFill>
                <a:schemeClr val="tx1"/>
              </a:solidFill>
              <a:headEnd type="triangle"/>
              <a:tailEnd type="triangle"/>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875FBDC3-E05B-484C-8863-31312F5F14A8}"/>
                </a:ext>
              </a:extLst>
            </p:cNvPr>
            <p:cNvSpPr txBox="1"/>
            <p:nvPr/>
          </p:nvSpPr>
          <p:spPr>
            <a:xfrm>
              <a:off x="8597448" y="1509646"/>
              <a:ext cx="466368" cy="338555"/>
            </a:xfrm>
            <a:prstGeom prst="rect">
              <a:avLst/>
            </a:prstGeom>
            <a:noFill/>
          </p:spPr>
          <p:txBody>
            <a:bodyPr wrap="none" rtlCol="0">
              <a:spAutoFit/>
            </a:bodyPr>
            <a:lstStyle/>
            <a:p>
              <a:pPr defTabSz="685800"/>
              <a:r>
                <a:rPr lang="en-US" sz="1050" dirty="0">
                  <a:solidFill>
                    <a:srgbClr val="FF0000"/>
                  </a:solidFill>
                  <a:latin typeface="Calibri" panose="020F0502020204030204"/>
                </a:rPr>
                <a:t>2w</a:t>
              </a:r>
            </a:p>
          </p:txBody>
        </p:sp>
        <p:cxnSp>
          <p:nvCxnSpPr>
            <p:cNvPr id="48" name="Straight Arrow Connector 47">
              <a:extLst>
                <a:ext uri="{FF2B5EF4-FFF2-40B4-BE49-F238E27FC236}">
                  <a16:creationId xmlns:a16="http://schemas.microsoft.com/office/drawing/2014/main" id="{6CBE5A0B-4E5B-664B-A0FC-C06AB3EA0C4A}"/>
                </a:ext>
              </a:extLst>
            </p:cNvPr>
            <p:cNvCxnSpPr>
              <a:cxnSpLocks/>
            </p:cNvCxnSpPr>
            <p:nvPr/>
          </p:nvCxnSpPr>
          <p:spPr>
            <a:xfrm>
              <a:off x="4122810" y="2142755"/>
              <a:ext cx="1862688" cy="14366"/>
            </a:xfrm>
            <a:prstGeom prst="straightConnector1">
              <a:avLst/>
            </a:prstGeom>
            <a:ln>
              <a:solidFill>
                <a:srgbClr val="3151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CD8AD2B9-CEA2-4348-935B-046CE1AEBF43}"/>
                </a:ext>
              </a:extLst>
            </p:cNvPr>
            <p:cNvCxnSpPr>
              <a:cxnSpLocks/>
            </p:cNvCxnSpPr>
            <p:nvPr/>
          </p:nvCxnSpPr>
          <p:spPr>
            <a:xfrm>
              <a:off x="6031834" y="2157121"/>
              <a:ext cx="1844257" cy="0"/>
            </a:xfrm>
            <a:prstGeom prst="straightConnector1">
              <a:avLst/>
            </a:prstGeom>
            <a:ln>
              <a:solidFill>
                <a:srgbClr val="3151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E9D3E2B5-6F72-7E42-A003-3EF600AE8AEA}"/>
                </a:ext>
              </a:extLst>
            </p:cNvPr>
            <p:cNvCxnSpPr>
              <a:cxnSpLocks/>
            </p:cNvCxnSpPr>
            <p:nvPr/>
          </p:nvCxnSpPr>
          <p:spPr>
            <a:xfrm>
              <a:off x="7883779" y="2157121"/>
              <a:ext cx="1847583" cy="0"/>
            </a:xfrm>
            <a:prstGeom prst="straightConnector1">
              <a:avLst/>
            </a:prstGeom>
            <a:ln>
              <a:solidFill>
                <a:srgbClr val="3151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A463F88-072C-994E-8112-23E5C7177825}"/>
                </a:ext>
              </a:extLst>
            </p:cNvPr>
            <p:cNvSpPr txBox="1"/>
            <p:nvPr/>
          </p:nvSpPr>
          <p:spPr>
            <a:xfrm>
              <a:off x="4889825" y="1889286"/>
              <a:ext cx="466368" cy="338555"/>
            </a:xfrm>
            <a:prstGeom prst="rect">
              <a:avLst/>
            </a:prstGeom>
            <a:noFill/>
          </p:spPr>
          <p:txBody>
            <a:bodyPr wrap="none" rtlCol="0">
              <a:spAutoFit/>
            </a:bodyPr>
            <a:lstStyle/>
            <a:p>
              <a:pPr defTabSz="685800"/>
              <a:r>
                <a:rPr lang="en-US" sz="1050" dirty="0">
                  <a:solidFill>
                    <a:srgbClr val="3151FF"/>
                  </a:solidFill>
                  <a:latin typeface="Calibri" panose="020F0502020204030204"/>
                </a:rPr>
                <a:t>6w</a:t>
              </a:r>
            </a:p>
          </p:txBody>
        </p:sp>
        <p:sp>
          <p:nvSpPr>
            <p:cNvPr id="54" name="TextBox 53">
              <a:extLst>
                <a:ext uri="{FF2B5EF4-FFF2-40B4-BE49-F238E27FC236}">
                  <a16:creationId xmlns:a16="http://schemas.microsoft.com/office/drawing/2014/main" id="{C640999C-0FDB-E841-B077-0644E0012041}"/>
                </a:ext>
              </a:extLst>
            </p:cNvPr>
            <p:cNvSpPr txBox="1"/>
            <p:nvPr/>
          </p:nvSpPr>
          <p:spPr>
            <a:xfrm>
              <a:off x="8660538" y="1889286"/>
              <a:ext cx="466368" cy="338555"/>
            </a:xfrm>
            <a:prstGeom prst="rect">
              <a:avLst/>
            </a:prstGeom>
            <a:noFill/>
          </p:spPr>
          <p:txBody>
            <a:bodyPr wrap="none" rtlCol="0">
              <a:spAutoFit/>
            </a:bodyPr>
            <a:lstStyle/>
            <a:p>
              <a:pPr defTabSz="685800"/>
              <a:r>
                <a:rPr lang="en-US" sz="1050" dirty="0">
                  <a:solidFill>
                    <a:srgbClr val="3151FF"/>
                  </a:solidFill>
                  <a:latin typeface="Calibri" panose="020F0502020204030204"/>
                </a:rPr>
                <a:t>6w</a:t>
              </a:r>
            </a:p>
          </p:txBody>
        </p:sp>
        <p:sp>
          <p:nvSpPr>
            <p:cNvPr id="55" name="TextBox 54">
              <a:extLst>
                <a:ext uri="{FF2B5EF4-FFF2-40B4-BE49-F238E27FC236}">
                  <a16:creationId xmlns:a16="http://schemas.microsoft.com/office/drawing/2014/main" id="{5D6058F1-0D41-CB49-9A29-3998AD3EC2F3}"/>
                </a:ext>
              </a:extLst>
            </p:cNvPr>
            <p:cNvSpPr txBox="1"/>
            <p:nvPr/>
          </p:nvSpPr>
          <p:spPr>
            <a:xfrm>
              <a:off x="6770307" y="1889286"/>
              <a:ext cx="466368" cy="338555"/>
            </a:xfrm>
            <a:prstGeom prst="rect">
              <a:avLst/>
            </a:prstGeom>
            <a:noFill/>
          </p:spPr>
          <p:txBody>
            <a:bodyPr wrap="none" rtlCol="0">
              <a:spAutoFit/>
            </a:bodyPr>
            <a:lstStyle/>
            <a:p>
              <a:pPr defTabSz="685800"/>
              <a:r>
                <a:rPr lang="en-US" sz="1050" dirty="0">
                  <a:solidFill>
                    <a:srgbClr val="3151FF"/>
                  </a:solidFill>
                  <a:latin typeface="Calibri" panose="020F0502020204030204"/>
                </a:rPr>
                <a:t>6w</a:t>
              </a:r>
            </a:p>
          </p:txBody>
        </p:sp>
        <p:grpSp>
          <p:nvGrpSpPr>
            <p:cNvPr id="33" name="Group 32">
              <a:extLst>
                <a:ext uri="{FF2B5EF4-FFF2-40B4-BE49-F238E27FC236}">
                  <a16:creationId xmlns:a16="http://schemas.microsoft.com/office/drawing/2014/main" id="{D1BECFC3-545D-D44E-9FA5-535A813E401C}"/>
                </a:ext>
              </a:extLst>
            </p:cNvPr>
            <p:cNvGrpSpPr/>
            <p:nvPr/>
          </p:nvGrpSpPr>
          <p:grpSpPr>
            <a:xfrm>
              <a:off x="4135052" y="1262099"/>
              <a:ext cx="5596310" cy="421077"/>
              <a:chOff x="4135052" y="1262099"/>
              <a:chExt cx="5596310" cy="421077"/>
            </a:xfrm>
          </p:grpSpPr>
          <p:grpSp>
            <p:nvGrpSpPr>
              <p:cNvPr id="32" name="Group 31">
                <a:extLst>
                  <a:ext uri="{FF2B5EF4-FFF2-40B4-BE49-F238E27FC236}">
                    <a16:creationId xmlns:a16="http://schemas.microsoft.com/office/drawing/2014/main" id="{962FF19A-3623-4E4E-B251-64E83F0CE366}"/>
                  </a:ext>
                </a:extLst>
              </p:cNvPr>
              <p:cNvGrpSpPr/>
              <p:nvPr/>
            </p:nvGrpSpPr>
            <p:grpSpPr>
              <a:xfrm>
                <a:off x="4135052" y="1262099"/>
                <a:ext cx="4976532" cy="421077"/>
                <a:chOff x="4135052" y="1262099"/>
                <a:chExt cx="4976532" cy="421077"/>
              </a:xfrm>
            </p:grpSpPr>
            <p:cxnSp>
              <p:nvCxnSpPr>
                <p:cNvPr id="5" name="Straight Arrow Connector 4">
                  <a:extLst>
                    <a:ext uri="{FF2B5EF4-FFF2-40B4-BE49-F238E27FC236}">
                      <a16:creationId xmlns:a16="http://schemas.microsoft.com/office/drawing/2014/main" id="{5788D44D-9FCD-1444-9B7D-0B0321AA4EB5}"/>
                    </a:ext>
                  </a:extLst>
                </p:cNvPr>
                <p:cNvCxnSpPr>
                  <a:cxnSpLocks/>
                </p:cNvCxnSpPr>
                <p:nvPr/>
              </p:nvCxnSpPr>
              <p:spPr>
                <a:xfrm>
                  <a:off x="4135052"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38FDB3C-85CF-814C-ADC7-A96F0E7E64ED}"/>
                    </a:ext>
                  </a:extLst>
                </p:cNvPr>
                <p:cNvCxnSpPr>
                  <a:cxnSpLocks/>
                </p:cNvCxnSpPr>
                <p:nvPr/>
              </p:nvCxnSpPr>
              <p:spPr>
                <a:xfrm>
                  <a:off x="4759131"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4BF4DB-D4E3-3A48-9E09-B99CD3B9BC0B}"/>
                    </a:ext>
                  </a:extLst>
                </p:cNvPr>
                <p:cNvCxnSpPr>
                  <a:cxnSpLocks/>
                </p:cNvCxnSpPr>
                <p:nvPr/>
              </p:nvCxnSpPr>
              <p:spPr>
                <a:xfrm>
                  <a:off x="5376554"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09FD2C2-E5E1-2240-A059-2148E1E2598D}"/>
                    </a:ext>
                  </a:extLst>
                </p:cNvPr>
                <p:cNvCxnSpPr>
                  <a:cxnSpLocks/>
                </p:cNvCxnSpPr>
                <p:nvPr/>
              </p:nvCxnSpPr>
              <p:spPr>
                <a:xfrm>
                  <a:off x="5940894"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19736F5-B054-C447-98FE-69BB9DBB58BF}"/>
                    </a:ext>
                  </a:extLst>
                </p:cNvPr>
                <p:cNvCxnSpPr>
                  <a:cxnSpLocks/>
                </p:cNvCxnSpPr>
                <p:nvPr/>
              </p:nvCxnSpPr>
              <p:spPr>
                <a:xfrm>
                  <a:off x="6627469"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EC2478D-22FF-C342-A959-A36B11B8E264}"/>
                    </a:ext>
                  </a:extLst>
                </p:cNvPr>
                <p:cNvCxnSpPr>
                  <a:cxnSpLocks/>
                </p:cNvCxnSpPr>
                <p:nvPr/>
              </p:nvCxnSpPr>
              <p:spPr>
                <a:xfrm>
                  <a:off x="7257979"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8D0716C-D7B5-4449-824A-566A9A6B34A0}"/>
                    </a:ext>
                  </a:extLst>
                </p:cNvPr>
                <p:cNvCxnSpPr>
                  <a:cxnSpLocks/>
                </p:cNvCxnSpPr>
                <p:nvPr/>
              </p:nvCxnSpPr>
              <p:spPr>
                <a:xfrm>
                  <a:off x="7829436"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13B65D3-EB6B-114B-A04F-8620A3BA2926}"/>
                    </a:ext>
                  </a:extLst>
                </p:cNvPr>
                <p:cNvCxnSpPr>
                  <a:cxnSpLocks/>
                </p:cNvCxnSpPr>
                <p:nvPr/>
              </p:nvCxnSpPr>
              <p:spPr>
                <a:xfrm>
                  <a:off x="8491806"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A0B2D67-C3D7-E948-9788-F0DE3C31B5C2}"/>
                    </a:ext>
                  </a:extLst>
                </p:cNvPr>
                <p:cNvCxnSpPr>
                  <a:cxnSpLocks/>
                </p:cNvCxnSpPr>
                <p:nvPr/>
              </p:nvCxnSpPr>
              <p:spPr>
                <a:xfrm>
                  <a:off x="9111584" y="1262099"/>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Arrow Connector 64">
                <a:extLst>
                  <a:ext uri="{FF2B5EF4-FFF2-40B4-BE49-F238E27FC236}">
                    <a16:creationId xmlns:a16="http://schemas.microsoft.com/office/drawing/2014/main" id="{D9C08DBC-9C77-6A43-AE74-14413B138CD8}"/>
                  </a:ext>
                </a:extLst>
              </p:cNvPr>
              <p:cNvCxnSpPr>
                <a:cxnSpLocks/>
              </p:cNvCxnSpPr>
              <p:nvPr/>
            </p:nvCxnSpPr>
            <p:spPr>
              <a:xfrm>
                <a:off x="4238775" y="1262099"/>
                <a:ext cx="0" cy="421077"/>
              </a:xfrm>
              <a:prstGeom prst="straightConnector1">
                <a:avLst/>
              </a:prstGeom>
              <a:ln w="28575">
                <a:solidFill>
                  <a:srgbClr val="465FF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020871F-FC53-1347-B6EA-AD9FC76EFAF0}"/>
                  </a:ext>
                </a:extLst>
              </p:cNvPr>
              <p:cNvCxnSpPr>
                <a:cxnSpLocks/>
              </p:cNvCxnSpPr>
              <p:nvPr/>
            </p:nvCxnSpPr>
            <p:spPr>
              <a:xfrm>
                <a:off x="6031834" y="1262099"/>
                <a:ext cx="0" cy="421077"/>
              </a:xfrm>
              <a:prstGeom prst="straightConnector1">
                <a:avLst/>
              </a:prstGeom>
              <a:ln w="28575">
                <a:solidFill>
                  <a:srgbClr val="465FF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A496087-9A48-D241-99A3-D3CF974E5991}"/>
                  </a:ext>
                </a:extLst>
              </p:cNvPr>
              <p:cNvCxnSpPr>
                <a:cxnSpLocks/>
              </p:cNvCxnSpPr>
              <p:nvPr/>
            </p:nvCxnSpPr>
            <p:spPr>
              <a:xfrm>
                <a:off x="7914140" y="1262099"/>
                <a:ext cx="0" cy="421077"/>
              </a:xfrm>
              <a:prstGeom prst="straightConnector1">
                <a:avLst/>
              </a:prstGeom>
              <a:ln w="28575">
                <a:solidFill>
                  <a:srgbClr val="465FFF"/>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18AB8897-EAB3-CD44-A0D1-EC831158DABF}"/>
                  </a:ext>
                </a:extLst>
              </p:cNvPr>
              <p:cNvCxnSpPr>
                <a:cxnSpLocks/>
              </p:cNvCxnSpPr>
              <p:nvPr/>
            </p:nvCxnSpPr>
            <p:spPr>
              <a:xfrm>
                <a:off x="9731362" y="1262099"/>
                <a:ext cx="0" cy="421077"/>
              </a:xfrm>
              <a:prstGeom prst="straightConnector1">
                <a:avLst/>
              </a:prstGeom>
              <a:ln w="28575">
                <a:solidFill>
                  <a:srgbClr val="465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33FD5192-C4C8-4A44-A877-5D32C4D07F1C}"/>
                </a:ext>
              </a:extLst>
            </p:cNvPr>
            <p:cNvCxnSpPr>
              <a:cxnSpLocks/>
            </p:cNvCxnSpPr>
            <p:nvPr/>
          </p:nvCxnSpPr>
          <p:spPr>
            <a:xfrm>
              <a:off x="9631974" y="1275507"/>
              <a:ext cx="0" cy="4210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403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5B0A94-3027-EE41-BC3B-886B06DCBF32}"/>
              </a:ext>
            </a:extLst>
          </p:cNvPr>
          <p:cNvPicPr>
            <a:picLocks noChangeAspect="1"/>
          </p:cNvPicPr>
          <p:nvPr/>
        </p:nvPicPr>
        <p:blipFill>
          <a:blip r:embed="rId2"/>
          <a:stretch>
            <a:fillRect/>
          </a:stretch>
        </p:blipFill>
        <p:spPr>
          <a:xfrm>
            <a:off x="91440" y="106525"/>
            <a:ext cx="8950960" cy="987396"/>
          </a:xfrm>
          <a:prstGeom prst="rect">
            <a:avLst/>
          </a:prstGeom>
          <a:ln>
            <a:noFill/>
          </a:ln>
          <a:effectLst>
            <a:outerShdw blurRad="292100" dist="139700" dir="2700000" algn="tl" rotWithShape="0">
              <a:srgbClr val="333333">
                <a:alpha val="65000"/>
              </a:srgbClr>
            </a:outerShdw>
          </a:effectLst>
        </p:spPr>
      </p:pic>
      <p:pic>
        <p:nvPicPr>
          <p:cNvPr id="5" name="Imagen 4" descr="Captura de pantalla de un celular&#10;&#10;Descripción generada automáticamente">
            <a:extLst>
              <a:ext uri="{FF2B5EF4-FFF2-40B4-BE49-F238E27FC236}">
                <a16:creationId xmlns:a16="http://schemas.microsoft.com/office/drawing/2014/main" id="{CD6EEB56-682C-164F-89BB-704BF9EE9004}"/>
              </a:ext>
            </a:extLst>
          </p:cNvPr>
          <p:cNvPicPr>
            <a:picLocks noChangeAspect="1"/>
          </p:cNvPicPr>
          <p:nvPr/>
        </p:nvPicPr>
        <p:blipFill>
          <a:blip r:embed="rId3"/>
          <a:stretch>
            <a:fillRect/>
          </a:stretch>
        </p:blipFill>
        <p:spPr>
          <a:xfrm>
            <a:off x="690880" y="1221366"/>
            <a:ext cx="7406640" cy="3431018"/>
          </a:xfrm>
          <a:prstGeom prst="rect">
            <a:avLst/>
          </a:prstGeom>
        </p:spPr>
      </p:pic>
      <p:sp>
        <p:nvSpPr>
          <p:cNvPr id="6" name="CuadroTexto 5">
            <a:extLst>
              <a:ext uri="{FF2B5EF4-FFF2-40B4-BE49-F238E27FC236}">
                <a16:creationId xmlns:a16="http://schemas.microsoft.com/office/drawing/2014/main" id="{E266364C-6D93-8F49-8978-429BBB184CCF}"/>
              </a:ext>
            </a:extLst>
          </p:cNvPr>
          <p:cNvSpPr txBox="1"/>
          <p:nvPr/>
        </p:nvSpPr>
        <p:spPr>
          <a:xfrm>
            <a:off x="7396480" y="121784"/>
            <a:ext cx="1218154" cy="369332"/>
          </a:xfrm>
          <a:prstGeom prst="rect">
            <a:avLst/>
          </a:prstGeom>
          <a:noFill/>
          <a:ln>
            <a:solidFill>
              <a:schemeClr val="accent1"/>
            </a:solidFill>
          </a:ln>
        </p:spPr>
        <p:txBody>
          <a:bodyPr wrap="none" rtlCol="0">
            <a:spAutoFit/>
          </a:bodyPr>
          <a:lstStyle/>
          <a:p>
            <a:r>
              <a:rPr lang="es-AR" dirty="0"/>
              <a:t>ASCO 2020</a:t>
            </a:r>
          </a:p>
        </p:txBody>
      </p:sp>
    </p:spTree>
    <p:extLst>
      <p:ext uri="{BB962C8B-B14F-4D97-AF65-F5344CB8AC3E}">
        <p14:creationId xmlns:p14="http://schemas.microsoft.com/office/powerpoint/2010/main" val="109893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22B7FC3-2418-0F4B-BB08-10B12C396C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74"/>
            <a:ext cx="9143999"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75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8HW Study Design</a:t>
            </a:r>
          </a:p>
        </p:txBody>
      </p:sp>
      <p:sp>
        <p:nvSpPr>
          <p:cNvPr id="28" name="Content Placeholder 2"/>
          <p:cNvSpPr txBox="1">
            <a:spLocks/>
          </p:cNvSpPr>
          <p:nvPr/>
        </p:nvSpPr>
        <p:spPr>
          <a:xfrm>
            <a:off x="436021" y="793921"/>
            <a:ext cx="8189428" cy="332399"/>
          </a:xfrm>
          <a:prstGeom prst="rect">
            <a:avLst/>
          </a:prstGeom>
        </p:spPr>
        <p:txBody>
          <a:bodyPr vert="horz" lIns="0" tIns="0" rIns="0" bIns="0" rtlCol="0">
            <a:spAutoFit/>
          </a:bodyPr>
          <a:lstStyle>
            <a:lvl1pPr marL="228600" indent="-228600" algn="l" defTabSz="914400" rtl="0" eaLnBrk="1" latinLnBrk="0" hangingPunct="1">
              <a:lnSpc>
                <a:spcPct val="90000"/>
              </a:lnSpc>
              <a:spcBef>
                <a:spcPts val="36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90000"/>
              </a:lnSpc>
              <a:spcBef>
                <a:spcPts val="36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7388" indent="-228600" algn="l" defTabSz="914400" rtl="0" eaLnBrk="1" latinLnBrk="0" hangingPunct="1">
              <a:lnSpc>
                <a:spcPct val="90000"/>
              </a:lnSpc>
              <a:spcBef>
                <a:spcPts val="36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36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1413" indent="-228600" algn="l" defTabSz="914400" rtl="0" eaLnBrk="1" latinLnBrk="0" hangingPunct="1">
              <a:lnSpc>
                <a:spcPct val="90000"/>
              </a:lnSpc>
              <a:spcBef>
                <a:spcPts val="360"/>
              </a:spcBef>
              <a:buClr>
                <a:schemeClr val="accent1"/>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270"/>
              </a:spcBef>
              <a:buClr>
                <a:srgbClr val="004A80"/>
              </a:buClr>
              <a:defRPr/>
            </a:pPr>
            <a:r>
              <a:rPr lang="en-US" sz="1200" b="1" i="1">
                <a:solidFill>
                  <a:srgbClr val="6BB0E1"/>
                </a:solidFill>
              </a:rPr>
              <a:t>CA209-8HW</a:t>
            </a:r>
            <a:r>
              <a:rPr lang="en-US" sz="1200" i="1">
                <a:solidFill>
                  <a:sysClr val="windowText" lastClr="000000"/>
                </a:solidFill>
              </a:rPr>
              <a:t>: a phase 3 study of nivolumab, nivolumab plus ipilimumab, or investigator’s choice chemotherapy for the treatment of patients with MSI-H/dMMR mCRC</a:t>
            </a:r>
            <a:r>
              <a:rPr lang="en-US" sz="1200" i="1" baseline="30000">
                <a:solidFill>
                  <a:sysClr val="windowText" lastClr="000000"/>
                </a:solidFill>
              </a:rPr>
              <a:t>1,2</a:t>
            </a:r>
            <a:endParaRPr lang="en-US" sz="1200" i="1" dirty="0">
              <a:solidFill>
                <a:sysClr val="windowText" lastClr="000000"/>
              </a:solidFill>
            </a:endParaRPr>
          </a:p>
        </p:txBody>
      </p:sp>
      <p:sp>
        <p:nvSpPr>
          <p:cNvPr id="29" name="TextBox 28">
            <a:extLst>
              <a:ext uri="{FF2B5EF4-FFF2-40B4-BE49-F238E27FC236}">
                <a16:creationId xmlns:a16="http://schemas.microsoft.com/office/drawing/2014/main" id="{63C16329-EFAE-4383-867E-B41F4E6DE488}"/>
              </a:ext>
            </a:extLst>
          </p:cNvPr>
          <p:cNvSpPr txBox="1"/>
          <p:nvPr/>
        </p:nvSpPr>
        <p:spPr>
          <a:xfrm>
            <a:off x="306719" y="4325999"/>
            <a:ext cx="8446625" cy="394980"/>
          </a:xfrm>
          <a:prstGeom prst="rect">
            <a:avLst/>
          </a:prstGeom>
          <a:noFill/>
        </p:spPr>
        <p:txBody>
          <a:bodyPr wrap="square" lIns="0" tIns="0" rIns="0" bIns="0" rtlCol="0" anchor="b" anchorCtr="0">
            <a:spAutoFit/>
          </a:bodyPr>
          <a:lstStyle/>
          <a:p>
            <a:pPr defTabSz="685800">
              <a:lnSpc>
                <a:spcPct val="80000"/>
              </a:lnSpc>
              <a:spcBef>
                <a:spcPts val="180"/>
              </a:spcBef>
              <a:defRPr/>
            </a:pPr>
            <a:r>
              <a:rPr lang="en-US" sz="750" dirty="0">
                <a:solidFill>
                  <a:prstClr val="black"/>
                </a:solidFill>
                <a:latin typeface="Arial" panose="020B0604020202020204" pitchFamily="34" charset="0"/>
                <a:cs typeface="Arial" panose="020B0604020202020204" pitchFamily="34" charset="0"/>
              </a:rPr>
              <a:t>BICR=blinded independent central review; CRC=colorectal cancer; DCR=disease control rate; DOR=duration of response; ECOG PS=Eastern Cooperative Oncology Group performance status; I-O=immuno-oncology; mCRC=metastatic CRC; MSI-H=microsatellite instability-high; </a:t>
            </a:r>
            <a:r>
              <a:rPr lang="en-US" sz="750" dirty="0" err="1">
                <a:solidFill>
                  <a:prstClr val="black"/>
                </a:solidFill>
                <a:latin typeface="Arial" panose="020B0604020202020204" pitchFamily="34" charset="0"/>
                <a:cs typeface="Arial" panose="020B0604020202020204" pitchFamily="34" charset="0"/>
              </a:rPr>
              <a:t>nivo</a:t>
            </a:r>
            <a:r>
              <a:rPr lang="en-US" sz="750" dirty="0">
                <a:solidFill>
                  <a:prstClr val="black"/>
                </a:solidFill>
                <a:latin typeface="Arial" panose="020B0604020202020204" pitchFamily="34" charset="0"/>
                <a:cs typeface="Arial" panose="020B0604020202020204" pitchFamily="34" charset="0"/>
              </a:rPr>
              <a:t>=nivolumab; ORR=objective response rate; OS=overall survival; PFS=progression-free survival; q2w=every 2 weeks; q3w=every 3 weeks; q4w=every 4 weeks; q6w=every 6 weeks; q12w=every 12 weeks.</a:t>
            </a:r>
          </a:p>
          <a:p>
            <a:pPr defTabSz="685800">
              <a:lnSpc>
                <a:spcPct val="80000"/>
              </a:lnSpc>
              <a:spcBef>
                <a:spcPts val="180"/>
              </a:spcBef>
              <a:defRPr/>
            </a:pPr>
            <a:r>
              <a:rPr lang="en-US" sz="750" dirty="0">
                <a:solidFill>
                  <a:prstClr val="black"/>
                </a:solidFill>
                <a:latin typeface="Arial" panose="020B0604020202020204" pitchFamily="34" charset="0"/>
                <a:cs typeface="Arial" panose="020B0604020202020204" pitchFamily="34" charset="0"/>
              </a:rPr>
              <a:t>1. BMS Internal Data (April 2019). 2. Clinicaltrials.gov. NCT04008030. Accessed October 4, 2019.</a:t>
            </a:r>
          </a:p>
        </p:txBody>
      </p:sp>
      <p:cxnSp>
        <p:nvCxnSpPr>
          <p:cNvPr id="30" name="Straight Arrow Connector 29">
            <a:extLst>
              <a:ext uri="{FF2B5EF4-FFF2-40B4-BE49-F238E27FC236}">
                <a16:creationId xmlns:a16="http://schemas.microsoft.com/office/drawing/2014/main" id="{2DDB0C01-E23D-41EA-85FA-EC6C285C41BA}"/>
              </a:ext>
            </a:extLst>
          </p:cNvPr>
          <p:cNvCxnSpPr>
            <a:cxnSpLocks/>
          </p:cNvCxnSpPr>
          <p:nvPr/>
        </p:nvCxnSpPr>
        <p:spPr>
          <a:xfrm flipH="1">
            <a:off x="4948815" y="1681214"/>
            <a:ext cx="219224" cy="0"/>
          </a:xfrm>
          <a:prstGeom prst="straightConnector1">
            <a:avLst/>
          </a:prstGeom>
          <a:noFill/>
          <a:ln w="19050">
            <a:solidFill>
              <a:sysClr val="windowText" lastClr="000000"/>
            </a:solidFill>
            <a:round/>
            <a:headEnd type="triangle" w="med" len="med"/>
            <a:tailEnd type="none" w="med" len="med"/>
          </a:ln>
          <a:effectLst/>
        </p:spPr>
      </p:cxnSp>
      <p:cxnSp>
        <p:nvCxnSpPr>
          <p:cNvPr id="31" name="Straight Arrow Connector 30">
            <a:extLst>
              <a:ext uri="{FF2B5EF4-FFF2-40B4-BE49-F238E27FC236}">
                <a16:creationId xmlns:a16="http://schemas.microsoft.com/office/drawing/2014/main" id="{4C2EBC2D-E2C3-403E-8658-6935CE571B19}"/>
              </a:ext>
            </a:extLst>
          </p:cNvPr>
          <p:cNvCxnSpPr>
            <a:cxnSpLocks/>
          </p:cNvCxnSpPr>
          <p:nvPr/>
        </p:nvCxnSpPr>
        <p:spPr>
          <a:xfrm flipH="1">
            <a:off x="4948815" y="2435741"/>
            <a:ext cx="219224" cy="0"/>
          </a:xfrm>
          <a:prstGeom prst="straightConnector1">
            <a:avLst/>
          </a:prstGeom>
          <a:noFill/>
          <a:ln w="19050">
            <a:solidFill>
              <a:sysClr val="windowText" lastClr="000000"/>
            </a:solidFill>
            <a:round/>
            <a:headEnd type="triangle" w="med" len="med"/>
            <a:tailEnd type="none" w="med" len="med"/>
          </a:ln>
          <a:effectLst/>
        </p:spPr>
      </p:cxnSp>
      <p:cxnSp>
        <p:nvCxnSpPr>
          <p:cNvPr id="32" name="Straight Arrow Connector 31">
            <a:extLst>
              <a:ext uri="{FF2B5EF4-FFF2-40B4-BE49-F238E27FC236}">
                <a16:creationId xmlns:a16="http://schemas.microsoft.com/office/drawing/2014/main" id="{6FBEEDD8-E148-478B-90E7-5859111F6028}"/>
              </a:ext>
            </a:extLst>
          </p:cNvPr>
          <p:cNvCxnSpPr>
            <a:cxnSpLocks/>
          </p:cNvCxnSpPr>
          <p:nvPr/>
        </p:nvCxnSpPr>
        <p:spPr>
          <a:xfrm flipH="1">
            <a:off x="4948815" y="3146084"/>
            <a:ext cx="219224" cy="0"/>
          </a:xfrm>
          <a:prstGeom prst="straightConnector1">
            <a:avLst/>
          </a:prstGeom>
          <a:noFill/>
          <a:ln w="19050">
            <a:solidFill>
              <a:sysClr val="windowText" lastClr="000000"/>
            </a:solidFill>
            <a:round/>
            <a:headEnd type="triangle" w="med" len="med"/>
            <a:tailEnd type="none" w="med" len="med"/>
          </a:ln>
          <a:effectLst/>
        </p:spPr>
      </p:cxnSp>
      <p:cxnSp>
        <p:nvCxnSpPr>
          <p:cNvPr id="33" name="Straight Arrow Connector 32">
            <a:extLst>
              <a:ext uri="{FF2B5EF4-FFF2-40B4-BE49-F238E27FC236}">
                <a16:creationId xmlns:a16="http://schemas.microsoft.com/office/drawing/2014/main" id="{BA99B6AD-7FAC-4C08-B76C-47F1FFCA9048}"/>
              </a:ext>
            </a:extLst>
          </p:cNvPr>
          <p:cNvCxnSpPr>
            <a:cxnSpLocks/>
          </p:cNvCxnSpPr>
          <p:nvPr/>
        </p:nvCxnSpPr>
        <p:spPr>
          <a:xfrm flipH="1">
            <a:off x="2144432" y="2435741"/>
            <a:ext cx="1158266" cy="0"/>
          </a:xfrm>
          <a:prstGeom prst="straightConnector1">
            <a:avLst/>
          </a:prstGeom>
          <a:noFill/>
          <a:ln w="19050">
            <a:solidFill>
              <a:sysClr val="windowText" lastClr="000000"/>
            </a:solidFill>
            <a:round/>
            <a:headEnd type="triangle" w="med" len="med"/>
            <a:tailEnd type="none" w="med" len="med"/>
          </a:ln>
          <a:effectLst/>
        </p:spPr>
      </p:cxnSp>
      <p:sp>
        <p:nvSpPr>
          <p:cNvPr id="35" name="Freeform 15">
            <a:extLst>
              <a:ext uri="{FF2B5EF4-FFF2-40B4-BE49-F238E27FC236}">
                <a16:creationId xmlns:a16="http://schemas.microsoft.com/office/drawing/2014/main" id="{40BA6AEB-0E9A-4B19-8ECB-06BCE03C19EB}"/>
              </a:ext>
            </a:extLst>
          </p:cNvPr>
          <p:cNvSpPr>
            <a:spLocks/>
          </p:cNvSpPr>
          <p:nvPr/>
        </p:nvSpPr>
        <p:spPr bwMode="auto">
          <a:xfrm>
            <a:off x="6926721" y="1397432"/>
            <a:ext cx="1932476" cy="1988247"/>
          </a:xfrm>
          <a:prstGeom prst="roundRect">
            <a:avLst>
              <a:gd name="adj" fmla="val 4013"/>
            </a:avLst>
          </a:prstGeom>
          <a:solidFill>
            <a:srgbClr val="44546A"/>
          </a:solidFill>
          <a:ln>
            <a:noFill/>
          </a:ln>
          <a:effectLst/>
        </p:spPr>
        <p:txBody>
          <a:bodyPr vert="horz" wrap="square" lIns="68573" tIns="34286" rIns="68573" bIns="34286" numCol="1" anchor="ctr" anchorCtr="0" compatLnSpc="1">
            <a:prstTxWarp prst="textNoShape">
              <a:avLst/>
            </a:prstTxWarp>
          </a:bodyPr>
          <a:lstStyle/>
          <a:p>
            <a:pPr marL="128588" indent="-128588" defTabSz="257069">
              <a:spcBef>
                <a:spcPts val="225"/>
              </a:spcBef>
              <a:defRPr/>
            </a:pPr>
            <a:r>
              <a:rPr lang="en-US" altLang="en-US" sz="900" b="1" kern="0" dirty="0">
                <a:solidFill>
                  <a:prstClr val="white"/>
                </a:solidFill>
                <a:latin typeface="Arial"/>
                <a:cs typeface="Arial" panose="020B0604020202020204" pitchFamily="34" charset="0"/>
              </a:rPr>
              <a:t>Endpoints</a:t>
            </a:r>
          </a:p>
          <a:p>
            <a:pPr marL="128588" indent="-128588" defTabSz="257069">
              <a:spcBef>
                <a:spcPts val="225"/>
              </a:spcBef>
              <a:defRPr/>
            </a:pPr>
            <a:r>
              <a:rPr lang="en-US" altLang="en-US" sz="900" kern="0" dirty="0">
                <a:solidFill>
                  <a:prstClr val="white"/>
                </a:solidFill>
                <a:latin typeface="Arial"/>
                <a:cs typeface="Arial" panose="020B0604020202020204" pitchFamily="34" charset="0"/>
              </a:rPr>
              <a:t>• 	</a:t>
            </a:r>
            <a:r>
              <a:rPr lang="en-US" altLang="en-US" sz="900" b="1" kern="0" dirty="0">
                <a:solidFill>
                  <a:prstClr val="white"/>
                </a:solidFill>
                <a:latin typeface="Arial"/>
                <a:cs typeface="Arial" panose="020B0604020202020204" pitchFamily="34" charset="0"/>
              </a:rPr>
              <a:t>Primary</a:t>
            </a:r>
          </a:p>
          <a:p>
            <a:pPr marL="300038" lvl="1" indent="-128588" defTabSz="257069">
              <a:spcBef>
                <a:spcPts val="225"/>
              </a:spcBef>
              <a:buFont typeface="Calibri" panose="020F0502020204030204" pitchFamily="34" charset="0"/>
              <a:buChar char="‒"/>
              <a:defRPr/>
            </a:pPr>
            <a:r>
              <a:rPr lang="en-US" sz="900" kern="0" dirty="0">
                <a:solidFill>
                  <a:prstClr val="white"/>
                </a:solidFill>
                <a:latin typeface="Arial"/>
              </a:rPr>
              <a:t>PFS per BICR between arms B and A</a:t>
            </a:r>
          </a:p>
          <a:p>
            <a:pPr indent="-171450" defTabSz="257069">
              <a:spcBef>
                <a:spcPts val="225"/>
              </a:spcBef>
              <a:buFont typeface="Arial" panose="020B0604020202020204" pitchFamily="34" charset="0"/>
              <a:buChar char="•"/>
              <a:defRPr/>
            </a:pPr>
            <a:r>
              <a:rPr lang="en-US" altLang="en-US" sz="900" b="1" kern="0" dirty="0">
                <a:solidFill>
                  <a:prstClr val="white"/>
                </a:solidFill>
                <a:latin typeface="Arial"/>
                <a:cs typeface="Arial" panose="020B0604020202020204" pitchFamily="34" charset="0"/>
              </a:rPr>
              <a:t>Secondary</a:t>
            </a:r>
          </a:p>
          <a:p>
            <a:pPr marL="300038" lvl="1" indent="-128588" defTabSz="257069">
              <a:spcBef>
                <a:spcPts val="225"/>
              </a:spcBef>
              <a:buFont typeface="Calibri" panose="020F0502020204030204" pitchFamily="34" charset="0"/>
              <a:buChar char="‒"/>
              <a:defRPr/>
            </a:pPr>
            <a:r>
              <a:rPr lang="en-US" sz="900" kern="0" dirty="0">
                <a:solidFill>
                  <a:prstClr val="white"/>
                </a:solidFill>
                <a:latin typeface="Arial"/>
                <a:cs typeface="Arial" panose="020B0604020202020204" pitchFamily="34" charset="0"/>
              </a:rPr>
              <a:t>PFS per BICR between arms B and C</a:t>
            </a:r>
          </a:p>
          <a:p>
            <a:pPr marL="300038" lvl="1" indent="-128588" defTabSz="257069">
              <a:spcBef>
                <a:spcPts val="225"/>
              </a:spcBef>
              <a:buFont typeface="Calibri" panose="020F0502020204030204" pitchFamily="34" charset="0"/>
              <a:buChar char="‒"/>
              <a:defRPr/>
            </a:pPr>
            <a:r>
              <a:rPr lang="en-US" sz="900" kern="0" dirty="0">
                <a:solidFill>
                  <a:prstClr val="white"/>
                </a:solidFill>
                <a:latin typeface="Arial"/>
                <a:cs typeface="Arial" panose="020B0604020202020204" pitchFamily="34" charset="0"/>
              </a:rPr>
              <a:t>OS</a:t>
            </a:r>
          </a:p>
          <a:p>
            <a:pPr marL="300038" lvl="1" indent="-128588" defTabSz="257069">
              <a:spcBef>
                <a:spcPts val="225"/>
              </a:spcBef>
              <a:buFont typeface="Calibri" panose="020F0502020204030204" pitchFamily="34" charset="0"/>
              <a:buChar char="‒"/>
              <a:defRPr/>
            </a:pPr>
            <a:r>
              <a:rPr lang="en-US" sz="900" kern="0" dirty="0">
                <a:solidFill>
                  <a:prstClr val="white"/>
                </a:solidFill>
                <a:latin typeface="Arial"/>
                <a:cs typeface="Arial" panose="020B0604020202020204" pitchFamily="34" charset="0"/>
              </a:rPr>
              <a:t>BICR-assessed ORR, </a:t>
            </a:r>
            <a:br>
              <a:rPr lang="en-US" sz="900" kern="0" dirty="0">
                <a:solidFill>
                  <a:prstClr val="white"/>
                </a:solidFill>
                <a:latin typeface="Arial"/>
                <a:cs typeface="Arial" panose="020B0604020202020204" pitchFamily="34" charset="0"/>
              </a:rPr>
            </a:br>
            <a:r>
              <a:rPr lang="en-US" sz="900" kern="0" dirty="0">
                <a:solidFill>
                  <a:prstClr val="white"/>
                </a:solidFill>
                <a:latin typeface="Arial"/>
                <a:cs typeface="Arial" panose="020B0604020202020204" pitchFamily="34" charset="0"/>
              </a:rPr>
              <a:t>DCR, DOR</a:t>
            </a:r>
          </a:p>
          <a:p>
            <a:pPr marL="300038" lvl="1" indent="-128588" defTabSz="257069">
              <a:spcBef>
                <a:spcPts val="225"/>
              </a:spcBef>
              <a:buFont typeface="Calibri" panose="020F0502020204030204" pitchFamily="34" charset="0"/>
              <a:buChar char="‒"/>
              <a:defRPr/>
            </a:pPr>
            <a:r>
              <a:rPr lang="en-US" sz="900" kern="0" dirty="0">
                <a:solidFill>
                  <a:prstClr val="white"/>
                </a:solidFill>
                <a:latin typeface="Arial"/>
                <a:cs typeface="Arial" panose="020B0604020202020204" pitchFamily="34" charset="0"/>
              </a:rPr>
              <a:t>Investigator-assessed </a:t>
            </a:r>
            <a:br>
              <a:rPr lang="en-US" sz="900" kern="0" dirty="0">
                <a:solidFill>
                  <a:prstClr val="white"/>
                </a:solidFill>
                <a:latin typeface="Arial"/>
                <a:cs typeface="Arial" panose="020B0604020202020204" pitchFamily="34" charset="0"/>
              </a:rPr>
            </a:br>
            <a:r>
              <a:rPr lang="en-US" sz="900" kern="0" dirty="0">
                <a:solidFill>
                  <a:prstClr val="white"/>
                </a:solidFill>
                <a:latin typeface="Arial"/>
                <a:cs typeface="Arial" panose="020B0604020202020204" pitchFamily="34" charset="0"/>
              </a:rPr>
              <a:t>PFS, ORR, DCR, DOR</a:t>
            </a:r>
          </a:p>
        </p:txBody>
      </p:sp>
      <p:sp>
        <p:nvSpPr>
          <p:cNvPr id="36" name="AutoShape 19" descr="Light-Purple_Bkgnd">
            <a:extLst>
              <a:ext uri="{FF2B5EF4-FFF2-40B4-BE49-F238E27FC236}">
                <a16:creationId xmlns:a16="http://schemas.microsoft.com/office/drawing/2014/main" id="{C50D32F3-F62D-424E-9C72-36FF9F524FE4}"/>
              </a:ext>
            </a:extLst>
          </p:cNvPr>
          <p:cNvSpPr>
            <a:spLocks noChangeArrowheads="1"/>
          </p:cNvSpPr>
          <p:nvPr/>
        </p:nvSpPr>
        <p:spPr bwMode="invGray">
          <a:xfrm>
            <a:off x="3308534" y="1397432"/>
            <a:ext cx="1646117" cy="567563"/>
          </a:xfrm>
          <a:prstGeom prst="roundRect">
            <a:avLst>
              <a:gd name="adj" fmla="val 10913"/>
            </a:avLst>
          </a:prstGeom>
          <a:solidFill>
            <a:srgbClr val="6BB0E1"/>
          </a:solidFill>
          <a:ln w="6350" cap="flat" cmpd="sng" algn="ctr">
            <a:noFill/>
            <a:prstDash val="solid"/>
            <a:miter lim="800000"/>
            <a:headEnd/>
            <a:tailEnd/>
          </a:ln>
          <a:effectLst/>
        </p:spPr>
        <p:txBody>
          <a:bodyPr lIns="68573" tIns="68573" rIns="68573" bIns="68573" anchor="ctr"/>
          <a:lstStyle/>
          <a:p>
            <a:pPr algn="ctr" defTabSz="685800">
              <a:spcBef>
                <a:spcPts val="225"/>
              </a:spcBef>
              <a:defRPr/>
            </a:pPr>
            <a:r>
              <a:rPr lang="pl-PL" sz="900" b="1" kern="0" dirty="0">
                <a:solidFill>
                  <a:srgbClr val="FFFFFF"/>
                </a:solidFill>
                <a:latin typeface="Arial"/>
              </a:rPr>
              <a:t>Nivo 240 mg</a:t>
            </a:r>
            <a:r>
              <a:rPr lang="pl-PL" sz="900" kern="0" dirty="0">
                <a:solidFill>
                  <a:srgbClr val="FFFFFF"/>
                </a:solidFill>
                <a:latin typeface="Arial"/>
              </a:rPr>
              <a:t> q2w x 6,</a:t>
            </a:r>
          </a:p>
          <a:p>
            <a:pPr algn="ctr" defTabSz="685800">
              <a:spcBef>
                <a:spcPts val="225"/>
              </a:spcBef>
              <a:defRPr/>
            </a:pPr>
            <a:r>
              <a:rPr lang="pl-PL" sz="900" kern="0" dirty="0">
                <a:solidFill>
                  <a:srgbClr val="FFFFFF"/>
                </a:solidFill>
                <a:latin typeface="Arial"/>
              </a:rPr>
              <a:t>followed by </a:t>
            </a:r>
            <a:br>
              <a:rPr lang="pl-PL" sz="900" kern="0" dirty="0">
                <a:solidFill>
                  <a:srgbClr val="FFFFFF"/>
                </a:solidFill>
                <a:latin typeface="Arial"/>
              </a:rPr>
            </a:br>
            <a:r>
              <a:rPr lang="pl-PL" sz="900" b="1" kern="0" dirty="0">
                <a:solidFill>
                  <a:srgbClr val="FFFFFF"/>
                </a:solidFill>
                <a:latin typeface="Arial"/>
              </a:rPr>
              <a:t>nivo 480 mg </a:t>
            </a:r>
            <a:r>
              <a:rPr lang="pl-PL" sz="900" kern="0" dirty="0">
                <a:solidFill>
                  <a:srgbClr val="FFFFFF"/>
                </a:solidFill>
                <a:latin typeface="Arial"/>
              </a:rPr>
              <a:t>q4w </a:t>
            </a:r>
            <a:endParaRPr lang="en-US" sz="900" kern="0" dirty="0">
              <a:solidFill>
                <a:srgbClr val="FFFFFF"/>
              </a:solidFill>
              <a:latin typeface="Arial"/>
            </a:endParaRPr>
          </a:p>
        </p:txBody>
      </p:sp>
      <p:sp>
        <p:nvSpPr>
          <p:cNvPr id="37" name="AutoShape 19" descr="Light-Purple_Bkgnd">
            <a:extLst>
              <a:ext uri="{FF2B5EF4-FFF2-40B4-BE49-F238E27FC236}">
                <a16:creationId xmlns:a16="http://schemas.microsoft.com/office/drawing/2014/main" id="{CEFE06A5-0708-48CB-82E1-FE453BA341CA}"/>
              </a:ext>
            </a:extLst>
          </p:cNvPr>
          <p:cNvSpPr>
            <a:spLocks noChangeArrowheads="1"/>
          </p:cNvSpPr>
          <p:nvPr/>
        </p:nvSpPr>
        <p:spPr bwMode="invGray">
          <a:xfrm>
            <a:off x="3302698" y="2906490"/>
            <a:ext cx="1646117" cy="479191"/>
          </a:xfrm>
          <a:prstGeom prst="roundRect">
            <a:avLst>
              <a:gd name="adj" fmla="val 14395"/>
            </a:avLst>
          </a:prstGeom>
          <a:solidFill>
            <a:srgbClr val="828282"/>
          </a:solidFill>
          <a:ln w="6350" cap="flat" cmpd="sng" algn="ctr">
            <a:noFill/>
            <a:prstDash val="solid"/>
            <a:miter lim="800000"/>
            <a:headEnd/>
            <a:tailEnd/>
          </a:ln>
          <a:effectLst/>
        </p:spPr>
        <p:txBody>
          <a:bodyPr lIns="68573" tIns="68573" rIns="68573" bIns="68573" anchor="ctr"/>
          <a:lstStyle/>
          <a:p>
            <a:pPr algn="ctr" defTabSz="685800">
              <a:spcBef>
                <a:spcPts val="225"/>
              </a:spcBef>
              <a:defRPr/>
            </a:pPr>
            <a:r>
              <a:rPr lang="en-US" sz="900" b="1" kern="0" dirty="0">
                <a:solidFill>
                  <a:srgbClr val="FFFFFF"/>
                </a:solidFill>
                <a:latin typeface="Arial"/>
              </a:rPr>
              <a:t>Investigator’s choice chemotherapy</a:t>
            </a:r>
          </a:p>
        </p:txBody>
      </p:sp>
      <p:sp>
        <p:nvSpPr>
          <p:cNvPr id="38" name="AutoShape 19" descr="Light-Purple_Bkgnd">
            <a:extLst>
              <a:ext uri="{FF2B5EF4-FFF2-40B4-BE49-F238E27FC236}">
                <a16:creationId xmlns:a16="http://schemas.microsoft.com/office/drawing/2014/main" id="{CC9D1C4D-8307-4983-97DD-03E4DF15940E}"/>
              </a:ext>
            </a:extLst>
          </p:cNvPr>
          <p:cNvSpPr>
            <a:spLocks noChangeArrowheads="1"/>
          </p:cNvSpPr>
          <p:nvPr/>
        </p:nvSpPr>
        <p:spPr bwMode="invGray">
          <a:xfrm>
            <a:off x="3302698" y="2031533"/>
            <a:ext cx="1646117" cy="808418"/>
          </a:xfrm>
          <a:prstGeom prst="roundRect">
            <a:avLst>
              <a:gd name="adj" fmla="val 6568"/>
            </a:avLst>
          </a:prstGeom>
          <a:solidFill>
            <a:srgbClr val="000000">
              <a:lumMod val="75000"/>
              <a:lumOff val="25000"/>
            </a:srgbClr>
          </a:solidFill>
          <a:ln w="6350" cap="flat" cmpd="sng" algn="ctr">
            <a:noFill/>
            <a:prstDash val="solid"/>
            <a:miter lim="800000"/>
            <a:headEnd/>
            <a:tailEnd/>
          </a:ln>
          <a:effectLst/>
        </p:spPr>
        <p:txBody>
          <a:bodyPr lIns="68573" tIns="68573" rIns="68573" bIns="68573" anchor="ctr"/>
          <a:lstStyle/>
          <a:p>
            <a:pPr algn="ctr" defTabSz="685800">
              <a:spcBef>
                <a:spcPts val="225"/>
              </a:spcBef>
              <a:defRPr/>
            </a:pPr>
            <a:r>
              <a:rPr lang="en-US" sz="900" b="1" kern="0" dirty="0" err="1">
                <a:solidFill>
                  <a:srgbClr val="FFFFFF"/>
                </a:solidFill>
                <a:latin typeface="Arial"/>
              </a:rPr>
              <a:t>Nivo</a:t>
            </a:r>
            <a:r>
              <a:rPr lang="en-US" sz="900" b="1" kern="0" dirty="0">
                <a:solidFill>
                  <a:srgbClr val="FFFFFF"/>
                </a:solidFill>
                <a:latin typeface="Arial"/>
              </a:rPr>
              <a:t> 240 mg </a:t>
            </a:r>
            <a:r>
              <a:rPr lang="en-US" sz="900" kern="0" dirty="0">
                <a:solidFill>
                  <a:srgbClr val="FFFFFF"/>
                </a:solidFill>
                <a:latin typeface="Arial"/>
              </a:rPr>
              <a:t>+ </a:t>
            </a:r>
            <a:r>
              <a:rPr lang="en-US" sz="900" b="1" kern="0" dirty="0" err="1">
                <a:solidFill>
                  <a:srgbClr val="FFFFFF"/>
                </a:solidFill>
                <a:latin typeface="Arial"/>
              </a:rPr>
              <a:t>ipi</a:t>
            </a:r>
            <a:r>
              <a:rPr lang="en-US" sz="900" b="1" kern="0" dirty="0">
                <a:solidFill>
                  <a:srgbClr val="FFFFFF"/>
                </a:solidFill>
                <a:latin typeface="Arial"/>
              </a:rPr>
              <a:t> 1 mg/kg </a:t>
            </a:r>
            <a:r>
              <a:rPr lang="en-US" sz="900" kern="0" dirty="0">
                <a:solidFill>
                  <a:srgbClr val="FFFFFF"/>
                </a:solidFill>
                <a:latin typeface="Arial"/>
              </a:rPr>
              <a:t>q3w x 4,</a:t>
            </a:r>
          </a:p>
          <a:p>
            <a:pPr algn="ctr" defTabSz="685800">
              <a:spcBef>
                <a:spcPts val="225"/>
              </a:spcBef>
              <a:defRPr/>
            </a:pPr>
            <a:r>
              <a:rPr lang="en-US" sz="900" kern="0" dirty="0">
                <a:solidFill>
                  <a:srgbClr val="FFFFFF"/>
                </a:solidFill>
                <a:latin typeface="Arial"/>
              </a:rPr>
              <a:t>followed by </a:t>
            </a:r>
            <a:br>
              <a:rPr lang="en-US" sz="900" kern="0" dirty="0">
                <a:solidFill>
                  <a:srgbClr val="FFFFFF"/>
                </a:solidFill>
                <a:latin typeface="Arial"/>
              </a:rPr>
            </a:br>
            <a:r>
              <a:rPr lang="en-US" sz="900" b="1" kern="0" dirty="0" err="1">
                <a:solidFill>
                  <a:srgbClr val="FFFFFF"/>
                </a:solidFill>
                <a:latin typeface="Arial"/>
              </a:rPr>
              <a:t>nivo</a:t>
            </a:r>
            <a:r>
              <a:rPr lang="en-US" sz="900" b="1" kern="0" dirty="0">
                <a:solidFill>
                  <a:srgbClr val="FFFFFF"/>
                </a:solidFill>
                <a:latin typeface="Arial"/>
              </a:rPr>
              <a:t> 480 mg </a:t>
            </a:r>
            <a:r>
              <a:rPr lang="en-US" sz="900" kern="0" dirty="0">
                <a:solidFill>
                  <a:srgbClr val="FFFFFF"/>
                </a:solidFill>
                <a:latin typeface="Arial"/>
              </a:rPr>
              <a:t>q4w</a:t>
            </a:r>
          </a:p>
        </p:txBody>
      </p:sp>
      <p:sp>
        <p:nvSpPr>
          <p:cNvPr id="39" name="Freeform 15">
            <a:extLst>
              <a:ext uri="{FF2B5EF4-FFF2-40B4-BE49-F238E27FC236}">
                <a16:creationId xmlns:a16="http://schemas.microsoft.com/office/drawing/2014/main" id="{EB5FE1A4-AEB8-4CC1-BC0A-6912FFC3FBF7}"/>
              </a:ext>
            </a:extLst>
          </p:cNvPr>
          <p:cNvSpPr>
            <a:spLocks/>
          </p:cNvSpPr>
          <p:nvPr/>
        </p:nvSpPr>
        <p:spPr bwMode="auto">
          <a:xfrm>
            <a:off x="5183335" y="1397433"/>
            <a:ext cx="1630820" cy="1988248"/>
          </a:xfrm>
          <a:prstGeom prst="roundRect">
            <a:avLst>
              <a:gd name="adj" fmla="val 4826"/>
            </a:avLst>
          </a:prstGeom>
          <a:solidFill>
            <a:srgbClr val="004A80">
              <a:lumMod val="60000"/>
              <a:lumOff val="40000"/>
            </a:srgbClr>
          </a:solidFill>
          <a:ln>
            <a:noFill/>
          </a:ln>
          <a:effectLst/>
        </p:spPr>
        <p:txBody>
          <a:bodyPr vert="horz" wrap="square" lIns="68573" tIns="34286" rIns="68573" bIns="34286" numCol="1" anchor="ctr" anchorCtr="0" compatLnSpc="1">
            <a:prstTxWarp prst="textNoShape">
              <a:avLst/>
            </a:prstTxWarp>
          </a:bodyPr>
          <a:lstStyle/>
          <a:p>
            <a:pPr marL="133350" indent="-133350" defTabSz="685800">
              <a:spcBef>
                <a:spcPts val="225"/>
              </a:spcBef>
              <a:buFont typeface="Arial" panose="020B0604020202020204" pitchFamily="34" charset="0"/>
              <a:buChar char="•"/>
              <a:defRPr/>
            </a:pPr>
            <a:r>
              <a:rPr lang="en-US" sz="900" kern="0" dirty="0">
                <a:solidFill>
                  <a:srgbClr val="FFFFFF"/>
                </a:solidFill>
                <a:latin typeface="Arial"/>
              </a:rPr>
              <a:t>Tumor evaluation q6w for the first 24 weeks and then q12w until disease progression</a:t>
            </a:r>
          </a:p>
          <a:p>
            <a:pPr marL="133350" indent="-133350" defTabSz="685800">
              <a:spcBef>
                <a:spcPts val="225"/>
              </a:spcBef>
              <a:buFont typeface="Arial" panose="020B0604020202020204" pitchFamily="34" charset="0"/>
              <a:buChar char="•"/>
              <a:defRPr/>
            </a:pPr>
            <a:r>
              <a:rPr lang="en-US" sz="900" kern="0" dirty="0">
                <a:solidFill>
                  <a:srgbClr val="FFFFFF"/>
                </a:solidFill>
                <a:latin typeface="Arial"/>
              </a:rPr>
              <a:t>Treatment until progression or toxicity</a:t>
            </a:r>
          </a:p>
          <a:p>
            <a:pPr marL="133350" indent="-133350" defTabSz="685800">
              <a:spcBef>
                <a:spcPts val="225"/>
              </a:spcBef>
              <a:buFont typeface="Arial" panose="020B0604020202020204" pitchFamily="34" charset="0"/>
              <a:buChar char="•"/>
              <a:defRPr/>
            </a:pPr>
            <a:r>
              <a:rPr lang="en-US" sz="900" kern="0" dirty="0">
                <a:solidFill>
                  <a:srgbClr val="FFFFFF"/>
                </a:solidFill>
                <a:latin typeface="Arial"/>
              </a:rPr>
              <a:t>Max treatment duration </a:t>
            </a:r>
            <a:br>
              <a:rPr lang="en-US" sz="900" kern="0" dirty="0">
                <a:solidFill>
                  <a:srgbClr val="FFFFFF"/>
                </a:solidFill>
                <a:latin typeface="Arial"/>
              </a:rPr>
            </a:br>
            <a:r>
              <a:rPr lang="en-US" sz="900" kern="0" dirty="0">
                <a:solidFill>
                  <a:srgbClr val="FFFFFF"/>
                </a:solidFill>
                <a:latin typeface="Arial"/>
              </a:rPr>
              <a:t>2 years EXCEPT in participants with late response (during second year of treatment) for additional 12 months after onset of response</a:t>
            </a:r>
          </a:p>
        </p:txBody>
      </p:sp>
      <p:sp>
        <p:nvSpPr>
          <p:cNvPr id="40" name="TextBox 39">
            <a:extLst>
              <a:ext uri="{FF2B5EF4-FFF2-40B4-BE49-F238E27FC236}">
                <a16:creationId xmlns:a16="http://schemas.microsoft.com/office/drawing/2014/main" id="{341EC19D-C2EC-4324-9413-4B30CAE7D431}"/>
              </a:ext>
            </a:extLst>
          </p:cNvPr>
          <p:cNvSpPr txBox="1"/>
          <p:nvPr/>
        </p:nvSpPr>
        <p:spPr>
          <a:xfrm>
            <a:off x="2673073" y="1459859"/>
            <a:ext cx="505267" cy="230832"/>
          </a:xfrm>
          <a:prstGeom prst="rect">
            <a:avLst/>
          </a:prstGeom>
          <a:noFill/>
          <a:effectLst/>
        </p:spPr>
        <p:txBody>
          <a:bodyPr wrap="none" rtlCol="0" anchor="ctr">
            <a:spAutoFit/>
          </a:bodyPr>
          <a:lstStyle/>
          <a:p>
            <a:pPr defTabSz="685800">
              <a:spcBef>
                <a:spcPts val="225"/>
              </a:spcBef>
              <a:defRPr/>
            </a:pPr>
            <a:r>
              <a:rPr lang="en-US" sz="900" dirty="0">
                <a:solidFill>
                  <a:prstClr val="black"/>
                </a:solidFill>
                <a:latin typeface="Arial"/>
                <a:cs typeface="Arial" panose="020B0604020202020204" pitchFamily="34" charset="0"/>
              </a:rPr>
              <a:t>Arm A</a:t>
            </a:r>
          </a:p>
        </p:txBody>
      </p:sp>
      <p:sp>
        <p:nvSpPr>
          <p:cNvPr id="41" name="TextBox 40">
            <a:extLst>
              <a:ext uri="{FF2B5EF4-FFF2-40B4-BE49-F238E27FC236}">
                <a16:creationId xmlns:a16="http://schemas.microsoft.com/office/drawing/2014/main" id="{8C217CA1-06CD-4C78-A3B7-F5C4ED92F8AB}"/>
              </a:ext>
            </a:extLst>
          </p:cNvPr>
          <p:cNvSpPr txBox="1"/>
          <p:nvPr/>
        </p:nvSpPr>
        <p:spPr>
          <a:xfrm>
            <a:off x="2673073" y="2925226"/>
            <a:ext cx="511679" cy="230832"/>
          </a:xfrm>
          <a:prstGeom prst="rect">
            <a:avLst/>
          </a:prstGeom>
          <a:noFill/>
          <a:effectLst/>
        </p:spPr>
        <p:txBody>
          <a:bodyPr wrap="none" rtlCol="0" anchor="ctr">
            <a:spAutoFit/>
          </a:bodyPr>
          <a:lstStyle/>
          <a:p>
            <a:pPr defTabSz="685800">
              <a:spcBef>
                <a:spcPts val="225"/>
              </a:spcBef>
              <a:defRPr/>
            </a:pPr>
            <a:r>
              <a:rPr lang="en-US" sz="900" dirty="0">
                <a:solidFill>
                  <a:prstClr val="black"/>
                </a:solidFill>
                <a:latin typeface="Arial"/>
                <a:cs typeface="Arial" panose="020B0604020202020204" pitchFamily="34" charset="0"/>
              </a:rPr>
              <a:t>Arm C</a:t>
            </a:r>
          </a:p>
        </p:txBody>
      </p:sp>
      <p:sp>
        <p:nvSpPr>
          <p:cNvPr id="42" name="TextBox 41">
            <a:extLst>
              <a:ext uri="{FF2B5EF4-FFF2-40B4-BE49-F238E27FC236}">
                <a16:creationId xmlns:a16="http://schemas.microsoft.com/office/drawing/2014/main" id="{0CEA6EC3-AEA0-4C01-9153-BDBDCE0C308F}"/>
              </a:ext>
            </a:extLst>
          </p:cNvPr>
          <p:cNvSpPr txBox="1"/>
          <p:nvPr/>
        </p:nvSpPr>
        <p:spPr>
          <a:xfrm>
            <a:off x="2673073" y="2215940"/>
            <a:ext cx="505267" cy="230832"/>
          </a:xfrm>
          <a:prstGeom prst="rect">
            <a:avLst/>
          </a:prstGeom>
          <a:noFill/>
          <a:effectLst/>
        </p:spPr>
        <p:txBody>
          <a:bodyPr wrap="none" rtlCol="0" anchor="ctr">
            <a:spAutoFit/>
          </a:bodyPr>
          <a:lstStyle/>
          <a:p>
            <a:pPr defTabSz="685800">
              <a:spcBef>
                <a:spcPts val="225"/>
              </a:spcBef>
              <a:defRPr/>
            </a:pPr>
            <a:r>
              <a:rPr lang="en-US" sz="900" dirty="0">
                <a:solidFill>
                  <a:prstClr val="black"/>
                </a:solidFill>
                <a:latin typeface="Arial"/>
                <a:cs typeface="Arial" panose="020B0604020202020204" pitchFamily="34" charset="0"/>
              </a:rPr>
              <a:t>Arm B</a:t>
            </a:r>
          </a:p>
        </p:txBody>
      </p:sp>
      <p:sp>
        <p:nvSpPr>
          <p:cNvPr id="43" name="AutoShape 17" descr="Light-Purple_Bkgnd">
            <a:extLst>
              <a:ext uri="{FF2B5EF4-FFF2-40B4-BE49-F238E27FC236}">
                <a16:creationId xmlns:a16="http://schemas.microsoft.com/office/drawing/2014/main" id="{AC918CA8-B8BA-4F5B-9313-32AFF1772B8B}"/>
              </a:ext>
            </a:extLst>
          </p:cNvPr>
          <p:cNvSpPr>
            <a:spLocks noChangeArrowheads="1"/>
          </p:cNvSpPr>
          <p:nvPr/>
        </p:nvSpPr>
        <p:spPr bwMode="invGray">
          <a:xfrm>
            <a:off x="274320" y="1397433"/>
            <a:ext cx="1870112" cy="1988248"/>
          </a:xfrm>
          <a:prstGeom prst="roundRect">
            <a:avLst>
              <a:gd name="adj" fmla="val 4935"/>
            </a:avLst>
          </a:prstGeom>
          <a:solidFill>
            <a:srgbClr val="004A80"/>
          </a:solidFill>
          <a:ln w="6350" cap="flat" cmpd="sng" algn="ctr">
            <a:noFill/>
            <a:prstDash val="solid"/>
            <a:miter lim="800000"/>
            <a:headEnd/>
            <a:tailEnd/>
          </a:ln>
          <a:effectLst/>
        </p:spPr>
        <p:txBody>
          <a:bodyPr lIns="68573" tIns="68573" rIns="0" bIns="68573" anchor="ctr">
            <a:noAutofit/>
          </a:bodyPr>
          <a:lstStyle/>
          <a:p>
            <a:pPr defTabSz="685800">
              <a:spcBef>
                <a:spcPts val="450"/>
              </a:spcBef>
              <a:defRPr/>
            </a:pPr>
            <a:r>
              <a:rPr lang="en-US" sz="900" b="1" kern="0" dirty="0">
                <a:solidFill>
                  <a:srgbClr val="FFFFFF"/>
                </a:solidFill>
                <a:latin typeface="Arial"/>
              </a:rPr>
              <a:t>Study population:</a:t>
            </a:r>
          </a:p>
          <a:p>
            <a:pPr marL="133350" indent="-133350" defTabSz="685800">
              <a:spcBef>
                <a:spcPts val="450"/>
              </a:spcBef>
              <a:buFont typeface="Arial" panose="020B0604020202020204" pitchFamily="34" charset="0"/>
              <a:buChar char="•"/>
              <a:defRPr/>
            </a:pPr>
            <a:r>
              <a:rPr lang="en-US" sz="900" kern="0" dirty="0">
                <a:solidFill>
                  <a:srgbClr val="FFFFFF"/>
                </a:solidFill>
                <a:latin typeface="Arial"/>
              </a:rPr>
              <a:t>Recurrent or metastatic CRC</a:t>
            </a:r>
          </a:p>
          <a:p>
            <a:pPr marL="133350" indent="-133350" defTabSz="685800">
              <a:spcBef>
                <a:spcPts val="450"/>
              </a:spcBef>
              <a:buFont typeface="Arial" panose="020B0604020202020204" pitchFamily="34" charset="0"/>
              <a:buChar char="•"/>
              <a:defRPr/>
            </a:pPr>
            <a:r>
              <a:rPr lang="en-US" sz="900" kern="0" dirty="0">
                <a:solidFill>
                  <a:srgbClr val="FFFFFF"/>
                </a:solidFill>
                <a:latin typeface="Arial"/>
              </a:rPr>
              <a:t>MSI-H/</a:t>
            </a:r>
            <a:r>
              <a:rPr lang="en-US" sz="900" kern="0" dirty="0" err="1">
                <a:solidFill>
                  <a:srgbClr val="FFFFFF"/>
                </a:solidFill>
                <a:latin typeface="Arial"/>
              </a:rPr>
              <a:t>dMMR</a:t>
            </a:r>
            <a:r>
              <a:rPr lang="en-US" sz="900" kern="0" dirty="0">
                <a:solidFill>
                  <a:srgbClr val="FFFFFF"/>
                </a:solidFill>
                <a:latin typeface="Arial"/>
              </a:rPr>
              <a:t> by local testing</a:t>
            </a:r>
          </a:p>
          <a:p>
            <a:pPr marL="133350" indent="-133350" defTabSz="685800">
              <a:spcBef>
                <a:spcPts val="450"/>
              </a:spcBef>
              <a:buFont typeface="Arial" panose="020B0604020202020204" pitchFamily="34" charset="0"/>
              <a:buChar char="•"/>
              <a:defRPr/>
            </a:pPr>
            <a:r>
              <a:rPr lang="en-US" sz="900" kern="0" dirty="0">
                <a:solidFill>
                  <a:srgbClr val="FFFFFF"/>
                </a:solidFill>
                <a:latin typeface="Arial"/>
              </a:rPr>
              <a:t>ECOG 0 and 1</a:t>
            </a:r>
          </a:p>
          <a:p>
            <a:pPr defTabSz="685800">
              <a:spcBef>
                <a:spcPts val="900"/>
              </a:spcBef>
              <a:defRPr/>
            </a:pPr>
            <a:r>
              <a:rPr lang="en-US" sz="900" b="1" kern="0" dirty="0">
                <a:solidFill>
                  <a:srgbClr val="FFFFFF"/>
                </a:solidFill>
                <a:latin typeface="Arial"/>
              </a:rPr>
              <a:t>Stratification:</a:t>
            </a:r>
          </a:p>
          <a:p>
            <a:pPr marL="133350" indent="-133350" defTabSz="685800">
              <a:spcBef>
                <a:spcPts val="450"/>
              </a:spcBef>
              <a:buFont typeface="Arial" panose="020B0604020202020204" pitchFamily="34" charset="0"/>
              <a:buChar char="•"/>
              <a:defRPr/>
            </a:pPr>
            <a:r>
              <a:rPr lang="en-US" sz="900" kern="0" dirty="0">
                <a:solidFill>
                  <a:srgbClr val="FFFFFF"/>
                </a:solidFill>
                <a:latin typeface="Arial"/>
              </a:rPr>
              <a:t>Prior treatment for metastatic disease (0 vs 1 vs ≥2)</a:t>
            </a:r>
          </a:p>
          <a:p>
            <a:pPr marL="133350" indent="-133350" defTabSz="685800">
              <a:spcBef>
                <a:spcPts val="450"/>
              </a:spcBef>
              <a:buFont typeface="Arial" panose="020B0604020202020204" pitchFamily="34" charset="0"/>
              <a:buChar char="•"/>
              <a:defRPr/>
            </a:pPr>
            <a:r>
              <a:rPr lang="en-US" sz="900" kern="0" dirty="0">
                <a:solidFill>
                  <a:srgbClr val="FFFFFF"/>
                </a:solidFill>
                <a:latin typeface="Arial"/>
              </a:rPr>
              <a:t>Location of primary tumor </a:t>
            </a:r>
            <a:br>
              <a:rPr lang="en-US" sz="900" kern="0" dirty="0">
                <a:solidFill>
                  <a:srgbClr val="FFFFFF"/>
                </a:solidFill>
                <a:latin typeface="Arial"/>
              </a:rPr>
            </a:br>
            <a:r>
              <a:rPr lang="en-US" sz="900" kern="0" dirty="0">
                <a:solidFill>
                  <a:srgbClr val="FFFFFF"/>
                </a:solidFill>
                <a:latin typeface="Arial"/>
              </a:rPr>
              <a:t>(right vs left)</a:t>
            </a:r>
          </a:p>
        </p:txBody>
      </p:sp>
      <p:sp>
        <p:nvSpPr>
          <p:cNvPr id="44" name="Rectangle 43">
            <a:extLst>
              <a:ext uri="{FF2B5EF4-FFF2-40B4-BE49-F238E27FC236}">
                <a16:creationId xmlns:a16="http://schemas.microsoft.com/office/drawing/2014/main" id="{9620B160-36F2-4AC6-AEEA-90C65C37A043}"/>
              </a:ext>
            </a:extLst>
          </p:cNvPr>
          <p:cNvSpPr/>
          <p:nvPr/>
        </p:nvSpPr>
        <p:spPr>
          <a:xfrm>
            <a:off x="274320" y="1110536"/>
            <a:ext cx="481692" cy="346249"/>
          </a:xfrm>
          <a:prstGeom prst="rect">
            <a:avLst/>
          </a:prstGeom>
        </p:spPr>
        <p:txBody>
          <a:bodyPr wrap="square" anchor="ctr">
            <a:spAutoFit/>
          </a:bodyPr>
          <a:lstStyle/>
          <a:p>
            <a:pPr defTabSz="685800">
              <a:spcBef>
                <a:spcPts val="225"/>
              </a:spcBef>
              <a:defRPr/>
            </a:pPr>
            <a:r>
              <a:rPr lang="en-US" sz="825" b="1" dirty="0">
                <a:solidFill>
                  <a:prstClr val="black"/>
                </a:solidFill>
                <a:latin typeface="Arial"/>
              </a:rPr>
              <a:t>N=494</a:t>
            </a:r>
          </a:p>
        </p:txBody>
      </p:sp>
      <p:sp>
        <p:nvSpPr>
          <p:cNvPr id="45" name="Rectangle 44">
            <a:extLst>
              <a:ext uri="{FF2B5EF4-FFF2-40B4-BE49-F238E27FC236}">
                <a16:creationId xmlns:a16="http://schemas.microsoft.com/office/drawing/2014/main" id="{D3A62DC2-6C59-46B7-A841-A3CF46D02B57}"/>
              </a:ext>
            </a:extLst>
          </p:cNvPr>
          <p:cNvSpPr/>
          <p:nvPr/>
        </p:nvSpPr>
        <p:spPr>
          <a:xfrm>
            <a:off x="446988" y="3548234"/>
            <a:ext cx="1524777" cy="219291"/>
          </a:xfrm>
          <a:prstGeom prst="rect">
            <a:avLst/>
          </a:prstGeom>
        </p:spPr>
        <p:txBody>
          <a:bodyPr wrap="none" anchor="ctr">
            <a:spAutoFit/>
          </a:bodyPr>
          <a:lstStyle/>
          <a:p>
            <a:pPr algn="ctr" defTabSz="685800">
              <a:spcBef>
                <a:spcPts val="225"/>
              </a:spcBef>
              <a:defRPr/>
            </a:pPr>
            <a:r>
              <a:rPr lang="en-US" sz="825" b="1" i="1" dirty="0">
                <a:solidFill>
                  <a:srgbClr val="EB6C15"/>
                </a:solidFill>
                <a:latin typeface="Arial"/>
              </a:rPr>
              <a:t>Status: Actively recruiting </a:t>
            </a:r>
          </a:p>
        </p:txBody>
      </p:sp>
      <p:cxnSp>
        <p:nvCxnSpPr>
          <p:cNvPr id="46" name="Elbow Connector 7">
            <a:extLst>
              <a:ext uri="{FF2B5EF4-FFF2-40B4-BE49-F238E27FC236}">
                <a16:creationId xmlns:a16="http://schemas.microsoft.com/office/drawing/2014/main" id="{C7DEE028-1428-496B-AED6-9E2E600E044C}"/>
              </a:ext>
            </a:extLst>
          </p:cNvPr>
          <p:cNvCxnSpPr>
            <a:cxnSpLocks/>
          </p:cNvCxnSpPr>
          <p:nvPr/>
        </p:nvCxnSpPr>
        <p:spPr>
          <a:xfrm rot="16200000" flipH="1">
            <a:off x="3867505" y="3422358"/>
            <a:ext cx="334412" cy="259559"/>
          </a:xfrm>
          <a:prstGeom prst="bentConnector2">
            <a:avLst/>
          </a:prstGeom>
          <a:noFill/>
          <a:ln w="6350" cap="flat" cmpd="sng" algn="ctr">
            <a:solidFill>
              <a:sysClr val="windowText" lastClr="000000"/>
            </a:solidFill>
            <a:prstDash val="dash"/>
            <a:miter lim="800000"/>
            <a:tailEnd type="triangle"/>
          </a:ln>
          <a:effectLst/>
        </p:spPr>
      </p:cxnSp>
      <p:sp>
        <p:nvSpPr>
          <p:cNvPr id="47" name="Rounded Rectangle 31">
            <a:extLst>
              <a:ext uri="{FF2B5EF4-FFF2-40B4-BE49-F238E27FC236}">
                <a16:creationId xmlns:a16="http://schemas.microsoft.com/office/drawing/2014/main" id="{375F4C22-197B-4D43-A6F9-B9D31EBBB84E}"/>
              </a:ext>
            </a:extLst>
          </p:cNvPr>
          <p:cNvSpPr/>
          <p:nvPr/>
        </p:nvSpPr>
        <p:spPr>
          <a:xfrm>
            <a:off x="4164490" y="3518319"/>
            <a:ext cx="1542619" cy="429323"/>
          </a:xfrm>
          <a:prstGeom prst="rect">
            <a:avLst/>
          </a:prstGeom>
          <a:noFill/>
          <a:ln w="12700" cap="flat" cmpd="sng" algn="ctr">
            <a:solidFill>
              <a:sysClr val="windowText" lastClr="000000"/>
            </a:solidFill>
            <a:prstDash val="solid"/>
            <a:miter lim="800000"/>
          </a:ln>
          <a:effectLst/>
        </p:spPr>
        <p:txBody>
          <a:bodyPr rtlCol="0" anchor="ctr"/>
          <a:lstStyle/>
          <a:p>
            <a:pPr algn="ctr" defTabSz="685800">
              <a:defRPr/>
            </a:pPr>
            <a:r>
              <a:rPr lang="en-US" sz="900" b="1" kern="0" dirty="0">
                <a:solidFill>
                  <a:prstClr val="black"/>
                </a:solidFill>
                <a:latin typeface="Arial"/>
              </a:rPr>
              <a:t>Optional crossover to </a:t>
            </a:r>
            <a:br>
              <a:rPr lang="en-US" sz="900" b="1" kern="0" dirty="0">
                <a:solidFill>
                  <a:prstClr val="black"/>
                </a:solidFill>
                <a:latin typeface="Arial"/>
              </a:rPr>
            </a:br>
            <a:r>
              <a:rPr lang="en-US" sz="900" b="1" kern="0" dirty="0">
                <a:solidFill>
                  <a:prstClr val="black"/>
                </a:solidFill>
                <a:latin typeface="Arial"/>
              </a:rPr>
              <a:t>I-O regimen </a:t>
            </a:r>
            <a:r>
              <a:rPr lang="en-US" sz="900" kern="0" dirty="0">
                <a:solidFill>
                  <a:prstClr val="black"/>
                </a:solidFill>
                <a:latin typeface="Arial"/>
              </a:rPr>
              <a:t>for patients from arm C</a:t>
            </a:r>
            <a:endParaRPr lang="en-US" sz="900" strike="dblStrike" kern="0" dirty="0">
              <a:solidFill>
                <a:prstClr val="black"/>
              </a:solidFill>
              <a:latin typeface="Arial"/>
            </a:endParaRPr>
          </a:p>
        </p:txBody>
      </p:sp>
      <p:sp>
        <p:nvSpPr>
          <p:cNvPr id="48" name="AutoShape 23" descr="Light-Purple_Bkgnd">
            <a:extLst>
              <a:ext uri="{FF2B5EF4-FFF2-40B4-BE49-F238E27FC236}">
                <a16:creationId xmlns:a16="http://schemas.microsoft.com/office/drawing/2014/main" id="{88107002-5CE6-4D3A-ADED-B53BC78A778D}"/>
              </a:ext>
            </a:extLst>
          </p:cNvPr>
          <p:cNvSpPr>
            <a:spLocks noChangeArrowheads="1"/>
          </p:cNvSpPr>
          <p:nvPr/>
        </p:nvSpPr>
        <p:spPr bwMode="invGray">
          <a:xfrm>
            <a:off x="2287437" y="2242924"/>
            <a:ext cx="385636" cy="385636"/>
          </a:xfrm>
          <a:prstGeom prst="ellipse">
            <a:avLst/>
          </a:prstGeom>
          <a:solidFill>
            <a:srgbClr val="828282">
              <a:lumMod val="60000"/>
              <a:lumOff val="40000"/>
            </a:srgbClr>
          </a:solidFill>
          <a:ln w="6350" cap="flat" cmpd="sng" algn="ctr">
            <a:noFill/>
            <a:prstDash val="solid"/>
            <a:miter lim="800000"/>
            <a:headEnd/>
            <a:tailEnd/>
          </a:ln>
          <a:effectLst/>
        </p:spPr>
        <p:txBody>
          <a:bodyPr lIns="0" tIns="68573" rIns="0" bIns="68573" anchor="ctr"/>
          <a:lstStyle/>
          <a:p>
            <a:pPr algn="ctr" defTabSz="483881" eaLnBrk="0" hangingPunct="0">
              <a:lnSpc>
                <a:spcPct val="90000"/>
              </a:lnSpc>
              <a:buClr>
                <a:srgbClr val="000000"/>
              </a:buClr>
              <a:defRPr/>
            </a:pPr>
            <a:r>
              <a:rPr lang="en-US" sz="900" b="1" kern="0" dirty="0">
                <a:solidFill>
                  <a:prstClr val="black"/>
                </a:solidFill>
                <a:latin typeface="Arial" panose="020B0604020202020204" pitchFamily="34" charset="0"/>
                <a:cs typeface="Arial" panose="020B0604020202020204" pitchFamily="34" charset="0"/>
              </a:rPr>
              <a:t>R</a:t>
            </a:r>
          </a:p>
          <a:p>
            <a:pPr algn="ctr" defTabSz="483881" eaLnBrk="0" hangingPunct="0">
              <a:lnSpc>
                <a:spcPct val="90000"/>
              </a:lnSpc>
              <a:buClr>
                <a:srgbClr val="000000"/>
              </a:buClr>
              <a:defRPr/>
            </a:pPr>
            <a:r>
              <a:rPr lang="en-US" sz="900" b="1" kern="0" dirty="0">
                <a:solidFill>
                  <a:prstClr val="black"/>
                </a:solidFill>
                <a:latin typeface="Arial" panose="020B0604020202020204" pitchFamily="34" charset="0"/>
                <a:cs typeface="Arial" panose="020B0604020202020204" pitchFamily="34" charset="0"/>
              </a:rPr>
              <a:t>2:2:1</a:t>
            </a:r>
          </a:p>
        </p:txBody>
      </p:sp>
      <p:cxnSp>
        <p:nvCxnSpPr>
          <p:cNvPr id="49" name="Connector: Elbow 6">
            <a:extLst>
              <a:ext uri="{FF2B5EF4-FFF2-40B4-BE49-F238E27FC236}">
                <a16:creationId xmlns:a16="http://schemas.microsoft.com/office/drawing/2014/main" id="{6CD05BAA-3C76-4075-8E0F-6BC06F729276}"/>
              </a:ext>
            </a:extLst>
          </p:cNvPr>
          <p:cNvCxnSpPr>
            <a:stCxn id="36" idx="1"/>
            <a:endCxn id="48" idx="0"/>
          </p:cNvCxnSpPr>
          <p:nvPr/>
        </p:nvCxnSpPr>
        <p:spPr>
          <a:xfrm rot="10800000" flipV="1">
            <a:off x="2480256" y="1681213"/>
            <a:ext cx="828280" cy="561710"/>
          </a:xfrm>
          <a:prstGeom prst="bentConnector2">
            <a:avLst/>
          </a:prstGeom>
          <a:noFill/>
          <a:ln w="19050">
            <a:solidFill>
              <a:sysClr val="windowText" lastClr="000000"/>
            </a:solidFill>
            <a:round/>
            <a:headEnd type="triangle" w="med" len="med"/>
            <a:tailEnd type="none" w="med" len="med"/>
          </a:ln>
          <a:effectLst/>
        </p:spPr>
      </p:cxnSp>
      <p:cxnSp>
        <p:nvCxnSpPr>
          <p:cNvPr id="50" name="Connector: Elbow 58">
            <a:extLst>
              <a:ext uri="{FF2B5EF4-FFF2-40B4-BE49-F238E27FC236}">
                <a16:creationId xmlns:a16="http://schemas.microsoft.com/office/drawing/2014/main" id="{A37DDAEA-E9C4-4903-974E-38D038BC5163}"/>
              </a:ext>
            </a:extLst>
          </p:cNvPr>
          <p:cNvCxnSpPr>
            <a:cxnSpLocks/>
            <a:stCxn id="37" idx="1"/>
            <a:endCxn id="48" idx="4"/>
          </p:cNvCxnSpPr>
          <p:nvPr/>
        </p:nvCxnSpPr>
        <p:spPr>
          <a:xfrm rot="10800000">
            <a:off x="2480256" y="2628559"/>
            <a:ext cx="822443" cy="517526"/>
          </a:xfrm>
          <a:prstGeom prst="bentConnector2">
            <a:avLst/>
          </a:prstGeom>
          <a:noFill/>
          <a:ln w="19050">
            <a:solidFill>
              <a:sysClr val="windowText" lastClr="000000"/>
            </a:solidFill>
            <a:round/>
            <a:headEnd type="triangle" w="med" len="med"/>
            <a:tailEnd type="none" w="med" len="med"/>
          </a:ln>
          <a:effectLst/>
        </p:spPr>
      </p:cxnSp>
    </p:spTree>
    <p:extLst>
      <p:ext uri="{BB962C8B-B14F-4D97-AF65-F5344CB8AC3E}">
        <p14:creationId xmlns:p14="http://schemas.microsoft.com/office/powerpoint/2010/main" val="421683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0734F0B0-3095-0F40-9004-261D504F8A56}"/>
              </a:ext>
            </a:extLst>
          </p:cNvPr>
          <p:cNvSpPr/>
          <p:nvPr/>
        </p:nvSpPr>
        <p:spPr>
          <a:xfrm>
            <a:off x="1376172" y="790682"/>
            <a:ext cx="6391656" cy="758952"/>
          </a:xfrm>
          <a:prstGeom prst="roundRect">
            <a:avLst/>
          </a:prstGeom>
          <a:solidFill>
            <a:schemeClr val="accent1">
              <a:lumMod val="20000"/>
              <a:lumOff val="80000"/>
            </a:schemeClr>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AR" dirty="0"/>
              <a:t>…</a:t>
            </a:r>
          </a:p>
        </p:txBody>
      </p:sp>
      <p:sp>
        <p:nvSpPr>
          <p:cNvPr id="3" name="Title 1">
            <a:extLst>
              <a:ext uri="{FF2B5EF4-FFF2-40B4-BE49-F238E27FC236}">
                <a16:creationId xmlns:a16="http://schemas.microsoft.com/office/drawing/2014/main" id="{D44AF15E-2668-E04C-AF1C-693D9E5A3B5F}"/>
              </a:ext>
            </a:extLst>
          </p:cNvPr>
          <p:cNvSpPr txBox="1">
            <a:spLocks/>
          </p:cNvSpPr>
          <p:nvPr/>
        </p:nvSpPr>
        <p:spPr>
          <a:xfrm>
            <a:off x="681154" y="887230"/>
            <a:ext cx="8047298" cy="857250"/>
          </a:xfr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i="1" dirty="0" err="1"/>
              <a:t>Algunas</a:t>
            </a:r>
            <a:r>
              <a:rPr lang="en-US" sz="2400" b="1" i="1" dirty="0"/>
              <a:t> </a:t>
            </a:r>
            <a:r>
              <a:rPr lang="en-US" sz="2400" b="1" i="1" dirty="0" err="1"/>
              <a:t>conclusiones</a:t>
            </a:r>
            <a:r>
              <a:rPr lang="en-US" sz="2400" b="1" i="1" dirty="0"/>
              <a:t>… </a:t>
            </a:r>
          </a:p>
        </p:txBody>
      </p:sp>
      <p:pic>
        <p:nvPicPr>
          <p:cNvPr id="4" name="Imagen 3">
            <a:extLst>
              <a:ext uri="{FF2B5EF4-FFF2-40B4-BE49-F238E27FC236}">
                <a16:creationId xmlns:a16="http://schemas.microsoft.com/office/drawing/2014/main" id="{4F9BEB40-00F3-6C4D-908F-98EF318E2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977" y="1841028"/>
            <a:ext cx="2530046" cy="2745476"/>
          </a:xfrm>
          <a:prstGeom prst="rect">
            <a:avLst/>
          </a:prstGeom>
        </p:spPr>
      </p:pic>
    </p:spTree>
    <p:extLst>
      <p:ext uri="{BB962C8B-B14F-4D97-AF65-F5344CB8AC3E}">
        <p14:creationId xmlns:p14="http://schemas.microsoft.com/office/powerpoint/2010/main" val="19379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3F07A7-AD34-5744-BB15-344967A26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643"/>
            <a:ext cx="9144000" cy="2134214"/>
          </a:xfrm>
          <a:prstGeom prst="rect">
            <a:avLst/>
          </a:prstGeom>
        </p:spPr>
      </p:pic>
    </p:spTree>
    <p:extLst>
      <p:ext uri="{BB962C8B-B14F-4D97-AF65-F5344CB8AC3E}">
        <p14:creationId xmlns:p14="http://schemas.microsoft.com/office/powerpoint/2010/main" val="2443790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D9CE50C-9B74-0F40-A249-CE82C7F0C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63" y="45119"/>
            <a:ext cx="2200275" cy="1028700"/>
          </a:xfrm>
          <a:prstGeom prst="rect">
            <a:avLst/>
          </a:prstGeom>
        </p:spPr>
      </p:pic>
      <p:pic>
        <p:nvPicPr>
          <p:cNvPr id="5" name="Imagen 4">
            <a:extLst>
              <a:ext uri="{FF2B5EF4-FFF2-40B4-BE49-F238E27FC236}">
                <a16:creationId xmlns:a16="http://schemas.microsoft.com/office/drawing/2014/main" id="{76B1A130-6BF4-4D45-9A60-B911B1269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1095375"/>
            <a:ext cx="8801100" cy="1476375"/>
          </a:xfrm>
          <a:prstGeom prst="rect">
            <a:avLst/>
          </a:prstGeom>
        </p:spPr>
      </p:pic>
      <p:pic>
        <p:nvPicPr>
          <p:cNvPr id="7" name="Imagen 6">
            <a:extLst>
              <a:ext uri="{FF2B5EF4-FFF2-40B4-BE49-F238E27FC236}">
                <a16:creationId xmlns:a16="http://schemas.microsoft.com/office/drawing/2014/main" id="{556BED3F-BACD-F04F-A8AB-30DEC2EFD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2545181"/>
            <a:ext cx="8820150" cy="2362200"/>
          </a:xfrm>
          <a:prstGeom prst="rect">
            <a:avLst/>
          </a:prstGeom>
        </p:spPr>
      </p:pic>
      <p:sp>
        <p:nvSpPr>
          <p:cNvPr id="2" name="Rectángulo 1">
            <a:extLst>
              <a:ext uri="{FF2B5EF4-FFF2-40B4-BE49-F238E27FC236}">
                <a16:creationId xmlns:a16="http://schemas.microsoft.com/office/drawing/2014/main" id="{F1D1FF60-460C-3347-AB93-CAD2007362BE}"/>
              </a:ext>
            </a:extLst>
          </p:cNvPr>
          <p:cNvSpPr/>
          <p:nvPr/>
        </p:nvSpPr>
        <p:spPr>
          <a:xfrm>
            <a:off x="4399769" y="4406634"/>
            <a:ext cx="2888996" cy="369332"/>
          </a:xfrm>
          <a:prstGeom prst="rect">
            <a:avLst/>
          </a:prstGeom>
          <a:solidFill>
            <a:schemeClr val="accent1">
              <a:lumMod val="20000"/>
              <a:lumOff val="80000"/>
            </a:schemeClr>
          </a:solidFill>
          <a:ln>
            <a:solidFill>
              <a:srgbClr val="BE2BBB"/>
            </a:solidFill>
          </a:ln>
        </p:spPr>
        <p:txBody>
          <a:bodyPr wrap="none">
            <a:spAutoFit/>
          </a:bodyPr>
          <a:lstStyle/>
          <a:p>
            <a:r>
              <a:rPr lang="es-AR" b="1" dirty="0">
                <a:solidFill>
                  <a:srgbClr val="1F497D"/>
                </a:solidFill>
                <a:latin typeface="Calibri" panose="020F0502020204030204" pitchFamily="34" charset="0"/>
              </a:rPr>
              <a:t>CRC aprobado el 9/oct/2019</a:t>
            </a:r>
            <a:endParaRPr lang="es-AR" b="1" dirty="0"/>
          </a:p>
        </p:txBody>
      </p:sp>
      <p:pic>
        <p:nvPicPr>
          <p:cNvPr id="6" name="Imagen 5">
            <a:extLst>
              <a:ext uri="{FF2B5EF4-FFF2-40B4-BE49-F238E27FC236}">
                <a16:creationId xmlns:a16="http://schemas.microsoft.com/office/drawing/2014/main" id="{67C930CE-51D7-4D4E-9E37-9EC288825BD8}"/>
              </a:ext>
            </a:extLst>
          </p:cNvPr>
          <p:cNvPicPr>
            <a:picLocks noChangeAspect="1"/>
          </p:cNvPicPr>
          <p:nvPr/>
        </p:nvPicPr>
        <p:blipFill>
          <a:blip r:embed="rId5"/>
          <a:stretch>
            <a:fillRect/>
          </a:stretch>
        </p:blipFill>
        <p:spPr>
          <a:xfrm>
            <a:off x="7999179" y="4390250"/>
            <a:ext cx="612086" cy="402100"/>
          </a:xfrm>
          <a:prstGeom prst="rect">
            <a:avLst/>
          </a:prstGeom>
        </p:spPr>
      </p:pic>
      <p:pic>
        <p:nvPicPr>
          <p:cNvPr id="9" name="Imagen 8" descr="Imagen que contiene tabla, dibujo&#10;&#10;Descripción generada automáticamente">
            <a:extLst>
              <a:ext uri="{FF2B5EF4-FFF2-40B4-BE49-F238E27FC236}">
                <a16:creationId xmlns:a16="http://schemas.microsoft.com/office/drawing/2014/main" id="{EAA100E3-AAC1-6645-941C-65845F30F0B1}"/>
              </a:ext>
            </a:extLst>
          </p:cNvPr>
          <p:cNvPicPr>
            <a:picLocks noChangeAspect="1"/>
          </p:cNvPicPr>
          <p:nvPr/>
        </p:nvPicPr>
        <p:blipFill>
          <a:blip r:embed="rId6"/>
          <a:stretch>
            <a:fillRect/>
          </a:stretch>
        </p:blipFill>
        <p:spPr>
          <a:xfrm>
            <a:off x="7986005" y="3439993"/>
            <a:ext cx="612086" cy="408057"/>
          </a:xfrm>
          <a:prstGeom prst="rect">
            <a:avLst/>
          </a:prstGeom>
        </p:spPr>
      </p:pic>
      <p:sp>
        <p:nvSpPr>
          <p:cNvPr id="10" name="Rectángulo 9">
            <a:extLst>
              <a:ext uri="{FF2B5EF4-FFF2-40B4-BE49-F238E27FC236}">
                <a16:creationId xmlns:a16="http://schemas.microsoft.com/office/drawing/2014/main" id="{CA6298D1-2510-5D48-9DB8-7181F838A0D5}"/>
              </a:ext>
            </a:extLst>
          </p:cNvPr>
          <p:cNvSpPr/>
          <p:nvPr/>
        </p:nvSpPr>
        <p:spPr>
          <a:xfrm>
            <a:off x="3603009" y="3494183"/>
            <a:ext cx="4287461" cy="338554"/>
          </a:xfrm>
          <a:prstGeom prst="rect">
            <a:avLst/>
          </a:prstGeom>
          <a:solidFill>
            <a:schemeClr val="accent1">
              <a:lumMod val="20000"/>
              <a:lumOff val="80000"/>
            </a:schemeClr>
          </a:solidFill>
          <a:ln>
            <a:solidFill>
              <a:srgbClr val="BE2BBB"/>
            </a:solidFill>
          </a:ln>
        </p:spPr>
        <p:txBody>
          <a:bodyPr wrap="square">
            <a:spAutoFit/>
          </a:bodyPr>
          <a:lstStyle/>
          <a:p>
            <a:r>
              <a:rPr lang="es-AR" sz="1600" b="1" dirty="0">
                <a:solidFill>
                  <a:srgbClr val="1F497D"/>
                </a:solidFill>
                <a:latin typeface="Calibri" panose="020F0502020204030204" pitchFamily="34" charset="0"/>
              </a:rPr>
              <a:t>El 29 /11/ 2018 se aprobó combinación en CRC </a:t>
            </a:r>
            <a:endParaRPr lang="es-AR" sz="1600" b="1" dirty="0"/>
          </a:p>
        </p:txBody>
      </p:sp>
      <p:sp>
        <p:nvSpPr>
          <p:cNvPr id="11" name="Rectángulo 10">
            <a:extLst>
              <a:ext uri="{FF2B5EF4-FFF2-40B4-BE49-F238E27FC236}">
                <a16:creationId xmlns:a16="http://schemas.microsoft.com/office/drawing/2014/main" id="{14B91006-47DD-B543-AEFD-AE1E16D42761}"/>
              </a:ext>
            </a:extLst>
          </p:cNvPr>
          <p:cNvSpPr/>
          <p:nvPr/>
        </p:nvSpPr>
        <p:spPr>
          <a:xfrm>
            <a:off x="4312608" y="3926300"/>
            <a:ext cx="3035318" cy="369332"/>
          </a:xfrm>
          <a:prstGeom prst="rect">
            <a:avLst/>
          </a:prstGeom>
          <a:solidFill>
            <a:schemeClr val="accent1">
              <a:lumMod val="20000"/>
              <a:lumOff val="80000"/>
            </a:schemeClr>
          </a:solidFill>
          <a:ln>
            <a:solidFill>
              <a:srgbClr val="BE2BBB"/>
            </a:solidFill>
          </a:ln>
        </p:spPr>
        <p:txBody>
          <a:bodyPr wrap="none">
            <a:spAutoFit/>
          </a:bodyPr>
          <a:lstStyle/>
          <a:p>
            <a:r>
              <a:rPr lang="es-AR" b="1" dirty="0">
                <a:solidFill>
                  <a:srgbClr val="1F497D"/>
                </a:solidFill>
                <a:latin typeface="Calibri" panose="020F0502020204030204" pitchFamily="34" charset="0"/>
              </a:rPr>
              <a:t>CRC aprobado el 23/sep/2019</a:t>
            </a:r>
            <a:endParaRPr lang="es-AR" b="1" dirty="0"/>
          </a:p>
        </p:txBody>
      </p:sp>
      <p:pic>
        <p:nvPicPr>
          <p:cNvPr id="13" name="Imagen 12" descr="Imagen que contiene captura de pantalla&#10;&#10;Descripción generada automáticamente">
            <a:extLst>
              <a:ext uri="{FF2B5EF4-FFF2-40B4-BE49-F238E27FC236}">
                <a16:creationId xmlns:a16="http://schemas.microsoft.com/office/drawing/2014/main" id="{4B65DC55-8AF3-3841-AB2C-39AF954A5599}"/>
              </a:ext>
            </a:extLst>
          </p:cNvPr>
          <p:cNvPicPr>
            <a:picLocks noChangeAspect="1"/>
          </p:cNvPicPr>
          <p:nvPr/>
        </p:nvPicPr>
        <p:blipFill>
          <a:blip r:embed="rId7"/>
          <a:stretch>
            <a:fillRect/>
          </a:stretch>
        </p:blipFill>
        <p:spPr>
          <a:xfrm>
            <a:off x="7999179" y="3918568"/>
            <a:ext cx="612086" cy="415504"/>
          </a:xfrm>
          <a:prstGeom prst="rect">
            <a:avLst/>
          </a:prstGeom>
        </p:spPr>
      </p:pic>
    </p:spTree>
    <p:extLst>
      <p:ext uri="{BB962C8B-B14F-4D97-AF65-F5344CB8AC3E}">
        <p14:creationId xmlns:p14="http://schemas.microsoft.com/office/powerpoint/2010/main" val="26201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5"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pájaro, ave&#10;&#10;Descripción generada automáticamente">
            <a:extLst>
              <a:ext uri="{FF2B5EF4-FFF2-40B4-BE49-F238E27FC236}">
                <a16:creationId xmlns:a16="http://schemas.microsoft.com/office/drawing/2014/main" id="{5DD8BDAD-ADE1-2843-94B5-B5C48A6097CB}"/>
              </a:ext>
            </a:extLst>
          </p:cNvPr>
          <p:cNvPicPr>
            <a:picLocks noChangeAspect="1"/>
          </p:cNvPicPr>
          <p:nvPr/>
        </p:nvPicPr>
        <p:blipFill>
          <a:blip r:embed="rId2"/>
          <a:stretch>
            <a:fillRect/>
          </a:stretch>
        </p:blipFill>
        <p:spPr>
          <a:xfrm>
            <a:off x="74950" y="125165"/>
            <a:ext cx="9013042" cy="1223951"/>
          </a:xfrm>
          <a:prstGeom prst="rect">
            <a:avLst/>
          </a:prstGeom>
        </p:spPr>
      </p:pic>
      <p:pic>
        <p:nvPicPr>
          <p:cNvPr id="3" name="Imagen 2" descr="Imagen que contiene cd&#10;&#10;Descripción generada automáticamente">
            <a:extLst>
              <a:ext uri="{FF2B5EF4-FFF2-40B4-BE49-F238E27FC236}">
                <a16:creationId xmlns:a16="http://schemas.microsoft.com/office/drawing/2014/main" id="{611511C2-C3CE-A646-8D3B-32D794B2855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48721" y="1276508"/>
            <a:ext cx="4916774" cy="3519756"/>
          </a:xfrm>
          <a:prstGeom prst="rect">
            <a:avLst/>
          </a:prstGeom>
        </p:spPr>
      </p:pic>
      <p:sp>
        <p:nvSpPr>
          <p:cNvPr id="4" name="Llamada de flecha a la izquierda 3">
            <a:extLst>
              <a:ext uri="{FF2B5EF4-FFF2-40B4-BE49-F238E27FC236}">
                <a16:creationId xmlns:a16="http://schemas.microsoft.com/office/drawing/2014/main" id="{ABB1F413-0931-CD4B-BFC7-9329BDA24ED1}"/>
              </a:ext>
            </a:extLst>
          </p:cNvPr>
          <p:cNvSpPr/>
          <p:nvPr/>
        </p:nvSpPr>
        <p:spPr>
          <a:xfrm>
            <a:off x="4735076" y="1687448"/>
            <a:ext cx="2325291" cy="1223951"/>
          </a:xfrm>
          <a:prstGeom prst="leftArrowCallout">
            <a:avLst/>
          </a:prstGeom>
          <a:solidFill>
            <a:srgbClr val="FFC000"/>
          </a:solidFill>
          <a:ln w="38100">
            <a:solidFill>
              <a:srgbClr val="BE2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solidFill>
                  <a:schemeClr val="tx1"/>
                </a:solidFill>
              </a:rPr>
              <a:t>Rol de Inhibidores de CHP (5% MSI) </a:t>
            </a:r>
          </a:p>
        </p:txBody>
      </p:sp>
    </p:spTree>
    <p:extLst>
      <p:ext uri="{BB962C8B-B14F-4D97-AF65-F5344CB8AC3E}">
        <p14:creationId xmlns:p14="http://schemas.microsoft.com/office/powerpoint/2010/main" val="339204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FFD6F-D24C-EE48-81A3-FCA422313287}"/>
              </a:ext>
            </a:extLst>
          </p:cNvPr>
          <p:cNvSpPr>
            <a:spLocks noGrp="1"/>
          </p:cNvSpPr>
          <p:nvPr>
            <p:ph type="title"/>
          </p:nvPr>
        </p:nvSpPr>
        <p:spPr>
          <a:xfrm>
            <a:off x="412083" y="273844"/>
            <a:ext cx="7886700" cy="994172"/>
          </a:xfrm>
        </p:spPr>
        <p:txBody>
          <a:bodyPr/>
          <a:lstStyle/>
          <a:p>
            <a:r>
              <a:rPr lang="es-AR" b="1" dirty="0"/>
              <a:t>EN CONCLUSION </a:t>
            </a:r>
          </a:p>
        </p:txBody>
      </p:sp>
      <p:sp>
        <p:nvSpPr>
          <p:cNvPr id="3" name="Marcador de texto 2">
            <a:extLst>
              <a:ext uri="{FF2B5EF4-FFF2-40B4-BE49-F238E27FC236}">
                <a16:creationId xmlns:a16="http://schemas.microsoft.com/office/drawing/2014/main" id="{2A2B88BE-071E-D744-94F0-87795EA43A22}"/>
              </a:ext>
            </a:extLst>
          </p:cNvPr>
          <p:cNvSpPr>
            <a:spLocks noGrp="1"/>
          </p:cNvSpPr>
          <p:nvPr>
            <p:ph type="body" sz="quarter" idx="13"/>
          </p:nvPr>
        </p:nvSpPr>
        <p:spPr>
          <a:xfrm>
            <a:off x="252664" y="1212098"/>
            <a:ext cx="8662736" cy="3575050"/>
          </a:xfrm>
        </p:spPr>
        <p:txBody>
          <a:bodyPr>
            <a:normAutofit lnSpcReduction="10000"/>
          </a:bodyPr>
          <a:lstStyle/>
          <a:p>
            <a:r>
              <a:rPr lang="es-AR" sz="1800" dirty="0"/>
              <a:t>La </a:t>
            </a:r>
            <a:r>
              <a:rPr lang="es-AR" sz="1800" b="1" dirty="0"/>
              <a:t>combinación de NIVO/IPI</a:t>
            </a:r>
            <a:r>
              <a:rPr lang="es-AR" sz="1800" dirty="0"/>
              <a:t>, recibió aprobación en base al estudio de comparación indirecta CHM 142, versus NIVO mono, </a:t>
            </a:r>
            <a:r>
              <a:rPr lang="es-AR" sz="1800" i="1" dirty="0"/>
              <a:t>en pacientes con MSI </a:t>
            </a:r>
            <a:r>
              <a:rPr lang="es-AR" sz="1800" dirty="0"/>
              <a:t>(ORR 55%, SLP a 12 meses, 71% y SVG a 12 meses de 85%)</a:t>
            </a:r>
          </a:p>
          <a:p>
            <a:endParaRPr lang="es-AR" sz="1800" dirty="0"/>
          </a:p>
          <a:p>
            <a:r>
              <a:rPr lang="es-AR" sz="1800" dirty="0"/>
              <a:t>En un análisis de subgrupos del CHM 142, </a:t>
            </a:r>
            <a:r>
              <a:rPr lang="es-AR" sz="1800" b="1" dirty="0"/>
              <a:t>no se encuentran diferencias </a:t>
            </a:r>
            <a:r>
              <a:rPr lang="es-AR" sz="1800" dirty="0"/>
              <a:t>en cuanto a beneficios en pacientes con BRAF mut, KRAS mut/wt, Sme Lynch o expr PD L1.</a:t>
            </a:r>
          </a:p>
          <a:p>
            <a:endParaRPr lang="es-AR" sz="1800" dirty="0"/>
          </a:p>
          <a:p>
            <a:r>
              <a:rPr lang="es-AR" sz="1800" dirty="0"/>
              <a:t>La toxicidad inmune relacionada incluye efectos en piel, GI, endocrina y pulmonar. Se dan en gral dentro de las primeras </a:t>
            </a:r>
            <a:r>
              <a:rPr lang="es-AR" sz="1800" b="1" i="1" dirty="0"/>
              <a:t>12 semanas </a:t>
            </a:r>
            <a:r>
              <a:rPr lang="es-AR" sz="1800" dirty="0"/>
              <a:t>de tto y resuelven en un periodo similar.</a:t>
            </a:r>
          </a:p>
          <a:p>
            <a:endParaRPr lang="es-AR" sz="1800" dirty="0"/>
          </a:p>
          <a:p>
            <a:r>
              <a:rPr lang="es-AR" sz="1800" dirty="0"/>
              <a:t>Debemos aún dilucidar mecanismos de resistencia y su incorporación en una primera línea de tratamiento en CRC avanzado</a:t>
            </a:r>
          </a:p>
          <a:p>
            <a:endParaRPr lang="es-AR" sz="1800" dirty="0"/>
          </a:p>
          <a:p>
            <a:endParaRPr lang="es-AR" sz="1800" dirty="0"/>
          </a:p>
          <a:p>
            <a:endParaRPr lang="es-AR" sz="1800" dirty="0"/>
          </a:p>
          <a:p>
            <a:endParaRPr lang="es-AR" sz="1800" dirty="0"/>
          </a:p>
        </p:txBody>
      </p:sp>
    </p:spTree>
    <p:extLst>
      <p:ext uri="{BB962C8B-B14F-4D97-AF65-F5344CB8AC3E}">
        <p14:creationId xmlns:p14="http://schemas.microsoft.com/office/powerpoint/2010/main" val="259197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heckerboard(across)">
                                      <p:cBhvr>
                                        <p:cTn id="13" dur="500"/>
                                        <p:tgtEl>
                                          <p:spTgt spid="3">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5CF07-2381-1D4D-8BA5-8EC6B6E22F34}"/>
              </a:ext>
            </a:extLst>
          </p:cNvPr>
          <p:cNvSpPr>
            <a:spLocks noGrp="1"/>
          </p:cNvSpPr>
          <p:nvPr>
            <p:ph type="title"/>
          </p:nvPr>
        </p:nvSpPr>
        <p:spPr>
          <a:xfrm>
            <a:off x="1388945" y="1682757"/>
            <a:ext cx="6420974" cy="1016813"/>
          </a:xfrm>
        </p:spPr>
        <p:txBody>
          <a:bodyPr vert="horz" lIns="68580" tIns="34290" rIns="68580" bIns="34290" rtlCol="0" anchor="b">
            <a:normAutofit/>
          </a:bodyPr>
          <a:lstStyle/>
          <a:p>
            <a:pPr algn="ctr">
              <a:lnSpc>
                <a:spcPct val="90000"/>
              </a:lnSpc>
            </a:pPr>
            <a:r>
              <a:rPr lang="en-US" sz="3225" i="1" dirty="0" err="1">
                <a:solidFill>
                  <a:srgbClr val="000000"/>
                </a:solidFill>
              </a:rPr>
              <a:t>Muchas</a:t>
            </a:r>
            <a:r>
              <a:rPr lang="en-US" sz="3225" i="1" dirty="0">
                <a:solidFill>
                  <a:srgbClr val="000000"/>
                </a:solidFill>
              </a:rPr>
              <a:t> gracias!!</a:t>
            </a:r>
          </a:p>
        </p:txBody>
      </p:sp>
      <p:pic>
        <p:nvPicPr>
          <p:cNvPr id="6" name="Picture 2" descr="D:\Mis documentos\Carpeta de Federico\LOGO FLEMING.jpg">
            <a:extLst>
              <a:ext uri="{FF2B5EF4-FFF2-40B4-BE49-F238E27FC236}">
                <a16:creationId xmlns:a16="http://schemas.microsoft.com/office/drawing/2014/main" id="{26917AC9-F91C-7E49-B4B9-9B8F76FDEBF8}"/>
              </a:ext>
            </a:extLst>
          </p:cNvPr>
          <p:cNvPicPr>
            <a:picLocks noChangeAspect="1" noChangeArrowheads="1"/>
          </p:cNvPicPr>
          <p:nvPr/>
        </p:nvPicPr>
        <p:blipFill rotWithShape="1">
          <a:blip r:embed="rId2"/>
          <a:srcRect l="4517" r="-2" b="-2"/>
          <a:stretch/>
        </p:blipFill>
        <p:spPr bwMode="auto">
          <a:xfrm>
            <a:off x="2999323" y="636862"/>
            <a:ext cx="3145355" cy="1045895"/>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a:noFill/>
        </p:spPr>
      </p:pic>
      <p:pic>
        <p:nvPicPr>
          <p:cNvPr id="3" name="4 Imagen" descr="FUCA.jpg">
            <a:extLst>
              <a:ext uri="{FF2B5EF4-FFF2-40B4-BE49-F238E27FC236}">
                <a16:creationId xmlns:a16="http://schemas.microsoft.com/office/drawing/2014/main" id="{E42DDF08-BC21-7140-8472-3B68409409F4}"/>
              </a:ext>
            </a:extLst>
          </p:cNvPr>
          <p:cNvPicPr>
            <a:picLocks noChangeAspect="1"/>
          </p:cNvPicPr>
          <p:nvPr/>
        </p:nvPicPr>
        <p:blipFill rotWithShape="1">
          <a:blip r:embed="rId3"/>
          <a:srcRect t="9686" r="-2" b="-2"/>
          <a:stretch/>
        </p:blipFill>
        <p:spPr bwMode="auto">
          <a:xfrm>
            <a:off x="1828016" y="3081102"/>
            <a:ext cx="5542832" cy="1877232"/>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p:spPr>
      </p:pic>
    </p:spTree>
    <p:extLst>
      <p:ext uri="{BB962C8B-B14F-4D97-AF65-F5344CB8AC3E}">
        <p14:creationId xmlns:p14="http://schemas.microsoft.com/office/powerpoint/2010/main" val="136268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A1E47-8CDA-D34F-BC8D-12CB6D7D228B}"/>
              </a:ext>
            </a:extLst>
          </p:cNvPr>
          <p:cNvSpPr>
            <a:spLocks noGrp="1"/>
          </p:cNvSpPr>
          <p:nvPr>
            <p:ph type="title"/>
          </p:nvPr>
        </p:nvSpPr>
        <p:spPr>
          <a:xfrm>
            <a:off x="526312" y="841047"/>
            <a:ext cx="1924125" cy="3450887"/>
          </a:xfrm>
        </p:spPr>
        <p:txBody>
          <a:bodyPr vert="horz" lIns="68580" tIns="34290" rIns="68580" bIns="34290" rtlCol="0" anchor="ctr">
            <a:normAutofit/>
          </a:bodyPr>
          <a:lstStyle/>
          <a:p>
            <a:r>
              <a:rPr lang="en-US" b="1" dirty="0"/>
              <a:t>AGENDA</a:t>
            </a:r>
          </a:p>
        </p:txBody>
      </p:sp>
      <p:graphicFrame>
        <p:nvGraphicFramePr>
          <p:cNvPr id="5" name="CuadroTexto 2">
            <a:extLst>
              <a:ext uri="{FF2B5EF4-FFF2-40B4-BE49-F238E27FC236}">
                <a16:creationId xmlns:a16="http://schemas.microsoft.com/office/drawing/2014/main" id="{90D5EE87-680F-4100-B6A3-C31363276334}"/>
              </a:ext>
            </a:extLst>
          </p:cNvPr>
          <p:cNvGraphicFramePr/>
          <p:nvPr>
            <p:extLst>
              <p:ext uri="{D42A27DB-BD31-4B8C-83A1-F6EECF244321}">
                <p14:modId xmlns:p14="http://schemas.microsoft.com/office/powerpoint/2010/main" val="2878335825"/>
              </p:ext>
            </p:extLst>
          </p:nvPr>
        </p:nvGraphicFramePr>
        <p:xfrm>
          <a:off x="2450436" y="567994"/>
          <a:ext cx="6348625" cy="4006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CDA7B983-6BF2-A944-80B0-74168DF74B93}"/>
              </a:ext>
            </a:extLst>
          </p:cNvPr>
          <p:cNvPicPr>
            <a:picLocks noChangeAspect="1"/>
          </p:cNvPicPr>
          <p:nvPr/>
        </p:nvPicPr>
        <p:blipFill>
          <a:blip r:embed="rId8"/>
          <a:stretch>
            <a:fillRect/>
          </a:stretch>
        </p:blipFill>
        <p:spPr>
          <a:xfrm>
            <a:off x="7283659" y="1501942"/>
            <a:ext cx="976866" cy="976866"/>
          </a:xfrm>
          <a:prstGeom prst="ellipse">
            <a:avLst/>
          </a:prstGeom>
        </p:spPr>
      </p:pic>
    </p:spTree>
    <p:extLst>
      <p:ext uri="{BB962C8B-B14F-4D97-AF65-F5344CB8AC3E}">
        <p14:creationId xmlns:p14="http://schemas.microsoft.com/office/powerpoint/2010/main" val="2791565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1162474" y="2634472"/>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MLH1</a:t>
            </a:r>
          </a:p>
        </p:txBody>
      </p:sp>
      <p:sp>
        <p:nvSpPr>
          <p:cNvPr id="47" name="Oval 46"/>
          <p:cNvSpPr/>
          <p:nvPr/>
        </p:nvSpPr>
        <p:spPr>
          <a:xfrm>
            <a:off x="1756397" y="2634472"/>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PMS2</a:t>
            </a:r>
          </a:p>
        </p:txBody>
      </p:sp>
      <p:sp>
        <p:nvSpPr>
          <p:cNvPr id="48" name="Oval 47"/>
          <p:cNvSpPr/>
          <p:nvPr/>
        </p:nvSpPr>
        <p:spPr>
          <a:xfrm>
            <a:off x="995502" y="2829129"/>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MSH2</a:t>
            </a:r>
          </a:p>
        </p:txBody>
      </p:sp>
      <p:sp>
        <p:nvSpPr>
          <p:cNvPr id="43" name="Slide Number Placeholder 1"/>
          <p:cNvSpPr>
            <a:spLocks noGrp="1"/>
          </p:cNvSpPr>
          <p:nvPr>
            <p:ph type="sldNum" sz="quarter" idx="12"/>
          </p:nvPr>
        </p:nvSpPr>
        <p:spPr/>
        <p:txBody>
          <a:bodyPr/>
          <a:lstStyle/>
          <a:p>
            <a:pPr algn="r" defTabSz="342900">
              <a:defRPr/>
            </a:pPr>
            <a:fld id="{8DC93832-A396-4EC2-B1DA-BB202201DDEA}" type="slidenum">
              <a:rPr lang="en-US" sz="1200">
                <a:solidFill>
                  <a:prstClr val="black">
                    <a:tint val="75000"/>
                  </a:prstClr>
                </a:solidFill>
                <a:latin typeface="Calibri"/>
              </a:rPr>
              <a:pPr algn="r" defTabSz="342900">
                <a:defRPr/>
              </a:pPr>
              <a:t>6</a:t>
            </a:fld>
            <a:endParaRPr lang="en-US" sz="1200">
              <a:solidFill>
                <a:prstClr val="black">
                  <a:tint val="75000"/>
                </a:prstClr>
              </a:solidFill>
              <a:latin typeface="Calibri"/>
            </a:endParaRPr>
          </a:p>
        </p:txBody>
      </p:sp>
      <p:sp>
        <p:nvSpPr>
          <p:cNvPr id="4" name="Title 3"/>
          <p:cNvSpPr>
            <a:spLocks noGrp="1"/>
          </p:cNvSpPr>
          <p:nvPr>
            <p:ph type="title"/>
          </p:nvPr>
        </p:nvSpPr>
        <p:spPr>
          <a:xfrm>
            <a:off x="628650" y="125930"/>
            <a:ext cx="7886700" cy="994172"/>
          </a:xfrm>
        </p:spPr>
        <p:txBody>
          <a:bodyPr>
            <a:normAutofit/>
          </a:bodyPr>
          <a:lstStyle/>
          <a:p>
            <a:pPr algn="ctr"/>
            <a:r>
              <a:rPr lang="en-US" sz="2400" b="1" dirty="0" err="1"/>
              <a:t>Alteraciones</a:t>
            </a:r>
            <a:r>
              <a:rPr lang="en-US" sz="2400" b="1" dirty="0"/>
              <a:t> </a:t>
            </a:r>
            <a:r>
              <a:rPr lang="en-US" sz="2400" b="1" i="1" dirty="0" err="1"/>
              <a:t>funcionales</a:t>
            </a:r>
            <a:r>
              <a:rPr lang="en-US" sz="2400" b="1" i="1" dirty="0"/>
              <a:t> </a:t>
            </a:r>
            <a:r>
              <a:rPr lang="en-US" sz="2400" b="1" dirty="0" err="1"/>
              <a:t>en</a:t>
            </a:r>
            <a:r>
              <a:rPr lang="en-US" sz="2400" b="1" dirty="0"/>
              <a:t> la </a:t>
            </a:r>
            <a:r>
              <a:rPr lang="en-US" sz="2400" b="1" dirty="0" err="1"/>
              <a:t>replicación</a:t>
            </a:r>
            <a:r>
              <a:rPr lang="en-US" sz="2400" b="1" dirty="0"/>
              <a:t> del ADN y </a:t>
            </a:r>
            <a:r>
              <a:rPr lang="en-US" sz="2400" b="1" dirty="0" err="1"/>
              <a:t>mutaciones</a:t>
            </a:r>
            <a:endParaRPr lang="en-US" sz="2400" b="1" dirty="0"/>
          </a:p>
        </p:txBody>
      </p:sp>
      <p:graphicFrame>
        <p:nvGraphicFramePr>
          <p:cNvPr id="45" name="Group 4"/>
          <p:cNvGraphicFramePr>
            <a:graphicFrameLocks noGrp="1"/>
          </p:cNvGraphicFramePr>
          <p:nvPr/>
        </p:nvGraphicFramePr>
        <p:xfrm>
          <a:off x="5224201" y="1253621"/>
          <a:ext cx="3632725" cy="2615184"/>
        </p:xfrm>
        <a:graphic>
          <a:graphicData uri="http://schemas.openxmlformats.org/drawingml/2006/table">
            <a:tbl>
              <a:tblPr>
                <a:effectLst>
                  <a:outerShdw blurRad="12700" dist="25400" dir="2700000" algn="tl" rotWithShape="0">
                    <a:schemeClr val="bg1">
                      <a:lumMod val="65000"/>
                    </a:schemeClr>
                  </a:outerShdw>
                </a:effectLst>
              </a:tblPr>
              <a:tblGrid>
                <a:gridCol w="953320">
                  <a:extLst>
                    <a:ext uri="{9D8B030D-6E8A-4147-A177-3AD203B41FA5}">
                      <a16:colId xmlns:a16="http://schemas.microsoft.com/office/drawing/2014/main" val="20000"/>
                    </a:ext>
                  </a:extLst>
                </a:gridCol>
                <a:gridCol w="2679405">
                  <a:extLst>
                    <a:ext uri="{9D8B030D-6E8A-4147-A177-3AD203B41FA5}">
                      <a16:colId xmlns:a16="http://schemas.microsoft.com/office/drawing/2014/main" val="20001"/>
                    </a:ext>
                  </a:extLst>
                </a:gridCol>
              </a:tblGrid>
              <a:tr h="182880">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fontAlgn="b"/>
                      <a:r>
                        <a:rPr lang="en-US" sz="900" b="1" i="0" u="none" strike="noStrike" dirty="0">
                          <a:solidFill>
                            <a:schemeClr val="bg1"/>
                          </a:solidFill>
                          <a:effectLst/>
                          <a:latin typeface="+mj-lt"/>
                        </a:rPr>
                        <a:t>Approved symbol</a:t>
                      </a:r>
                    </a:p>
                  </a:txBody>
                  <a:tcPr marL="18288" marR="714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1" latinLnBrk="0" hangingPunct="1">
                        <a:defRPr sz="1800" b="1" kern="1200">
                          <a:solidFill>
                            <a:schemeClr val="lt1"/>
                          </a:solidFill>
                          <a:latin typeface="Tahoma"/>
                        </a:defRPr>
                      </a:lvl1pPr>
                      <a:lvl2pPr marL="457200" algn="l" defTabSz="914400" rtl="0" eaLnBrk="1" latinLnBrk="0" hangingPunct="1">
                        <a:defRPr sz="1800" b="1" kern="1200">
                          <a:solidFill>
                            <a:schemeClr val="lt1"/>
                          </a:solidFill>
                          <a:latin typeface="Tahoma"/>
                        </a:defRPr>
                      </a:lvl2pPr>
                      <a:lvl3pPr marL="914400" algn="l" defTabSz="914400" rtl="0" eaLnBrk="1" latinLnBrk="0" hangingPunct="1">
                        <a:defRPr sz="1800" b="1" kern="1200">
                          <a:solidFill>
                            <a:schemeClr val="lt1"/>
                          </a:solidFill>
                          <a:latin typeface="Tahoma"/>
                        </a:defRPr>
                      </a:lvl3pPr>
                      <a:lvl4pPr marL="1371600" algn="l" defTabSz="914400" rtl="0" eaLnBrk="1" latinLnBrk="0" hangingPunct="1">
                        <a:defRPr sz="1800" b="1" kern="1200">
                          <a:solidFill>
                            <a:schemeClr val="lt1"/>
                          </a:solidFill>
                          <a:latin typeface="Tahoma"/>
                        </a:defRPr>
                      </a:lvl4pPr>
                      <a:lvl5pPr marL="1828800" algn="l" defTabSz="914400" rtl="0" eaLnBrk="1" latinLnBrk="0" hangingPunct="1">
                        <a:defRPr sz="1800" b="1" kern="1200">
                          <a:solidFill>
                            <a:schemeClr val="lt1"/>
                          </a:solidFill>
                          <a:latin typeface="Tahoma"/>
                        </a:defRPr>
                      </a:lvl5pPr>
                      <a:lvl6pPr marL="2286000" algn="l" defTabSz="914400" rtl="0" eaLnBrk="1" latinLnBrk="0" hangingPunct="1">
                        <a:defRPr sz="1800" b="1" kern="1200">
                          <a:solidFill>
                            <a:schemeClr val="lt1"/>
                          </a:solidFill>
                          <a:latin typeface="Tahoma"/>
                        </a:defRPr>
                      </a:lvl6pPr>
                      <a:lvl7pPr marL="2743200" algn="l" defTabSz="914400" rtl="0" eaLnBrk="1" latinLnBrk="0" hangingPunct="1">
                        <a:defRPr sz="1800" b="1" kern="1200">
                          <a:solidFill>
                            <a:schemeClr val="lt1"/>
                          </a:solidFill>
                          <a:latin typeface="Tahoma"/>
                        </a:defRPr>
                      </a:lvl7pPr>
                      <a:lvl8pPr marL="3200400" algn="l" defTabSz="914400" rtl="0" eaLnBrk="1" latinLnBrk="0" hangingPunct="1">
                        <a:defRPr sz="1800" b="1" kern="1200">
                          <a:solidFill>
                            <a:schemeClr val="lt1"/>
                          </a:solidFill>
                          <a:latin typeface="Tahoma"/>
                        </a:defRPr>
                      </a:lvl8pPr>
                      <a:lvl9pPr marL="3657600" algn="l" defTabSz="914400" rtl="0" eaLnBrk="1" latinLnBrk="0" hangingPunct="1">
                        <a:defRPr sz="1800" b="1" kern="1200">
                          <a:solidFill>
                            <a:schemeClr val="lt1"/>
                          </a:solidFill>
                          <a:latin typeface="Tahoma"/>
                        </a:defRPr>
                      </a:lvl9pPr>
                    </a:lstStyle>
                    <a:p>
                      <a:pPr algn="ctr" fontAlgn="b"/>
                      <a:r>
                        <a:rPr lang="en-US" sz="900" b="1" i="0" u="none" strike="noStrike" dirty="0">
                          <a:solidFill>
                            <a:schemeClr val="bg1"/>
                          </a:solidFill>
                          <a:effectLst/>
                          <a:latin typeface="+mj-lt"/>
                        </a:rPr>
                        <a:t>Approved name</a:t>
                      </a:r>
                    </a:p>
                  </a:txBody>
                  <a:tcPr marL="18288" marR="7144"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73736">
                <a:tc>
                  <a:txBody>
                    <a:bodyPr/>
                    <a:lstStyle/>
                    <a:p>
                      <a:pPr algn="l" rtl="0" fontAlgn="b"/>
                      <a:r>
                        <a:rPr lang="en-US" sz="900" b="1" i="0" u="none" strike="noStrike" dirty="0">
                          <a:solidFill>
                            <a:schemeClr val="tx1"/>
                          </a:solidFill>
                          <a:effectLst/>
                          <a:latin typeface="+mj-lt"/>
                        </a:rPr>
                        <a:t>EXO1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exonuclease 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3736">
                <a:tc>
                  <a:txBody>
                    <a:bodyPr/>
                    <a:lstStyle/>
                    <a:p>
                      <a:pPr algn="l" rtl="0" fontAlgn="b"/>
                      <a:r>
                        <a:rPr lang="en-US" sz="900" b="1" i="0" u="none" strike="noStrike" dirty="0">
                          <a:solidFill>
                            <a:schemeClr val="tx1"/>
                          </a:solidFill>
                          <a:effectLst/>
                          <a:latin typeface="+mj-lt"/>
                        </a:rPr>
                        <a:t>HMGB1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high mobility group box 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3736">
                <a:tc>
                  <a:txBody>
                    <a:bodyPr/>
                    <a:lstStyle/>
                    <a:p>
                      <a:pPr algn="l" rtl="0" fontAlgn="b"/>
                      <a:r>
                        <a:rPr lang="en-US" sz="900" b="1" i="0" u="none" strike="noStrike" dirty="0">
                          <a:solidFill>
                            <a:schemeClr val="tx1"/>
                          </a:solidFill>
                          <a:effectLst/>
                          <a:latin typeface="+mj-lt"/>
                        </a:rPr>
                        <a:t>LIG1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DNA ligase 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73736">
                <a:tc>
                  <a:txBody>
                    <a:bodyPr/>
                    <a:lstStyle/>
                    <a:p>
                      <a:pPr algn="l" rtl="0" fontAlgn="b"/>
                      <a:r>
                        <a:rPr lang="en-US" sz="900" b="1" i="0" u="none" strike="noStrike" dirty="0">
                          <a:solidFill>
                            <a:schemeClr val="tx1"/>
                          </a:solidFill>
                          <a:effectLst/>
                          <a:latin typeface="+mj-lt"/>
                        </a:rPr>
                        <a:t>MLH1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err="1">
                          <a:solidFill>
                            <a:schemeClr val="tx1"/>
                          </a:solidFill>
                          <a:effectLst/>
                          <a:latin typeface="+mj-lt"/>
                        </a:rPr>
                        <a:t>mutL</a:t>
                      </a:r>
                      <a:r>
                        <a:rPr lang="en-US" sz="900" b="0" i="0" u="none" strike="noStrike" dirty="0">
                          <a:solidFill>
                            <a:schemeClr val="tx1"/>
                          </a:solidFill>
                          <a:effectLst/>
                          <a:latin typeface="+mj-lt"/>
                        </a:rPr>
                        <a:t> homolog 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73736">
                <a:tc>
                  <a:txBody>
                    <a:bodyPr/>
                    <a:lstStyle/>
                    <a:p>
                      <a:pPr algn="l" rtl="0" fontAlgn="b"/>
                      <a:r>
                        <a:rPr lang="en-US" sz="900" b="1" i="0" u="none" strike="noStrike" dirty="0">
                          <a:solidFill>
                            <a:schemeClr val="tx1"/>
                          </a:solidFill>
                          <a:effectLst/>
                          <a:latin typeface="+mj-lt"/>
                        </a:rPr>
                        <a:t>MLH3</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err="1">
                          <a:solidFill>
                            <a:schemeClr val="tx1"/>
                          </a:solidFill>
                          <a:effectLst/>
                          <a:latin typeface="+mj-lt"/>
                        </a:rPr>
                        <a:t>mutL</a:t>
                      </a:r>
                      <a:r>
                        <a:rPr lang="en-US" sz="900" b="0" i="0" u="none" strike="noStrike" dirty="0">
                          <a:solidFill>
                            <a:schemeClr val="tx1"/>
                          </a:solidFill>
                          <a:effectLst/>
                          <a:latin typeface="+mj-lt"/>
                        </a:rPr>
                        <a:t> homolog 3</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73736">
                <a:tc>
                  <a:txBody>
                    <a:bodyPr/>
                    <a:lstStyle/>
                    <a:p>
                      <a:pPr algn="l" rtl="0" fontAlgn="b"/>
                      <a:r>
                        <a:rPr lang="en-US" sz="900" b="1" i="0" u="none" strike="noStrike" dirty="0">
                          <a:solidFill>
                            <a:schemeClr val="tx1"/>
                          </a:solidFill>
                          <a:effectLst/>
                          <a:latin typeface="+mj-lt"/>
                        </a:rPr>
                        <a:t>MSH2</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err="1">
                          <a:solidFill>
                            <a:schemeClr val="tx1"/>
                          </a:solidFill>
                          <a:effectLst/>
                          <a:latin typeface="+mj-lt"/>
                        </a:rPr>
                        <a:t>mutS</a:t>
                      </a:r>
                      <a:r>
                        <a:rPr lang="en-US" sz="900" b="0" i="0" u="none" strike="noStrike" dirty="0">
                          <a:solidFill>
                            <a:schemeClr val="tx1"/>
                          </a:solidFill>
                          <a:effectLst/>
                          <a:latin typeface="+mj-lt"/>
                        </a:rPr>
                        <a:t> homolog 2</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73736">
                <a:tc>
                  <a:txBody>
                    <a:bodyPr/>
                    <a:lstStyle/>
                    <a:p>
                      <a:pPr algn="l" rtl="0" fontAlgn="b"/>
                      <a:r>
                        <a:rPr lang="en-US" sz="900" b="1" i="0" u="none" strike="noStrike" dirty="0">
                          <a:solidFill>
                            <a:schemeClr val="tx1"/>
                          </a:solidFill>
                          <a:effectLst/>
                          <a:latin typeface="+mj-lt"/>
                        </a:rPr>
                        <a:t>MSH3</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err="1">
                          <a:solidFill>
                            <a:schemeClr val="tx1"/>
                          </a:solidFill>
                          <a:effectLst/>
                          <a:latin typeface="+mj-lt"/>
                        </a:rPr>
                        <a:t>mutS</a:t>
                      </a:r>
                      <a:r>
                        <a:rPr lang="en-US" sz="900" b="0" i="0" u="none" strike="noStrike" dirty="0">
                          <a:solidFill>
                            <a:schemeClr val="tx1"/>
                          </a:solidFill>
                          <a:effectLst/>
                          <a:latin typeface="+mj-lt"/>
                        </a:rPr>
                        <a:t> homolog 3</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73736">
                <a:tc>
                  <a:txBody>
                    <a:bodyPr/>
                    <a:lstStyle/>
                    <a:p>
                      <a:pPr algn="l" rtl="0" fontAlgn="b"/>
                      <a:r>
                        <a:rPr lang="en-US" sz="900" b="1" i="0" u="none" strike="noStrike" dirty="0">
                          <a:solidFill>
                            <a:schemeClr val="tx1"/>
                          </a:solidFill>
                          <a:effectLst/>
                          <a:latin typeface="+mj-lt"/>
                        </a:rPr>
                        <a:t>MSH6</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err="1">
                          <a:solidFill>
                            <a:schemeClr val="tx1"/>
                          </a:solidFill>
                          <a:effectLst/>
                          <a:latin typeface="+mj-lt"/>
                        </a:rPr>
                        <a:t>mutS</a:t>
                      </a:r>
                      <a:r>
                        <a:rPr lang="en-US" sz="900" b="0" i="0" u="none" strike="noStrike" dirty="0">
                          <a:solidFill>
                            <a:schemeClr val="tx1"/>
                          </a:solidFill>
                          <a:effectLst/>
                          <a:latin typeface="+mj-lt"/>
                        </a:rPr>
                        <a:t> homolog 6</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73736">
                <a:tc>
                  <a:txBody>
                    <a:bodyPr/>
                    <a:lstStyle/>
                    <a:p>
                      <a:pPr algn="l" rtl="0" fontAlgn="b"/>
                      <a:r>
                        <a:rPr lang="en-US" sz="900" b="1" i="0" u="none" strike="noStrike" dirty="0">
                          <a:solidFill>
                            <a:schemeClr val="tx1"/>
                          </a:solidFill>
                          <a:effectLst/>
                          <a:latin typeface="+mj-lt"/>
                        </a:rPr>
                        <a:t>PCNA</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proliferating cell nuclear antigen</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73736">
                <a:tc>
                  <a:txBody>
                    <a:bodyPr/>
                    <a:lstStyle/>
                    <a:p>
                      <a:pPr algn="l" rtl="0" fontAlgn="b"/>
                      <a:r>
                        <a:rPr lang="en-US" sz="900" b="1" i="0" u="none" strike="noStrike" dirty="0">
                          <a:solidFill>
                            <a:schemeClr val="tx1"/>
                          </a:solidFill>
                          <a:effectLst/>
                          <a:latin typeface="+mj-lt"/>
                        </a:rPr>
                        <a:t>PMS1</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PMS1 homolog 1, mismatch repair system component</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73736">
                <a:tc>
                  <a:txBody>
                    <a:bodyPr/>
                    <a:lstStyle/>
                    <a:p>
                      <a:pPr algn="l" rtl="0" fontAlgn="b"/>
                      <a:r>
                        <a:rPr lang="en-US" sz="900" b="1" i="0" u="none" strike="noStrike" dirty="0">
                          <a:solidFill>
                            <a:schemeClr val="tx1"/>
                          </a:solidFill>
                          <a:effectLst/>
                          <a:latin typeface="+mj-lt"/>
                        </a:rPr>
                        <a:t>PMS2</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PMS1 homolog 2, mismatch repair system component</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73736">
                <a:tc>
                  <a:txBody>
                    <a:bodyPr/>
                    <a:lstStyle/>
                    <a:p>
                      <a:pPr algn="l" rtl="0" fontAlgn="b"/>
                      <a:r>
                        <a:rPr lang="en-US" sz="900" b="1" i="0" u="none" strike="noStrike" dirty="0" err="1">
                          <a:solidFill>
                            <a:schemeClr val="tx1"/>
                          </a:solidFill>
                          <a:effectLst/>
                          <a:latin typeface="+mj-lt"/>
                        </a:rPr>
                        <a:t>POLd</a:t>
                      </a:r>
                      <a:endParaRPr lang="en-US" sz="900" b="1" i="0" u="none" strike="noStrike" dirty="0">
                        <a:solidFill>
                          <a:schemeClr val="tx1"/>
                        </a:solidFill>
                        <a:effectLst/>
                        <a:latin typeface="+mj-lt"/>
                      </a:endParaRP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DNA polymerase delta</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73736">
                <a:tc>
                  <a:txBody>
                    <a:bodyPr/>
                    <a:lstStyle/>
                    <a:p>
                      <a:pPr algn="l" rtl="0" fontAlgn="b"/>
                      <a:r>
                        <a:rPr lang="en-US" sz="900" b="1" i="0" u="none" strike="noStrike" dirty="0">
                          <a:solidFill>
                            <a:schemeClr val="tx1"/>
                          </a:solidFill>
                          <a:effectLst/>
                          <a:latin typeface="+mj-lt"/>
                        </a:rPr>
                        <a:t>RFC</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replication facto C</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73736">
                <a:tc>
                  <a:txBody>
                    <a:bodyPr/>
                    <a:lstStyle/>
                    <a:p>
                      <a:pPr algn="l" rtl="0" fontAlgn="b"/>
                      <a:r>
                        <a:rPr lang="en-US" sz="900" b="1" i="0" u="none" strike="noStrike" dirty="0">
                          <a:solidFill>
                            <a:schemeClr val="tx1"/>
                          </a:solidFill>
                          <a:effectLst/>
                          <a:latin typeface="+mj-lt"/>
                        </a:rPr>
                        <a:t>RPA</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7FB"/>
                    </a:solidFill>
                  </a:tcPr>
                </a:tc>
                <a:tc>
                  <a:txBody>
                    <a:bodyPr/>
                    <a:lstStyle/>
                    <a:p>
                      <a:pPr algn="l" rtl="0" fontAlgn="b"/>
                      <a:r>
                        <a:rPr lang="en-US" sz="900" b="0" i="0" u="none" strike="noStrike" dirty="0">
                          <a:solidFill>
                            <a:schemeClr val="tx1"/>
                          </a:solidFill>
                          <a:effectLst/>
                          <a:latin typeface="+mj-lt"/>
                        </a:rPr>
                        <a:t>replication protein A</a:t>
                      </a:r>
                    </a:p>
                  </a:txBody>
                  <a:tcPr marL="45720" marR="45720" marT="18288" marB="18288"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
        <p:nvSpPr>
          <p:cNvPr id="2" name="TextBox 1"/>
          <p:cNvSpPr txBox="1"/>
          <p:nvPr/>
        </p:nvSpPr>
        <p:spPr>
          <a:xfrm>
            <a:off x="5224201" y="955317"/>
            <a:ext cx="2481705" cy="276999"/>
          </a:xfrm>
          <a:prstGeom prst="rect">
            <a:avLst/>
          </a:prstGeom>
          <a:noFill/>
        </p:spPr>
        <p:txBody>
          <a:bodyPr wrap="none" lIns="0" rtlCol="0">
            <a:spAutoFit/>
          </a:bodyPr>
          <a:lstStyle/>
          <a:p>
            <a:pPr defTabSz="914378">
              <a:buClr>
                <a:srgbClr val="8064A2"/>
              </a:buClr>
              <a:defRPr/>
            </a:pPr>
            <a:r>
              <a:rPr lang="en-US" sz="1200" b="1" dirty="0">
                <a:solidFill>
                  <a:prstClr val="black"/>
                </a:solidFill>
                <a:latin typeface="Calibri"/>
              </a:rPr>
              <a:t>Genes claves </a:t>
            </a:r>
            <a:r>
              <a:rPr lang="en-US" sz="1200" b="1" dirty="0" err="1">
                <a:solidFill>
                  <a:prstClr val="black"/>
                </a:solidFill>
                <a:latin typeface="Calibri"/>
              </a:rPr>
              <a:t>en</a:t>
            </a:r>
            <a:r>
              <a:rPr lang="en-US" sz="1200" b="1" dirty="0">
                <a:solidFill>
                  <a:prstClr val="black"/>
                </a:solidFill>
                <a:latin typeface="Calibri"/>
              </a:rPr>
              <a:t> la via de reparación</a:t>
            </a:r>
            <a:r>
              <a:rPr lang="en-US" sz="1200" b="1" baseline="30000" dirty="0">
                <a:solidFill>
                  <a:prstClr val="black"/>
                </a:solidFill>
                <a:latin typeface="Calibri"/>
              </a:rPr>
              <a:t>2</a:t>
            </a:r>
            <a:r>
              <a:rPr lang="en-US" sz="1200" b="1" dirty="0">
                <a:solidFill>
                  <a:prstClr val="black"/>
                </a:solidFill>
                <a:latin typeface="Calibri"/>
              </a:rPr>
              <a:t>:</a:t>
            </a:r>
          </a:p>
        </p:txBody>
      </p:sp>
      <p:grpSp>
        <p:nvGrpSpPr>
          <p:cNvPr id="15" name="Group 14"/>
          <p:cNvGrpSpPr/>
          <p:nvPr/>
        </p:nvGrpSpPr>
        <p:grpSpPr>
          <a:xfrm>
            <a:off x="891814" y="1037635"/>
            <a:ext cx="4053441" cy="2225976"/>
            <a:chOff x="891814" y="1263260"/>
            <a:chExt cx="4053442" cy="2225976"/>
          </a:xfrm>
        </p:grpSpPr>
        <p:sp>
          <p:nvSpPr>
            <p:cNvPr id="10" name="Down Arrow 9"/>
            <p:cNvSpPr/>
            <p:nvPr/>
          </p:nvSpPr>
          <p:spPr>
            <a:xfrm>
              <a:off x="1406325" y="1273733"/>
              <a:ext cx="210745" cy="280789"/>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11" name="Rectangle 10"/>
            <p:cNvSpPr/>
            <p:nvPr/>
          </p:nvSpPr>
          <p:spPr>
            <a:xfrm>
              <a:off x="891814" y="1651841"/>
              <a:ext cx="3231427" cy="2580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12" name="TextBox 11"/>
            <p:cNvSpPr txBox="1"/>
            <p:nvPr/>
          </p:nvSpPr>
          <p:spPr>
            <a:xfrm>
              <a:off x="1588004" y="1263260"/>
              <a:ext cx="2924199" cy="253916"/>
            </a:xfrm>
            <a:prstGeom prst="rect">
              <a:avLst/>
            </a:prstGeom>
            <a:noFill/>
          </p:spPr>
          <p:txBody>
            <a:bodyPr wrap="none" rtlCol="0">
              <a:spAutoFit/>
            </a:bodyPr>
            <a:lstStyle/>
            <a:p>
              <a:pPr defTabSz="914378">
                <a:defRPr/>
              </a:pPr>
              <a:r>
                <a:rPr lang="en-US" sz="1050" kern="0" dirty="0" err="1">
                  <a:solidFill>
                    <a:prstClr val="black"/>
                  </a:solidFill>
                  <a:latin typeface="Calibri"/>
                </a:rPr>
                <a:t>Errores</a:t>
              </a:r>
              <a:r>
                <a:rPr lang="en-US" sz="1050" kern="0" dirty="0">
                  <a:solidFill>
                    <a:prstClr val="black"/>
                  </a:solidFill>
                  <a:latin typeface="Calibri"/>
                </a:rPr>
                <a:t> </a:t>
              </a:r>
              <a:r>
                <a:rPr lang="en-US" sz="1050" kern="0" dirty="0" err="1">
                  <a:solidFill>
                    <a:prstClr val="black"/>
                  </a:solidFill>
                  <a:latin typeface="Calibri"/>
                </a:rPr>
                <a:t>generados</a:t>
              </a:r>
              <a:r>
                <a:rPr lang="en-US" sz="1050" kern="0" dirty="0">
                  <a:solidFill>
                    <a:prstClr val="black"/>
                  </a:solidFill>
                  <a:latin typeface="Calibri"/>
                </a:rPr>
                <a:t> </a:t>
              </a:r>
              <a:r>
                <a:rPr lang="en-US" sz="1050" kern="0" dirty="0" err="1">
                  <a:solidFill>
                    <a:prstClr val="black"/>
                  </a:solidFill>
                  <a:latin typeface="Calibri"/>
                </a:rPr>
                <a:t>durante</a:t>
              </a:r>
              <a:r>
                <a:rPr lang="en-US" sz="1050" kern="0" dirty="0">
                  <a:solidFill>
                    <a:prstClr val="black"/>
                  </a:solidFill>
                  <a:latin typeface="Calibri"/>
                </a:rPr>
                <a:t> la </a:t>
              </a:r>
              <a:r>
                <a:rPr lang="en-US" sz="1050" kern="0" dirty="0" err="1">
                  <a:solidFill>
                    <a:prstClr val="black"/>
                  </a:solidFill>
                  <a:latin typeface="Calibri"/>
                </a:rPr>
                <a:t>replicacion</a:t>
              </a:r>
              <a:r>
                <a:rPr lang="en-US" sz="1050" kern="0" dirty="0">
                  <a:solidFill>
                    <a:prstClr val="black"/>
                  </a:solidFill>
                  <a:latin typeface="Calibri"/>
                </a:rPr>
                <a:t> del ADN</a:t>
              </a:r>
              <a:r>
                <a:rPr lang="en-US" sz="1050" kern="0" baseline="30000" dirty="0">
                  <a:solidFill>
                    <a:prstClr val="black"/>
                  </a:solidFill>
                  <a:latin typeface="Calibri"/>
                </a:rPr>
                <a:t>1</a:t>
              </a:r>
              <a:endParaRPr lang="en-US" sz="1050" kern="0" dirty="0">
                <a:solidFill>
                  <a:prstClr val="black"/>
                </a:solidFill>
                <a:latin typeface="Calibri"/>
              </a:endParaRPr>
            </a:p>
          </p:txBody>
        </p:sp>
        <p:sp>
          <p:nvSpPr>
            <p:cNvPr id="13" name="Rectangle 12"/>
            <p:cNvSpPr/>
            <p:nvPr/>
          </p:nvSpPr>
          <p:spPr>
            <a:xfrm>
              <a:off x="891814" y="1759682"/>
              <a:ext cx="3231427" cy="2580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14" name="Rectangle 13"/>
            <p:cNvSpPr/>
            <p:nvPr/>
          </p:nvSpPr>
          <p:spPr>
            <a:xfrm>
              <a:off x="1494780" y="1600951"/>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17" name="Rectangle 16"/>
            <p:cNvSpPr/>
            <p:nvPr/>
          </p:nvSpPr>
          <p:spPr>
            <a:xfrm>
              <a:off x="891814" y="2509002"/>
              <a:ext cx="3231427" cy="2580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18" name="TextBox 17"/>
            <p:cNvSpPr txBox="1"/>
            <p:nvPr/>
          </p:nvSpPr>
          <p:spPr>
            <a:xfrm>
              <a:off x="2290492" y="2031043"/>
              <a:ext cx="2654764" cy="600164"/>
            </a:xfrm>
            <a:prstGeom prst="rect">
              <a:avLst/>
            </a:prstGeom>
            <a:noFill/>
          </p:spPr>
          <p:txBody>
            <a:bodyPr wrap="square" rtlCol="0">
              <a:spAutoFit/>
            </a:bodyPr>
            <a:lstStyle/>
            <a:p>
              <a:pPr defTabSz="914378">
                <a:defRPr/>
              </a:pPr>
              <a:r>
                <a:rPr lang="en-US" sz="1100" b="1" kern="0" dirty="0">
                  <a:solidFill>
                    <a:prstClr val="black"/>
                  </a:solidFill>
                  <a:latin typeface="Calibri"/>
                </a:rPr>
                <a:t>Proficient mismatch repair </a:t>
              </a:r>
              <a:r>
                <a:rPr lang="en-US" sz="1100" kern="0" dirty="0">
                  <a:solidFill>
                    <a:prstClr val="black"/>
                  </a:solidFill>
                  <a:latin typeface="Calibri"/>
                </a:rPr>
                <a:t>(</a:t>
              </a:r>
              <a:r>
                <a:rPr lang="en-US" sz="1100" kern="0" dirty="0" err="1">
                  <a:solidFill>
                    <a:prstClr val="black"/>
                  </a:solidFill>
                  <a:latin typeface="Calibri"/>
                </a:rPr>
                <a:t>pMMR</a:t>
              </a:r>
              <a:r>
                <a:rPr lang="en-US" sz="1100" kern="0" dirty="0">
                  <a:solidFill>
                    <a:prstClr val="black"/>
                  </a:solidFill>
                  <a:latin typeface="Calibri"/>
                </a:rPr>
                <a:t>): </a:t>
              </a:r>
              <a:r>
                <a:rPr lang="en-US" sz="1100" kern="0" dirty="0" err="1">
                  <a:solidFill>
                    <a:prstClr val="black"/>
                  </a:solidFill>
                  <a:latin typeface="Calibri"/>
                </a:rPr>
                <a:t>Eficiencia</a:t>
              </a:r>
              <a:r>
                <a:rPr lang="en-US" sz="1100" kern="0" dirty="0">
                  <a:solidFill>
                    <a:prstClr val="black"/>
                  </a:solidFill>
                  <a:latin typeface="Calibri"/>
                </a:rPr>
                <a:t> de </a:t>
              </a:r>
              <a:r>
                <a:rPr lang="en-US" sz="1100" kern="0" dirty="0" err="1">
                  <a:solidFill>
                    <a:prstClr val="black"/>
                  </a:solidFill>
                  <a:latin typeface="Calibri"/>
                </a:rPr>
                <a:t>los</a:t>
              </a:r>
              <a:r>
                <a:rPr lang="en-US" sz="1100" kern="0" dirty="0">
                  <a:solidFill>
                    <a:prstClr val="black"/>
                  </a:solidFill>
                  <a:latin typeface="Calibri"/>
                </a:rPr>
                <a:t> genes </a:t>
              </a:r>
              <a:r>
                <a:rPr lang="en-US" sz="1100" kern="0" dirty="0" err="1">
                  <a:solidFill>
                    <a:prstClr val="black"/>
                  </a:solidFill>
                  <a:latin typeface="Calibri"/>
                </a:rPr>
                <a:t>reparadores</a:t>
              </a:r>
              <a:r>
                <a:rPr lang="en-US" sz="1100" kern="0" dirty="0">
                  <a:solidFill>
                    <a:prstClr val="black"/>
                  </a:solidFill>
                  <a:latin typeface="Calibri"/>
                </a:rPr>
                <a:t> del ADN</a:t>
              </a:r>
            </a:p>
          </p:txBody>
        </p:sp>
        <p:sp>
          <p:nvSpPr>
            <p:cNvPr id="19" name="Rectangle 18"/>
            <p:cNvSpPr/>
            <p:nvPr/>
          </p:nvSpPr>
          <p:spPr>
            <a:xfrm>
              <a:off x="891814" y="2616845"/>
              <a:ext cx="3231427" cy="2580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20" name="Oval 19"/>
            <p:cNvSpPr/>
            <p:nvPr/>
          </p:nvSpPr>
          <p:spPr>
            <a:xfrm>
              <a:off x="1169094" y="2009201"/>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MLH1</a:t>
              </a:r>
            </a:p>
          </p:txBody>
        </p:sp>
        <p:sp>
          <p:nvSpPr>
            <p:cNvPr id="21" name="Oval 20"/>
            <p:cNvSpPr/>
            <p:nvPr/>
          </p:nvSpPr>
          <p:spPr>
            <a:xfrm>
              <a:off x="1764210" y="2009201"/>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PMS2</a:t>
              </a:r>
            </a:p>
          </p:txBody>
        </p:sp>
        <p:sp>
          <p:nvSpPr>
            <p:cNvPr id="24" name="Oval 23"/>
            <p:cNvSpPr/>
            <p:nvPr/>
          </p:nvSpPr>
          <p:spPr>
            <a:xfrm>
              <a:off x="1002122" y="2203858"/>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MSH2</a:t>
              </a:r>
            </a:p>
          </p:txBody>
        </p:sp>
        <p:sp>
          <p:nvSpPr>
            <p:cNvPr id="25" name="Oval 24"/>
            <p:cNvSpPr/>
            <p:nvPr/>
          </p:nvSpPr>
          <p:spPr>
            <a:xfrm>
              <a:off x="1589483" y="2203816"/>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MSH6</a:t>
              </a:r>
            </a:p>
          </p:txBody>
        </p:sp>
        <p:sp>
          <p:nvSpPr>
            <p:cNvPr id="26" name="Rectangle 25"/>
            <p:cNvSpPr/>
            <p:nvPr/>
          </p:nvSpPr>
          <p:spPr>
            <a:xfrm>
              <a:off x="891814" y="3355586"/>
              <a:ext cx="3231427" cy="2580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27" name="TextBox 26"/>
            <p:cNvSpPr txBox="1"/>
            <p:nvPr/>
          </p:nvSpPr>
          <p:spPr>
            <a:xfrm>
              <a:off x="2290492" y="2806765"/>
              <a:ext cx="2645789" cy="600164"/>
            </a:xfrm>
            <a:prstGeom prst="rect">
              <a:avLst/>
            </a:prstGeom>
            <a:noFill/>
          </p:spPr>
          <p:txBody>
            <a:bodyPr wrap="square" rtlCol="0">
              <a:spAutoFit/>
            </a:bodyPr>
            <a:lstStyle/>
            <a:p>
              <a:pPr defTabSz="914378">
                <a:defRPr/>
              </a:pPr>
              <a:r>
                <a:rPr lang="en-US" sz="1100" b="1" kern="0" dirty="0">
                  <a:solidFill>
                    <a:prstClr val="black"/>
                  </a:solidFill>
                  <a:latin typeface="Calibri"/>
                </a:rPr>
                <a:t>Deficient mismatch repair </a:t>
              </a:r>
              <a:r>
                <a:rPr lang="en-US" sz="1100" kern="0" dirty="0">
                  <a:solidFill>
                    <a:prstClr val="black"/>
                  </a:solidFill>
                  <a:latin typeface="Calibri"/>
                </a:rPr>
                <a:t>(</a:t>
              </a:r>
              <a:r>
                <a:rPr lang="en-US" sz="1100" kern="0" dirty="0" err="1">
                  <a:solidFill>
                    <a:prstClr val="black"/>
                  </a:solidFill>
                  <a:latin typeface="Calibri"/>
                </a:rPr>
                <a:t>dMMR</a:t>
              </a:r>
              <a:r>
                <a:rPr lang="en-US" sz="1100" kern="0" dirty="0">
                  <a:solidFill>
                    <a:prstClr val="black"/>
                  </a:solidFill>
                  <a:latin typeface="Calibri"/>
                </a:rPr>
                <a:t>):</a:t>
              </a:r>
            </a:p>
            <a:p>
              <a:pPr defTabSz="914378">
                <a:defRPr/>
              </a:pPr>
              <a:r>
                <a:rPr lang="en-US" sz="1100" kern="0" dirty="0">
                  <a:solidFill>
                    <a:prstClr val="black"/>
                  </a:solidFill>
                  <a:latin typeface="Calibri"/>
                </a:rPr>
                <a:t>Deficit </a:t>
              </a:r>
              <a:r>
                <a:rPr lang="en-US" sz="1100" kern="0" dirty="0" err="1">
                  <a:solidFill>
                    <a:prstClr val="black"/>
                  </a:solidFill>
                  <a:latin typeface="Calibri"/>
                </a:rPr>
                <a:t>en</a:t>
              </a:r>
              <a:r>
                <a:rPr lang="en-US" sz="1100" kern="0" dirty="0">
                  <a:solidFill>
                    <a:prstClr val="black"/>
                  </a:solidFill>
                  <a:latin typeface="Calibri"/>
                </a:rPr>
                <a:t> los genes </a:t>
              </a:r>
              <a:r>
                <a:rPr lang="en-US" sz="1100" kern="0" dirty="0" err="1">
                  <a:solidFill>
                    <a:prstClr val="black"/>
                  </a:solidFill>
                  <a:latin typeface="Calibri"/>
                </a:rPr>
                <a:t>reparadores</a:t>
              </a:r>
              <a:r>
                <a:rPr lang="en-US" sz="1100" kern="0" dirty="0">
                  <a:solidFill>
                    <a:prstClr val="black"/>
                  </a:solidFill>
                  <a:latin typeface="Calibri"/>
                </a:rPr>
                <a:t> del ADN </a:t>
              </a:r>
              <a:r>
                <a:rPr lang="en-US" sz="1100" kern="0" dirty="0" err="1">
                  <a:solidFill>
                    <a:prstClr val="black"/>
                  </a:solidFill>
                  <a:latin typeface="Calibri"/>
                </a:rPr>
                <a:t>Errores</a:t>
              </a:r>
              <a:r>
                <a:rPr lang="en-US" sz="1100" kern="0" dirty="0">
                  <a:solidFill>
                    <a:prstClr val="black"/>
                  </a:solidFill>
                  <a:latin typeface="Calibri"/>
                </a:rPr>
                <a:t> no </a:t>
              </a:r>
              <a:r>
                <a:rPr lang="en-US" sz="1100" kern="0" dirty="0" err="1">
                  <a:solidFill>
                    <a:prstClr val="black"/>
                  </a:solidFill>
                  <a:latin typeface="Calibri"/>
                </a:rPr>
                <a:t>detectados</a:t>
              </a:r>
              <a:r>
                <a:rPr lang="en-US" sz="1100" kern="0" dirty="0">
                  <a:solidFill>
                    <a:prstClr val="black"/>
                  </a:solidFill>
                  <a:latin typeface="Calibri"/>
                </a:rPr>
                <a:t> y  </a:t>
              </a:r>
              <a:r>
                <a:rPr lang="en-US" sz="1100" kern="0" dirty="0" err="1">
                  <a:solidFill>
                    <a:prstClr val="black"/>
                  </a:solidFill>
                  <a:latin typeface="Calibri"/>
                </a:rPr>
                <a:t>acumulados</a:t>
              </a:r>
              <a:endParaRPr lang="en-US" sz="1100" kern="0" dirty="0">
                <a:solidFill>
                  <a:prstClr val="black"/>
                </a:solidFill>
                <a:latin typeface="Calibri"/>
              </a:endParaRPr>
            </a:p>
          </p:txBody>
        </p:sp>
        <p:sp>
          <p:nvSpPr>
            <p:cNvPr id="28" name="Rectangle 27"/>
            <p:cNvSpPr/>
            <p:nvPr/>
          </p:nvSpPr>
          <p:spPr>
            <a:xfrm>
              <a:off x="891814" y="3463429"/>
              <a:ext cx="3231427" cy="2580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33" name="4-Point Star 32"/>
            <p:cNvSpPr/>
            <p:nvPr/>
          </p:nvSpPr>
          <p:spPr>
            <a:xfrm>
              <a:off x="1575140" y="2861777"/>
              <a:ext cx="127547" cy="196573"/>
            </a:xfrm>
            <a:prstGeom prst="star4">
              <a:avLst/>
            </a:prstGeom>
            <a:solidFill>
              <a:srgbClr val="FFFF00"/>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600" kern="0">
                <a:solidFill>
                  <a:prstClr val="white"/>
                </a:solidFill>
                <a:latin typeface="Calibri"/>
              </a:endParaRPr>
            </a:p>
          </p:txBody>
        </p:sp>
        <p:sp>
          <p:nvSpPr>
            <p:cNvPr id="34" name="Rectangle 33"/>
            <p:cNvSpPr/>
            <p:nvPr/>
          </p:nvSpPr>
          <p:spPr>
            <a:xfrm>
              <a:off x="1554346"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35" name="Rectangle 34"/>
            <p:cNvSpPr/>
            <p:nvPr/>
          </p:nvSpPr>
          <p:spPr>
            <a:xfrm>
              <a:off x="1991642"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36" name="Rectangle 35"/>
            <p:cNvSpPr/>
            <p:nvPr/>
          </p:nvSpPr>
          <p:spPr>
            <a:xfrm>
              <a:off x="2014325"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37" name="Rectangle 36"/>
            <p:cNvSpPr/>
            <p:nvPr/>
          </p:nvSpPr>
          <p:spPr>
            <a:xfrm>
              <a:off x="2309953"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38" name="Rectangle 37"/>
            <p:cNvSpPr/>
            <p:nvPr/>
          </p:nvSpPr>
          <p:spPr>
            <a:xfrm>
              <a:off x="2412400"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39" name="Rectangle 38"/>
            <p:cNvSpPr/>
            <p:nvPr/>
          </p:nvSpPr>
          <p:spPr>
            <a:xfrm>
              <a:off x="2255367"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40" name="Rectangle 39"/>
            <p:cNvSpPr/>
            <p:nvPr/>
          </p:nvSpPr>
          <p:spPr>
            <a:xfrm>
              <a:off x="2692660"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41" name="Rectangle 40"/>
            <p:cNvSpPr/>
            <p:nvPr/>
          </p:nvSpPr>
          <p:spPr>
            <a:xfrm>
              <a:off x="3010971"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sp>
          <p:nvSpPr>
            <p:cNvPr id="42" name="Rectangle 41"/>
            <p:cNvSpPr/>
            <p:nvPr/>
          </p:nvSpPr>
          <p:spPr>
            <a:xfrm>
              <a:off x="3113419" y="3286593"/>
              <a:ext cx="35125" cy="14521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algn="ctr" defTabSz="914378">
                <a:defRPr/>
              </a:pPr>
              <a:endParaRPr lang="en-US" sz="800" kern="0">
                <a:solidFill>
                  <a:prstClr val="white"/>
                </a:solidFill>
                <a:latin typeface="Calibri"/>
              </a:endParaRPr>
            </a:p>
          </p:txBody>
        </p:sp>
      </p:grpSp>
      <p:sp>
        <p:nvSpPr>
          <p:cNvPr id="44" name="TextBox 43"/>
          <p:cNvSpPr txBox="1"/>
          <p:nvPr/>
        </p:nvSpPr>
        <p:spPr>
          <a:xfrm>
            <a:off x="465138" y="4615030"/>
            <a:ext cx="8595360" cy="212559"/>
          </a:xfrm>
          <a:prstGeom prst="rect">
            <a:avLst/>
          </a:prstGeom>
          <a:noFill/>
        </p:spPr>
        <p:txBody>
          <a:bodyPr wrap="square" lIns="0" tIns="0" rIns="0" bIns="0" rtlCol="0" anchor="b">
            <a:spAutoFit/>
          </a:bodyPr>
          <a:lstStyle/>
          <a:p>
            <a:pPr defTabSz="914378">
              <a:lnSpc>
                <a:spcPct val="80000"/>
              </a:lnSpc>
              <a:spcBef>
                <a:spcPts val="240"/>
              </a:spcBef>
              <a:defRPr/>
            </a:pPr>
            <a:r>
              <a:rPr lang="en-US" sz="750" dirty="0">
                <a:solidFill>
                  <a:prstClr val="black"/>
                </a:solidFill>
                <a:latin typeface="Calibri"/>
              </a:rPr>
              <a:t>DNA, deoxyribonucleic acid; LOH, loss of heterozygosity; MMR, mismatch repair; PMS, post-meiotic segregation.</a:t>
            </a:r>
          </a:p>
          <a:p>
            <a:pPr defTabSz="914378">
              <a:lnSpc>
                <a:spcPct val="80000"/>
              </a:lnSpc>
              <a:spcBef>
                <a:spcPts val="240"/>
              </a:spcBef>
              <a:defRPr/>
            </a:pPr>
            <a:r>
              <a:rPr lang="en-US" sz="750" dirty="0">
                <a:solidFill>
                  <a:prstClr val="black"/>
                </a:solidFill>
                <a:latin typeface="Calibri"/>
              </a:rPr>
              <a:t>1. Lee V et al. </a:t>
            </a:r>
            <a:r>
              <a:rPr lang="en-US" sz="750" i="1" dirty="0">
                <a:solidFill>
                  <a:prstClr val="black"/>
                </a:solidFill>
                <a:latin typeface="Calibri"/>
              </a:rPr>
              <a:t>Oncologist</a:t>
            </a:r>
            <a:r>
              <a:rPr lang="en-US" sz="750" dirty="0">
                <a:solidFill>
                  <a:prstClr val="black"/>
                </a:solidFill>
                <a:latin typeface="Calibri"/>
              </a:rPr>
              <a:t>. 2016;21(10):1200-1211. 2. Jalal S et al. </a:t>
            </a:r>
            <a:r>
              <a:rPr lang="en-US" sz="750" i="1" dirty="0" err="1">
                <a:solidFill>
                  <a:prstClr val="black"/>
                </a:solidFill>
                <a:latin typeface="Calibri"/>
              </a:rPr>
              <a:t>Clin</a:t>
            </a:r>
            <a:r>
              <a:rPr lang="en-US" sz="750" i="1" dirty="0">
                <a:solidFill>
                  <a:prstClr val="black"/>
                </a:solidFill>
                <a:latin typeface="Calibri"/>
              </a:rPr>
              <a:t> Cancer Res</a:t>
            </a:r>
            <a:r>
              <a:rPr lang="en-US" sz="750" dirty="0">
                <a:solidFill>
                  <a:prstClr val="black"/>
                </a:solidFill>
                <a:latin typeface="Calibri"/>
              </a:rPr>
              <a:t>. 2011;17(22):6973-6984. </a:t>
            </a:r>
          </a:p>
        </p:txBody>
      </p:sp>
      <p:sp>
        <p:nvSpPr>
          <p:cNvPr id="49" name="Oval 48"/>
          <p:cNvSpPr/>
          <p:nvPr/>
        </p:nvSpPr>
        <p:spPr>
          <a:xfrm>
            <a:off x="1581671" y="2829087"/>
            <a:ext cx="548640" cy="27214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8">
              <a:defRPr/>
            </a:pPr>
            <a:r>
              <a:rPr lang="en-US" sz="600" kern="0" dirty="0">
                <a:solidFill>
                  <a:prstClr val="white"/>
                </a:solidFill>
                <a:latin typeface="Calibri"/>
              </a:rPr>
              <a:t>MSH6</a:t>
            </a:r>
          </a:p>
        </p:txBody>
      </p:sp>
      <p:sp>
        <p:nvSpPr>
          <p:cNvPr id="3" name="Oval 2"/>
          <p:cNvSpPr/>
          <p:nvPr/>
        </p:nvSpPr>
        <p:spPr>
          <a:xfrm>
            <a:off x="891815" y="2498113"/>
            <a:ext cx="4044466" cy="743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8" name="TextBox 7"/>
          <p:cNvSpPr txBox="1"/>
          <p:nvPr/>
        </p:nvSpPr>
        <p:spPr>
          <a:xfrm>
            <a:off x="1223501" y="3679423"/>
            <a:ext cx="2489464" cy="507831"/>
          </a:xfrm>
          <a:prstGeom prst="rect">
            <a:avLst/>
          </a:prstGeom>
          <a:noFill/>
        </p:spPr>
        <p:txBody>
          <a:bodyPr wrap="none" rtlCol="0">
            <a:spAutoFit/>
          </a:bodyPr>
          <a:lstStyle/>
          <a:p>
            <a:pPr defTabSz="342900">
              <a:defRPr/>
            </a:pPr>
            <a:r>
              <a:rPr lang="es-AR" sz="1350" b="1" dirty="0">
                <a:solidFill>
                  <a:prstClr val="black"/>
                </a:solidFill>
                <a:latin typeface="Calibri"/>
              </a:rPr>
              <a:t>Deficiente reparación de errores</a:t>
            </a:r>
            <a:endParaRPr lang="en-US" sz="1350" b="1" dirty="0">
              <a:solidFill>
                <a:prstClr val="black"/>
              </a:solidFill>
              <a:latin typeface="Calibri"/>
            </a:endParaRPr>
          </a:p>
          <a:p>
            <a:pPr defTabSz="342900">
              <a:defRPr/>
            </a:pPr>
            <a:endParaRPr lang="en-US" sz="1350" dirty="0">
              <a:solidFill>
                <a:prstClr val="black"/>
              </a:solidFill>
              <a:latin typeface="Calibri"/>
            </a:endParaRPr>
          </a:p>
        </p:txBody>
      </p:sp>
      <p:sp>
        <p:nvSpPr>
          <p:cNvPr id="9" name="TextBox 8"/>
          <p:cNvSpPr txBox="1"/>
          <p:nvPr/>
        </p:nvSpPr>
        <p:spPr>
          <a:xfrm>
            <a:off x="5224201" y="4006377"/>
            <a:ext cx="2962862" cy="300082"/>
          </a:xfrm>
          <a:prstGeom prst="rect">
            <a:avLst/>
          </a:prstGeom>
          <a:noFill/>
        </p:spPr>
        <p:txBody>
          <a:bodyPr wrap="none" rtlCol="0">
            <a:spAutoFit/>
          </a:bodyPr>
          <a:lstStyle/>
          <a:p>
            <a:pPr defTabSz="342900">
              <a:defRPr/>
            </a:pPr>
            <a:r>
              <a:rPr lang="es-AR" sz="1350" b="1" dirty="0">
                <a:solidFill>
                  <a:prstClr val="black"/>
                </a:solidFill>
                <a:latin typeface="Calibri"/>
              </a:rPr>
              <a:t>Genes involucrados en la vía de </a:t>
            </a:r>
            <a:r>
              <a:rPr lang="es-AR" sz="1350" b="1" dirty="0" err="1">
                <a:solidFill>
                  <a:prstClr val="black"/>
                </a:solidFill>
                <a:latin typeface="Calibri"/>
              </a:rPr>
              <a:t>dMMR</a:t>
            </a:r>
            <a:endParaRPr lang="en-US" sz="1350" b="1" dirty="0">
              <a:solidFill>
                <a:prstClr val="black"/>
              </a:solidFill>
              <a:latin typeface="Calibri"/>
            </a:endParaRPr>
          </a:p>
        </p:txBody>
      </p:sp>
      <p:sp>
        <p:nvSpPr>
          <p:cNvPr id="6" name="Rectangle 5"/>
          <p:cNvSpPr/>
          <p:nvPr/>
        </p:nvSpPr>
        <p:spPr>
          <a:xfrm>
            <a:off x="2038530" y="4976260"/>
            <a:ext cx="4842933" cy="17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16" name="Oval 15"/>
          <p:cNvSpPr/>
          <p:nvPr/>
        </p:nvSpPr>
        <p:spPr>
          <a:xfrm>
            <a:off x="5119982" y="1954496"/>
            <a:ext cx="685800" cy="1899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52" name="Text Placeholder 51"/>
          <p:cNvSpPr>
            <a:spLocks noGrp="1"/>
          </p:cNvSpPr>
          <p:nvPr>
            <p:ph type="body" sz="quarter" idx="13"/>
          </p:nvPr>
        </p:nvSpPr>
        <p:spPr>
          <a:xfrm>
            <a:off x="5224201" y="2304849"/>
            <a:ext cx="670322" cy="1702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endParaRPr lang="en-US" dirty="0"/>
          </a:p>
        </p:txBody>
      </p:sp>
      <p:sp>
        <p:nvSpPr>
          <p:cNvPr id="22" name="Oval 21"/>
          <p:cNvSpPr/>
          <p:nvPr/>
        </p:nvSpPr>
        <p:spPr>
          <a:xfrm>
            <a:off x="5235584" y="2652070"/>
            <a:ext cx="624527" cy="177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23" name="Oval 22"/>
          <p:cNvSpPr/>
          <p:nvPr/>
        </p:nvSpPr>
        <p:spPr>
          <a:xfrm>
            <a:off x="5190334" y="3168723"/>
            <a:ext cx="685800" cy="1555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Tree>
    <p:custDataLst>
      <p:tags r:id="rId1"/>
    </p:custDataLst>
    <p:extLst>
      <p:ext uri="{BB962C8B-B14F-4D97-AF65-F5344CB8AC3E}">
        <p14:creationId xmlns:p14="http://schemas.microsoft.com/office/powerpoint/2010/main" val="200339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0078"/>
            <a:ext cx="9144000" cy="34422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8">
              <a:defRPr/>
            </a:pPr>
            <a:endParaRPr lang="en-US">
              <a:solidFill>
                <a:prstClr val="white"/>
              </a:solidFill>
              <a:latin typeface="Arial" panose="020B0604020202020204" pitchFamily="34" charset="0"/>
              <a:cs typeface="Arial" panose="020B0604020202020204" pitchFamily="34" charset="0"/>
            </a:endParaRPr>
          </a:p>
        </p:txBody>
      </p:sp>
      <p:sp>
        <p:nvSpPr>
          <p:cNvPr id="3" name="Title 3"/>
          <p:cNvSpPr txBox="1">
            <a:spLocks/>
          </p:cNvSpPr>
          <p:nvPr/>
        </p:nvSpPr>
        <p:spPr>
          <a:xfrm>
            <a:off x="459935" y="36392"/>
            <a:ext cx="8189428" cy="750230"/>
          </a:xfrm>
          <a:prstGeom prst="rect">
            <a:avLst/>
          </a:prstGeom>
        </p:spPr>
        <p:txBody>
          <a:bodyP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b="1" dirty="0" smtClean="0"/>
          </a:p>
          <a:p>
            <a:pPr algn="l"/>
            <a:r>
              <a:rPr lang="en-US" sz="3200" b="1" dirty="0" err="1" smtClean="0"/>
              <a:t>dMMR</a:t>
            </a:r>
            <a:r>
              <a:rPr lang="en-US" sz="3200" b="1" dirty="0" smtClean="0"/>
              <a:t>/MSI-H  </a:t>
            </a:r>
            <a:endParaRPr lang="en-US" sz="3200" b="1" dirty="0"/>
          </a:p>
        </p:txBody>
      </p:sp>
      <p:sp>
        <p:nvSpPr>
          <p:cNvPr id="4" name="Rectangle 3"/>
          <p:cNvSpPr/>
          <p:nvPr/>
        </p:nvSpPr>
        <p:spPr>
          <a:xfrm>
            <a:off x="2038555" y="1726987"/>
            <a:ext cx="5052770" cy="346913"/>
          </a:xfrm>
          <a:prstGeom prst="rect">
            <a:avLst/>
          </a:prstGeom>
          <a:solidFill>
            <a:schemeClr val="accent3"/>
          </a:solidFill>
          <a:ln w="9525">
            <a:solidFill>
              <a:schemeClr val="bg1">
                <a:lumMod val="95000"/>
              </a:schemeClr>
            </a:solid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defTabSz="914378">
              <a:defRPr/>
            </a:pPr>
            <a:r>
              <a:rPr lang="en-US" sz="1400" b="1" dirty="0" err="1">
                <a:solidFill>
                  <a:prstClr val="white"/>
                </a:solidFill>
                <a:latin typeface="Arial" panose="020B0604020202020204" pitchFamily="34" charset="0"/>
                <a:cs typeface="Arial" panose="020B0604020202020204" pitchFamily="34" charset="0"/>
              </a:rPr>
              <a:t>dMMR</a:t>
            </a:r>
            <a:r>
              <a:rPr lang="en-US" sz="1400" b="1" dirty="0">
                <a:solidFill>
                  <a:prstClr val="white"/>
                </a:solidFill>
                <a:latin typeface="Arial" panose="020B0604020202020204" pitchFamily="34" charset="0"/>
                <a:cs typeface="Arial" panose="020B0604020202020204" pitchFamily="34" charset="0"/>
              </a:rPr>
              <a:t>/MSI-H in CRC</a:t>
            </a:r>
            <a:endParaRPr lang="en-US" sz="1400" b="1" baseline="30000" dirty="0">
              <a:solidFill>
                <a:prstClr val="white"/>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853144" y="1026069"/>
            <a:ext cx="7423590" cy="576491"/>
          </a:xfrm>
          <a:prstGeom prst="rect">
            <a:avLst/>
          </a:prstGeom>
          <a:solidFill>
            <a:schemeClr val="accent2"/>
          </a:solidFill>
          <a:ln w="9525">
            <a:solidFill>
              <a:schemeClr val="bg1">
                <a:lumMod val="95000"/>
              </a:schemeClr>
            </a:solidFill>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40" tIns="45720" rIns="0" bIns="45720" numCol="1" anchor="ctr" anchorCtr="0" compatLnSpc="1">
            <a:prstTxWarp prst="textNoShape">
              <a:avLst/>
            </a:prstTxWarp>
          </a:bodyPr>
          <a:lstStyle>
            <a:lvl1pPr marL="282575" indent="-282575" algn="l" rtl="0" eaLnBrk="0" fontAlgn="base" hangingPunct="0">
              <a:lnSpc>
                <a:spcPct val="100000"/>
              </a:lnSpc>
              <a:spcBef>
                <a:spcPct val="0"/>
              </a:spcBef>
              <a:spcAft>
                <a:spcPts val="600"/>
              </a:spcAft>
              <a:buClr>
                <a:srgbClr val="FFFF66"/>
              </a:buClr>
              <a:buChar char="•"/>
              <a:defRPr lang="en-GB" sz="2400" b="1" dirty="0" smtClean="0">
                <a:solidFill>
                  <a:schemeClr val="tx1"/>
                </a:solidFill>
                <a:effectLst>
                  <a:outerShdw blurRad="38100" dist="38100" dir="2700000" algn="tl">
                    <a:srgbClr val="000000"/>
                  </a:outerShdw>
                </a:effectLst>
                <a:latin typeface="Arial" pitchFamily="34" charset="0"/>
                <a:ea typeface="+mn-ea"/>
                <a:cs typeface="+mn-cs"/>
              </a:defRPr>
            </a:lvl1pPr>
            <a:lvl2pPr marL="669925" indent="-385763" algn="l" rtl="0" eaLnBrk="0" fontAlgn="base" hangingPunct="0">
              <a:lnSpc>
                <a:spcPct val="100000"/>
              </a:lnSpc>
              <a:spcBef>
                <a:spcPct val="0"/>
              </a:spcBef>
              <a:spcAft>
                <a:spcPts val="600"/>
              </a:spcAft>
              <a:buClr>
                <a:srgbClr val="FFFF66"/>
              </a:buClr>
              <a:buFont typeface="Arial" charset="0"/>
              <a:buChar char="–"/>
              <a:defRPr sz="2000" b="1">
                <a:solidFill>
                  <a:schemeClr val="tx1"/>
                </a:solidFill>
                <a:effectLst>
                  <a:outerShdw blurRad="38100" dist="38100" dir="2700000" algn="tl">
                    <a:srgbClr val="000000"/>
                  </a:outerShdw>
                </a:effectLst>
                <a:latin typeface="Arial" pitchFamily="34" charset="0"/>
              </a:defRPr>
            </a:lvl2pPr>
            <a:lvl3pPr marL="968375" indent="-296863" algn="l" rtl="0" eaLnBrk="0" fontAlgn="base" hangingPunct="0">
              <a:lnSpc>
                <a:spcPct val="100000"/>
              </a:lnSpc>
              <a:spcBef>
                <a:spcPct val="0"/>
              </a:spcBef>
              <a:spcAft>
                <a:spcPts val="600"/>
              </a:spcAft>
              <a:buClr>
                <a:srgbClr val="FFFF66"/>
              </a:buClr>
              <a:buChar char="•"/>
              <a:defRPr sz="1800" b="1">
                <a:solidFill>
                  <a:schemeClr val="tx1"/>
                </a:solidFill>
                <a:effectLst>
                  <a:outerShdw blurRad="38100" dist="38100" dir="2700000" algn="tl">
                    <a:srgbClr val="000000"/>
                  </a:outerShdw>
                </a:effectLst>
                <a:latin typeface="Arial" pitchFamily="34" charset="0"/>
              </a:defRPr>
            </a:lvl3pPr>
            <a:lvl4pPr marL="1341438" indent="-371475" algn="l" rtl="0" eaLnBrk="0" fontAlgn="base" hangingPunct="0">
              <a:lnSpc>
                <a:spcPct val="100000"/>
              </a:lnSpc>
              <a:spcBef>
                <a:spcPct val="0"/>
              </a:spcBef>
              <a:spcAft>
                <a:spcPts val="600"/>
              </a:spcAft>
              <a:buClr>
                <a:srgbClr val="FFFF66"/>
              </a:buClr>
              <a:buFont typeface="Arial" charset="0"/>
              <a:buChar char="–"/>
              <a:defRPr sz="1600" b="1">
                <a:solidFill>
                  <a:schemeClr val="tx1"/>
                </a:solidFill>
                <a:effectLst>
                  <a:outerShdw blurRad="38100" dist="38100" dir="2700000" algn="tl">
                    <a:srgbClr val="000000"/>
                  </a:outerShdw>
                </a:effectLst>
                <a:latin typeface="Arial" pitchFamily="34" charset="0"/>
              </a:defRPr>
            </a:lvl4pPr>
            <a:lvl5pPr marL="2057400" indent="-228600" algn="l" rtl="0" eaLnBrk="0" fontAlgn="base" hangingPunct="0">
              <a:lnSpc>
                <a:spcPct val="100000"/>
              </a:lnSpc>
              <a:spcBef>
                <a:spcPct val="45000"/>
              </a:spcBef>
              <a:spcAft>
                <a:spcPct val="0"/>
              </a:spcAft>
              <a:buChar char="»"/>
              <a:defRPr sz="2000">
                <a:solidFill>
                  <a:schemeClr val="bg1"/>
                </a:solidFill>
                <a:latin typeface="Arial" pitchFamily="34" charset="0"/>
              </a:defRPr>
            </a:lvl5pPr>
            <a:lvl6pPr marL="2514600" indent="-228600" algn="l" rtl="0" eaLnBrk="0" fontAlgn="base" hangingPunct="0">
              <a:lnSpc>
                <a:spcPct val="85000"/>
              </a:lnSpc>
              <a:spcBef>
                <a:spcPct val="45000"/>
              </a:spcBef>
              <a:spcAft>
                <a:spcPct val="0"/>
              </a:spcAft>
              <a:buChar char="»"/>
              <a:defRPr sz="2000">
                <a:solidFill>
                  <a:schemeClr val="bg1"/>
                </a:solidFill>
                <a:latin typeface="+mn-lt"/>
              </a:defRPr>
            </a:lvl6pPr>
            <a:lvl7pPr marL="2971800" indent="-228600" algn="l" rtl="0" eaLnBrk="0" fontAlgn="base" hangingPunct="0">
              <a:lnSpc>
                <a:spcPct val="85000"/>
              </a:lnSpc>
              <a:spcBef>
                <a:spcPct val="45000"/>
              </a:spcBef>
              <a:spcAft>
                <a:spcPct val="0"/>
              </a:spcAft>
              <a:buChar char="»"/>
              <a:defRPr sz="2000">
                <a:solidFill>
                  <a:schemeClr val="bg1"/>
                </a:solidFill>
                <a:latin typeface="+mn-lt"/>
              </a:defRPr>
            </a:lvl7pPr>
            <a:lvl8pPr marL="3429000" indent="-228600" algn="l" rtl="0" eaLnBrk="0" fontAlgn="base" hangingPunct="0">
              <a:lnSpc>
                <a:spcPct val="85000"/>
              </a:lnSpc>
              <a:spcBef>
                <a:spcPct val="45000"/>
              </a:spcBef>
              <a:spcAft>
                <a:spcPct val="0"/>
              </a:spcAft>
              <a:buChar char="»"/>
              <a:defRPr sz="2000">
                <a:solidFill>
                  <a:schemeClr val="bg1"/>
                </a:solidFill>
                <a:latin typeface="+mn-lt"/>
              </a:defRPr>
            </a:lvl8pPr>
            <a:lvl9pPr marL="3886200" indent="-228600" algn="l" rtl="0" eaLnBrk="0" fontAlgn="base" hangingPunct="0">
              <a:lnSpc>
                <a:spcPct val="85000"/>
              </a:lnSpc>
              <a:spcBef>
                <a:spcPct val="45000"/>
              </a:spcBef>
              <a:spcAft>
                <a:spcPct val="0"/>
              </a:spcAft>
              <a:buChar char="»"/>
              <a:defRPr sz="2000">
                <a:solidFill>
                  <a:schemeClr val="bg1"/>
                </a:solidFill>
                <a:latin typeface="+mn-lt"/>
              </a:defRPr>
            </a:lvl9pPr>
          </a:lstStyle>
          <a:p>
            <a:pPr marL="211931" indent="-169859" defTabSz="914378" eaLnBrk="1" hangingPunct="1">
              <a:spcAft>
                <a:spcPts val="450"/>
              </a:spcAft>
              <a:buClr>
                <a:prstClr val="white"/>
              </a:buClr>
              <a:buFont typeface="Wingdings" panose="05000000000000000000" pitchFamily="2" charset="2"/>
              <a:buChar char="§"/>
              <a:defRPr/>
            </a:pPr>
            <a:r>
              <a:rPr lang="en-US" altLang="en-US" sz="1400" b="0" kern="0" dirty="0">
                <a:solidFill>
                  <a:prstClr val="white"/>
                </a:solidFill>
                <a:effectLst/>
                <a:cs typeface="Arial" panose="020B0604020202020204" pitchFamily="34" charset="0"/>
              </a:rPr>
              <a:t>~15% de CRCs </a:t>
            </a:r>
            <a:r>
              <a:rPr lang="en-US" altLang="en-US" sz="1400" kern="0" dirty="0" err="1">
                <a:solidFill>
                  <a:prstClr val="white"/>
                </a:solidFill>
                <a:effectLst/>
                <a:cs typeface="Arial" panose="020B0604020202020204" pitchFamily="34" charset="0"/>
              </a:rPr>
              <a:t>tempranos</a:t>
            </a:r>
            <a:r>
              <a:rPr lang="en-US" altLang="en-US" sz="1400" b="0" kern="0" dirty="0">
                <a:solidFill>
                  <a:prstClr val="white"/>
                </a:solidFill>
                <a:effectLst/>
                <a:cs typeface="Arial" panose="020B0604020202020204" pitchFamily="34" charset="0"/>
              </a:rPr>
              <a:t> </a:t>
            </a:r>
            <a:r>
              <a:rPr lang="en-US" altLang="en-US" sz="1400" b="0" kern="0" dirty="0" err="1">
                <a:solidFill>
                  <a:prstClr val="white"/>
                </a:solidFill>
                <a:effectLst/>
                <a:cs typeface="Arial" panose="020B0604020202020204" pitchFamily="34" charset="0"/>
              </a:rPr>
              <a:t>dMMR</a:t>
            </a:r>
            <a:r>
              <a:rPr lang="en-US" altLang="en-US" sz="1400" b="0" kern="0" dirty="0">
                <a:solidFill>
                  <a:prstClr val="white"/>
                </a:solidFill>
                <a:effectLst/>
                <a:cs typeface="Arial" panose="020B0604020202020204" pitchFamily="34" charset="0"/>
              </a:rPr>
              <a:t>/MSI-H</a:t>
            </a:r>
            <a:r>
              <a:rPr lang="en-US" altLang="en-US" sz="1400" b="0" kern="0" baseline="30000" dirty="0">
                <a:solidFill>
                  <a:prstClr val="white"/>
                </a:solidFill>
                <a:effectLst/>
                <a:cs typeface="Arial" panose="020B0604020202020204" pitchFamily="34" charset="0"/>
              </a:rPr>
              <a:t>1</a:t>
            </a:r>
            <a:endParaRPr lang="en-US" altLang="en-US" sz="1400" b="0" kern="0" dirty="0">
              <a:solidFill>
                <a:prstClr val="white"/>
              </a:solidFill>
              <a:effectLst/>
              <a:cs typeface="Arial" panose="020B0604020202020204" pitchFamily="34" charset="0"/>
            </a:endParaRPr>
          </a:p>
          <a:p>
            <a:pPr marL="211931" indent="-169859" defTabSz="914378" eaLnBrk="1" hangingPunct="1">
              <a:spcAft>
                <a:spcPts val="450"/>
              </a:spcAft>
              <a:buClr>
                <a:prstClr val="white"/>
              </a:buClr>
              <a:buFont typeface="Wingdings" panose="05000000000000000000" pitchFamily="2" charset="2"/>
              <a:buChar char="§"/>
              <a:defRPr/>
            </a:pPr>
            <a:r>
              <a:rPr lang="en-US" altLang="en-US" sz="1400" b="0" kern="0" dirty="0">
                <a:solidFill>
                  <a:prstClr val="white"/>
                </a:solidFill>
                <a:effectLst/>
                <a:cs typeface="Arial" panose="020B0604020202020204" pitchFamily="34" charset="0"/>
              </a:rPr>
              <a:t>~4–5% de CRCs </a:t>
            </a:r>
            <a:r>
              <a:rPr lang="en-US" altLang="en-US" sz="1400" kern="0" dirty="0" err="1">
                <a:solidFill>
                  <a:prstClr val="white"/>
                </a:solidFill>
                <a:effectLst/>
                <a:cs typeface="Arial" panose="020B0604020202020204" pitchFamily="34" charset="0"/>
              </a:rPr>
              <a:t>metastásicos</a:t>
            </a:r>
            <a:r>
              <a:rPr lang="en-US" altLang="en-US" sz="1400" b="0" kern="0" dirty="0">
                <a:solidFill>
                  <a:prstClr val="white"/>
                </a:solidFill>
                <a:effectLst/>
                <a:cs typeface="Arial" panose="020B0604020202020204" pitchFamily="34" charset="0"/>
              </a:rPr>
              <a:t> </a:t>
            </a:r>
            <a:r>
              <a:rPr lang="en-US" altLang="en-US" sz="1400" b="0" kern="0" dirty="0" err="1">
                <a:solidFill>
                  <a:prstClr val="white"/>
                </a:solidFill>
                <a:effectLst/>
                <a:cs typeface="Arial" panose="020B0604020202020204" pitchFamily="34" charset="0"/>
              </a:rPr>
              <a:t>dMMR</a:t>
            </a:r>
            <a:r>
              <a:rPr lang="en-US" altLang="en-US" sz="1400" b="0" kern="0" dirty="0">
                <a:solidFill>
                  <a:prstClr val="white"/>
                </a:solidFill>
                <a:effectLst/>
                <a:cs typeface="Arial" panose="020B0604020202020204" pitchFamily="34" charset="0"/>
              </a:rPr>
              <a:t>/MSI-H</a:t>
            </a:r>
            <a:r>
              <a:rPr lang="en-US" altLang="en-US" sz="1400" b="0" kern="0" baseline="30000" dirty="0">
                <a:solidFill>
                  <a:prstClr val="white"/>
                </a:solidFill>
                <a:effectLst/>
                <a:cs typeface="Arial" panose="020B0604020202020204" pitchFamily="34" charset="0"/>
              </a:rPr>
              <a:t>1</a:t>
            </a:r>
          </a:p>
        </p:txBody>
      </p:sp>
      <p:cxnSp>
        <p:nvCxnSpPr>
          <p:cNvPr id="6" name="Elbow Connector 5"/>
          <p:cNvCxnSpPr>
            <a:stCxn id="4" idx="2"/>
            <a:endCxn id="9" idx="0"/>
          </p:cNvCxnSpPr>
          <p:nvPr/>
        </p:nvCxnSpPr>
        <p:spPr>
          <a:xfrm rot="16200000" flipH="1">
            <a:off x="5542786" y="1096052"/>
            <a:ext cx="302381" cy="2258073"/>
          </a:xfrm>
          <a:prstGeom prst="bentConnector3">
            <a:avLst>
              <a:gd name="adj1" fmla="val 50000"/>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4" idx="2"/>
            <a:endCxn id="8" idx="0"/>
          </p:cNvCxnSpPr>
          <p:nvPr/>
        </p:nvCxnSpPr>
        <p:spPr>
          <a:xfrm rot="5400000">
            <a:off x="3291116" y="1102452"/>
            <a:ext cx="302381" cy="2245277"/>
          </a:xfrm>
          <a:prstGeom prst="bentConnector3">
            <a:avLst>
              <a:gd name="adj1" fmla="val 50000"/>
            </a:avLst>
          </a:prstGeom>
          <a:ln w="190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38138" y="2376281"/>
            <a:ext cx="3963048" cy="1921967"/>
          </a:xfrm>
          <a:prstGeom prst="roundRect">
            <a:avLst>
              <a:gd name="adj" fmla="val 7792"/>
            </a:avLst>
          </a:prstGeom>
          <a:solidFill>
            <a:schemeClr val="accent5"/>
          </a:solidFill>
          <a:ln w="9525">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rtlCol="0" anchor="t"/>
          <a:lstStyle/>
          <a:p>
            <a:pPr algn="ctr" defTabSz="914378">
              <a:buClr>
                <a:prstClr val="white"/>
              </a:buClr>
              <a:defRPr/>
            </a:pPr>
            <a:r>
              <a:rPr lang="en-US" sz="1300" b="1" dirty="0" err="1">
                <a:solidFill>
                  <a:prstClr val="white"/>
                </a:solidFill>
                <a:latin typeface="Arial" panose="020B0604020202020204" pitchFamily="34" charset="0"/>
                <a:cs typeface="Arial" panose="020B0604020202020204" pitchFamily="34" charset="0"/>
              </a:rPr>
              <a:t>dMMR</a:t>
            </a:r>
            <a:r>
              <a:rPr lang="en-US" sz="1300" b="1" dirty="0">
                <a:solidFill>
                  <a:prstClr val="white"/>
                </a:solidFill>
                <a:latin typeface="Arial" panose="020B0604020202020204" pitchFamily="34" charset="0"/>
                <a:cs typeface="Arial" panose="020B0604020202020204" pitchFamily="34" charset="0"/>
              </a:rPr>
              <a:t>/MSI-H </a:t>
            </a:r>
            <a:r>
              <a:rPr lang="en-US" sz="1300" b="1" dirty="0" err="1">
                <a:solidFill>
                  <a:prstClr val="white"/>
                </a:solidFill>
                <a:latin typeface="Arial" panose="020B0604020202020204" pitchFamily="34" charset="0"/>
                <a:cs typeface="Arial" panose="020B0604020202020204" pitchFamily="34" charset="0"/>
              </a:rPr>
              <a:t>en</a:t>
            </a:r>
            <a:r>
              <a:rPr lang="en-US" sz="1300" b="1" dirty="0">
                <a:solidFill>
                  <a:prstClr val="white"/>
                </a:solidFill>
                <a:latin typeface="Arial" panose="020B0604020202020204" pitchFamily="34" charset="0"/>
                <a:cs typeface="Arial" panose="020B0604020202020204" pitchFamily="34" charset="0"/>
              </a:rPr>
              <a:t>  CRC esporádico</a:t>
            </a:r>
            <a:r>
              <a:rPr lang="en-US" sz="1200" kern="0" baseline="30000" dirty="0">
                <a:solidFill>
                  <a:prstClr val="white"/>
                </a:solidFill>
                <a:latin typeface="Calibri"/>
                <a:cs typeface="Arial" panose="020B0604020202020204" pitchFamily="34" charset="0"/>
              </a:rPr>
              <a:t>2</a:t>
            </a:r>
            <a:endParaRPr lang="en-US" sz="1300" b="1" dirty="0">
              <a:solidFill>
                <a:prstClr val="white"/>
              </a:solidFill>
              <a:latin typeface="Arial" panose="020B0604020202020204" pitchFamily="34" charset="0"/>
              <a:cs typeface="Arial" panose="020B0604020202020204" pitchFamily="34" charset="0"/>
            </a:endParaRPr>
          </a:p>
          <a:p>
            <a:pPr algn="ctr" defTabSz="914378">
              <a:buClr>
                <a:prstClr val="white"/>
              </a:buClr>
              <a:defRPr/>
            </a:pPr>
            <a:endParaRPr lang="en-US" sz="1300" b="1" dirty="0">
              <a:solidFill>
                <a:prstClr val="white"/>
              </a:solidFill>
              <a:latin typeface="Arial" panose="020B0604020202020204" pitchFamily="34" charset="0"/>
              <a:cs typeface="Arial" panose="020B0604020202020204" pitchFamily="34" charset="0"/>
            </a:endParaRPr>
          </a:p>
          <a:p>
            <a:pPr marL="169859" indent="-169859" defTabSz="914378">
              <a:buClr>
                <a:prstClr val="white"/>
              </a:buClr>
              <a:buFont typeface="Arial" panose="020B0604020202020204" pitchFamily="34" charset="0"/>
              <a:buChar char="•"/>
              <a:defRPr/>
            </a:pPr>
            <a:r>
              <a:rPr lang="en-US" sz="1300" dirty="0">
                <a:solidFill>
                  <a:prstClr val="white"/>
                </a:solidFill>
                <a:latin typeface="Arial" panose="020B0604020202020204" pitchFamily="34" charset="0"/>
                <a:cs typeface="Arial" panose="020B0604020202020204" pitchFamily="34" charset="0"/>
              </a:rPr>
              <a:t>10–15% de cancer de colon </a:t>
            </a:r>
            <a:r>
              <a:rPr lang="en-US" sz="1300" dirty="0" err="1">
                <a:solidFill>
                  <a:prstClr val="white"/>
                </a:solidFill>
                <a:latin typeface="Arial" panose="020B0604020202020204" pitchFamily="34" charset="0"/>
                <a:cs typeface="Arial" panose="020B0604020202020204" pitchFamily="34" charset="0"/>
              </a:rPr>
              <a:t>esporádicos</a:t>
            </a:r>
            <a:endParaRPr lang="en-US" sz="1300" dirty="0">
              <a:solidFill>
                <a:prstClr val="white"/>
              </a:solidFill>
              <a:latin typeface="Arial" panose="020B0604020202020204" pitchFamily="34" charset="0"/>
              <a:cs typeface="Arial" panose="020B0604020202020204" pitchFamily="34" charset="0"/>
            </a:endParaRPr>
          </a:p>
          <a:p>
            <a:pPr marL="169859" indent="-169859" defTabSz="914378">
              <a:buClr>
                <a:prstClr val="white"/>
              </a:buClr>
              <a:buFont typeface="Arial" panose="020B0604020202020204" pitchFamily="34" charset="0"/>
              <a:buChar char="•"/>
              <a:defRPr/>
            </a:pPr>
            <a:r>
              <a:rPr lang="en-US" sz="1300" dirty="0" err="1">
                <a:solidFill>
                  <a:prstClr val="white"/>
                </a:solidFill>
                <a:latin typeface="Arial" panose="020B0604020202020204" pitchFamily="34" charset="0"/>
                <a:cs typeface="Arial" panose="020B0604020202020204" pitchFamily="34" charset="0"/>
              </a:rPr>
              <a:t>Raro</a:t>
            </a:r>
            <a:r>
              <a:rPr lang="en-US" sz="1300" dirty="0">
                <a:solidFill>
                  <a:prstClr val="white"/>
                </a:solidFill>
                <a:latin typeface="Arial" panose="020B0604020202020204" pitchFamily="34" charset="0"/>
                <a:cs typeface="Arial" panose="020B0604020202020204" pitchFamily="34" charset="0"/>
              </a:rPr>
              <a:t> </a:t>
            </a:r>
            <a:r>
              <a:rPr lang="en-US" sz="1300" dirty="0" err="1">
                <a:solidFill>
                  <a:prstClr val="white"/>
                </a:solidFill>
                <a:latin typeface="Arial" panose="020B0604020202020204" pitchFamily="34" charset="0"/>
                <a:cs typeface="Arial" panose="020B0604020202020204" pitchFamily="34" charset="0"/>
              </a:rPr>
              <a:t>en</a:t>
            </a:r>
            <a:r>
              <a:rPr lang="en-US" sz="1300" dirty="0">
                <a:solidFill>
                  <a:prstClr val="white"/>
                </a:solidFill>
                <a:latin typeface="Arial" panose="020B0604020202020204" pitchFamily="34" charset="0"/>
                <a:cs typeface="Arial" panose="020B0604020202020204" pitchFamily="34" charset="0"/>
              </a:rPr>
              <a:t> cancer rectal</a:t>
            </a:r>
          </a:p>
          <a:p>
            <a:pPr marL="169859" indent="-169859" defTabSz="914378">
              <a:buClr>
                <a:prstClr val="white"/>
              </a:buClr>
              <a:buFont typeface="Arial" panose="020B0604020202020204" pitchFamily="34" charset="0"/>
              <a:buChar char="•"/>
              <a:defRPr/>
            </a:pPr>
            <a:r>
              <a:rPr lang="en-US" sz="1300" dirty="0" err="1">
                <a:solidFill>
                  <a:prstClr val="white"/>
                </a:solidFill>
                <a:latin typeface="Arial" panose="020B0604020202020204" pitchFamily="34" charset="0"/>
                <a:cs typeface="Arial" panose="020B0604020202020204" pitchFamily="34" charset="0"/>
              </a:rPr>
              <a:t>Mutación</a:t>
            </a:r>
            <a:r>
              <a:rPr lang="en-US" sz="1300" dirty="0">
                <a:solidFill>
                  <a:prstClr val="white"/>
                </a:solidFill>
                <a:latin typeface="Arial" panose="020B0604020202020204" pitchFamily="34" charset="0"/>
                <a:cs typeface="Arial" panose="020B0604020202020204" pitchFamily="34" charset="0"/>
              </a:rPr>
              <a:t>  </a:t>
            </a:r>
            <a:r>
              <a:rPr lang="en-US" sz="1300" i="1" dirty="0">
                <a:solidFill>
                  <a:prstClr val="white"/>
                </a:solidFill>
                <a:latin typeface="Arial" panose="020B0604020202020204" pitchFamily="34" charset="0"/>
                <a:cs typeface="Arial" panose="020B0604020202020204" pitchFamily="34" charset="0"/>
              </a:rPr>
              <a:t>BRAF (V600E) </a:t>
            </a:r>
            <a:r>
              <a:rPr lang="en-US" sz="1300" dirty="0" err="1">
                <a:solidFill>
                  <a:prstClr val="white"/>
                </a:solidFill>
                <a:latin typeface="Arial" panose="020B0604020202020204" pitchFamily="34" charset="0"/>
                <a:cs typeface="Arial" panose="020B0604020202020204" pitchFamily="34" charset="0"/>
              </a:rPr>
              <a:t>asociada</a:t>
            </a:r>
            <a:endParaRPr lang="en-US" sz="1300" dirty="0">
              <a:solidFill>
                <a:prstClr val="white"/>
              </a:solidFill>
              <a:latin typeface="Arial" panose="020B0604020202020204" pitchFamily="34" charset="0"/>
              <a:cs typeface="Arial" panose="020B0604020202020204" pitchFamily="34" charset="0"/>
            </a:endParaRPr>
          </a:p>
        </p:txBody>
      </p:sp>
      <p:sp>
        <p:nvSpPr>
          <p:cNvPr id="9" name="Rounded Rectangle 8"/>
          <p:cNvSpPr/>
          <p:nvPr/>
        </p:nvSpPr>
        <p:spPr>
          <a:xfrm>
            <a:off x="4843336" y="2376280"/>
            <a:ext cx="3959352" cy="1922672"/>
          </a:xfrm>
          <a:prstGeom prst="roundRect">
            <a:avLst>
              <a:gd name="adj" fmla="val 6861"/>
            </a:avLst>
          </a:prstGeom>
          <a:solidFill>
            <a:schemeClr val="accent5"/>
          </a:solidFill>
          <a:ln w="9525">
            <a:solidFill>
              <a:schemeClr val="bg1">
                <a:lumMod val="9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rIns="0" rtlCol="0" anchor="t"/>
          <a:lstStyle/>
          <a:p>
            <a:pPr algn="ctr" defTabSz="914378">
              <a:buClr>
                <a:prstClr val="white"/>
              </a:buClr>
              <a:defRPr/>
            </a:pPr>
            <a:r>
              <a:rPr lang="en-US" sz="1300" b="1" dirty="0" err="1">
                <a:solidFill>
                  <a:prstClr val="white"/>
                </a:solidFill>
                <a:latin typeface="Arial" panose="020B0604020202020204" pitchFamily="34" charset="0"/>
                <a:cs typeface="Arial" panose="020B0604020202020204" pitchFamily="34" charset="0"/>
              </a:rPr>
              <a:t>dMMR</a:t>
            </a:r>
            <a:r>
              <a:rPr lang="en-US" sz="1300" b="1" dirty="0">
                <a:solidFill>
                  <a:prstClr val="white"/>
                </a:solidFill>
                <a:latin typeface="Arial" panose="020B0604020202020204" pitchFamily="34" charset="0"/>
                <a:cs typeface="Arial" panose="020B0604020202020204" pitchFamily="34" charset="0"/>
              </a:rPr>
              <a:t>/MSI-H </a:t>
            </a:r>
            <a:r>
              <a:rPr lang="en-US" sz="1300" b="1" dirty="0" err="1">
                <a:solidFill>
                  <a:prstClr val="white"/>
                </a:solidFill>
                <a:latin typeface="Arial" panose="020B0604020202020204" pitchFamily="34" charset="0"/>
                <a:cs typeface="Arial" panose="020B0604020202020204" pitchFamily="34" charset="0"/>
              </a:rPr>
              <a:t>en</a:t>
            </a:r>
            <a:r>
              <a:rPr lang="en-US" sz="1300" b="1" dirty="0">
                <a:solidFill>
                  <a:prstClr val="white"/>
                </a:solidFill>
                <a:latin typeface="Arial" panose="020B0604020202020204" pitchFamily="34" charset="0"/>
                <a:cs typeface="Arial" panose="020B0604020202020204" pitchFamily="34" charset="0"/>
              </a:rPr>
              <a:t> CRC </a:t>
            </a:r>
            <a:r>
              <a:rPr lang="en-US" sz="1300" b="1" dirty="0" err="1">
                <a:solidFill>
                  <a:prstClr val="white"/>
                </a:solidFill>
                <a:latin typeface="Arial" panose="020B0604020202020204" pitchFamily="34" charset="0"/>
                <a:cs typeface="Arial" panose="020B0604020202020204" pitchFamily="34" charset="0"/>
              </a:rPr>
              <a:t>hereditario</a:t>
            </a:r>
            <a:r>
              <a:rPr lang="en-US" sz="1300" b="1" dirty="0">
                <a:solidFill>
                  <a:prstClr val="white"/>
                </a:solidFill>
                <a:latin typeface="Arial" panose="020B0604020202020204" pitchFamily="34" charset="0"/>
                <a:cs typeface="Arial" panose="020B0604020202020204" pitchFamily="34" charset="0"/>
              </a:rPr>
              <a:t/>
            </a:r>
            <a:br>
              <a:rPr lang="en-US" sz="1300" b="1" dirty="0">
                <a:solidFill>
                  <a:prstClr val="white"/>
                </a:solidFill>
                <a:latin typeface="Arial" panose="020B0604020202020204" pitchFamily="34" charset="0"/>
                <a:cs typeface="Arial" panose="020B0604020202020204" pitchFamily="34" charset="0"/>
              </a:rPr>
            </a:br>
            <a:r>
              <a:rPr lang="en-US" sz="1300" b="1" dirty="0">
                <a:solidFill>
                  <a:prstClr val="white"/>
                </a:solidFill>
                <a:latin typeface="Arial" panose="020B0604020202020204" pitchFamily="34" charset="0"/>
                <a:cs typeface="Arial" panose="020B0604020202020204" pitchFamily="34" charset="0"/>
              </a:rPr>
              <a:t>(</a:t>
            </a:r>
            <a:r>
              <a:rPr lang="en-US" sz="1300" b="1" dirty="0" err="1">
                <a:solidFill>
                  <a:prstClr val="white"/>
                </a:solidFill>
                <a:latin typeface="Arial" panose="020B0604020202020204" pitchFamily="34" charset="0"/>
                <a:cs typeface="Arial" panose="020B0604020202020204" pitchFamily="34" charset="0"/>
              </a:rPr>
              <a:t>Síndrome</a:t>
            </a:r>
            <a:r>
              <a:rPr lang="en-US" sz="1300" b="1" dirty="0">
                <a:solidFill>
                  <a:prstClr val="white"/>
                </a:solidFill>
                <a:latin typeface="Arial" panose="020B0604020202020204" pitchFamily="34" charset="0"/>
                <a:cs typeface="Arial" panose="020B0604020202020204" pitchFamily="34" charset="0"/>
              </a:rPr>
              <a:t> de Lynch )</a:t>
            </a:r>
            <a:r>
              <a:rPr lang="en-US" altLang="en-US" sz="1400" kern="0" baseline="30000" dirty="0">
                <a:solidFill>
                  <a:prstClr val="white"/>
                </a:solidFill>
                <a:latin typeface="Calibri"/>
                <a:cs typeface="Arial" panose="020B0604020202020204" pitchFamily="34" charset="0"/>
              </a:rPr>
              <a:t> 2</a:t>
            </a:r>
            <a:endParaRPr lang="en-US" sz="1300" b="1" dirty="0">
              <a:solidFill>
                <a:prstClr val="white"/>
              </a:solidFill>
              <a:latin typeface="Arial" panose="020B0604020202020204" pitchFamily="34" charset="0"/>
              <a:cs typeface="Arial" panose="020B0604020202020204" pitchFamily="34" charset="0"/>
            </a:endParaRPr>
          </a:p>
          <a:p>
            <a:pPr algn="ctr" defTabSz="914378">
              <a:buClr>
                <a:prstClr val="white"/>
              </a:buClr>
              <a:defRPr/>
            </a:pPr>
            <a:endParaRPr lang="en-US" sz="1300" b="1" dirty="0">
              <a:solidFill>
                <a:prstClr val="white"/>
              </a:solidFill>
              <a:latin typeface="Arial" panose="020B0604020202020204" pitchFamily="34" charset="0"/>
              <a:cs typeface="Arial" panose="020B0604020202020204" pitchFamily="34" charset="0"/>
            </a:endParaRPr>
          </a:p>
          <a:p>
            <a:pPr marL="169859" indent="-169859" defTabSz="914378">
              <a:buClr>
                <a:prstClr val="white"/>
              </a:buClr>
              <a:buFont typeface="Arial" panose="020B0604020202020204" pitchFamily="34" charset="0"/>
              <a:buChar char="•"/>
              <a:defRPr/>
            </a:pPr>
            <a:r>
              <a:rPr lang="en-US" sz="1300" dirty="0">
                <a:solidFill>
                  <a:prstClr val="white"/>
                </a:solidFill>
                <a:latin typeface="Arial" panose="020B0604020202020204" pitchFamily="34" charset="0"/>
                <a:cs typeface="Arial" panose="020B0604020202020204" pitchFamily="34" charset="0"/>
              </a:rPr>
              <a:t>3% de </a:t>
            </a:r>
            <a:r>
              <a:rPr lang="en-US" sz="1300" dirty="0" err="1">
                <a:solidFill>
                  <a:prstClr val="white"/>
                </a:solidFill>
                <a:latin typeface="Arial" panose="020B0604020202020204" pitchFamily="34" charset="0"/>
                <a:cs typeface="Arial" panose="020B0604020202020204" pitchFamily="34" charset="0"/>
              </a:rPr>
              <a:t>todos</a:t>
            </a:r>
            <a:r>
              <a:rPr lang="en-US" sz="1300" dirty="0">
                <a:solidFill>
                  <a:prstClr val="white"/>
                </a:solidFill>
                <a:latin typeface="Arial" panose="020B0604020202020204" pitchFamily="34" charset="0"/>
                <a:cs typeface="Arial" panose="020B0604020202020204" pitchFamily="34" charset="0"/>
              </a:rPr>
              <a:t> los CRCs</a:t>
            </a:r>
            <a:r>
              <a:rPr lang="en-US" altLang="en-US" sz="1200" kern="0" baseline="30000" dirty="0">
                <a:solidFill>
                  <a:prstClr val="white"/>
                </a:solidFill>
                <a:latin typeface="Calibri"/>
                <a:cs typeface="Arial" panose="020B0604020202020204" pitchFamily="34" charset="0"/>
              </a:rPr>
              <a:t>1</a:t>
            </a:r>
            <a:endParaRPr lang="en-US" sz="1300" dirty="0">
              <a:solidFill>
                <a:prstClr val="white"/>
              </a:solidFill>
              <a:latin typeface="Arial" panose="020B0604020202020204" pitchFamily="34" charset="0"/>
              <a:cs typeface="Arial" panose="020B0604020202020204" pitchFamily="34" charset="0"/>
            </a:endParaRPr>
          </a:p>
          <a:p>
            <a:pPr marL="169859" indent="-169859" defTabSz="914378">
              <a:buClr>
                <a:prstClr val="white"/>
              </a:buClr>
              <a:buFont typeface="Arial" panose="020B0604020202020204" pitchFamily="34" charset="0"/>
              <a:buChar char="•"/>
              <a:defRPr/>
            </a:pPr>
            <a:r>
              <a:rPr lang="en-US" sz="1300" dirty="0" err="1">
                <a:solidFill>
                  <a:prstClr val="white"/>
                </a:solidFill>
                <a:latin typeface="Arial" panose="020B0604020202020204" pitchFamily="34" charset="0"/>
                <a:cs typeface="Arial" panose="020B0604020202020204" pitchFamily="34" charset="0"/>
              </a:rPr>
              <a:t>Mutación</a:t>
            </a:r>
            <a:r>
              <a:rPr lang="en-US" sz="1300" dirty="0">
                <a:solidFill>
                  <a:prstClr val="white"/>
                </a:solidFill>
                <a:latin typeface="Arial" panose="020B0604020202020204" pitchFamily="34" charset="0"/>
                <a:cs typeface="Arial" panose="020B0604020202020204" pitchFamily="34" charset="0"/>
              </a:rPr>
              <a:t> de genes</a:t>
            </a:r>
            <a:r>
              <a:rPr lang="en-US" altLang="en-US" sz="1200" kern="0" baseline="30000" dirty="0">
                <a:solidFill>
                  <a:prstClr val="white"/>
                </a:solidFill>
                <a:latin typeface="Calibri"/>
                <a:cs typeface="Arial" panose="020B0604020202020204" pitchFamily="34" charset="0"/>
              </a:rPr>
              <a:t>2</a:t>
            </a:r>
            <a:r>
              <a:rPr lang="en-US" sz="1300" dirty="0">
                <a:solidFill>
                  <a:prstClr val="white"/>
                </a:solidFill>
                <a:latin typeface="Arial" panose="020B0604020202020204" pitchFamily="34" charset="0"/>
                <a:cs typeface="Arial" panose="020B0604020202020204" pitchFamily="34" charset="0"/>
              </a:rPr>
              <a:t>:</a:t>
            </a:r>
          </a:p>
          <a:p>
            <a:pPr marL="169859" indent="-169859" defTabSz="914378">
              <a:buClr>
                <a:prstClr val="white"/>
              </a:buClr>
              <a:buFont typeface="Arial" panose="020B0604020202020204" pitchFamily="34" charset="0"/>
              <a:buChar char="•"/>
              <a:defRPr/>
            </a:pPr>
            <a:endParaRPr lang="en-US" sz="1300" dirty="0">
              <a:solidFill>
                <a:prstClr val="white"/>
              </a:solidFill>
              <a:latin typeface="Arial" panose="020B0604020202020204" pitchFamily="34" charset="0"/>
              <a:cs typeface="Arial" panose="020B0604020202020204" pitchFamily="34" charset="0"/>
            </a:endParaRPr>
          </a:p>
          <a:p>
            <a:pPr marL="169859" indent="-169859" defTabSz="914378">
              <a:buClr>
                <a:prstClr val="white"/>
              </a:buClr>
              <a:buFont typeface="Arial" panose="020B0604020202020204" pitchFamily="34" charset="0"/>
              <a:buChar char="•"/>
              <a:defRPr/>
            </a:pPr>
            <a:endParaRPr lang="en-US" sz="1300" dirty="0">
              <a:solidFill>
                <a:prstClr val="white"/>
              </a:solidFill>
              <a:latin typeface="Arial" panose="020B0604020202020204" pitchFamily="34" charset="0"/>
              <a:cs typeface="Arial" panose="020B0604020202020204" pitchFamily="34" charset="0"/>
            </a:endParaRPr>
          </a:p>
          <a:p>
            <a:pPr marL="169859" indent="-169859" defTabSz="914378">
              <a:buClr>
                <a:prstClr val="white"/>
              </a:buClr>
              <a:buFont typeface="Arial" panose="020B0604020202020204" pitchFamily="34" charset="0"/>
              <a:buChar char="•"/>
              <a:defRPr/>
            </a:pPr>
            <a:r>
              <a:rPr lang="en-US" sz="1300" dirty="0" err="1">
                <a:solidFill>
                  <a:prstClr val="white"/>
                </a:solidFill>
                <a:latin typeface="Arial" panose="020B0604020202020204" pitchFamily="34" charset="0"/>
                <a:cs typeface="Arial" panose="020B0604020202020204" pitchFamily="34" charset="0"/>
              </a:rPr>
              <a:t>Sme</a:t>
            </a:r>
            <a:r>
              <a:rPr lang="en-US" sz="1300" dirty="0">
                <a:solidFill>
                  <a:prstClr val="white"/>
                </a:solidFill>
                <a:latin typeface="Arial" panose="020B0604020202020204" pitchFamily="34" charset="0"/>
                <a:cs typeface="Arial" panose="020B0604020202020204" pitchFamily="34" charset="0"/>
              </a:rPr>
              <a:t> Lynch </a:t>
            </a:r>
            <a:r>
              <a:rPr lang="en-US" sz="1300" dirty="0" err="1">
                <a:solidFill>
                  <a:prstClr val="white"/>
                </a:solidFill>
                <a:latin typeface="Arial" panose="020B0604020202020204" pitchFamily="34" charset="0"/>
                <a:cs typeface="Arial" panose="020B0604020202020204" pitchFamily="34" charset="0"/>
              </a:rPr>
              <a:t>asociado</a:t>
            </a:r>
            <a:r>
              <a:rPr lang="en-US" sz="1300" dirty="0">
                <a:solidFill>
                  <a:prstClr val="white"/>
                </a:solidFill>
                <a:latin typeface="Arial" panose="020B0604020202020204" pitchFamily="34" charset="0"/>
                <a:cs typeface="Arial" panose="020B0604020202020204" pitchFamily="34" charset="0"/>
              </a:rPr>
              <a:t> con alto </a:t>
            </a:r>
            <a:r>
              <a:rPr lang="en-US" sz="1300" dirty="0" err="1">
                <a:solidFill>
                  <a:prstClr val="white"/>
                </a:solidFill>
                <a:latin typeface="Arial" panose="020B0604020202020204" pitchFamily="34" charset="0"/>
                <a:cs typeface="Arial" panose="020B0604020202020204" pitchFamily="34" charset="0"/>
              </a:rPr>
              <a:t>riesgo</a:t>
            </a:r>
            <a:r>
              <a:rPr lang="en-US" sz="1300" dirty="0">
                <a:solidFill>
                  <a:prstClr val="white"/>
                </a:solidFill>
                <a:latin typeface="Arial" panose="020B0604020202020204" pitchFamily="34" charset="0"/>
                <a:cs typeface="Arial" panose="020B0604020202020204" pitchFamily="34" charset="0"/>
              </a:rPr>
              <a:t> CRC</a:t>
            </a:r>
            <a:r>
              <a:rPr lang="en-US" altLang="en-US" sz="1400" kern="0" baseline="30000" dirty="0">
                <a:solidFill>
                  <a:prstClr val="white"/>
                </a:solidFill>
                <a:latin typeface="Calibri"/>
                <a:cs typeface="Arial" panose="020B0604020202020204" pitchFamily="34" charset="0"/>
              </a:rPr>
              <a:t>2</a:t>
            </a:r>
            <a:endParaRPr lang="en-US" sz="1300"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340885" y="4725059"/>
            <a:ext cx="8308478" cy="115416"/>
          </a:xfrm>
          <a:prstGeom prst="rect">
            <a:avLst/>
          </a:prstGeom>
        </p:spPr>
        <p:txBody>
          <a:bodyPr wrap="square" lIns="0" tIns="0" rIns="0" bIns="0" anchor="b">
            <a:spAutoFit/>
          </a:bodyPr>
          <a:lstStyle/>
          <a:p>
            <a:pPr defTabSz="914378">
              <a:spcBef>
                <a:spcPts val="367"/>
              </a:spcBef>
              <a:defRPr/>
            </a:pPr>
            <a:r>
              <a:rPr lang="en-US" sz="750" dirty="0">
                <a:solidFill>
                  <a:prstClr val="black"/>
                </a:solidFill>
                <a:latin typeface="Arial" panose="020B0604020202020204" pitchFamily="34" charset="0"/>
                <a:cs typeface="Arial" panose="020B0604020202020204" pitchFamily="34" charset="0"/>
              </a:rPr>
              <a:t>1. </a:t>
            </a:r>
            <a:r>
              <a:rPr lang="en-US" sz="750" dirty="0" err="1">
                <a:solidFill>
                  <a:prstClr val="black"/>
                </a:solidFill>
                <a:latin typeface="Arial" panose="020B0604020202020204" pitchFamily="34" charset="0"/>
                <a:cs typeface="Arial" panose="020B0604020202020204" pitchFamily="34" charset="0"/>
              </a:rPr>
              <a:t>Sinicrope</a:t>
            </a:r>
            <a:r>
              <a:rPr lang="en-US" sz="750" dirty="0">
                <a:solidFill>
                  <a:prstClr val="black"/>
                </a:solidFill>
                <a:latin typeface="Arial" panose="020B0604020202020204" pitchFamily="34" charset="0"/>
                <a:cs typeface="Arial" panose="020B0604020202020204" pitchFamily="34" charset="0"/>
              </a:rPr>
              <a:t> FA, Sargent DJ. </a:t>
            </a:r>
            <a:r>
              <a:rPr lang="en-US" sz="750" i="1" dirty="0" err="1">
                <a:solidFill>
                  <a:prstClr val="black"/>
                </a:solidFill>
                <a:latin typeface="Arial" panose="020B0604020202020204" pitchFamily="34" charset="0"/>
                <a:cs typeface="Arial" panose="020B0604020202020204" pitchFamily="34" charset="0"/>
              </a:rPr>
              <a:t>Clin</a:t>
            </a:r>
            <a:r>
              <a:rPr lang="en-US" sz="750" i="1" dirty="0">
                <a:solidFill>
                  <a:prstClr val="black"/>
                </a:solidFill>
                <a:latin typeface="Arial" panose="020B0604020202020204" pitchFamily="34" charset="0"/>
                <a:cs typeface="Arial" panose="020B0604020202020204" pitchFamily="34" charset="0"/>
              </a:rPr>
              <a:t> Cancer Res.</a:t>
            </a:r>
            <a:r>
              <a:rPr lang="en-US" sz="750" dirty="0">
                <a:solidFill>
                  <a:prstClr val="black"/>
                </a:solidFill>
                <a:latin typeface="Arial" panose="020B0604020202020204" pitchFamily="34" charset="0"/>
                <a:cs typeface="Arial" panose="020B0604020202020204" pitchFamily="34" charset="0"/>
              </a:rPr>
              <a:t> 2012; 18(6):1506-12. 2. Richman  SD. </a:t>
            </a:r>
            <a:r>
              <a:rPr lang="en-US" sz="750" i="1" dirty="0" err="1">
                <a:solidFill>
                  <a:prstClr val="black"/>
                </a:solidFill>
                <a:latin typeface="Arial" panose="020B0604020202020204" pitchFamily="34" charset="0"/>
                <a:cs typeface="Arial" panose="020B0604020202020204" pitchFamily="34" charset="0"/>
              </a:rPr>
              <a:t>Int</a:t>
            </a:r>
            <a:r>
              <a:rPr lang="en-US" sz="750" i="1" dirty="0">
                <a:solidFill>
                  <a:prstClr val="black"/>
                </a:solidFill>
                <a:latin typeface="Arial" panose="020B0604020202020204" pitchFamily="34" charset="0"/>
                <a:cs typeface="Arial" panose="020B0604020202020204" pitchFamily="34" charset="0"/>
              </a:rPr>
              <a:t> J </a:t>
            </a:r>
            <a:r>
              <a:rPr lang="en-US" sz="750" i="1" dirty="0" err="1">
                <a:solidFill>
                  <a:prstClr val="black"/>
                </a:solidFill>
                <a:latin typeface="Arial" panose="020B0604020202020204" pitchFamily="34" charset="0"/>
                <a:cs typeface="Arial" panose="020B0604020202020204" pitchFamily="34" charset="0"/>
              </a:rPr>
              <a:t>Oncol</a:t>
            </a:r>
            <a:r>
              <a:rPr lang="en-US" sz="750" dirty="0">
                <a:solidFill>
                  <a:prstClr val="black"/>
                </a:solidFill>
                <a:latin typeface="Arial" panose="020B0604020202020204" pitchFamily="34" charset="0"/>
                <a:cs typeface="Arial" panose="020B0604020202020204" pitchFamily="34" charset="0"/>
              </a:rPr>
              <a:t>. 2015; 47(4):1189-1202. </a:t>
            </a:r>
            <a:endParaRPr lang="en-US" sz="750" i="1"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266999" y="4431689"/>
            <a:ext cx="8581443" cy="216982"/>
          </a:xfrm>
          <a:prstGeom prst="rect">
            <a:avLst/>
          </a:prstGeom>
        </p:spPr>
        <p:txBody>
          <a:bodyPr wrap="square">
            <a:spAutoFit/>
          </a:bodyPr>
          <a:lstStyle/>
          <a:p>
            <a:pPr defTabSz="914378">
              <a:lnSpc>
                <a:spcPct val="90000"/>
              </a:lnSpc>
              <a:spcBef>
                <a:spcPts val="336"/>
              </a:spcBef>
              <a:defRPr/>
            </a:pPr>
            <a:r>
              <a:rPr lang="pt-BR" sz="900" dirty="0">
                <a:solidFill>
                  <a:prstClr val="black"/>
                </a:solidFill>
                <a:latin typeface="Calibri"/>
              </a:rPr>
              <a:t>CRC=colorectal cancer; dMMR=deficient mismatch repair; MSI-H=microsatellite instability high; MLH1=mutL homolog 1; MSH2=mutS protein homolog 2 </a:t>
            </a:r>
          </a:p>
        </p:txBody>
      </p:sp>
      <p:sp>
        <p:nvSpPr>
          <p:cNvPr id="12" name="Rectangle 11"/>
          <p:cNvSpPr/>
          <p:nvPr/>
        </p:nvSpPr>
        <p:spPr>
          <a:xfrm>
            <a:off x="4843336" y="3379597"/>
            <a:ext cx="3959352" cy="571496"/>
          </a:xfrm>
          <a:prstGeom prst="rect">
            <a:avLst/>
          </a:prstGeom>
        </p:spPr>
        <p:txBody>
          <a:bodyPr wrap="square" numCol="2">
            <a:noAutofit/>
          </a:bodyPr>
          <a:lstStyle/>
          <a:p>
            <a:pPr marL="627047" lvl="1" indent="-169859" defTabSz="914378">
              <a:buClr>
                <a:prstClr val="white"/>
              </a:buClr>
              <a:buFont typeface="Arial" panose="020B0604020202020204" pitchFamily="34" charset="0"/>
              <a:buChar char="•"/>
              <a:defRPr/>
            </a:pPr>
            <a:r>
              <a:rPr lang="en-US" sz="1300" i="1" dirty="0">
                <a:solidFill>
                  <a:prstClr val="white"/>
                </a:solidFill>
                <a:latin typeface="Arial" panose="020B0604020202020204" pitchFamily="34" charset="0"/>
                <a:cs typeface="Arial" panose="020B0604020202020204" pitchFamily="34" charset="0"/>
              </a:rPr>
              <a:t>MLH1 </a:t>
            </a:r>
            <a:r>
              <a:rPr lang="en-US" sz="1300" dirty="0">
                <a:solidFill>
                  <a:prstClr val="white"/>
                </a:solidFill>
                <a:latin typeface="Arial" panose="020B0604020202020204" pitchFamily="34" charset="0"/>
                <a:cs typeface="Arial" panose="020B0604020202020204" pitchFamily="34" charset="0"/>
              </a:rPr>
              <a:t>(42%)</a:t>
            </a:r>
          </a:p>
          <a:p>
            <a:pPr marL="627047" lvl="1" indent="-169859" defTabSz="914378">
              <a:buClr>
                <a:prstClr val="white"/>
              </a:buClr>
              <a:buFont typeface="Arial" panose="020B0604020202020204" pitchFamily="34" charset="0"/>
              <a:buChar char="•"/>
              <a:defRPr/>
            </a:pPr>
            <a:r>
              <a:rPr lang="en-US" sz="1300" i="1" dirty="0">
                <a:solidFill>
                  <a:prstClr val="white"/>
                </a:solidFill>
                <a:latin typeface="Arial" panose="020B0604020202020204" pitchFamily="34" charset="0"/>
                <a:cs typeface="Arial" panose="020B0604020202020204" pitchFamily="34" charset="0"/>
              </a:rPr>
              <a:t>MSH2 </a:t>
            </a:r>
            <a:r>
              <a:rPr lang="en-US" sz="1300" dirty="0">
                <a:solidFill>
                  <a:prstClr val="white"/>
                </a:solidFill>
                <a:latin typeface="Arial" panose="020B0604020202020204" pitchFamily="34" charset="0"/>
                <a:cs typeface="Arial" panose="020B0604020202020204" pitchFamily="34" charset="0"/>
              </a:rPr>
              <a:t>(33%)</a:t>
            </a:r>
          </a:p>
          <a:p>
            <a:pPr marL="227007" lvl="1" indent="-169859" defTabSz="914378">
              <a:buClr>
                <a:prstClr val="white"/>
              </a:buClr>
              <a:buFont typeface="Arial" panose="020B0604020202020204" pitchFamily="34" charset="0"/>
              <a:buChar char="•"/>
              <a:defRPr/>
            </a:pPr>
            <a:r>
              <a:rPr lang="en-US" sz="1300" i="1" dirty="0">
                <a:solidFill>
                  <a:prstClr val="white"/>
                </a:solidFill>
                <a:latin typeface="Arial" panose="020B0604020202020204" pitchFamily="34" charset="0"/>
                <a:cs typeface="Arial" panose="020B0604020202020204" pitchFamily="34" charset="0"/>
              </a:rPr>
              <a:t>MSH6</a:t>
            </a:r>
            <a:r>
              <a:rPr lang="en-US" sz="1300" dirty="0">
                <a:solidFill>
                  <a:prstClr val="white"/>
                </a:solidFill>
                <a:latin typeface="Arial" panose="020B0604020202020204" pitchFamily="34" charset="0"/>
                <a:cs typeface="Arial" panose="020B0604020202020204" pitchFamily="34" charset="0"/>
              </a:rPr>
              <a:t> (18%)</a:t>
            </a:r>
          </a:p>
          <a:p>
            <a:pPr marL="227007" lvl="1" indent="-169859" defTabSz="914378">
              <a:buClr>
                <a:prstClr val="white"/>
              </a:buClr>
              <a:buFont typeface="Arial" panose="020B0604020202020204" pitchFamily="34" charset="0"/>
              <a:buChar char="•"/>
              <a:defRPr/>
            </a:pPr>
            <a:r>
              <a:rPr lang="en-US" sz="1300" i="1" dirty="0">
                <a:solidFill>
                  <a:prstClr val="white"/>
                </a:solidFill>
                <a:latin typeface="Arial" panose="020B0604020202020204" pitchFamily="34" charset="0"/>
                <a:cs typeface="Arial" panose="020B0604020202020204" pitchFamily="34" charset="0"/>
              </a:rPr>
              <a:t>PMS2</a:t>
            </a:r>
            <a:r>
              <a:rPr lang="en-US" sz="1300" dirty="0">
                <a:solidFill>
                  <a:prstClr val="white"/>
                </a:solidFill>
                <a:latin typeface="Arial" panose="020B0604020202020204" pitchFamily="34" charset="0"/>
                <a:cs typeface="Arial" panose="020B0604020202020204" pitchFamily="34" charset="0"/>
              </a:rPr>
              <a:t> (7%)</a:t>
            </a:r>
          </a:p>
        </p:txBody>
      </p:sp>
      <p:sp>
        <p:nvSpPr>
          <p:cNvPr id="13" name="Slide Number Placeholder 5"/>
          <p:cNvSpPr txBox="1">
            <a:spLocks/>
          </p:cNvSpPr>
          <p:nvPr/>
        </p:nvSpPr>
        <p:spPr>
          <a:xfrm>
            <a:off x="8432800" y="4926344"/>
            <a:ext cx="704850" cy="202883"/>
          </a:xfrm>
          <a:prstGeom prst="rect">
            <a:avLst/>
          </a:prstGeom>
        </p:spPr>
        <p:txBody>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defRPr/>
            </a:pPr>
            <a:fld id="{CDDF7481-073A-3A4B-9A7F-5C5D904FACD6}" type="slidenum">
              <a:rPr lang="en-US" smtClean="0">
                <a:solidFill>
                  <a:prstClr val="black"/>
                </a:solidFill>
                <a:latin typeface="Calibri"/>
              </a:rPr>
              <a:pPr defTabSz="342900">
                <a:defRPr/>
              </a:pPr>
              <a:t>7</a:t>
            </a:fld>
            <a:endParaRPr lang="en-US" dirty="0">
              <a:solidFill>
                <a:prstClr val="black"/>
              </a:solidFill>
              <a:latin typeface="Calibri"/>
            </a:endParaRPr>
          </a:p>
        </p:txBody>
      </p:sp>
      <p:sp>
        <p:nvSpPr>
          <p:cNvPr id="14" name="Rectangle 13"/>
          <p:cNvSpPr/>
          <p:nvPr/>
        </p:nvSpPr>
        <p:spPr>
          <a:xfrm>
            <a:off x="2492479" y="4944551"/>
            <a:ext cx="4202831" cy="220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Tree>
    <p:extLst>
      <p:ext uri="{BB962C8B-B14F-4D97-AF65-F5344CB8AC3E}">
        <p14:creationId xmlns:p14="http://schemas.microsoft.com/office/powerpoint/2010/main" val="29417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Microsatellite Instability in Cancer</a:t>
            </a:r>
            <a:endParaRPr lang="en-US" dirty="0"/>
          </a:p>
        </p:txBody>
      </p:sp>
      <p:pic>
        <p:nvPicPr>
          <p:cNvPr id="3" name="Picture 2"/>
          <p:cNvPicPr/>
          <p:nvPr/>
        </p:nvPicPr>
        <p:blipFill>
          <a:blip r:embed="rId2"/>
          <a:stretch>
            <a:fillRect/>
          </a:stretch>
        </p:blipFill>
        <p:spPr>
          <a:xfrm>
            <a:off x="749508" y="1"/>
            <a:ext cx="7689954" cy="4946754"/>
          </a:xfrm>
          <a:prstGeom prst="rect">
            <a:avLst/>
          </a:prstGeom>
        </p:spPr>
      </p:pic>
    </p:spTree>
    <p:extLst>
      <p:ext uri="{BB962C8B-B14F-4D97-AF65-F5344CB8AC3E}">
        <p14:creationId xmlns:p14="http://schemas.microsoft.com/office/powerpoint/2010/main" val="4137207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65138" y="185121"/>
            <a:ext cx="8189428" cy="7502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err="1" smtClean="0"/>
              <a:t>Metodos</a:t>
            </a:r>
            <a:r>
              <a:rPr lang="en-US" sz="3200" b="1" dirty="0" smtClean="0"/>
              <a:t>: IHC vs PCR</a:t>
            </a:r>
            <a:r>
              <a:rPr lang="en-US" sz="3200" b="1" baseline="30000" dirty="0" smtClean="0"/>
              <a:t>1,2</a:t>
            </a:r>
            <a:endParaRPr lang="en-US" sz="3200" b="1" dirty="0"/>
          </a:p>
        </p:txBody>
      </p:sp>
      <p:sp>
        <p:nvSpPr>
          <p:cNvPr id="8" name="Text Placeholder 3"/>
          <p:cNvSpPr txBox="1">
            <a:spLocks/>
          </p:cNvSpPr>
          <p:nvPr/>
        </p:nvSpPr>
        <p:spPr>
          <a:xfrm>
            <a:off x="430071" y="945001"/>
            <a:ext cx="8224838" cy="35750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t>IHC y PCR </a:t>
            </a:r>
            <a:r>
              <a:rPr lang="en-US" sz="1400" dirty="0" err="1" smtClean="0"/>
              <a:t>tienen</a:t>
            </a:r>
            <a:r>
              <a:rPr lang="en-US" sz="1400" dirty="0" smtClean="0"/>
              <a:t> la </a:t>
            </a:r>
            <a:r>
              <a:rPr lang="en-US" sz="1400" dirty="0" err="1" smtClean="0"/>
              <a:t>misma</a:t>
            </a:r>
            <a:r>
              <a:rPr lang="en-US" sz="1400" dirty="0" smtClean="0"/>
              <a:t> </a:t>
            </a:r>
            <a:r>
              <a:rPr lang="en-US" sz="1400" dirty="0" err="1" smtClean="0"/>
              <a:t>especificidad</a:t>
            </a:r>
            <a:r>
              <a:rPr lang="en-US" sz="1400" dirty="0" smtClean="0"/>
              <a:t> y </a:t>
            </a:r>
            <a:r>
              <a:rPr lang="en-US" sz="1400" dirty="0" err="1" smtClean="0"/>
              <a:t>sensibilidad</a:t>
            </a:r>
            <a:r>
              <a:rPr lang="en-US" sz="1400" dirty="0" smtClean="0"/>
              <a:t> para </a:t>
            </a:r>
            <a:r>
              <a:rPr lang="en-US" sz="1400" dirty="0" err="1" smtClean="0"/>
              <a:t>detectar</a:t>
            </a:r>
            <a:r>
              <a:rPr lang="en-US" sz="1400" dirty="0" smtClean="0"/>
              <a:t> MSI </a:t>
            </a:r>
            <a:r>
              <a:rPr lang="en-US" sz="1400" dirty="0" err="1" smtClean="0"/>
              <a:t>tumoral</a:t>
            </a:r>
            <a:endParaRPr lang="en-US" sz="1400" dirty="0" smtClean="0"/>
          </a:p>
          <a:p>
            <a:r>
              <a:rPr lang="en-US" sz="1400" dirty="0" smtClean="0"/>
              <a:t>Ambos </a:t>
            </a:r>
            <a:r>
              <a:rPr lang="en-US" sz="1400" dirty="0" err="1" smtClean="0"/>
              <a:t>tienen</a:t>
            </a:r>
            <a:r>
              <a:rPr lang="en-US" sz="1400" dirty="0" smtClean="0"/>
              <a:t> un 5%–10% de </a:t>
            </a:r>
            <a:r>
              <a:rPr lang="en-US" sz="1400" dirty="0" err="1" smtClean="0"/>
              <a:t>falsos</a:t>
            </a:r>
            <a:r>
              <a:rPr lang="en-US" sz="1400" dirty="0" smtClean="0"/>
              <a:t> </a:t>
            </a:r>
            <a:r>
              <a:rPr lang="en-US" sz="1400" dirty="0" err="1" smtClean="0"/>
              <a:t>negativos</a:t>
            </a:r>
            <a:endParaRPr lang="en-US" sz="1400" dirty="0" smtClean="0"/>
          </a:p>
          <a:p>
            <a:r>
              <a:rPr lang="en-US" sz="1400" dirty="0" err="1" smtClean="0"/>
              <a:t>Heterogeneidad</a:t>
            </a:r>
            <a:r>
              <a:rPr lang="en-US" sz="1400" dirty="0" smtClean="0"/>
              <a:t> </a:t>
            </a:r>
            <a:r>
              <a:rPr lang="en-US" sz="1400" dirty="0" err="1" smtClean="0"/>
              <a:t>en</a:t>
            </a:r>
            <a:r>
              <a:rPr lang="en-US" sz="1400" dirty="0" smtClean="0"/>
              <a:t> el Mercado de </a:t>
            </a:r>
            <a:r>
              <a:rPr lang="en-US" sz="1400" dirty="0" err="1" smtClean="0"/>
              <a:t>cómo</a:t>
            </a:r>
            <a:r>
              <a:rPr lang="en-US" sz="1400" dirty="0" smtClean="0"/>
              <a:t> se </a:t>
            </a:r>
            <a:r>
              <a:rPr lang="en-US" sz="1400" dirty="0" err="1" smtClean="0"/>
              <a:t>combinan</a:t>
            </a:r>
            <a:endParaRPr lang="en-US" sz="1400" dirty="0"/>
          </a:p>
        </p:txBody>
      </p:sp>
      <p:graphicFrame>
        <p:nvGraphicFramePr>
          <p:cNvPr id="9" name="Table 8"/>
          <p:cNvGraphicFramePr>
            <a:graphicFrameLocks noGrp="1"/>
          </p:cNvGraphicFramePr>
          <p:nvPr/>
        </p:nvGraphicFramePr>
        <p:xfrm>
          <a:off x="447776" y="1497434"/>
          <a:ext cx="8229599" cy="2706395"/>
        </p:xfrm>
        <a:graphic>
          <a:graphicData uri="http://schemas.openxmlformats.org/drawingml/2006/table">
            <a:tbl>
              <a:tblPr firstRow="1" bandRow="1">
                <a:tableStyleId>{B301B821-A1FF-4177-AEE7-76D212191A09}</a:tableStyleId>
              </a:tblPr>
              <a:tblGrid>
                <a:gridCol w="1190625">
                  <a:extLst>
                    <a:ext uri="{9D8B030D-6E8A-4147-A177-3AD203B41FA5}">
                      <a16:colId xmlns:a16="http://schemas.microsoft.com/office/drawing/2014/main" val="20000"/>
                    </a:ext>
                  </a:extLst>
                </a:gridCol>
                <a:gridCol w="3519487">
                  <a:extLst>
                    <a:ext uri="{9D8B030D-6E8A-4147-A177-3AD203B41FA5}">
                      <a16:colId xmlns:a16="http://schemas.microsoft.com/office/drawing/2014/main" val="20001"/>
                    </a:ext>
                  </a:extLst>
                </a:gridCol>
                <a:gridCol w="3519487">
                  <a:extLst>
                    <a:ext uri="{9D8B030D-6E8A-4147-A177-3AD203B41FA5}">
                      <a16:colId xmlns:a16="http://schemas.microsoft.com/office/drawing/2014/main" val="20002"/>
                    </a:ext>
                  </a:extLst>
                </a:gridCol>
              </a:tblGrid>
              <a:tr h="502920">
                <a:tc>
                  <a:txBody>
                    <a:bodyPr/>
                    <a:lstStyle/>
                    <a:p>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aseline="0" dirty="0"/>
                        <a:t>MMR</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aseline="0" dirty="0"/>
                        <a:t>Genes </a:t>
                      </a:r>
                      <a:r>
                        <a:rPr lang="en-GB" sz="1400" baseline="0" dirty="0" err="1"/>
                        <a:t>reparadores</a:t>
                      </a:r>
                      <a:r>
                        <a:rPr lang="en-GB" sz="1400" baseline="0" dirty="0"/>
                        <a:t> del ADN</a:t>
                      </a:r>
                      <a:r>
                        <a:rPr lang="en-GB" sz="1400" baseline="30000" dirty="0"/>
                        <a:t>1,2,5</a:t>
                      </a:r>
                      <a:endParaRPr lang="en-GB" sz="1400" dirty="0"/>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a:t>MSI</a:t>
                      </a:r>
                    </a:p>
                    <a:p>
                      <a:pPr marL="0" marR="0" indent="0" algn="ctr" defTabSz="457200" rtl="0" eaLnBrk="1" fontAlgn="auto" latinLnBrk="0" hangingPunct="1">
                        <a:lnSpc>
                          <a:spcPct val="100000"/>
                        </a:lnSpc>
                        <a:spcBef>
                          <a:spcPts val="0"/>
                        </a:spcBef>
                        <a:spcAft>
                          <a:spcPts val="0"/>
                        </a:spcAft>
                        <a:buClrTx/>
                        <a:buSzTx/>
                        <a:buFontTx/>
                        <a:buNone/>
                        <a:tabLst/>
                        <a:defRPr/>
                      </a:pPr>
                      <a:r>
                        <a:rPr lang="en-GB" sz="2100" baseline="30000" dirty="0" err="1"/>
                        <a:t>Inestabilidad</a:t>
                      </a:r>
                      <a:r>
                        <a:rPr lang="en-GB" sz="2100" baseline="30000" dirty="0"/>
                        <a:t> </a:t>
                      </a:r>
                      <a:r>
                        <a:rPr lang="en-GB" sz="2100" baseline="30000" dirty="0" err="1"/>
                        <a:t>microsatelital</a:t>
                      </a:r>
                      <a:r>
                        <a:rPr lang="en-GB" sz="2100" baseline="30000" dirty="0"/>
                        <a:t> </a:t>
                      </a:r>
                      <a:r>
                        <a:rPr lang="en-GB" sz="1400" baseline="30000" dirty="0"/>
                        <a:t>1,3,4</a:t>
                      </a:r>
                      <a:endParaRPr lang="en-GB" sz="1400" dirty="0"/>
                    </a:p>
                  </a:txBody>
                  <a:tcPr marL="68580" marR="68580" marT="34290" marB="34290" anchor="ctr"/>
                </a:tc>
                <a:extLst>
                  <a:ext uri="{0D108BD9-81ED-4DB2-BD59-A6C34878D82A}">
                    <a16:rowId xmlns:a16="http://schemas.microsoft.com/office/drawing/2014/main" val="10000"/>
                  </a:ext>
                </a:extLst>
              </a:tr>
              <a:tr h="263629">
                <a:tc>
                  <a:txBody>
                    <a:bodyPr/>
                    <a:lstStyle/>
                    <a:p>
                      <a:r>
                        <a:rPr lang="en-US" sz="1100" b="1" dirty="0" err="1"/>
                        <a:t>Metodo</a:t>
                      </a:r>
                      <a:endParaRPr lang="en-US" sz="1100" b="1" dirty="0"/>
                    </a:p>
                  </a:txBody>
                  <a:tcPr anchor="ctr">
                    <a:solidFill>
                      <a:srgbClr val="F3F7FB"/>
                    </a:solidFill>
                  </a:tcPr>
                </a:tc>
                <a:tc>
                  <a:txBody>
                    <a:bodyPr/>
                    <a:lstStyle/>
                    <a:p>
                      <a:pPr marL="283464" marR="0" lvl="1" indent="-285750" algn="l" defTabSz="9144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100" kern="1200" dirty="0">
                          <a:effectLst/>
                        </a:rPr>
                        <a:t>IHC</a:t>
                      </a:r>
                      <a:endParaRPr lang="en-US" sz="1100" b="0" dirty="0"/>
                    </a:p>
                  </a:txBody>
                  <a:tcPr marL="68580" marR="68580" marT="34290" marB="34290" anchor="ctr">
                    <a:solidFill>
                      <a:srgbClr val="F3F7FB"/>
                    </a:solidFill>
                  </a:tcPr>
                </a:tc>
                <a:tc>
                  <a:txBody>
                    <a:bodyPr/>
                    <a:lstStyle/>
                    <a:p>
                      <a:pPr marL="285750" marR="0" lvl="1" indent="-285750" algn="l" defTabSz="9144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100" kern="1200" dirty="0">
                          <a:effectLst/>
                        </a:rPr>
                        <a:t>PCR</a:t>
                      </a:r>
                      <a:endParaRPr lang="en-US" sz="1100" b="0" dirty="0"/>
                    </a:p>
                  </a:txBody>
                  <a:tcPr marL="68580" marR="68580" marT="34290" marB="34290" anchor="ctr">
                    <a:solidFill>
                      <a:srgbClr val="F3F7FB"/>
                    </a:solidFill>
                  </a:tcPr>
                </a:tc>
                <a:extLst>
                  <a:ext uri="{0D108BD9-81ED-4DB2-BD59-A6C34878D82A}">
                    <a16:rowId xmlns:a16="http://schemas.microsoft.com/office/drawing/2014/main" val="10001"/>
                  </a:ext>
                </a:extLst>
              </a:tr>
              <a:tr h="263629">
                <a:tc>
                  <a:txBody>
                    <a:bodyPr/>
                    <a:lstStyle/>
                    <a:p>
                      <a:r>
                        <a:rPr lang="es-AR" sz="1100" b="1" dirty="0"/>
                        <a:t>Hallazgo</a:t>
                      </a:r>
                      <a:endParaRPr lang="en-US" sz="1100" b="1" dirty="0"/>
                    </a:p>
                  </a:txBody>
                  <a:tcPr anchor="ctr"/>
                </a:tc>
                <a:tc>
                  <a:txBody>
                    <a:bodyPr/>
                    <a:lstStyle/>
                    <a:p>
                      <a:pPr marL="283464" marR="0" lvl="1" indent="-285750" algn="l" defTabSz="9144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100" baseline="0" dirty="0" err="1"/>
                        <a:t>Presencia</a:t>
                      </a:r>
                      <a:r>
                        <a:rPr lang="en-US" sz="1100" baseline="0" dirty="0"/>
                        <a:t> o </a:t>
                      </a:r>
                      <a:r>
                        <a:rPr lang="en-US" sz="1100" baseline="0" dirty="0" err="1"/>
                        <a:t>ausencia</a:t>
                      </a:r>
                      <a:r>
                        <a:rPr lang="en-US" sz="1100" baseline="0" dirty="0"/>
                        <a:t> de </a:t>
                      </a:r>
                      <a:r>
                        <a:rPr lang="en-US" sz="1100" baseline="0" dirty="0" err="1"/>
                        <a:t>proteinas</a:t>
                      </a:r>
                      <a:r>
                        <a:rPr lang="en-US" sz="1100" baseline="0" dirty="0"/>
                        <a:t> de </a:t>
                      </a:r>
                      <a:r>
                        <a:rPr lang="en-US" sz="1100" baseline="0" dirty="0" err="1"/>
                        <a:t>reparación</a:t>
                      </a:r>
                      <a:endParaRPr lang="en-US" sz="1100" b="0" dirty="0"/>
                    </a:p>
                  </a:txBody>
                  <a:tcPr marL="68580" marR="68580" marT="34290" marB="34290" anchor="ctr"/>
                </a:tc>
                <a:tc>
                  <a:txBody>
                    <a:bodyPr/>
                    <a:lstStyle/>
                    <a:p>
                      <a:pPr marL="285750" marR="0" lvl="1" indent="-285750" algn="l" defTabSz="914400" rtl="0" eaLnBrk="1" fontAlgn="auto" latinLnBrk="0" hangingPunct="1">
                        <a:lnSpc>
                          <a:spcPct val="100000"/>
                        </a:lnSpc>
                        <a:spcBef>
                          <a:spcPts val="0"/>
                        </a:spcBef>
                        <a:spcAft>
                          <a:spcPts val="0"/>
                        </a:spcAft>
                        <a:buClr>
                          <a:schemeClr val="accent5"/>
                        </a:buClr>
                        <a:buSzTx/>
                        <a:buFont typeface="Arial" panose="020B0604020202020204" pitchFamily="34" charset="0"/>
                        <a:buChar char="•"/>
                        <a:tabLst/>
                        <a:defRPr/>
                      </a:pPr>
                      <a:r>
                        <a:rPr lang="en-US" sz="1100" dirty="0" err="1"/>
                        <a:t>Presencia</a:t>
                      </a:r>
                      <a:r>
                        <a:rPr lang="en-US" sz="1100" dirty="0"/>
                        <a:t> o </a:t>
                      </a:r>
                      <a:r>
                        <a:rPr lang="en-US" sz="1100" dirty="0" err="1"/>
                        <a:t>ausencia</a:t>
                      </a:r>
                      <a:r>
                        <a:rPr lang="en-US" sz="1100" dirty="0"/>
                        <a:t> de </a:t>
                      </a:r>
                      <a:r>
                        <a:rPr lang="en-US" sz="1100" dirty="0" err="1"/>
                        <a:t>mutaciones</a:t>
                      </a:r>
                      <a:r>
                        <a:rPr lang="en-US" sz="1100" dirty="0"/>
                        <a:t> del ADN</a:t>
                      </a:r>
                      <a:endParaRPr lang="en-US" sz="1100" b="0" dirty="0"/>
                    </a:p>
                  </a:txBody>
                  <a:tcPr marL="68580" marR="68580" marT="34290" marB="34290" anchor="ctr"/>
                </a:tc>
                <a:extLst>
                  <a:ext uri="{0D108BD9-81ED-4DB2-BD59-A6C34878D82A}">
                    <a16:rowId xmlns:a16="http://schemas.microsoft.com/office/drawing/2014/main" val="10002"/>
                  </a:ext>
                </a:extLst>
              </a:tr>
              <a:tr h="582930">
                <a:tc>
                  <a:txBody>
                    <a:bodyPr/>
                    <a:lstStyle/>
                    <a:p>
                      <a:r>
                        <a:rPr lang="es-AR" sz="1100" b="1" dirty="0"/>
                        <a:t>Ventajas</a:t>
                      </a:r>
                      <a:endParaRPr lang="en-US" sz="1100" b="1" dirty="0"/>
                    </a:p>
                  </a:txBody>
                  <a:tcPr anchor="ctr">
                    <a:solidFill>
                      <a:srgbClr val="F3F7FB"/>
                    </a:solidFill>
                  </a:tcPr>
                </a:tc>
                <a:tc>
                  <a:txBody>
                    <a:bodyPr/>
                    <a:lstStyle/>
                    <a:p>
                      <a:pPr marL="283464" lvl="1" indent="-285750">
                        <a:buClr>
                          <a:schemeClr val="accent5"/>
                        </a:buClr>
                        <a:buFont typeface="Arial" panose="020B0604020202020204" pitchFamily="34" charset="0"/>
                        <a:buChar char="•"/>
                      </a:pPr>
                      <a:r>
                        <a:rPr lang="en-US" sz="1100" dirty="0" err="1"/>
                        <a:t>Bajo</a:t>
                      </a:r>
                      <a:r>
                        <a:rPr lang="en-US" sz="1100" baseline="0" dirty="0"/>
                        <a:t> </a:t>
                      </a:r>
                      <a:r>
                        <a:rPr lang="en-US" sz="1100" dirty="0" err="1"/>
                        <a:t>costo</a:t>
                      </a:r>
                      <a:endParaRPr lang="en-US" sz="1100" dirty="0"/>
                    </a:p>
                    <a:p>
                      <a:pPr marL="283464" lvl="1" indent="-285750">
                        <a:buClr>
                          <a:schemeClr val="accent5"/>
                        </a:buClr>
                        <a:buFont typeface="Arial" panose="020B0604020202020204" pitchFamily="34" charset="0"/>
                        <a:buChar char="•"/>
                      </a:pPr>
                      <a:r>
                        <a:rPr lang="en-US" sz="1100" baseline="0" dirty="0"/>
                        <a:t>Baja  </a:t>
                      </a:r>
                      <a:r>
                        <a:rPr lang="en-US" sz="1100" baseline="0" dirty="0" err="1"/>
                        <a:t>tecnología</a:t>
                      </a:r>
                      <a:endParaRPr lang="en-US" sz="1100" baseline="0" dirty="0"/>
                    </a:p>
                    <a:p>
                      <a:pPr marL="283464" lvl="1" indent="-285750">
                        <a:buClr>
                          <a:schemeClr val="accent5"/>
                        </a:buClr>
                        <a:buFont typeface="Arial" panose="020B0604020202020204" pitchFamily="34" charset="0"/>
                        <a:buChar char="•"/>
                      </a:pPr>
                      <a:r>
                        <a:rPr lang="es-AR" sz="1100" baseline="0" dirty="0"/>
                        <a:t>Rápido resultado</a:t>
                      </a:r>
                      <a:endParaRPr lang="en-US" sz="1100" baseline="0" dirty="0"/>
                    </a:p>
                  </a:txBody>
                  <a:tcPr marL="68580" marR="68580" marT="34290" marB="34290" anchor="ctr">
                    <a:solidFill>
                      <a:srgbClr val="F3F7FB"/>
                    </a:solidFill>
                  </a:tcPr>
                </a:tc>
                <a:tc>
                  <a:txBody>
                    <a:bodyPr/>
                    <a:lstStyle/>
                    <a:p>
                      <a:pPr marL="285750" lvl="1" indent="-285750">
                        <a:buClr>
                          <a:schemeClr val="accent5"/>
                        </a:buClr>
                        <a:buFont typeface="Arial" panose="020B0604020202020204" pitchFamily="34" charset="0"/>
                        <a:buChar char="•"/>
                      </a:pPr>
                      <a:r>
                        <a:rPr lang="es-AR" sz="1100" baseline="0" dirty="0"/>
                        <a:t>Test único</a:t>
                      </a:r>
                      <a:endParaRPr lang="en-US" sz="1100" baseline="0" dirty="0"/>
                    </a:p>
                    <a:p>
                      <a:pPr marL="285750" lvl="1" indent="-285750">
                        <a:buClr>
                          <a:schemeClr val="accent5"/>
                        </a:buClr>
                        <a:buFont typeface="Arial" panose="020B0604020202020204" pitchFamily="34" charset="0"/>
                        <a:buChar char="•"/>
                      </a:pPr>
                      <a:r>
                        <a:rPr lang="en-US" sz="1100" baseline="0" dirty="0"/>
                        <a:t>Kit </a:t>
                      </a:r>
                      <a:r>
                        <a:rPr lang="en-US" sz="1100" baseline="0" dirty="0" err="1"/>
                        <a:t>disponible</a:t>
                      </a:r>
                      <a:r>
                        <a:rPr lang="en-US" sz="1100" baseline="0" dirty="0"/>
                        <a:t>  (</a:t>
                      </a:r>
                      <a:r>
                        <a:rPr lang="en-US" sz="1100" baseline="0" dirty="0" err="1"/>
                        <a:t>Promega</a:t>
                      </a:r>
                      <a:r>
                        <a:rPr lang="en-US" sz="1100" baseline="0" dirty="0"/>
                        <a:t>)</a:t>
                      </a:r>
                    </a:p>
                  </a:txBody>
                  <a:tcPr marL="68580" marR="68580" marT="34290" marB="34290" anchor="ctr">
                    <a:solidFill>
                      <a:srgbClr val="F3F7FB"/>
                    </a:solidFill>
                  </a:tcPr>
                </a:tc>
                <a:extLst>
                  <a:ext uri="{0D108BD9-81ED-4DB2-BD59-A6C34878D82A}">
                    <a16:rowId xmlns:a16="http://schemas.microsoft.com/office/drawing/2014/main" val="10003"/>
                  </a:ext>
                </a:extLst>
              </a:tr>
              <a:tr h="1093287">
                <a:tc>
                  <a:txBody>
                    <a:bodyPr/>
                    <a:lstStyle/>
                    <a:p>
                      <a:r>
                        <a:rPr lang="en-US" sz="1100" b="1" dirty="0" err="1"/>
                        <a:t>Desventajas</a:t>
                      </a:r>
                      <a:endParaRPr lang="en-US" sz="1100" b="1" dirty="0"/>
                    </a:p>
                  </a:txBody>
                  <a:tcPr anchor="ctr"/>
                </a:tc>
                <a:tc>
                  <a:txBody>
                    <a:bodyPr/>
                    <a:lstStyle/>
                    <a:p>
                      <a:pPr marL="285750" lvl="1" indent="-285750">
                        <a:buClr>
                          <a:schemeClr val="accent5"/>
                        </a:buClr>
                        <a:buFont typeface="Arial" panose="020B0604020202020204" pitchFamily="34" charset="0"/>
                        <a:buChar char="•"/>
                      </a:pPr>
                      <a:r>
                        <a:rPr lang="en-US" sz="1100" dirty="0" err="1"/>
                        <a:t>Depende</a:t>
                      </a:r>
                      <a:r>
                        <a:rPr lang="en-US" sz="1100" dirty="0"/>
                        <a:t> de la </a:t>
                      </a:r>
                      <a:r>
                        <a:rPr lang="en-US" sz="1100" dirty="0" err="1"/>
                        <a:t>interpretación</a:t>
                      </a:r>
                      <a:r>
                        <a:rPr lang="en-US" sz="1100" baseline="0" dirty="0"/>
                        <a:t> del </a:t>
                      </a:r>
                      <a:r>
                        <a:rPr lang="en-US" sz="1100" baseline="0" dirty="0" err="1"/>
                        <a:t>patólogo</a:t>
                      </a:r>
                      <a:r>
                        <a:rPr lang="en-US" sz="1100" baseline="0" dirty="0"/>
                        <a:t> (</a:t>
                      </a:r>
                      <a:r>
                        <a:rPr lang="en-US" sz="1100" baseline="0" dirty="0" err="1"/>
                        <a:t>tinción</a:t>
                      </a:r>
                      <a:r>
                        <a:rPr lang="en-US" sz="1100" baseline="0" dirty="0"/>
                        <a:t>/</a:t>
                      </a:r>
                      <a:r>
                        <a:rPr lang="en-US" sz="1100" baseline="0" dirty="0" err="1"/>
                        <a:t>interpretación</a:t>
                      </a:r>
                      <a:r>
                        <a:rPr lang="en-US" sz="1100" baseline="0" dirty="0"/>
                        <a:t>)</a:t>
                      </a:r>
                    </a:p>
                    <a:p>
                      <a:pPr marL="285750" lvl="1" indent="-285750">
                        <a:buClr>
                          <a:schemeClr val="accent5"/>
                        </a:buClr>
                        <a:buFont typeface="Arial" panose="020B0604020202020204" pitchFamily="34" charset="0"/>
                        <a:buChar char="•"/>
                      </a:pPr>
                      <a:r>
                        <a:rPr lang="en-US" sz="1100" baseline="0" dirty="0" err="1"/>
                        <a:t>Muchos</a:t>
                      </a:r>
                      <a:r>
                        <a:rPr lang="en-US" sz="1100" baseline="0" dirty="0"/>
                        <a:t> </a:t>
                      </a:r>
                      <a:r>
                        <a:rPr lang="en-US" sz="1100" baseline="0" dirty="0" err="1"/>
                        <a:t>anticuerpos</a:t>
                      </a:r>
                      <a:r>
                        <a:rPr lang="en-US" sz="1100" baseline="0" dirty="0"/>
                        <a:t> </a:t>
                      </a:r>
                      <a:r>
                        <a:rPr lang="en-US" sz="1100" baseline="0" dirty="0" err="1"/>
                        <a:t>disponibles</a:t>
                      </a:r>
                      <a:r>
                        <a:rPr lang="en-US" sz="1100" baseline="0" dirty="0"/>
                        <a:t> para </a:t>
                      </a:r>
                      <a:r>
                        <a:rPr lang="en-US" sz="1100" baseline="0" dirty="0" err="1"/>
                        <a:t>cada</a:t>
                      </a:r>
                      <a:r>
                        <a:rPr lang="en-US" sz="1100" baseline="0" dirty="0"/>
                        <a:t> </a:t>
                      </a:r>
                      <a:r>
                        <a:rPr lang="en-US" sz="1100" baseline="0" dirty="0" err="1"/>
                        <a:t>proteína</a:t>
                      </a:r>
                      <a:endParaRPr lang="en-US" sz="1100" baseline="0" dirty="0"/>
                    </a:p>
                    <a:p>
                      <a:pPr marL="0" lvl="1" indent="0">
                        <a:buClr>
                          <a:schemeClr val="accent5"/>
                        </a:buClr>
                        <a:buFont typeface="Arial" panose="020B0604020202020204" pitchFamily="34" charset="0"/>
                        <a:buNone/>
                      </a:pPr>
                      <a:endParaRPr lang="en-US" sz="1100" dirty="0"/>
                    </a:p>
                  </a:txBody>
                  <a:tcPr marL="68580" marR="68580" marT="34290" marB="34290" anchor="ctr"/>
                </a:tc>
                <a:tc>
                  <a:txBody>
                    <a:bodyPr/>
                    <a:lstStyle/>
                    <a:p>
                      <a:pPr marL="285750" lvl="1" indent="-285750">
                        <a:buClr>
                          <a:schemeClr val="accent5"/>
                        </a:buClr>
                        <a:buFont typeface="Arial" panose="020B0604020202020204" pitchFamily="34" charset="0"/>
                        <a:buChar char="•"/>
                      </a:pPr>
                      <a:r>
                        <a:rPr lang="en-US" sz="1100" dirty="0" err="1"/>
                        <a:t>Más</a:t>
                      </a:r>
                      <a:r>
                        <a:rPr lang="en-US" sz="1100" dirty="0"/>
                        <a:t> </a:t>
                      </a:r>
                      <a:r>
                        <a:rPr lang="en-US" sz="1100" dirty="0" err="1"/>
                        <a:t>caro</a:t>
                      </a:r>
                      <a:endParaRPr lang="en-US" sz="1100" dirty="0"/>
                    </a:p>
                    <a:p>
                      <a:pPr marL="285750" lvl="1" indent="-285750">
                        <a:buClr>
                          <a:schemeClr val="accent5"/>
                        </a:buClr>
                        <a:buFont typeface="Arial" panose="020B0604020202020204" pitchFamily="34" charset="0"/>
                        <a:buChar char="•"/>
                      </a:pPr>
                      <a:r>
                        <a:rPr lang="en-US" sz="1100" baseline="0" dirty="0" err="1"/>
                        <a:t>Tarda</a:t>
                      </a:r>
                      <a:r>
                        <a:rPr lang="en-US" sz="1100" baseline="0" dirty="0"/>
                        <a:t> </a:t>
                      </a:r>
                      <a:r>
                        <a:rPr lang="en-US" sz="1100" baseline="0" dirty="0" err="1"/>
                        <a:t>más</a:t>
                      </a:r>
                      <a:r>
                        <a:rPr lang="en-US" sz="1100" baseline="0" dirty="0"/>
                        <a:t> el </a:t>
                      </a:r>
                      <a:r>
                        <a:rPr lang="en-US" sz="1100" baseline="0" dirty="0" err="1"/>
                        <a:t>resultado</a:t>
                      </a:r>
                      <a:endParaRPr lang="en-US" sz="1100" dirty="0"/>
                    </a:p>
                    <a:p>
                      <a:pPr marL="285750" lvl="1" indent="-285750">
                        <a:buClr>
                          <a:schemeClr val="accent5"/>
                        </a:buClr>
                        <a:buFont typeface="Arial" panose="020B0604020202020204" pitchFamily="34" charset="0"/>
                        <a:buChar char="•"/>
                      </a:pPr>
                      <a:r>
                        <a:rPr lang="en-US" sz="1100" dirty="0" err="1"/>
                        <a:t>Requiere</a:t>
                      </a:r>
                      <a:r>
                        <a:rPr lang="en-US" sz="1100" dirty="0"/>
                        <a:t> un </a:t>
                      </a:r>
                      <a:r>
                        <a:rPr lang="en-US" sz="1100" dirty="0" err="1"/>
                        <a:t>tejido</a:t>
                      </a:r>
                      <a:r>
                        <a:rPr lang="en-US" sz="1100" dirty="0"/>
                        <a:t> de control normal</a:t>
                      </a:r>
                      <a:r>
                        <a:rPr lang="en-US" sz="1100" baseline="0" dirty="0"/>
                        <a:t> (</a:t>
                      </a:r>
                      <a:r>
                        <a:rPr lang="en-US" sz="1100" baseline="0" dirty="0" err="1"/>
                        <a:t>tejido</a:t>
                      </a:r>
                      <a:r>
                        <a:rPr lang="en-US" sz="1100" baseline="0" dirty="0"/>
                        <a:t> o </a:t>
                      </a:r>
                      <a:r>
                        <a:rPr lang="en-US" sz="1100" baseline="0" dirty="0" err="1"/>
                        <a:t>sangre</a:t>
                      </a:r>
                      <a:r>
                        <a:rPr lang="en-US" sz="1100" baseline="0" dirty="0"/>
                        <a:t>)</a:t>
                      </a:r>
                    </a:p>
                  </a:txBody>
                  <a:tcPr marL="68580" marR="68580" marT="34290" marB="34290" anchor="ctr"/>
                </a:tc>
                <a:extLst>
                  <a:ext uri="{0D108BD9-81ED-4DB2-BD59-A6C34878D82A}">
                    <a16:rowId xmlns:a16="http://schemas.microsoft.com/office/drawing/2014/main" val="10004"/>
                  </a:ext>
                </a:extLst>
              </a:tr>
            </a:tbl>
          </a:graphicData>
        </a:graphic>
      </p:graphicFrame>
      <p:sp>
        <p:nvSpPr>
          <p:cNvPr id="10" name="TextBox 9"/>
          <p:cNvSpPr txBox="1"/>
          <p:nvPr/>
        </p:nvSpPr>
        <p:spPr>
          <a:xfrm>
            <a:off x="465138" y="4522696"/>
            <a:ext cx="8595360" cy="304892"/>
          </a:xfrm>
          <a:prstGeom prst="rect">
            <a:avLst/>
          </a:prstGeom>
          <a:noFill/>
        </p:spPr>
        <p:txBody>
          <a:bodyPr wrap="square" lIns="0" tIns="0" rIns="0" bIns="0" rtlCol="0" anchor="b">
            <a:spAutoFit/>
          </a:bodyPr>
          <a:lstStyle/>
          <a:p>
            <a:pPr defTabSz="914378">
              <a:lnSpc>
                <a:spcPct val="80000"/>
              </a:lnSpc>
              <a:spcBef>
                <a:spcPts val="240"/>
              </a:spcBef>
              <a:defRPr/>
            </a:pPr>
            <a:r>
              <a:rPr lang="en-US" sz="750" dirty="0" err="1">
                <a:solidFill>
                  <a:prstClr val="black"/>
                </a:solidFill>
                <a:latin typeface="Calibri"/>
              </a:rPr>
              <a:t>dMMR</a:t>
            </a:r>
            <a:r>
              <a:rPr lang="en-US" sz="750" dirty="0">
                <a:solidFill>
                  <a:prstClr val="black"/>
                </a:solidFill>
                <a:latin typeface="Calibri"/>
              </a:rPr>
              <a:t>, deficient mismatch repair; DNA, deoxyribonucleic acid; MSI-H, high microsatellite instability.</a:t>
            </a:r>
          </a:p>
          <a:p>
            <a:pPr defTabSz="914378">
              <a:lnSpc>
                <a:spcPct val="80000"/>
              </a:lnSpc>
              <a:spcBef>
                <a:spcPts val="240"/>
              </a:spcBef>
              <a:defRPr/>
            </a:pPr>
            <a:r>
              <a:rPr lang="en-US" sz="750" dirty="0">
                <a:solidFill>
                  <a:prstClr val="black"/>
                </a:solidFill>
                <a:latin typeface="Calibri"/>
              </a:rPr>
              <a:t>1. Richman  R. </a:t>
            </a:r>
            <a:r>
              <a:rPr lang="en-US" sz="750" i="1" dirty="0" err="1">
                <a:solidFill>
                  <a:prstClr val="black"/>
                </a:solidFill>
                <a:latin typeface="Calibri"/>
              </a:rPr>
              <a:t>Int</a:t>
            </a:r>
            <a:r>
              <a:rPr lang="en-US" sz="750" i="1" dirty="0">
                <a:solidFill>
                  <a:prstClr val="black"/>
                </a:solidFill>
                <a:latin typeface="Calibri"/>
              </a:rPr>
              <a:t> J </a:t>
            </a:r>
            <a:r>
              <a:rPr lang="en-US" sz="750" i="1" dirty="0" err="1">
                <a:solidFill>
                  <a:prstClr val="black"/>
                </a:solidFill>
                <a:latin typeface="Calibri"/>
              </a:rPr>
              <a:t>Oncol</a:t>
            </a:r>
            <a:r>
              <a:rPr lang="en-US" sz="750" dirty="0">
                <a:solidFill>
                  <a:prstClr val="black"/>
                </a:solidFill>
                <a:latin typeface="Calibri"/>
              </a:rPr>
              <a:t>. 2015;47:1189-1202. 2. Van </a:t>
            </a:r>
            <a:r>
              <a:rPr lang="en-US" sz="750" dirty="0" err="1">
                <a:solidFill>
                  <a:prstClr val="black"/>
                </a:solidFill>
                <a:latin typeface="Calibri"/>
              </a:rPr>
              <a:t>Cutsem</a:t>
            </a:r>
            <a:r>
              <a:rPr lang="en-US" sz="750" dirty="0">
                <a:solidFill>
                  <a:prstClr val="black"/>
                </a:solidFill>
                <a:latin typeface="Calibri"/>
              </a:rPr>
              <a:t> E. </a:t>
            </a:r>
            <a:r>
              <a:rPr lang="en-US" sz="750" i="1" dirty="0">
                <a:solidFill>
                  <a:prstClr val="black"/>
                </a:solidFill>
                <a:latin typeface="Calibri"/>
              </a:rPr>
              <a:t>Ann </a:t>
            </a:r>
            <a:r>
              <a:rPr lang="en-US" sz="750" i="1" dirty="0" err="1">
                <a:solidFill>
                  <a:prstClr val="black"/>
                </a:solidFill>
                <a:latin typeface="Calibri"/>
              </a:rPr>
              <a:t>Oncol</a:t>
            </a:r>
            <a:r>
              <a:rPr lang="en-US" sz="750" dirty="0">
                <a:solidFill>
                  <a:prstClr val="black"/>
                </a:solidFill>
                <a:latin typeface="Calibri"/>
              </a:rPr>
              <a:t>. 2016;27:1386-1422. 3. </a:t>
            </a:r>
            <a:r>
              <a:rPr lang="en-US" sz="750" dirty="0" err="1">
                <a:solidFill>
                  <a:prstClr val="black"/>
                </a:solidFill>
                <a:latin typeface="Calibri"/>
              </a:rPr>
              <a:t>Promega</a:t>
            </a:r>
            <a:r>
              <a:rPr lang="en-US" sz="750" dirty="0">
                <a:solidFill>
                  <a:prstClr val="black"/>
                </a:solidFill>
                <a:latin typeface="Calibri"/>
              </a:rPr>
              <a:t>. Accessed December 14, 2016. </a:t>
            </a:r>
            <a:br>
              <a:rPr lang="en-US" sz="750" dirty="0">
                <a:solidFill>
                  <a:prstClr val="black"/>
                </a:solidFill>
                <a:latin typeface="Calibri"/>
              </a:rPr>
            </a:br>
            <a:r>
              <a:rPr lang="en-US" sz="750" dirty="0">
                <a:solidFill>
                  <a:prstClr val="black"/>
                </a:solidFill>
                <a:latin typeface="Calibri"/>
              </a:rPr>
              <a:t>4. Quest Diagnostic. Accessed December 14, 2016.  5. ARUP. Accessed December 14, 2016.</a:t>
            </a:r>
          </a:p>
        </p:txBody>
      </p:sp>
    </p:spTree>
    <p:extLst>
      <p:ext uri="{BB962C8B-B14F-4D97-AF65-F5344CB8AC3E}">
        <p14:creationId xmlns:p14="http://schemas.microsoft.com/office/powerpoint/2010/main" val="44487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8922EA-A977-4D17-903A-1CAA09E4CCDF}&quot;/&gt;&lt;isInvalidForFieldText val=&quot;0&quot;/&gt;&lt;Image&gt;&lt;filename val=&quot;C:\Documents and Settings\pevenagc\Desktop\067\Module 2\Publishing\data\asimages\{AE8922EA-A977-4D17-903A-1CAA09E4CCDF}_16.png&quot;/&gt;&lt;left val=&quot;206&quot;/&gt;&lt;top val=&quot;105&quot;/&gt;&lt;width val=&quot;296&quot;/&gt;&lt;height val=&quot;9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8922EA-A977-4D17-903A-1CAA09E4CCDF}&quot;/&gt;&lt;isInvalidForFieldText val=&quot;0&quot;/&gt;&lt;Image&gt;&lt;filename val=&quot;C:\Documents and Settings\pevenagc\Desktop\067\Module 2\Publishing\data\asimages\{AE8922EA-A977-4D17-903A-1CAA09E4CCDF}_16.png&quot;/&gt;&lt;left val=&quot;206&quot;/&gt;&lt;top val=&quot;105&quot;/&gt;&lt;width val=&quot;296&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8922EA-A977-4D17-903A-1CAA09E4CCDF}&quot;/&gt;&lt;isInvalidForFieldText val=&quot;0&quot;/&gt;&lt;Image&gt;&lt;filename val=&quot;C:\Documents and Settings\pevenagc\Desktop\067\Module 2\Publishing\data\asimages\{AE8922EA-A977-4D17-903A-1CAA09E4CCDF}_16.png&quot;/&gt;&lt;left val=&quot;206&quot;/&gt;&lt;top val=&quot;105&quot;/&gt;&lt;width val=&quot;296&quot;/&gt;&lt;height val=&quot;93&quot;/&gt;&lt;hasText val=&quot;1&quot;/&gt;&lt;/Image&gt;&lt;/ThreeDShapeInfo&gt;"/>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626362"/>
      </a:dk1>
      <a:lt1>
        <a:srgbClr val="FFFFFF"/>
      </a:lt1>
      <a:dk2>
        <a:srgbClr val="036BA7"/>
      </a:dk2>
      <a:lt2>
        <a:srgbClr val="F1F1F0"/>
      </a:lt2>
      <a:accent1>
        <a:srgbClr val="4C4D4C"/>
      </a:accent1>
      <a:accent2>
        <a:srgbClr val="626362"/>
      </a:accent2>
      <a:accent3>
        <a:srgbClr val="767776"/>
      </a:accent3>
      <a:accent4>
        <a:srgbClr val="898A89"/>
      </a:accent4>
      <a:accent5>
        <a:srgbClr val="9E9F9E"/>
      </a:accent5>
      <a:accent6>
        <a:srgbClr val="B4B4B3"/>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RC">
  <a:themeElements>
    <a:clrScheme name="Gastric_BMS">
      <a:dk1>
        <a:srgbClr val="000000"/>
      </a:dk1>
      <a:lt1>
        <a:srgbClr val="FFFFFF"/>
      </a:lt1>
      <a:dk2>
        <a:srgbClr val="44546A"/>
      </a:dk2>
      <a:lt2>
        <a:srgbClr val="E7E6E6"/>
      </a:lt2>
      <a:accent1>
        <a:srgbClr val="247B90"/>
      </a:accent1>
      <a:accent2>
        <a:srgbClr val="1E92AB"/>
      </a:accent2>
      <a:accent3>
        <a:srgbClr val="2FB6BA"/>
      </a:accent3>
      <a:accent4>
        <a:srgbClr val="DF6E78"/>
      </a:accent4>
      <a:accent5>
        <a:srgbClr val="FAF6D1"/>
      </a:accent5>
      <a:accent6>
        <a:srgbClr val="6464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RC">
  <a:themeElements>
    <a:clrScheme name="Gastric_BMS">
      <a:dk1>
        <a:srgbClr val="000000"/>
      </a:dk1>
      <a:lt1>
        <a:srgbClr val="FFFFFF"/>
      </a:lt1>
      <a:dk2>
        <a:srgbClr val="44546A"/>
      </a:dk2>
      <a:lt2>
        <a:srgbClr val="E7E6E6"/>
      </a:lt2>
      <a:accent1>
        <a:srgbClr val="247B90"/>
      </a:accent1>
      <a:accent2>
        <a:srgbClr val="1E92AB"/>
      </a:accent2>
      <a:accent3>
        <a:srgbClr val="2FB6BA"/>
      </a:accent3>
      <a:accent4>
        <a:srgbClr val="DF6E78"/>
      </a:accent4>
      <a:accent5>
        <a:srgbClr val="FAF6D1"/>
      </a:accent5>
      <a:accent6>
        <a:srgbClr val="6464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RC">
  <a:themeElements>
    <a:clrScheme name="Gastric_BMS">
      <a:dk1>
        <a:srgbClr val="000000"/>
      </a:dk1>
      <a:lt1>
        <a:srgbClr val="FFFFFF"/>
      </a:lt1>
      <a:dk2>
        <a:srgbClr val="44546A"/>
      </a:dk2>
      <a:lt2>
        <a:srgbClr val="E7E6E6"/>
      </a:lt2>
      <a:accent1>
        <a:srgbClr val="247B90"/>
      </a:accent1>
      <a:accent2>
        <a:srgbClr val="1E92AB"/>
      </a:accent2>
      <a:accent3>
        <a:srgbClr val="2FB6BA"/>
      </a:accent3>
      <a:accent4>
        <a:srgbClr val="DF6E78"/>
      </a:accent4>
      <a:accent5>
        <a:srgbClr val="FAF6D1"/>
      </a:accent5>
      <a:accent6>
        <a:srgbClr val="6464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8.xml><?xml version="1.0" encoding="utf-8"?>
<a:theme xmlns:a="http://schemas.openxmlformats.org/drawingml/2006/main" name="1_Bristol Myers Squibb">
  <a:themeElements>
    <a:clrScheme name="Bristol Myers Squibb Colors">
      <a:dk1>
        <a:srgbClr val="595454"/>
      </a:dk1>
      <a:lt1>
        <a:srgbClr val="FFFFFF"/>
      </a:lt1>
      <a:dk2>
        <a:srgbClr val="595454"/>
      </a:dk2>
      <a:lt2>
        <a:srgbClr val="EEE7E7"/>
      </a:lt2>
      <a:accent1>
        <a:srgbClr val="595454"/>
      </a:accent1>
      <a:accent2>
        <a:srgbClr val="FFD186"/>
      </a:accent2>
      <a:accent3>
        <a:srgbClr val="59FFB9"/>
      </a:accent3>
      <a:accent4>
        <a:srgbClr val="A69F9F"/>
      </a:accent4>
      <a:accent5>
        <a:srgbClr val="33D6F1"/>
      </a:accent5>
      <a:accent6>
        <a:srgbClr val="FDA97D"/>
      </a:accent6>
      <a:hlink>
        <a:srgbClr val="595454"/>
      </a:hlink>
      <a:folHlink>
        <a:srgbClr val="595454"/>
      </a:folHlink>
    </a:clrScheme>
    <a:fontScheme name="Bristol Myers Squibb Fonts">
      <a:majorFont>
        <a:latin typeface="Trebuchet MS"/>
        <a:ea typeface=""/>
        <a:cs typeface=""/>
      </a:majorFont>
      <a:minorFont>
        <a:latin typeface="Trebuchet MS"/>
        <a:ea typeface=""/>
        <a:cs typeface=""/>
      </a:minorFont>
    </a:fontScheme>
    <a:fmtScheme name="Bristol Myers Squibb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Trebuchet MS"/>
          <a:buChar char="•"/>
          <a:defRPr sz="2000"/>
        </a:defPPr>
      </a:lstStyle>
    </a:txDef>
  </a:objectDefaults>
  <a:extraClrSchemeLst/>
  <a:custClrLst>
    <a:custClr name="Purple">
      <a:srgbClr val="BE2BBB"/>
    </a:custClr>
    <a:custClr name="Dark Gray">
      <a:srgbClr val="595454"/>
    </a:custClr>
    <a:custClr name="Gray">
      <a:srgbClr val="A69F9F"/>
    </a:custClr>
    <a:custClr name="Light Gray">
      <a:srgbClr val="EEE7E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Amber 2">
      <a:srgbClr val="FFD186"/>
    </a:custClr>
    <a:custClr name="Amber 1">
      <a:srgbClr val="FFECCD"/>
    </a:custClr>
    <a:custClr name="Peach 2">
      <a:srgbClr val="FDA97D"/>
    </a:custClr>
    <a:custClr name="Peach 1">
      <a:srgbClr val="FEDCCA"/>
    </a:custClr>
    <a:custClr name="Sienna 2">
      <a:srgbClr val="CB7C78"/>
    </a:custClr>
    <a:custClr name="Sienna 1">
      <a:srgbClr val="DAC5C5"/>
    </a:custClr>
    <a:custClr name="Mint 2">
      <a:srgbClr val="59FFB9"/>
    </a:custClr>
    <a:custClr name="Mint 1">
      <a:srgbClr val="C5FFE6"/>
    </a:custClr>
    <a:custClr name="Aqua 2">
      <a:srgbClr val="33D6F1"/>
    </a:custClr>
    <a:custClr name="Aqua 1">
      <a:srgbClr val="C0F2FB"/>
    </a:custClr>
  </a:custClrLst>
  <a:extLst>
    <a:ext uri="{05A4C25C-085E-4340-85A3-A5531E510DB2}">
      <thm15:themeFamily xmlns:thm15="http://schemas.microsoft.com/office/thememl/2012/main" name="BMS PowerPoint Template 28Feb2020" id="{0895FA39-87D9-4FFB-AE45-CFAF2734F0F6}" vid="{A72F8218-4743-4B1B-A885-BA1DCF34E058}"/>
    </a:ext>
  </a:extLst>
</a:theme>
</file>

<file path=ppt/theme/theme9.xml><?xml version="1.0" encoding="utf-8"?>
<a:theme xmlns:a="http://schemas.openxmlformats.org/drawingml/2006/main" name="3_CRC">
  <a:themeElements>
    <a:clrScheme name="Gastric_BMS">
      <a:dk1>
        <a:srgbClr val="000000"/>
      </a:dk1>
      <a:lt1>
        <a:srgbClr val="FFFFFF"/>
      </a:lt1>
      <a:dk2>
        <a:srgbClr val="44546A"/>
      </a:dk2>
      <a:lt2>
        <a:srgbClr val="E7E6E6"/>
      </a:lt2>
      <a:accent1>
        <a:srgbClr val="247B90"/>
      </a:accent1>
      <a:accent2>
        <a:srgbClr val="1E92AB"/>
      </a:accent2>
      <a:accent3>
        <a:srgbClr val="2FB6BA"/>
      </a:accent3>
      <a:accent4>
        <a:srgbClr val="DF6E78"/>
      </a:accent4>
      <a:accent5>
        <a:srgbClr val="FAF6D1"/>
      </a:accent5>
      <a:accent6>
        <a:srgbClr val="6464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8244AD7F81A74BB1F6BE7CC90FA8E8" ma:contentTypeVersion="10" ma:contentTypeDescription="Create a new document." ma:contentTypeScope="" ma:versionID="b5c38eb71ab2cfac29040eb2a823c998">
  <xsd:schema xmlns:xsd="http://www.w3.org/2001/XMLSchema" xmlns:xs="http://www.w3.org/2001/XMLSchema" xmlns:p="http://schemas.microsoft.com/office/2006/metadata/properties" xmlns:ns3="a404bc0d-6635-4632-b9f4-ce7643015644" xmlns:ns4="7e084402-7dce-43c9-86cb-e5c53132b20e" targetNamespace="http://schemas.microsoft.com/office/2006/metadata/properties" ma:root="true" ma:fieldsID="b731931e44af7bd01661c63a8d290925" ns3:_="" ns4:_="">
    <xsd:import namespace="a404bc0d-6635-4632-b9f4-ce7643015644"/>
    <xsd:import namespace="7e084402-7dce-43c9-86cb-e5c53132b2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4bc0d-6635-4632-b9f4-ce7643015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084402-7dce-43c9-86cb-e5c53132b2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208B7-E888-424A-BBFE-A5CB0949F3BD}">
  <ds:schemaRefs>
    <ds:schemaRef ds:uri="a404bc0d-6635-4632-b9f4-ce7643015644"/>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e084402-7dce-43c9-86cb-e5c53132b20e"/>
    <ds:schemaRef ds:uri="http://www.w3.org/XML/1998/namespace"/>
  </ds:schemaRefs>
</ds:datastoreItem>
</file>

<file path=customXml/itemProps2.xml><?xml version="1.0" encoding="utf-8"?>
<ds:datastoreItem xmlns:ds="http://schemas.openxmlformats.org/officeDocument/2006/customXml" ds:itemID="{A6211AFF-20B6-4AE2-9969-975F8DC67834}">
  <ds:schemaRefs>
    <ds:schemaRef ds:uri="http://schemas.microsoft.com/sharepoint/v3/contenttype/forms"/>
  </ds:schemaRefs>
</ds:datastoreItem>
</file>

<file path=customXml/itemProps3.xml><?xml version="1.0" encoding="utf-8"?>
<ds:datastoreItem xmlns:ds="http://schemas.openxmlformats.org/officeDocument/2006/customXml" ds:itemID="{7F5137C7-F04A-4ED9-99B6-8A3602476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4bc0d-6635-4632-b9f4-ce7643015644"/>
    <ds:schemaRef ds:uri="7e084402-7dce-43c9-86cb-e5c53132b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827</TotalTime>
  <Words>7562</Words>
  <Application>Microsoft Office PowerPoint</Application>
  <PresentationFormat>On-screen Show (16:9)</PresentationFormat>
  <Paragraphs>1237</Paragraphs>
  <Slides>41</Slides>
  <Notes>22</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41</vt:i4>
      </vt:variant>
    </vt:vector>
  </HeadingPairs>
  <TitlesOfParts>
    <vt:vector size="65" baseType="lpstr">
      <vt:lpstr>ＭＳ Ｐゴシック</vt:lpstr>
      <vt:lpstr>.AppleSystemUIFont</vt:lpstr>
      <vt:lpstr>Arial</vt:lpstr>
      <vt:lpstr>Arial Bold</vt:lpstr>
      <vt:lpstr>Arial Unicode MS</vt:lpstr>
      <vt:lpstr>Calibri</vt:lpstr>
      <vt:lpstr>Calibri Light</vt:lpstr>
      <vt:lpstr>Corbel</vt:lpstr>
      <vt:lpstr>Courier New</vt:lpstr>
      <vt:lpstr>LucidaGrande</vt:lpstr>
      <vt:lpstr>Open Sans Light</vt:lpstr>
      <vt:lpstr>Times New Roman</vt:lpstr>
      <vt:lpstr>Trebuchet MS</vt:lpstr>
      <vt:lpstr>Wingdings</vt:lpstr>
      <vt:lpstr>Wingdings 2</vt:lpstr>
      <vt:lpstr>Tema de Office</vt:lpstr>
      <vt:lpstr>1_Office Theme</vt:lpstr>
      <vt:lpstr>CRC</vt:lpstr>
      <vt:lpstr>1_Tema de Office</vt:lpstr>
      <vt:lpstr>1_CRC</vt:lpstr>
      <vt:lpstr>2_CRC</vt:lpstr>
      <vt:lpstr>Marco</vt:lpstr>
      <vt:lpstr>1_Bristol Myers Squibb</vt:lpstr>
      <vt:lpstr>3_CRC</vt:lpstr>
      <vt:lpstr>PowerPoint Presentation</vt:lpstr>
      <vt:lpstr>AGENDA</vt:lpstr>
      <vt:lpstr>MultiOMICS en CRC</vt:lpstr>
      <vt:lpstr>PowerPoint Presentation</vt:lpstr>
      <vt:lpstr>AGENDA</vt:lpstr>
      <vt:lpstr>Alteraciones funcionales en la replicación del ADN y mutaciones</vt:lpstr>
      <vt:lpstr>PowerPoint Presentation</vt:lpstr>
      <vt:lpstr>Microsatellite Instability in Cancer</vt:lpstr>
      <vt:lpstr>PowerPoint Presentation</vt:lpstr>
      <vt:lpstr>PowerPoint Presentation</vt:lpstr>
      <vt:lpstr>PowerPoint Presentation</vt:lpstr>
      <vt:lpstr>AGENDA</vt:lpstr>
      <vt:lpstr>CheckMate 142 Study Design – MSI-H Cohorts</vt:lpstr>
      <vt:lpstr>CheckMate 142 Monotherapy Cohort Study Design1,2</vt:lpstr>
      <vt:lpstr>Best Reduction in Target Lesion: All Patients</vt:lpstr>
      <vt:lpstr>Deepening of Response With Longer Follow-Up1</vt:lpstr>
      <vt:lpstr>PowerPoint Presentation</vt:lpstr>
      <vt:lpstr>PowerPoint Presentation</vt:lpstr>
      <vt:lpstr>CheckMate 142 Study Design (nivolumab + low-dose ipilimumab; 2L+)1–4</vt:lpstr>
      <vt:lpstr>Baseline Demographics and Disease Characteristics (nivolumab + low-dose ipilimumab; 2L+) </vt:lpstr>
      <vt:lpstr>Investigator-Assessed Response and Disease Control (nivolumab + low-dose ipilimumab; 2L+)1,2,3</vt:lpstr>
      <vt:lpstr>Patient Disposition and Exposure (nivolumab + low-dose ipilimumab; 2L+)</vt:lpstr>
      <vt:lpstr>Best Reduction in Target Lesions Based on Investigator-Assessed Response (nivolumab + low-dose ipilimumab; 2L+)a</vt:lpstr>
      <vt:lpstr>Response and Disease Control in Patient Subsets (nivolumab + low-dose ipilimumab; 2L+)1,2</vt:lpstr>
      <vt:lpstr>Progression-Free and Overall Survival (nivolumab + low-dose ipilimumab; 2L+)</vt:lpstr>
      <vt:lpstr>Overall Survival by Best Overall Response (nivolumab + low-dose ipilimumab; 2L+)</vt:lpstr>
      <vt:lpstr>Select Treatment-Related Adverse Events With Immune-Related Etiology (≥ 2%) (nivolumab + low-dose ipilimumab; 2L+)a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8HW Study Design</vt:lpstr>
      <vt:lpstr>PowerPoint Presentation</vt:lpstr>
      <vt:lpstr>PowerPoint Presentation</vt:lpstr>
      <vt:lpstr>PowerPoint Presentation</vt:lpstr>
      <vt:lpstr>EN CONCLUSION </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dc:creator>
  <cp:lastModifiedBy>Janocko Matejka, Melanie</cp:lastModifiedBy>
  <cp:revision>70</cp:revision>
  <dcterms:created xsi:type="dcterms:W3CDTF">2020-05-21T16:51:03Z</dcterms:created>
  <dcterms:modified xsi:type="dcterms:W3CDTF">2020-06-11T16:35:10Z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0x010100BA8244AD7F81A74BB1F6BE7CC90FA8E8</vt:lpwstr>
  </property>
</Properties>
</file>