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7" r:id="rId5"/>
    <p:sldId id="2168" r:id="rId6"/>
    <p:sldId id="1497" r:id="rId7"/>
    <p:sldId id="1496" r:id="rId8"/>
    <p:sldId id="1499" r:id="rId9"/>
    <p:sldId id="1503" r:id="rId10"/>
    <p:sldId id="1500" r:id="rId11"/>
    <p:sldId id="1467" r:id="rId12"/>
    <p:sldId id="1502" r:id="rId13"/>
    <p:sldId id="1506" r:id="rId14"/>
    <p:sldId id="286" r:id="rId15"/>
    <p:sldId id="2172" r:id="rId16"/>
    <p:sldId id="1468" r:id="rId17"/>
    <p:sldId id="1505" r:id="rId18"/>
    <p:sldId id="1472" r:id="rId19"/>
    <p:sldId id="1473" r:id="rId20"/>
    <p:sldId id="2164" r:id="rId21"/>
    <p:sldId id="1510" r:id="rId22"/>
    <p:sldId id="1495" r:id="rId23"/>
    <p:sldId id="1512" r:id="rId24"/>
    <p:sldId id="985" r:id="rId25"/>
    <p:sldId id="987" r:id="rId26"/>
    <p:sldId id="988" r:id="rId27"/>
    <p:sldId id="2144" r:id="rId28"/>
    <p:sldId id="268" r:id="rId29"/>
    <p:sldId id="989" r:id="rId30"/>
    <p:sldId id="990" r:id="rId31"/>
    <p:sldId id="271" r:id="rId32"/>
    <p:sldId id="274" r:id="rId33"/>
    <p:sldId id="272" r:id="rId34"/>
    <p:sldId id="273" r:id="rId35"/>
    <p:sldId id="2145" r:id="rId36"/>
    <p:sldId id="289" r:id="rId37"/>
    <p:sldId id="304" r:id="rId38"/>
    <p:sldId id="275" r:id="rId39"/>
    <p:sldId id="1005" r:id="rId40"/>
    <p:sldId id="1489" r:id="rId41"/>
    <p:sldId id="1494" r:id="rId42"/>
    <p:sldId id="2148" r:id="rId43"/>
    <p:sldId id="2167" r:id="rId44"/>
    <p:sldId id="1492" r:id="rId45"/>
    <p:sldId id="2166" r:id="rId46"/>
    <p:sldId id="2170" r:id="rId47"/>
    <p:sldId id="2169" r:id="rId48"/>
    <p:sldId id="2171" r:id="rId49"/>
    <p:sldId id="2157" r:id="rId50"/>
    <p:sldId id="318" r:id="rId51"/>
    <p:sldId id="1080" r:id="rId52"/>
    <p:sldId id="1002" r:id="rId53"/>
    <p:sldId id="1003" r:id="rId5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16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8B0BC-8B8C-4DC8-9BD1-07BD4CA54CF0}" type="datetimeFigureOut">
              <a:rPr lang="es-AR" smtClean="0"/>
              <a:pPr/>
              <a:t>8/6/2020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9C6AC-15E5-4134-BB96-2DF0E3FB6548}" type="slidenum">
              <a:rPr lang="es-AR" smtClean="0"/>
              <a:pPr/>
              <a:t>‹#›</a:t>
            </a:fld>
            <a:endParaRPr lang="es-AR"/>
          </a:p>
        </p:txBody>
      </p:sp>
    </p:spTree>
    <p:extLst>
      <p:ext uri="{BB962C8B-B14F-4D97-AF65-F5344CB8AC3E}">
        <p14:creationId xmlns:p14="http://schemas.microsoft.com/office/powerpoint/2010/main" val="41501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linicaltrials.gov/ct2/show/NCT0165887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inicaltrials.gov/ct2/show/NCT0165887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B59173-0864-4DBE-8FE6-B5128B5C9E00}" type="slidenum">
              <a:rPr kumimoji="0" lang="en-GB" altLang="es-ES" sz="1200" b="0" i="0" u="none" strike="noStrike" kern="1200" cap="none" spc="0" normalizeH="0" baseline="0" noProof="0" smtClean="0">
                <a:ln>
                  <a:noFill/>
                </a:ln>
                <a:solidFill>
                  <a:srgbClr val="000000"/>
                </a:solidFill>
                <a:effectLst/>
                <a:uLnTx/>
                <a:uFillTx/>
                <a:latin typeface="Arial" charset="0"/>
                <a:ea typeface="ＭＳ Ｐゴシック"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s-ES" sz="1200" b="0" i="0" u="none" strike="noStrike" kern="1200" cap="none" spc="0" normalizeH="0" baseline="0" noProof="0">
              <a:ln>
                <a:noFill/>
              </a:ln>
              <a:solidFill>
                <a:srgbClr val="000000"/>
              </a:solidFill>
              <a:effectLst/>
              <a:uLnTx/>
              <a:uFillTx/>
              <a:latin typeface="Arial" charset="0"/>
              <a:ea typeface="ＭＳ Ｐゴシック" charset="-128"/>
              <a:cs typeface="Arial" charset="0"/>
            </a:endParaRPr>
          </a:p>
        </p:txBody>
      </p:sp>
      <p:sp>
        <p:nvSpPr>
          <p:cNvPr id="29699"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166" tIns="46585" rIns="93166" bIns="46585" anchor="b"/>
          <a:lstStyle>
            <a:lvl1pPr defTabSz="933450">
              <a:defRPr sz="2400">
                <a:solidFill>
                  <a:schemeClr val="tx1"/>
                </a:solidFill>
                <a:latin typeface="Arial" charset="0"/>
                <a:ea typeface="ＭＳ Ｐゴシック" charset="-128"/>
              </a:defRPr>
            </a:lvl1pPr>
            <a:lvl2pPr marL="742950" indent="-285750" defTabSz="933450">
              <a:defRPr sz="2400">
                <a:solidFill>
                  <a:schemeClr val="tx1"/>
                </a:solidFill>
                <a:latin typeface="Arial" charset="0"/>
                <a:ea typeface="ＭＳ Ｐゴシック" charset="-128"/>
              </a:defRPr>
            </a:lvl2pPr>
            <a:lvl3pPr marL="1143000" indent="-228600" defTabSz="933450">
              <a:defRPr sz="2400">
                <a:solidFill>
                  <a:schemeClr val="tx1"/>
                </a:solidFill>
                <a:latin typeface="Arial" charset="0"/>
                <a:ea typeface="ＭＳ Ｐゴシック" charset="-128"/>
              </a:defRPr>
            </a:lvl3pPr>
            <a:lvl4pPr marL="1600200" indent="-228600" defTabSz="933450">
              <a:defRPr sz="2400">
                <a:solidFill>
                  <a:schemeClr val="tx1"/>
                </a:solidFill>
                <a:latin typeface="Arial" charset="0"/>
                <a:ea typeface="ＭＳ Ｐゴシック" charset="-128"/>
              </a:defRPr>
            </a:lvl4pPr>
            <a:lvl5pPr marL="2057400" indent="-228600" defTabSz="933450">
              <a:defRPr sz="2400">
                <a:solidFill>
                  <a:schemeClr val="tx1"/>
                </a:solidFill>
                <a:latin typeface="Arial" charset="0"/>
                <a:ea typeface="ＭＳ Ｐゴシック" charset="-128"/>
              </a:defRPr>
            </a:lvl5pPr>
            <a:lvl6pPr marL="2514600" indent="-228600" defTabSz="93345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3345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3345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3345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2B4E76BC-49D9-43F4-BA7C-23991BFADCB3}" type="slidenum">
              <a:rPr kumimoji="0" lang="en-GB" altLang="es-ES" sz="1200" b="0" i="0" u="none" strike="noStrike" kern="1200" cap="none" spc="0" normalizeH="0" baseline="0" noProof="0">
                <a:ln>
                  <a:noFill/>
                </a:ln>
                <a:solidFill>
                  <a:srgbClr val="000000"/>
                </a:solidFill>
                <a:effectLst/>
                <a:uLnTx/>
                <a:uFillTx/>
                <a:latin typeface="Arial" charset="0"/>
                <a:ea typeface="ＭＳ Ｐゴシック" charset="-128"/>
                <a:cs typeface="Arial" charset="0"/>
              </a:rPr>
              <a:pPr marL="0" marR="0" lvl="0" indent="0" algn="r" defTabSz="933450" rtl="0" eaLnBrk="1" fontAlgn="auto" latinLnBrk="0" hangingPunct="1">
                <a:lnSpc>
                  <a:spcPct val="100000"/>
                </a:lnSpc>
                <a:spcBef>
                  <a:spcPts val="0"/>
                </a:spcBef>
                <a:spcAft>
                  <a:spcPts val="0"/>
                </a:spcAft>
                <a:buClrTx/>
                <a:buSzTx/>
                <a:buFontTx/>
                <a:buNone/>
                <a:tabLst/>
                <a:defRPr/>
              </a:pPr>
              <a:t>4</a:t>
            </a:fld>
            <a:endParaRPr kumimoji="0" lang="en-GB" altLang="es-ES" sz="1200" b="0" i="0" u="none" strike="noStrike" kern="1200" cap="none" spc="0" normalizeH="0" baseline="0" noProof="0">
              <a:ln>
                <a:noFill/>
              </a:ln>
              <a:solidFill>
                <a:srgbClr val="000000"/>
              </a:solidFill>
              <a:effectLst/>
              <a:uLnTx/>
              <a:uFillTx/>
              <a:latin typeface="Arial" charset="0"/>
              <a:ea typeface="ＭＳ Ｐゴシック" charset="-128"/>
              <a:cs typeface="Arial" charset="0"/>
            </a:endParaRPr>
          </a:p>
        </p:txBody>
      </p:sp>
      <p:sp>
        <p:nvSpPr>
          <p:cNvPr id="29700" name="Rectangle 2"/>
          <p:cNvSpPr>
            <a:spLocks noGrp="1" noRot="1" noChangeAspect="1" noChangeArrowheads="1" noTextEdit="1"/>
          </p:cNvSpPr>
          <p:nvPr>
            <p:ph type="sldImg"/>
          </p:nvPr>
        </p:nvSpPr>
        <p:spPr>
          <a:xfrm>
            <a:off x="384175" y="685800"/>
            <a:ext cx="6091238" cy="3427413"/>
          </a:xfrm>
          <a:ln/>
        </p:spPr>
      </p:sp>
      <p:sp>
        <p:nvSpPr>
          <p:cNvPr id="29701" name="Rectangle 3"/>
          <p:cNvSpPr>
            <a:spLocks noGrp="1" noChangeArrowheads="1"/>
          </p:cNvSpPr>
          <p:nvPr>
            <p:ph type="body" idx="1"/>
          </p:nvPr>
        </p:nvSpPr>
        <p:spPr>
          <a:xfrm>
            <a:off x="800794" y="4255404"/>
            <a:ext cx="5142700" cy="4116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5" rIns="93166" bIns="46585"/>
          <a:lstStyle/>
          <a:p>
            <a:pPr eaLnBrk="1" hangingPunct="1">
              <a:spcBef>
                <a:spcPct val="0"/>
              </a:spcBef>
            </a:pPr>
            <a:endParaRPr lang="en-US" altLang="es-ES" sz="1800">
              <a:latin typeface="Arial" charset="0"/>
              <a:ea typeface="ＭＳ Ｐゴシック"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spcAft>
                <a:spcPts val="1214"/>
              </a:spcAft>
              <a:defRPr/>
            </a:pPr>
            <a:r>
              <a:rPr lang="en-US" dirty="0"/>
              <a:t>2L, second line; HBV, hepatitis B virus; HCV, hepatitis C virus; NR, not reached; NE, not estimable; OS, overall survival.</a:t>
            </a:r>
          </a:p>
        </p:txBody>
      </p:sp>
      <p:sp>
        <p:nvSpPr>
          <p:cNvPr id="4" name="Slide Number Placeholder 3"/>
          <p:cNvSpPr>
            <a:spLocks noGrp="1"/>
          </p:cNvSpPr>
          <p:nvPr>
            <p:ph type="sldNum" sz="quarter" idx="10"/>
          </p:nvPr>
        </p:nvSpPr>
        <p:spPr/>
        <p:txBody>
          <a:bodyPr/>
          <a:lstStyle/>
          <a:p>
            <a:fld id="{D15AF372-D681-5347-879C-81967C16D97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4925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100" dirty="0">
                <a:cs typeface="Arial" pitchFamily="34" charset="0"/>
              </a:rPr>
              <a:t>BICR, blind independent central review</a:t>
            </a:r>
            <a:r>
              <a:rPr lang="en-US" sz="1100" dirty="0">
                <a:solidFill>
                  <a:srgbClr val="000000"/>
                </a:solidFill>
                <a:ea typeface="Times New Roman" panose="02020603050405020304" pitchFamily="18" charset="0"/>
                <a:cs typeface="Arial" pitchFamily="34" charset="0"/>
              </a:rPr>
              <a:t>; ESC, escalation phase; EXP, expansion phase; </a:t>
            </a:r>
            <a:r>
              <a:rPr lang="en-US" sz="1100" dirty="0">
                <a:cs typeface="Arial" pitchFamily="34" charset="0"/>
              </a:rPr>
              <a:t>ORR, objective response rate; PD-L1, programmed death ligand 1; PD-L1+, ≥ 1% tumor cells expressing PD-L1; PD-L1−, &lt; 1% tumor cells expressing PD-L1; RECIST, response evaluation criteria in solid tumors; UTD, unable to determine PD-L1 expression. </a:t>
            </a:r>
          </a:p>
          <a:p>
            <a:endParaRPr lang="en-US" sz="1100" b="1" dirty="0">
              <a:cs typeface="Arial" pitchFamily="34" charset="0"/>
            </a:endParaRPr>
          </a:p>
          <a:p>
            <a:r>
              <a:rPr lang="en-US" sz="1100" b="1" dirty="0">
                <a:cs typeface="Arial" pitchFamily="34" charset="0"/>
              </a:rPr>
              <a:t>Key Takeaways</a:t>
            </a:r>
          </a:p>
          <a:p>
            <a:pPr marL="173422" indent="-173422">
              <a:buFont typeface="Arial" panose="020B0604020202020204" pitchFamily="34" charset="0"/>
              <a:buChar char="•"/>
            </a:pPr>
            <a:r>
              <a:rPr lang="en-US" sz="1100" dirty="0">
                <a:cs typeface="Arial" pitchFamily="34" charset="0"/>
              </a:rPr>
              <a:t>Objective responses in sorafenib-experienced patients were observed irrespective of PD-L1 expression on tumor cells using a 1% cutoff.</a:t>
            </a:r>
          </a:p>
          <a:p>
            <a:pPr marL="173422" indent="-173422">
              <a:buFont typeface="Arial" panose="020B0604020202020204" pitchFamily="34" charset="0"/>
              <a:buChar char="•"/>
            </a:pPr>
            <a:endParaRPr lang="en-US" sz="1100" b="1" dirty="0">
              <a:cs typeface="Arial" pitchFamily="34" charset="0"/>
            </a:endParaRPr>
          </a:p>
          <a:p>
            <a:r>
              <a:rPr lang="en-US" sz="1100" b="1" dirty="0">
                <a:cs typeface="Arial" pitchFamily="34" charset="0"/>
              </a:rPr>
              <a:t>Narrative</a:t>
            </a:r>
          </a:p>
          <a:p>
            <a:r>
              <a:rPr lang="en-US" sz="1100" dirty="0">
                <a:cs typeface="Arial" pitchFamily="34" charset="0"/>
              </a:rPr>
              <a:t>Tumor response stratified by patients with PD-L1 expression on tumor cells was evaluated as an exploratory analysis. Approximately 20% of patients treated in the study had PD-L1 expressed on ≥ 1% of tumor cells, and objective responses were observed regardless of PD-L1 expression on tumor cells using this 1% cutoff. Thus far in CheckMate-040, PD-L1 expression has been measured only on tumor cells. Analysis of PD-L1 expression on tumor-infiltrating lymphocytes (TILs) in CheckMate-040 patients is in progress, and results will be published separately. On the left is a waterfall plot of best change from baseline in target lesion for sorafenib</a:t>
            </a:r>
            <a:r>
              <a:rPr lang="en-US" sz="1100" b="1" dirty="0">
                <a:cs typeface="Arial" pitchFamily="34" charset="0"/>
              </a:rPr>
              <a:t>-</a:t>
            </a:r>
            <a:r>
              <a:rPr lang="en-US" sz="1100" dirty="0">
                <a:cs typeface="Arial" pitchFamily="34" charset="0"/>
              </a:rPr>
              <a:t>experienced patients in the escalation phase; the expansion phase is shown on the right. Red bars represent patients with PD-L1 tumor cell expression levels ≥ 1%; blue bars represent patients with PD-L1 tumor cell expression levels &lt; 1%. Black bars represent patients whose PD-L1 expression levels could not be determined.</a:t>
            </a:r>
          </a:p>
          <a:p>
            <a:endParaRPr lang="en-US" sz="1100" b="1" dirty="0">
              <a:cs typeface="Arial" pitchFamily="34" charset="0"/>
            </a:endParaRPr>
          </a:p>
          <a:p>
            <a:r>
              <a:rPr lang="en-US" sz="1100" b="1" dirty="0">
                <a:cs typeface="Arial" pitchFamily="34" charset="0"/>
              </a:rPr>
              <a:t>Reference</a:t>
            </a:r>
            <a:endParaRPr lang="da-DK" sz="1100" dirty="0">
              <a:cs typeface="Arial" pitchFamily="34" charset="0"/>
            </a:endParaRPr>
          </a:p>
          <a:p>
            <a:pPr marL="176717" indent="-176717" defTabSz="942489">
              <a:lnSpc>
                <a:spcPct val="80000"/>
              </a:lnSpc>
              <a:spcBef>
                <a:spcPts val="248"/>
              </a:spcBef>
              <a:buFont typeface="+mj-lt"/>
              <a:buAutoNum type="arabicPeriod"/>
              <a:defRPr/>
            </a:pPr>
            <a:r>
              <a:rPr lang="en-US" sz="1100" dirty="0">
                <a:cs typeface="Arial" pitchFamily="34" charset="0"/>
              </a:rPr>
              <a:t>Crocenzi TS, et al. Poster presentation at ASCO 2017. [4013]. </a:t>
            </a:r>
            <a:r>
              <a:rPr lang="it-IT" sz="1100" dirty="0">
                <a:cs typeface="Arial" pitchFamily="34" charset="0"/>
              </a:rPr>
              <a:t>[</a:t>
            </a:r>
            <a:r>
              <a:rPr lang="en-US" sz="1100" dirty="0">
                <a:cs typeface="Arial" pitchFamily="34" charset="0"/>
              </a:rPr>
              <a:t>Ref 1: Column 4; Figure 3; Ref 1: Column 4; Figure 3; Footnote</a:t>
            </a:r>
            <a:r>
              <a:rPr lang="it-IT" sz="1100" dirty="0">
                <a:cs typeface="Arial" pitchFamily="34" charset="0"/>
              </a:rPr>
              <a:t>]</a:t>
            </a:r>
          </a:p>
        </p:txBody>
      </p:sp>
      <p:sp>
        <p:nvSpPr>
          <p:cNvPr id="4" name="Slide Number Placeholder 3"/>
          <p:cNvSpPr>
            <a:spLocks noGrp="1"/>
          </p:cNvSpPr>
          <p:nvPr>
            <p:ph type="sldNum" sz="quarter" idx="10"/>
          </p:nvPr>
        </p:nvSpPr>
        <p:spPr/>
        <p:txBody>
          <a:bodyPr/>
          <a:lstStyle/>
          <a:p>
            <a:fld id="{AB987CA6-CCFE-47A0-809F-26DD8DD03AC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1592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3636705"/>
          </a:xfrm>
        </p:spPr>
        <p:txBody>
          <a:bodyPr/>
          <a:lstStyle/>
          <a:p>
            <a:pPr defTabSz="924916">
              <a:defRPr/>
            </a:pPr>
            <a:r>
              <a:rPr lang="en-US" dirty="0"/>
              <a:t>BOR, best overall response; NE, not estimable; NR, not reached; OS, overall survival; PD, progressive disease; SD, stable disease.</a:t>
            </a:r>
          </a:p>
          <a:p>
            <a:pPr defTabSz="924916">
              <a:defRPr/>
            </a:pPr>
            <a:r>
              <a:rPr lang="en-US" dirty="0"/>
              <a:t> </a:t>
            </a:r>
          </a:p>
          <a:p>
            <a:pPr defTabSz="924916">
              <a:defRPr/>
            </a:pPr>
            <a:endParaRPr lang="en-US" b="1" dirty="0"/>
          </a:p>
          <a:p>
            <a:pPr defTabSz="924916">
              <a:defRPr/>
            </a:pPr>
            <a:r>
              <a:rPr lang="en-US" b="1" dirty="0"/>
              <a:t>Key Takeaways</a:t>
            </a:r>
            <a:endParaRPr lang="en-US" b="1" strike="sngStrike" dirty="0"/>
          </a:p>
          <a:p>
            <a:pPr defTabSz="924916">
              <a:defRPr/>
            </a:pPr>
            <a:r>
              <a:rPr lang="en-US" dirty="0"/>
              <a:t>22 patients experienced a complete response or partial response. The median OS in those with a complete response was not reached. 30 patients had ≥ 25% reduction in target legion size. The median OS was 11.7 and 8.9 months for patients with increases in target lesion sizes of up to 25% or ≥ 25%.</a:t>
            </a:r>
          </a:p>
          <a:p>
            <a:pPr defTabSz="924916">
              <a:defRPr/>
            </a:pPr>
            <a:endParaRPr lang="en-US" dirty="0"/>
          </a:p>
          <a:p>
            <a:pPr defTabSz="924916">
              <a:defRPr/>
            </a:pPr>
            <a:r>
              <a:rPr lang="en-US" b="1" dirty="0"/>
              <a:t>Reference</a:t>
            </a:r>
            <a:endParaRPr lang="en-US" strike="sngStrike" dirty="0"/>
          </a:p>
          <a:p>
            <a:pPr defTabSz="924916">
              <a:defRPr/>
            </a:pPr>
            <a:r>
              <a:rPr lang="en-US" dirty="0"/>
              <a:t>1. El-</a:t>
            </a:r>
            <a:r>
              <a:rPr lang="en-US" dirty="0" err="1"/>
              <a:t>Khoueiry</a:t>
            </a:r>
            <a:r>
              <a:rPr lang="en-US" dirty="0"/>
              <a:t> A, et al. Poster presentation at ASCO-GI 2018. 475. [Ref 1: column 3; results; efficacy; figure 2 and footnotes; Ref 1: column 2; results; efficacy; figure 2; bullets 1,2 on the left; Ref 1: column 2; results; efficacy; figure 2; bullets 1,2 on the right; Ref 1: column 2; results; efficacy; figure 2; bullet below tables].</a:t>
            </a:r>
          </a:p>
          <a:p>
            <a:endParaRPr lang="en-US" dirty="0"/>
          </a:p>
        </p:txBody>
      </p:sp>
      <p:sp>
        <p:nvSpPr>
          <p:cNvPr id="4" name="Slide Number Placeholder 3"/>
          <p:cNvSpPr>
            <a:spLocks noGrp="1"/>
          </p:cNvSpPr>
          <p:nvPr>
            <p:ph type="sldNum" sz="quarter" idx="10"/>
          </p:nvPr>
        </p:nvSpPr>
        <p:spPr/>
        <p:txBody>
          <a:bodyPr/>
          <a:lstStyle/>
          <a:p>
            <a:fld id="{814AB7CC-F412-7B4B-8909-BFE87C692C3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9994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dirty="0">
                <a:cs typeface="Arial" pitchFamily="34" charset="0"/>
              </a:rPr>
              <a:t>2L, second line; AE, adverse event; </a:t>
            </a:r>
            <a:r>
              <a:rPr lang="en-US" kern="1200" dirty="0">
                <a:solidFill>
                  <a:schemeClr val="tx1"/>
                </a:solidFill>
                <a:effectLst/>
                <a:cs typeface="Arial" pitchFamily="34" charset="0"/>
              </a:rPr>
              <a:t>ALT, alanine aminotransferase; AST, aspartate aminotransferase; </a:t>
            </a:r>
            <a:r>
              <a:rPr lang="en-US" b="0" baseline="0" dirty="0">
                <a:solidFill>
                  <a:srgbClr val="000000"/>
                </a:solidFill>
                <a:effectLst/>
                <a:ea typeface="Times New Roman" panose="02020603050405020304" pitchFamily="18" charset="0"/>
                <a:cs typeface="Arial" pitchFamily="34" charset="0"/>
              </a:rPr>
              <a:t>ESC, escalation phase; EXP, expansion phase.</a:t>
            </a:r>
          </a:p>
          <a:p>
            <a:pPr defTabSz="924916">
              <a:defRPr/>
            </a:pPr>
            <a:endParaRPr lang="en-US" b="1" dirty="0">
              <a:cs typeface="Arial" pitchFamily="34" charset="0"/>
            </a:endParaRPr>
          </a:p>
          <a:p>
            <a:r>
              <a:rPr lang="en-US" b="1" dirty="0">
                <a:cs typeface="Arial" pitchFamily="34" charset="0"/>
              </a:rPr>
              <a:t>Key Takeaways</a:t>
            </a:r>
          </a:p>
          <a:p>
            <a:pPr marL="173422" indent="-173422">
              <a:buFont typeface="Arial" panose="020B0604020202020204" pitchFamily="34" charset="0"/>
              <a:buChar char="•"/>
            </a:pPr>
            <a:r>
              <a:rPr lang="en-US" b="0" i="0" u="none" strike="noStrike" kern="1200" baseline="0" dirty="0">
                <a:solidFill>
                  <a:schemeClr val="tx1"/>
                </a:solidFill>
                <a:cs typeface="Arial" pitchFamily="34" charset="0"/>
              </a:rPr>
              <a:t>Nivolumab had a manageable safety profile similar to that observed in other tumor types, with no new safety signals observed.</a:t>
            </a:r>
            <a:endParaRPr lang="en-US" b="1" dirty="0">
              <a:cs typeface="Arial" pitchFamily="34" charset="0"/>
            </a:endParaRPr>
          </a:p>
          <a:p>
            <a:endParaRPr lang="en-US" b="1" dirty="0">
              <a:cs typeface="Arial" pitchFamily="34" charset="0"/>
            </a:endParaRPr>
          </a:p>
          <a:p>
            <a:r>
              <a:rPr lang="en-US" b="1" dirty="0">
                <a:cs typeface="Arial" pitchFamily="34" charset="0"/>
              </a:rPr>
              <a:t>Narrative</a:t>
            </a:r>
          </a:p>
          <a:p>
            <a:r>
              <a:rPr lang="en-US" b="0" i="0" u="none" strike="noStrike" kern="1200" baseline="0" dirty="0">
                <a:solidFill>
                  <a:schemeClr val="tx1"/>
                </a:solidFill>
                <a:cs typeface="Arial" pitchFamily="34" charset="0"/>
              </a:rPr>
              <a:t>Grade 3/4 treatment-related AEs occurred in 32 sorafenib-experienced patients (18%) Frequencies of grade 3/4 ALT or AST elevations were 3% and 4%, respectively. One sorafenib-experienced patient in the dose-expansion phase died due to study drug (pneumonitis). No new safety signals were observed with nivolumab in patients with advanced HCC. Nivolumab had a manageable safety profile similar to that observed with nivolumab in other tumor types. </a:t>
            </a:r>
          </a:p>
          <a:p>
            <a:pPr>
              <a:defRPr/>
            </a:pPr>
            <a:endParaRPr lang="en-US" dirty="0">
              <a:cs typeface="Arial" pitchFamily="34" charset="0"/>
            </a:endParaRPr>
          </a:p>
          <a:p>
            <a:r>
              <a:rPr lang="en-US" b="1" dirty="0">
                <a:cs typeface="Arial" pitchFamily="34" charset="0"/>
              </a:rPr>
              <a:t>Reference</a:t>
            </a:r>
            <a:endParaRPr lang="da-DK" dirty="0">
              <a:cs typeface="Arial" pitchFamily="34" charset="0"/>
            </a:endParaRPr>
          </a:p>
          <a:p>
            <a:pPr marL="176717" indent="-176717" defTabSz="942489">
              <a:lnSpc>
                <a:spcPct val="80000"/>
              </a:lnSpc>
              <a:spcBef>
                <a:spcPts val="248"/>
              </a:spcBef>
              <a:buFont typeface="+mj-lt"/>
              <a:buAutoNum type="arabicPeriod"/>
              <a:defRPr/>
            </a:pPr>
            <a:r>
              <a:rPr lang="it-IT" dirty="0">
                <a:cs typeface="Arial" pitchFamily="34" charset="0"/>
              </a:rPr>
              <a:t>Crocenzi TS, et al. </a:t>
            </a:r>
            <a:r>
              <a:rPr lang="it-IT" b="0" dirty="0">
                <a:cs typeface="Arial" pitchFamily="34" charset="0"/>
              </a:rPr>
              <a:t>Poster presentation at </a:t>
            </a:r>
            <a:r>
              <a:rPr lang="it-IT" dirty="0">
                <a:cs typeface="Arial" pitchFamily="34" charset="0"/>
              </a:rPr>
              <a:t>ASCO 2017</a:t>
            </a:r>
            <a:r>
              <a:rPr lang="it-IT" strike="noStrike" dirty="0">
                <a:cs typeface="Arial" pitchFamily="34" charset="0"/>
              </a:rPr>
              <a:t>. [4013]. </a:t>
            </a:r>
            <a:r>
              <a:rPr lang="it-IT" dirty="0">
                <a:cs typeface="Arial" pitchFamily="34" charset="0"/>
              </a:rPr>
              <a:t>[</a:t>
            </a:r>
            <a:r>
              <a:rPr lang="en-US" dirty="0">
                <a:cs typeface="Arial" pitchFamily="34" charset="0"/>
              </a:rPr>
              <a:t>Ref 1: Column 5; Table 5; Ref 1: Column 5; Table 5; Footnote</a:t>
            </a:r>
            <a:r>
              <a:rPr lang="it-IT" dirty="0">
                <a:cs typeface="Arial" pitchFamily="34" charset="0"/>
              </a:rPr>
              <a:t>]</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AB987CA6-CCFE-47A0-809F-26DD8DD03AC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8533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24916">
              <a:defRPr/>
            </a:pPr>
            <a:fld id="{47DBAC98-9B43-4B1F-9427-849BD0124E26}" type="slidenum">
              <a:rPr lang="fr-BE">
                <a:solidFill>
                  <a:prstClr val="black"/>
                </a:solidFill>
                <a:latin typeface="Calibri"/>
              </a:rPr>
              <a:pPr defTabSz="924916">
                <a:defRPr/>
              </a:pPr>
              <a:t>43</a:t>
            </a:fld>
            <a:endParaRPr lang="fr-BE" dirty="0">
              <a:solidFill>
                <a:prstClr val="black"/>
              </a:solidFill>
              <a:latin typeface="Calibri"/>
            </a:endParaRPr>
          </a:p>
        </p:txBody>
      </p:sp>
      <p:sp>
        <p:nvSpPr>
          <p:cNvPr id="7" name="Notes Placeholder 6"/>
          <p:cNvSpPr>
            <a:spLocks noGrp="1"/>
          </p:cNvSpPr>
          <p:nvPr>
            <p:ph type="body" idx="1"/>
          </p:nvPr>
        </p:nvSpPr>
        <p:spPr>
          <a:xfrm>
            <a:off x="714630" y="4531733"/>
            <a:ext cx="5675262" cy="4558318"/>
          </a:xfrm>
        </p:spPr>
        <p:txBody>
          <a:bodyPr/>
          <a:lstStyle/>
          <a:p>
            <a:pPr defTabSz="924916">
              <a:defRPr/>
            </a:pPr>
            <a:r>
              <a:rPr lang="de-CH" sz="1100" dirty="0">
                <a:solidFill>
                  <a:srgbClr val="000000"/>
                </a:solidFill>
                <a:ea typeface="ＭＳ Ｐゴシック" pitchFamily="-111" charset="-128"/>
                <a:cs typeface="Arial" pitchFamily="34" charset="0"/>
              </a:rPr>
              <a:t>CP, Child-Pugh</a:t>
            </a:r>
            <a:r>
              <a:rPr lang="en-US" sz="1100" dirty="0"/>
              <a:t>; </a:t>
            </a:r>
            <a:r>
              <a:rPr lang="de-CH" sz="1100" dirty="0">
                <a:solidFill>
                  <a:srgbClr val="000000"/>
                </a:solidFill>
                <a:ea typeface="ＭＳ Ｐゴシック" pitchFamily="-111" charset="-128"/>
                <a:cs typeface="Arial" pitchFamily="34" charset="0"/>
              </a:rPr>
              <a:t>HBV, hepatitis B virus; HCC, hepatocellular carcinoma; HCV, hepatitis C virus; ORR, objective response rate; R, randomized.</a:t>
            </a:r>
          </a:p>
          <a:p>
            <a:endParaRPr lang="en-US" sz="1100" b="1" dirty="0"/>
          </a:p>
          <a:p>
            <a:r>
              <a:rPr lang="en-US" sz="1100" b="1" dirty="0"/>
              <a:t>Key Takeaways</a:t>
            </a:r>
          </a:p>
          <a:p>
            <a:r>
              <a:rPr lang="en-US" sz="1100" dirty="0"/>
              <a:t>The design of the phase 1/2 CheckMate-040 study of nivolumab in hepatocellular carcinoma (HCC) includes a dose-escalation and expansion phase, a randomized open-label study vs sorafenib, a nivolumab plus ipilimumab cohort, and a Child-Pugh B cohort</a:t>
            </a:r>
          </a:p>
          <a:p>
            <a:endParaRPr lang="en-US" sz="1100" dirty="0"/>
          </a:p>
          <a:p>
            <a:r>
              <a:rPr lang="en-US" sz="1100" b="1" dirty="0"/>
              <a:t>Narrative</a:t>
            </a:r>
          </a:p>
          <a:p>
            <a:r>
              <a:rPr lang="en-US" sz="1100" dirty="0"/>
              <a:t>The international phase 1/2 CheckMate-040 (CA209-040) study is currently evaluating safety, tolerability, and preliminary efficacy of the agent in patients with advanced HCC</a:t>
            </a:r>
            <a:r>
              <a:rPr lang="en-US" sz="1100" baseline="30000" dirty="0"/>
              <a:t>.[1,2]</a:t>
            </a:r>
            <a:r>
              <a:rPr lang="en-US" sz="1100" dirty="0"/>
              <a:t> The overall experimental design is outlined in this figure.</a:t>
            </a:r>
            <a:r>
              <a:rPr lang="en-US" sz="1100" baseline="30000" dirty="0"/>
              <a:t>[1] </a:t>
            </a:r>
            <a:r>
              <a:rPr lang="en-US" sz="1100" dirty="0"/>
              <a:t>The first part is a dose-escalation phase designed to establish safety and tolerability of nivolumab at different dose levels for each of three cohorts which include uninfected hepatocellular carcinoma (HCC) patients, hepatitis C virus (HCV)-infected HCC patients, and hepatitis B virus (HBV)-infected patients. This phase is followed by an expansion phase at specified doses for each of the 3 cohorts, with objective response rate (ORR) as the primary outcome.</a:t>
            </a:r>
            <a:r>
              <a:rPr lang="en-US" sz="1100" baseline="30000" dirty="0"/>
              <a:t>[1] </a:t>
            </a:r>
            <a:r>
              <a:rPr lang="en-US" sz="1100" dirty="0"/>
              <a:t>A third cohort with randomized allocation is designed to compare the efficacy of nivolumab and sorafenib for the first-line treatment of advanced HCC, with ORR as primary endpoint.</a:t>
            </a:r>
            <a:r>
              <a:rPr lang="en-US" sz="1100" baseline="30000" dirty="0"/>
              <a:t>[1] </a:t>
            </a:r>
            <a:r>
              <a:rPr lang="en-US" sz="1100" dirty="0"/>
              <a:t>A fourth cohort is designed to evaluate safety and efficacy of nivolumab plus ipilimumab in patients with advanced HCC. The fifth cohort is evaluating nivolumab in Child-Pugh B patients.</a:t>
            </a:r>
            <a:r>
              <a:rPr lang="en-US" sz="1100" baseline="30000" dirty="0"/>
              <a:t>[1] </a:t>
            </a:r>
          </a:p>
          <a:p>
            <a:endParaRPr lang="en-US" sz="1100" dirty="0"/>
          </a:p>
          <a:p>
            <a:r>
              <a:rPr lang="en-US" sz="1100" b="1" dirty="0"/>
              <a:t>References</a:t>
            </a:r>
            <a:endParaRPr lang="da-DK" sz="1100" b="1" dirty="0"/>
          </a:p>
          <a:p>
            <a:r>
              <a:rPr lang="da-DK" sz="1100" dirty="0"/>
              <a:t>1. Clinicaltrials.gov. NCT01658878, </a:t>
            </a:r>
            <a:r>
              <a:rPr lang="da-DK" sz="1100" dirty="0">
                <a:hlinkClick r:id="rId3"/>
              </a:rPr>
              <a:t>https://clinicaltrials.gov/ct2/show/NCT01658878</a:t>
            </a:r>
            <a:r>
              <a:rPr lang="en-US" sz="1100" dirty="0"/>
              <a:t>. [pg 1; Current Primary outcome measures / pg 3; Brief Title; Official Title; Brief Summary; para 1; para 2; pg 4; Study Arms; bullets 4-75; Eligibility Criteria; Inclusion Criteria; bullet 3]</a:t>
            </a:r>
          </a:p>
          <a:p>
            <a:r>
              <a:rPr lang="en-US" sz="1100" dirty="0">
                <a:solidFill>
                  <a:srgbClr val="000000"/>
                </a:solidFill>
              </a:rPr>
              <a:t>2. Melero I, et al. Oral presentation at ASCO 2017. [Slide 4]</a:t>
            </a:r>
            <a:endParaRPr lang="en-US" sz="11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5260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052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222250"/>
            <a:ext cx="7137401" cy="4014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9726" y="8845739"/>
            <a:ext cx="3045024" cy="464998"/>
          </a:xfrm>
          <a:prstGeom prst="rect">
            <a:avLst/>
          </a:prstGeom>
        </p:spPr>
        <p:txBody>
          <a:bodyPr lIns="88309" tIns="44155" rIns="88309" bIns="44155"/>
          <a:lstStyle/>
          <a:p>
            <a:fld id="{BE050ADA-9800-8A4B-B1C0-2858C1D08AE3}" type="slidenum">
              <a:rPr lang="en-US" smtClean="0"/>
              <a:pPr/>
              <a:t>47</a:t>
            </a:fld>
            <a:endParaRPr lang="en-US" dirty="0"/>
          </a:p>
        </p:txBody>
      </p:sp>
    </p:spTree>
    <p:extLst>
      <p:ext uri="{BB962C8B-B14F-4D97-AF65-F5344CB8AC3E}">
        <p14:creationId xmlns:p14="http://schemas.microsoft.com/office/powerpoint/2010/main" val="334679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4F252-3B53-4E1F-98FC-EF0150FD9B41}"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557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4F252-3B53-4E1F-98FC-EF0150FD9B41}"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4F252-3B53-4E1F-98FC-EF0150FD9B41}"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r>
              <a:rPr lang="es-ES" dirty="0"/>
              <a:t>A diferencia de la mayoría de las otras enfermedades malignas, el carcinoma </a:t>
            </a:r>
            <a:r>
              <a:rPr lang="es-ES" dirty="0" err="1"/>
              <a:t>hepatocelular</a:t>
            </a:r>
            <a:r>
              <a:rPr lang="es-ES" dirty="0"/>
              <a:t> (CHC), que representa aproximadamente el 90% de los cánceres de hígado, surge casi exclusivamente en el contexto de la inflamación crónica. Independientemente de la etiología, una secuencia típica de La </a:t>
            </a:r>
            <a:r>
              <a:rPr lang="es-ES" dirty="0" err="1"/>
              <a:t>necroinflamación</a:t>
            </a:r>
            <a:r>
              <a:rPr lang="es-ES" dirty="0"/>
              <a:t> crónica, la regeneración compensatoria del hígado, la inducción de la fibrosis hepática y la posterior cirrosis suelen preceder </a:t>
            </a:r>
            <a:r>
              <a:rPr lang="es-ES" dirty="0" err="1"/>
              <a:t>hepatocarcinogénesis</a:t>
            </a:r>
            <a:r>
              <a:rPr lang="es-ES" dirty="0"/>
              <a:t>. El hígado es un </a:t>
            </a:r>
            <a:r>
              <a:rPr lang="es-ES" dirty="0" err="1"/>
              <a:t>inmunomodulador</a:t>
            </a:r>
            <a:r>
              <a:rPr lang="es-ES" dirty="0"/>
              <a:t> central que asegura la protección sistémica y sistémica mientras mantiene </a:t>
            </a:r>
            <a:r>
              <a:rPr lang="es-ES" dirty="0" err="1"/>
              <a:t>inmunotolerancia</a:t>
            </a:r>
            <a:r>
              <a:rPr lang="es-ES" dirty="0"/>
              <a:t>. La desregulación de esta red inmunológica hepática estrechamente controlada es un sello distintivo de la enfermedad hepática crónica y HCC. Notablemente, las inmunoterapias han aumentado las esperanzas para el tratamiento exitoso del HCC avanzado</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F0DA-08E3-40ED-B8F1-AFBA10BB9CB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24916">
              <a:defRPr/>
            </a:pPr>
            <a:fld id="{47DBAC98-9B43-4B1F-9427-849BD0124E26}" type="slidenum">
              <a:rPr lang="fr-BE">
                <a:solidFill>
                  <a:prstClr val="black"/>
                </a:solidFill>
                <a:latin typeface="Calibri"/>
              </a:rPr>
              <a:pPr defTabSz="924916">
                <a:defRPr/>
              </a:pPr>
              <a:t>25</a:t>
            </a:fld>
            <a:endParaRPr lang="fr-BE" dirty="0">
              <a:solidFill>
                <a:prstClr val="black"/>
              </a:solidFill>
              <a:latin typeface="Calibri"/>
            </a:endParaRPr>
          </a:p>
        </p:txBody>
      </p:sp>
      <p:sp>
        <p:nvSpPr>
          <p:cNvPr id="7" name="Notes Placeholder 6"/>
          <p:cNvSpPr>
            <a:spLocks noGrp="1"/>
          </p:cNvSpPr>
          <p:nvPr>
            <p:ph type="body" idx="1"/>
          </p:nvPr>
        </p:nvSpPr>
        <p:spPr>
          <a:xfrm>
            <a:off x="714630" y="4531733"/>
            <a:ext cx="5675262" cy="4558318"/>
          </a:xfrm>
        </p:spPr>
        <p:txBody>
          <a:bodyPr/>
          <a:lstStyle/>
          <a:p>
            <a:pPr defTabSz="924916">
              <a:defRPr/>
            </a:pPr>
            <a:r>
              <a:rPr lang="de-CH" sz="1100" dirty="0">
                <a:solidFill>
                  <a:srgbClr val="000000"/>
                </a:solidFill>
                <a:ea typeface="ＭＳ Ｐゴシック" pitchFamily="-111" charset="-128"/>
                <a:cs typeface="Arial" pitchFamily="34" charset="0"/>
              </a:rPr>
              <a:t>CP, Child-Pugh</a:t>
            </a:r>
            <a:r>
              <a:rPr lang="en-US" sz="1100" dirty="0"/>
              <a:t>; </a:t>
            </a:r>
            <a:r>
              <a:rPr lang="de-CH" sz="1100" dirty="0">
                <a:solidFill>
                  <a:srgbClr val="000000"/>
                </a:solidFill>
                <a:ea typeface="ＭＳ Ｐゴシック" pitchFamily="-111" charset="-128"/>
                <a:cs typeface="Arial" pitchFamily="34" charset="0"/>
              </a:rPr>
              <a:t>HBV, hepatitis B virus; HCC, hepatocellular carcinoma; HCV, hepatitis C virus; ORR, objective response rate; R, randomized.</a:t>
            </a:r>
          </a:p>
          <a:p>
            <a:endParaRPr lang="en-US" sz="1100" b="1" dirty="0"/>
          </a:p>
          <a:p>
            <a:r>
              <a:rPr lang="en-US" sz="1100" b="1" dirty="0"/>
              <a:t>Key Takeaways</a:t>
            </a:r>
          </a:p>
          <a:p>
            <a:r>
              <a:rPr lang="en-US" sz="1100" dirty="0"/>
              <a:t>The design of the phase 1/2 CheckMate-040 study of nivolumab in hepatocellular carcinoma (HCC) includes a dose-escalation and expansion phase, a randomized open-label study vs sorafenib, a nivolumab plus ipilimumab cohort, and a Child-Pugh B cohort</a:t>
            </a:r>
          </a:p>
          <a:p>
            <a:endParaRPr lang="en-US" sz="1100" dirty="0"/>
          </a:p>
          <a:p>
            <a:r>
              <a:rPr lang="en-US" sz="1100" b="1" dirty="0"/>
              <a:t>Narrative</a:t>
            </a:r>
          </a:p>
          <a:p>
            <a:r>
              <a:rPr lang="en-US" sz="1100" dirty="0"/>
              <a:t>The international phase 1/2 CheckMate-040 (CA209-040) study is currently evaluating safety, tolerability, and preliminary efficacy of the agent in patients with advanced HCC</a:t>
            </a:r>
            <a:r>
              <a:rPr lang="en-US" sz="1100" baseline="30000" dirty="0"/>
              <a:t>.[1,2]</a:t>
            </a:r>
            <a:r>
              <a:rPr lang="en-US" sz="1100" dirty="0"/>
              <a:t> The overall experimental design is outlined in this figure.</a:t>
            </a:r>
            <a:r>
              <a:rPr lang="en-US" sz="1100" baseline="30000" dirty="0"/>
              <a:t>[1] </a:t>
            </a:r>
            <a:r>
              <a:rPr lang="en-US" sz="1100" dirty="0"/>
              <a:t>The first part is a dose-escalation phase designed to establish safety and tolerability of nivolumab at different dose levels for each of three cohorts which include uninfected hepatocellular carcinoma (HCC) patients, hepatitis C virus (HCV)-infected HCC patients, and hepatitis B virus (HBV)-infected patients. This phase is followed by an expansion phase at specified doses for each of the 3 cohorts, with objective response rate (ORR) as the primary outcome.</a:t>
            </a:r>
            <a:r>
              <a:rPr lang="en-US" sz="1100" baseline="30000" dirty="0"/>
              <a:t>[1] </a:t>
            </a:r>
            <a:r>
              <a:rPr lang="en-US" sz="1100" dirty="0"/>
              <a:t>A third cohort with randomized allocation is designed to compare the efficacy of nivolumab and sorafenib for the first-line treatment of advanced HCC, with ORR as primary endpoint.</a:t>
            </a:r>
            <a:r>
              <a:rPr lang="en-US" sz="1100" baseline="30000" dirty="0"/>
              <a:t>[1] </a:t>
            </a:r>
            <a:r>
              <a:rPr lang="en-US" sz="1100" dirty="0"/>
              <a:t>A fourth cohort is designed to evaluate safety and efficacy of nivolumab plus ipilimumab in patients with advanced HCC. The fifth cohort is evaluating nivolumab in Child-Pugh B patients.</a:t>
            </a:r>
            <a:r>
              <a:rPr lang="en-US" sz="1100" baseline="30000" dirty="0"/>
              <a:t>[1] </a:t>
            </a:r>
          </a:p>
          <a:p>
            <a:endParaRPr lang="en-US" sz="1100" dirty="0"/>
          </a:p>
          <a:p>
            <a:r>
              <a:rPr lang="en-US" sz="1100" b="1" dirty="0"/>
              <a:t>References</a:t>
            </a:r>
            <a:endParaRPr lang="da-DK" sz="1100" b="1" dirty="0"/>
          </a:p>
          <a:p>
            <a:r>
              <a:rPr lang="da-DK" sz="1100" dirty="0"/>
              <a:t>1. Clinicaltrials.gov. NCT01658878, </a:t>
            </a:r>
            <a:r>
              <a:rPr lang="da-DK" sz="1100" dirty="0">
                <a:hlinkClick r:id="rId3"/>
              </a:rPr>
              <a:t>https://clinicaltrials.gov/ct2/show/NCT01658878</a:t>
            </a:r>
            <a:r>
              <a:rPr lang="en-US" sz="1100" dirty="0"/>
              <a:t>. [pg 1; Current Primary outcome measures / pg 3; Brief Title; Official Title; Brief Summary; para 1; para 2; pg 4; Study Arms; bullets 4-75; Eligibility Criteria; Inclusion Criteria; bullet 3]</a:t>
            </a:r>
          </a:p>
          <a:p>
            <a:r>
              <a:rPr lang="en-US" sz="1100" dirty="0">
                <a:solidFill>
                  <a:srgbClr val="000000"/>
                </a:solidFill>
              </a:rPr>
              <a:t>2. Melero I, et al. Oral presentation at ASCO 2017. [Slide 4]</a:t>
            </a:r>
            <a:endParaRPr lang="en-US" sz="11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8902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rgbClr val="000000"/>
                </a:solidFill>
                <a:ea typeface="Times New Roman" panose="02020603050405020304" pitchFamily="18" charset="0"/>
                <a:cs typeface="Arial" pitchFamily="34" charset="0"/>
              </a:rPr>
              <a:t>1L, first line; BICR, blinded independent central review; CR, complete response; ESC, escalation phase; EXP, expansion phase; INV, investigator assessment; mRECIST, modified RECIST; NA, not applicable; PD, progressive disease; RECIST, Response Evaluation Criteria In Solid Tumors. </a:t>
            </a:r>
          </a:p>
          <a:p>
            <a:endParaRPr lang="en-US" sz="800" b="1" dirty="0">
              <a:cs typeface="Arial" pitchFamily="34" charset="0"/>
            </a:endParaRPr>
          </a:p>
          <a:p>
            <a:r>
              <a:rPr lang="en-US" sz="800" b="1" dirty="0">
                <a:cs typeface="Arial" pitchFamily="34" charset="0"/>
              </a:rPr>
              <a:t>Key Takeaways</a:t>
            </a:r>
          </a:p>
          <a:p>
            <a:pPr marL="173422" indent="-173422" defTabSz="924916">
              <a:buFont typeface="Arial" panose="020B0604020202020204" pitchFamily="34" charset="0"/>
              <a:buChar char="•"/>
              <a:defRPr/>
            </a:pPr>
            <a:r>
              <a:rPr lang="en-US" sz="800" dirty="0">
                <a:cs typeface="Arial" pitchFamily="34" charset="0"/>
              </a:rPr>
              <a:t>The objective response rates (ORRs) by blinded independent central review (BICR) were 14%–19% in 2L patients across the dose-escalation and -expansion phases, and the disease control rate (CR + PR + SD + non-CR/non-PD was 55% in 2L patients overall.</a:t>
            </a:r>
          </a:p>
          <a:p>
            <a:pPr marL="173422" indent="-173422">
              <a:buFont typeface="Arial" panose="020B0604020202020204" pitchFamily="34" charset="0"/>
              <a:buChar char="•"/>
            </a:pPr>
            <a:r>
              <a:rPr lang="en-US" sz="800" dirty="0">
                <a:cs typeface="Arial" pitchFamily="34" charset="0"/>
              </a:rPr>
              <a:t>Objective response rates by BICR and investigator assessment were highly concordant (</a:t>
            </a:r>
            <a:r>
              <a:rPr lang="en-US" sz="800" b="1" dirty="0">
                <a:cs typeface="Arial" pitchFamily="34" charset="0"/>
              </a:rPr>
              <a:t>≈</a:t>
            </a:r>
            <a:r>
              <a:rPr lang="en-US" sz="800" dirty="0">
                <a:cs typeface="Arial" pitchFamily="34" charset="0"/>
              </a:rPr>
              <a:t> 90%). </a:t>
            </a:r>
            <a:endParaRPr lang="en-US" sz="800" b="1" dirty="0">
              <a:cs typeface="Arial" pitchFamily="34" charset="0"/>
            </a:endParaRPr>
          </a:p>
          <a:p>
            <a:endParaRPr lang="en-US" sz="800" b="1" dirty="0">
              <a:cs typeface="Arial" pitchFamily="34" charset="0"/>
            </a:endParaRPr>
          </a:p>
          <a:p>
            <a:r>
              <a:rPr lang="en-US" sz="800" b="1" dirty="0">
                <a:cs typeface="Arial" pitchFamily="34" charset="0"/>
              </a:rPr>
              <a:t>Narrative</a:t>
            </a:r>
          </a:p>
          <a:p>
            <a:r>
              <a:rPr lang="en-US" sz="800" dirty="0">
                <a:cs typeface="Arial" pitchFamily="34" charset="0"/>
              </a:rPr>
              <a:t>Tumor response rates were reported by both investigator assessment and by BICR is intended to minimize subjectivity by providing independent verification of imaging assessments at a central location by blinded reviewers who were not involved in the study, and is preferred by regulatory agencies for primary endpoint assessments in registrational studies. </a:t>
            </a:r>
          </a:p>
          <a:p>
            <a:endParaRPr lang="en-US" sz="800" dirty="0">
              <a:cs typeface="Arial" pitchFamily="34" charset="0"/>
            </a:endParaRPr>
          </a:p>
          <a:p>
            <a:r>
              <a:rPr lang="en-US" sz="800" dirty="0">
                <a:cs typeface="Arial" pitchFamily="34" charset="0"/>
              </a:rPr>
              <a:t>Key efficacy endpoints for tumor response were analyzed by BICR and investigator assessment using the Response Evaluation Criteria In Solid Tumors (RECIST; version 1.1).</a:t>
            </a:r>
            <a:r>
              <a:rPr lang="en-US" sz="800" baseline="30000" dirty="0">
                <a:cs typeface="Arial" pitchFamily="34" charset="0"/>
              </a:rPr>
              <a:t>[1]</a:t>
            </a:r>
            <a:r>
              <a:rPr lang="en-US" sz="800" dirty="0">
                <a:cs typeface="Arial" pitchFamily="34" charset="0"/>
              </a:rPr>
              <a:t> Exploratory endpoints included tumor assessments that used modified RECIST (mRECIST; by BICR). RECIST version 1.1 was used for assessment of the primary endpoint because it is well established and provides a more conservative estimation of response than mRECIST. Assessment by RECIST version 1.1 also allows for comparisons of response data with pivotal studies in patients with hepatocellular carcinoma (eg, sorafenib/SHARP trial).</a:t>
            </a:r>
            <a:r>
              <a:rPr lang="en-US" sz="800" baseline="30000" dirty="0">
                <a:cs typeface="Arial" pitchFamily="34" charset="0"/>
              </a:rPr>
              <a:t>[2]</a:t>
            </a:r>
            <a:r>
              <a:rPr lang="en-US" sz="800" dirty="0">
                <a:cs typeface="Arial" pitchFamily="34" charset="0"/>
              </a:rPr>
              <a:t> mRECIST has not been prospectively validated and has not been evaluated for immuno-oncology therapies. </a:t>
            </a:r>
          </a:p>
          <a:p>
            <a:endParaRPr lang="en-US" sz="800" dirty="0">
              <a:cs typeface="Arial" pitchFamily="34" charset="0"/>
            </a:endParaRPr>
          </a:p>
          <a:p>
            <a:r>
              <a:rPr lang="en-US" sz="800" dirty="0">
                <a:cs typeface="Arial" pitchFamily="34" charset="0"/>
              </a:rPr>
              <a:t>ORRs by BICR and investigator assessment were highly concordant. ORRs by BICR were 14%–19% across dose-escalation and -expansion phases.</a:t>
            </a:r>
            <a:r>
              <a:rPr lang="en-US" sz="800" baseline="30000" dirty="0">
                <a:cs typeface="Arial" pitchFamily="34" charset="0"/>
              </a:rPr>
              <a:t>[3]</a:t>
            </a:r>
            <a:endParaRPr lang="en-US" sz="800" dirty="0">
              <a:cs typeface="Arial" pitchFamily="34" charset="0"/>
            </a:endParaRPr>
          </a:p>
          <a:p>
            <a:pPr>
              <a:defRPr/>
            </a:pPr>
            <a:endParaRPr lang="en-US" sz="800" dirty="0">
              <a:cs typeface="Arial" pitchFamily="34" charset="0"/>
            </a:endParaRPr>
          </a:p>
          <a:p>
            <a:r>
              <a:rPr lang="en-US" sz="800" b="1" dirty="0">
                <a:cs typeface="Arial" pitchFamily="34" charset="0"/>
              </a:rPr>
              <a:t>References</a:t>
            </a:r>
            <a:endParaRPr lang="da-DK" sz="800" dirty="0">
              <a:cs typeface="Arial" pitchFamily="34" charset="0"/>
            </a:endParaRPr>
          </a:p>
          <a:p>
            <a:pPr marL="176717" indent="-176717" defTabSz="942489">
              <a:lnSpc>
                <a:spcPct val="80000"/>
              </a:lnSpc>
              <a:spcBef>
                <a:spcPts val="248"/>
              </a:spcBef>
              <a:buFont typeface="+mj-lt"/>
              <a:buAutoNum type="arabicPeriod"/>
              <a:defRPr/>
            </a:pPr>
            <a:r>
              <a:rPr lang="en-US" sz="800" dirty="0">
                <a:cs typeface="Arial" pitchFamily="34" charset="0"/>
              </a:rPr>
              <a:t>Eisenhauer EA, Therasse P, Bogaerts J, et al. New response evaluation criteria in solid tumours: revised RECIST guideline (version 1.1). </a:t>
            </a:r>
            <a:r>
              <a:rPr lang="en-US" sz="800" i="1" dirty="0">
                <a:cs typeface="Arial" pitchFamily="34" charset="0"/>
              </a:rPr>
              <a:t>Eur J Cancer</a:t>
            </a:r>
            <a:r>
              <a:rPr lang="en-US" sz="800" b="1" i="1" dirty="0">
                <a:cs typeface="Arial" pitchFamily="34" charset="0"/>
              </a:rPr>
              <a:t>.</a:t>
            </a:r>
            <a:r>
              <a:rPr lang="en-US" sz="800" b="1" i="1" dirty="0">
                <a:solidFill>
                  <a:srgbClr val="FF0000"/>
                </a:solidFill>
                <a:cs typeface="Arial" pitchFamily="34" charset="0"/>
              </a:rPr>
              <a:t> </a:t>
            </a:r>
            <a:r>
              <a:rPr lang="en-US" sz="800" b="1" dirty="0">
                <a:cs typeface="Arial" pitchFamily="34" charset="0"/>
              </a:rPr>
              <a:t>2009;45:228-247.</a:t>
            </a:r>
            <a:endParaRPr lang="en-US" sz="800" strike="sngStrike" dirty="0">
              <a:cs typeface="Arial" pitchFamily="34" charset="0"/>
            </a:endParaRPr>
          </a:p>
          <a:p>
            <a:pPr marL="176717" indent="-176717" defTabSz="942489">
              <a:lnSpc>
                <a:spcPct val="80000"/>
              </a:lnSpc>
              <a:spcBef>
                <a:spcPts val="248"/>
              </a:spcBef>
              <a:buFont typeface="+mj-lt"/>
              <a:buAutoNum type="arabicPeriod"/>
              <a:defRPr/>
            </a:pPr>
            <a:r>
              <a:rPr lang="en-US" sz="800" dirty="0">
                <a:cs typeface="Arial" pitchFamily="34" charset="0"/>
              </a:rPr>
              <a:t>Llovet JM, Ricci S, Mazzaferro V, et al. Sorafenib in advanced hepatocellular carcinoma. </a:t>
            </a:r>
            <a:r>
              <a:rPr lang="en-US" sz="800" i="1" dirty="0">
                <a:cs typeface="Arial" pitchFamily="34" charset="0"/>
              </a:rPr>
              <a:t>N Engl J Med</a:t>
            </a:r>
            <a:r>
              <a:rPr lang="en-US" sz="800" b="1" i="1" dirty="0">
                <a:cs typeface="Arial" pitchFamily="34" charset="0"/>
              </a:rPr>
              <a:t>. </a:t>
            </a:r>
            <a:r>
              <a:rPr lang="en-US" sz="800" b="1" dirty="0">
                <a:cs typeface="Arial" pitchFamily="34" charset="0"/>
              </a:rPr>
              <a:t>2008;359:378-390.</a:t>
            </a:r>
            <a:r>
              <a:rPr lang="en-US" sz="800" b="1" i="1" dirty="0">
                <a:cs typeface="Arial" pitchFamily="34" charset="0"/>
              </a:rPr>
              <a:t> </a:t>
            </a:r>
          </a:p>
          <a:p>
            <a:pPr marL="176717" indent="-176717" defTabSz="942489">
              <a:lnSpc>
                <a:spcPct val="80000"/>
              </a:lnSpc>
              <a:spcBef>
                <a:spcPts val="248"/>
              </a:spcBef>
              <a:buFont typeface="+mj-lt"/>
              <a:buAutoNum type="arabicPeriod"/>
              <a:defRPr/>
            </a:pPr>
            <a:r>
              <a:rPr lang="en-US" sz="800" dirty="0">
                <a:cs typeface="Arial" pitchFamily="34" charset="0"/>
              </a:rPr>
              <a:t>Crocenzi TS, et al. Poster presentation at ASCO 2017. [4013] [Ref 1: Column 3; Table 4; Ref 1: Column 3; Table 4; footnote]</a:t>
            </a:r>
          </a:p>
        </p:txBody>
      </p:sp>
      <p:sp>
        <p:nvSpPr>
          <p:cNvPr id="4" name="Slide Number Placeholder 3"/>
          <p:cNvSpPr>
            <a:spLocks noGrp="1"/>
          </p:cNvSpPr>
          <p:nvPr>
            <p:ph type="sldNum" sz="quarter" idx="10"/>
          </p:nvPr>
        </p:nvSpPr>
        <p:spPr>
          <a:xfrm>
            <a:off x="3944822" y="8447103"/>
            <a:ext cx="3078626" cy="471130"/>
          </a:xfrm>
        </p:spPr>
        <p:txBody>
          <a:bodyPr/>
          <a:lstStyle/>
          <a:p>
            <a:fld id="{AB987CA6-CCFE-47A0-809F-26DD8DD03AC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3776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cs typeface="Arial" pitchFamily="34" charset="0"/>
              </a:rPr>
              <a:t>1L, first line; DBL, database lock; </a:t>
            </a:r>
            <a:r>
              <a:rPr lang="en-US" dirty="0">
                <a:solidFill>
                  <a:srgbClr val="000000"/>
                </a:solidFill>
                <a:ea typeface="Times New Roman" panose="02020603050405020304" pitchFamily="18" charset="0"/>
                <a:cs typeface="Arial" pitchFamily="34" charset="0"/>
              </a:rPr>
              <a:t>ESC, escalation phase; EXP, expansion phase; </a:t>
            </a:r>
            <a:r>
              <a:rPr lang="en-US" dirty="0">
                <a:cs typeface="Arial" pitchFamily="34" charset="0"/>
              </a:rPr>
              <a:t>OS, overall survival.</a:t>
            </a:r>
            <a:endParaRPr lang="en-US" baseline="30000" dirty="0">
              <a:cs typeface="Arial" pitchFamily="34" charset="0"/>
            </a:endParaRPr>
          </a:p>
          <a:p>
            <a:endParaRPr lang="en-US" b="1" dirty="0">
              <a:cs typeface="Arial" pitchFamily="34" charset="0"/>
            </a:endParaRPr>
          </a:p>
          <a:p>
            <a:r>
              <a:rPr lang="en-US" b="1" dirty="0">
                <a:cs typeface="Arial" pitchFamily="34" charset="0"/>
              </a:rPr>
              <a:t>Key Takeaways</a:t>
            </a:r>
          </a:p>
          <a:p>
            <a:pPr marL="173422" indent="-173422">
              <a:buFont typeface="Arial" panose="020B0604020202020204" pitchFamily="34" charset="0"/>
              <a:buChar char="•"/>
            </a:pPr>
            <a:r>
              <a:rPr lang="en-US" b="0" i="0" u="none" strike="noStrike" kern="1200" baseline="0" dirty="0">
                <a:solidFill>
                  <a:schemeClr val="tx1"/>
                </a:solidFill>
                <a:cs typeface="Arial" pitchFamily="34" charset="0"/>
              </a:rPr>
              <a:t>Nivolumab demonstrated long-term </a:t>
            </a:r>
            <a:r>
              <a:rPr lang="en-US" b="0" i="0" u="none" strike="noStrike" kern="1200" baseline="0" dirty="0">
                <a:cs typeface="Arial" pitchFamily="34" charset="0"/>
              </a:rPr>
              <a:t>OS</a:t>
            </a:r>
            <a:r>
              <a:rPr lang="en-US" b="1" i="0" u="none" strike="noStrike" kern="1200" baseline="0" dirty="0">
                <a:cs typeface="Arial" pitchFamily="34" charset="0"/>
              </a:rPr>
              <a:t>,</a:t>
            </a:r>
            <a:r>
              <a:rPr lang="en-US" b="0" i="0" u="none" strike="noStrike" kern="1200" baseline="0" dirty="0">
                <a:cs typeface="Arial" pitchFamily="34" charset="0"/>
              </a:rPr>
              <a:t> with </a:t>
            </a:r>
            <a:r>
              <a:rPr lang="en-US" b="0" i="0" u="none" strike="noStrike" kern="1200" baseline="0" dirty="0">
                <a:solidFill>
                  <a:schemeClr val="tx1"/>
                </a:solidFill>
                <a:cs typeface="Arial" pitchFamily="34" charset="0"/>
              </a:rPr>
              <a:t>a median OS of 16 months and an 18-month OS rate of 44% in 2L patients.</a:t>
            </a:r>
            <a:endParaRPr lang="en-US" b="1" dirty="0">
              <a:cs typeface="Arial" pitchFamily="34" charset="0"/>
            </a:endParaRPr>
          </a:p>
          <a:p>
            <a:endParaRPr lang="en-US" b="1" dirty="0">
              <a:cs typeface="Arial" pitchFamily="34" charset="0"/>
            </a:endParaRPr>
          </a:p>
          <a:p>
            <a:r>
              <a:rPr lang="en-US" b="1" dirty="0">
                <a:cs typeface="Arial" pitchFamily="34" charset="0"/>
              </a:rPr>
              <a:t>Narrative</a:t>
            </a:r>
          </a:p>
          <a:p>
            <a:pPr defTabSz="924916">
              <a:defRPr/>
            </a:pPr>
            <a:r>
              <a:rPr lang="en-US" dirty="0">
                <a:solidFill>
                  <a:srgbClr val="000000"/>
                </a:solidFill>
                <a:cs typeface="Arial" pitchFamily="34" charset="0"/>
              </a:rPr>
              <a:t>With median follow-up</a:t>
            </a:r>
            <a:r>
              <a:rPr lang="en-US" baseline="0" dirty="0">
                <a:solidFill>
                  <a:srgbClr val="000000"/>
                </a:solidFill>
                <a:cs typeface="Arial" pitchFamily="34" charset="0"/>
              </a:rPr>
              <a:t> times of 14–15 months at the time of data cutoff, the median OS in sorafenib-experienced patients was 15 months in the dose-escalation phase and 16 months in the dose-expansion phase. Together with 18-month OS rates of 46% and 44%,respectively, nivolumab demonstrated long-term survival in sorafenib-experienced patients</a:t>
            </a:r>
            <a:r>
              <a:rPr lang="en-US" baseline="0" dirty="0">
                <a:solidFill>
                  <a:schemeClr val="tx1"/>
                </a:solidFill>
                <a:cs typeface="Arial" pitchFamily="34" charset="0"/>
              </a:rPr>
              <a:t>. CheckMate-040 authors concluded that the durable disease control observed in many patients with nivolumab likely contributed to the long-term overall survival results.</a:t>
            </a:r>
            <a:endParaRPr lang="en-US" kern="1200" dirty="0">
              <a:effectLst/>
              <a:cs typeface="Arial" pitchFamily="34" charset="0"/>
            </a:endParaRPr>
          </a:p>
          <a:p>
            <a:pPr>
              <a:defRPr/>
            </a:pPr>
            <a:endParaRPr lang="en-US" dirty="0">
              <a:cs typeface="Arial" pitchFamily="34" charset="0"/>
            </a:endParaRPr>
          </a:p>
          <a:p>
            <a:r>
              <a:rPr lang="en-US" b="1" dirty="0">
                <a:cs typeface="Arial" pitchFamily="34" charset="0"/>
              </a:rPr>
              <a:t>Reference</a:t>
            </a:r>
            <a:endParaRPr lang="da-DK" dirty="0">
              <a:cs typeface="Arial" pitchFamily="34" charset="0"/>
            </a:endParaRPr>
          </a:p>
          <a:p>
            <a:pPr marL="176717" indent="-176717" defTabSz="942489">
              <a:lnSpc>
                <a:spcPct val="80000"/>
              </a:lnSpc>
              <a:spcBef>
                <a:spcPts val="248"/>
              </a:spcBef>
              <a:buFont typeface="+mj-lt"/>
              <a:buAutoNum type="arabicPeriod"/>
              <a:defRPr/>
            </a:pPr>
            <a:r>
              <a:rPr lang="it-IT" dirty="0">
                <a:cs typeface="Arial" pitchFamily="34" charset="0"/>
              </a:rPr>
              <a:t>Crocenzi TS, et al. </a:t>
            </a:r>
            <a:r>
              <a:rPr lang="it-IT" b="0" dirty="0">
                <a:cs typeface="Arial" pitchFamily="34" charset="0"/>
              </a:rPr>
              <a:t>Poster presentation at ASCO </a:t>
            </a:r>
            <a:r>
              <a:rPr lang="it-IT" dirty="0">
                <a:cs typeface="Arial" pitchFamily="34" charset="0"/>
              </a:rPr>
              <a:t>201</a:t>
            </a:r>
            <a:r>
              <a:rPr lang="it-IT" strike="noStrike" dirty="0">
                <a:cs typeface="Arial" pitchFamily="34" charset="0"/>
              </a:rPr>
              <a:t>7. [4013]. </a:t>
            </a:r>
            <a:r>
              <a:rPr lang="it-IT" dirty="0">
                <a:cs typeface="Arial" pitchFamily="34" charset="0"/>
              </a:rPr>
              <a:t>[</a:t>
            </a:r>
            <a:r>
              <a:rPr lang="en-US" dirty="0">
                <a:cs typeface="Arial" pitchFamily="34" charset="0"/>
              </a:rPr>
              <a:t>Ref 1: Column 4; Figure 4; Ref 1: Column 4; Figure 4</a:t>
            </a:r>
            <a:r>
              <a:rPr lang="it-IT" dirty="0">
                <a:cs typeface="Arial" pitchFamily="34" charset="0"/>
              </a:rPr>
              <a:t>]</a:t>
            </a:r>
          </a:p>
        </p:txBody>
      </p:sp>
      <p:sp>
        <p:nvSpPr>
          <p:cNvPr id="4" name="Slide Number Placeholder 3"/>
          <p:cNvSpPr>
            <a:spLocks noGrp="1"/>
          </p:cNvSpPr>
          <p:nvPr>
            <p:ph type="sldNum" sz="quarter" idx="10"/>
          </p:nvPr>
        </p:nvSpPr>
        <p:spPr/>
        <p:txBody>
          <a:bodyPr/>
          <a:lstStyle/>
          <a:p>
            <a:fld id="{AB987CA6-CCFE-47A0-809F-26DD8DD03AC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4530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1L, first line; </a:t>
            </a:r>
            <a:r>
              <a:rPr lang="en-US" dirty="0">
                <a:solidFill>
                  <a:srgbClr val="000000"/>
                </a:solidFill>
                <a:ea typeface="Times New Roman" panose="02020603050405020304" pitchFamily="18" charset="0"/>
                <a:cs typeface="Arial" pitchFamily="34" charset="0"/>
              </a:rPr>
              <a:t>BICR, blinded independent central review;</a:t>
            </a:r>
            <a:r>
              <a:rPr lang="en-US" dirty="0">
                <a:cs typeface="Arial" pitchFamily="34" charset="0"/>
              </a:rPr>
              <a:t> CR, complete response; HBV, hepatitis B virus; HCV, hepatitis C virus; PR partial response; TTR, time to response; DOR, duration of response.</a:t>
            </a:r>
          </a:p>
          <a:p>
            <a:endParaRPr lang="en-US" b="1" dirty="0">
              <a:cs typeface="Arial" pitchFamily="34" charset="0"/>
            </a:endParaRPr>
          </a:p>
          <a:p>
            <a:r>
              <a:rPr lang="en-US" b="1" dirty="0">
                <a:cs typeface="Arial" pitchFamily="34" charset="0"/>
              </a:rPr>
              <a:t>Key Takeaways</a:t>
            </a:r>
          </a:p>
          <a:p>
            <a:pPr marL="173422" indent="-173422">
              <a:buFont typeface="Arial" panose="020B0604020202020204" pitchFamily="34" charset="0"/>
              <a:buChar char="•"/>
            </a:pPr>
            <a:r>
              <a:rPr lang="en-US" b="0" i="0" u="none" strike="noStrike" kern="1200" baseline="0" dirty="0">
                <a:cs typeface="Arial" pitchFamily="34" charset="0"/>
              </a:rPr>
              <a:t>Among</a:t>
            </a:r>
            <a:r>
              <a:rPr lang="en-US" b="0" i="0" u="none" strike="noStrike" kern="1200" baseline="0" dirty="0">
                <a:solidFill>
                  <a:schemeClr val="tx1"/>
                </a:solidFill>
                <a:cs typeface="Arial" pitchFamily="34" charset="0"/>
              </a:rPr>
              <a:t> sorafenib-experienced patients with a response, responses occurred early (most within 3 months) and were durable, with median durations of 17–19 months across the escalation and expansion phases.</a:t>
            </a:r>
          </a:p>
          <a:p>
            <a:pPr marL="173422" indent="-173422">
              <a:buFont typeface="Arial" panose="020B0604020202020204" pitchFamily="34" charset="0"/>
              <a:buChar char="•"/>
            </a:pPr>
            <a:endParaRPr lang="en-US" b="1" dirty="0">
              <a:cs typeface="Arial" pitchFamily="34" charset="0"/>
            </a:endParaRPr>
          </a:p>
          <a:p>
            <a:r>
              <a:rPr lang="en-US" b="1" dirty="0">
                <a:cs typeface="Arial" pitchFamily="34" charset="0"/>
              </a:rPr>
              <a:t>Narrative</a:t>
            </a:r>
          </a:p>
          <a:p>
            <a:pPr defTabSz="924916">
              <a:defRPr/>
            </a:pPr>
            <a:r>
              <a:rPr lang="en-US" b="0" i="0" u="none" strike="noStrike" kern="1200" baseline="0" dirty="0">
                <a:solidFill>
                  <a:schemeClr val="tx1"/>
                </a:solidFill>
                <a:cs typeface="Arial" pitchFamily="34" charset="0"/>
              </a:rPr>
              <a:t>As chronic viral hepatitis is one of the major underlying cause of HCC, CheckMate-040 included patients with HCV or HBV infection as well as uninfected patients to establish efficacy and safety in these subpopulations. The majority of objective responses in sorafenib-experienced patients (64% [18/28]) occurred in ≤ 3 months, and the median time to response (TTR) was 1.4 </a:t>
            </a:r>
            <a:r>
              <a:rPr lang="en-US" b="0" i="0" u="none" strike="noStrike" kern="1200" baseline="0" dirty="0">
                <a:cs typeface="Arial" pitchFamily="34" charset="0"/>
              </a:rPr>
              <a:t>and 2.8 months in 2L patients in the dose-escalation and -expansion phases, respectively. Responses were ongoing at the time of data cutoff in 39% (11/28) of sorafenib-experienced patients overall. Responses were durable</a:t>
            </a:r>
            <a:r>
              <a:rPr lang="en-US" b="1" i="0" u="none" strike="noStrike" kern="1200" baseline="0" dirty="0">
                <a:cs typeface="Arial" pitchFamily="34" charset="0"/>
              </a:rPr>
              <a:t>,</a:t>
            </a:r>
            <a:r>
              <a:rPr lang="en-US" b="0" i="0" u="none" strike="noStrike" kern="1200" baseline="0" dirty="0">
                <a:cs typeface="Arial" pitchFamily="34" charset="0"/>
              </a:rPr>
              <a:t> </a:t>
            </a:r>
            <a:r>
              <a:rPr lang="en-US" b="0" i="0" u="none" strike="noStrike" kern="1200" baseline="0" dirty="0">
                <a:solidFill>
                  <a:schemeClr val="tx1"/>
                </a:solidFill>
                <a:cs typeface="Arial" pitchFamily="34" charset="0"/>
              </a:rPr>
              <a:t>with median durations of response (DORs) of at least 17 months.</a:t>
            </a:r>
          </a:p>
          <a:p>
            <a:pPr defTabSz="924916">
              <a:defRPr/>
            </a:pPr>
            <a:endParaRPr lang="en-US" b="0" i="0" u="none" strike="noStrike" kern="1200" baseline="0" dirty="0">
              <a:solidFill>
                <a:schemeClr val="tx1"/>
              </a:solidFill>
              <a:cs typeface="Arial" pitchFamily="34" charset="0"/>
            </a:endParaRPr>
          </a:p>
          <a:p>
            <a:r>
              <a:rPr lang="en-US" b="1" dirty="0">
                <a:cs typeface="Arial" pitchFamily="34" charset="0"/>
              </a:rPr>
              <a:t>Reference</a:t>
            </a:r>
            <a:endParaRPr lang="da-DK" dirty="0">
              <a:cs typeface="Arial" pitchFamily="34" charset="0"/>
            </a:endParaRPr>
          </a:p>
          <a:p>
            <a:pPr marL="176717" indent="-176717" defTabSz="942489">
              <a:lnSpc>
                <a:spcPct val="80000"/>
              </a:lnSpc>
              <a:spcBef>
                <a:spcPts val="248"/>
              </a:spcBef>
              <a:buFont typeface="+mj-lt"/>
              <a:buAutoNum type="arabicPeriod"/>
              <a:defRPr/>
            </a:pPr>
            <a:r>
              <a:rPr lang="en-US" dirty="0">
                <a:cs typeface="Arial" pitchFamily="34" charset="0"/>
              </a:rPr>
              <a:t>Crocenzi TS, et al. </a:t>
            </a:r>
            <a:r>
              <a:rPr lang="en-US" b="0" dirty="0">
                <a:cs typeface="Arial" pitchFamily="34" charset="0"/>
              </a:rPr>
              <a:t>Poster presentation at ASCO </a:t>
            </a:r>
            <a:r>
              <a:rPr lang="en-US" dirty="0">
                <a:cs typeface="Arial" pitchFamily="34" charset="0"/>
              </a:rPr>
              <a:t>2017. [4013</a:t>
            </a:r>
            <a:r>
              <a:rPr lang="en-US" strike="noStrike" baseline="0" dirty="0">
                <a:cs typeface="Arial" pitchFamily="34" charset="0"/>
              </a:rPr>
              <a:t>]</a:t>
            </a:r>
            <a:r>
              <a:rPr lang="en-US" dirty="0">
                <a:cs typeface="Arial" pitchFamily="34" charset="0"/>
              </a:rPr>
              <a:t>. </a:t>
            </a:r>
            <a:r>
              <a:rPr lang="en-US" b="0" dirty="0">
                <a:cs typeface="Arial" pitchFamily="34" charset="0"/>
              </a:rPr>
              <a:t>[Ref 1: Column 3; Figure 2; Ref 1: Column 3; Table 4</a:t>
            </a:r>
            <a:r>
              <a:rPr lang="en-US" kern="1200" baseline="0" dirty="0">
                <a:cs typeface="Arial" pitchFamily="34" charset="0"/>
              </a:rPr>
              <a:t>]</a:t>
            </a:r>
            <a:endParaRPr lang="en-US" dirty="0">
              <a:cs typeface="Arial" pitchFamily="34" charset="0"/>
            </a:endParaRPr>
          </a:p>
        </p:txBody>
      </p:sp>
      <p:sp>
        <p:nvSpPr>
          <p:cNvPr id="4" name="Slide Number Placeholder 3"/>
          <p:cNvSpPr>
            <a:spLocks noGrp="1"/>
          </p:cNvSpPr>
          <p:nvPr>
            <p:ph type="sldNum" sz="quarter" idx="10"/>
          </p:nvPr>
        </p:nvSpPr>
        <p:spPr/>
        <p:txBody>
          <a:bodyPr/>
          <a:lstStyle/>
          <a:p>
            <a:fld id="{AB987CA6-CCFE-47A0-809F-26DD8DD03AC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122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1L, first line; </a:t>
            </a:r>
            <a:r>
              <a:rPr lang="en-US" dirty="0">
                <a:solidFill>
                  <a:srgbClr val="000000"/>
                </a:solidFill>
                <a:ea typeface="Times New Roman" panose="02020603050405020304" pitchFamily="18" charset="0"/>
                <a:cs typeface="Arial" pitchFamily="34" charset="0"/>
              </a:rPr>
              <a:t>BICR, blinded independent central review; </a:t>
            </a:r>
            <a:r>
              <a:rPr lang="en-US" dirty="0">
                <a:cs typeface="Arial" pitchFamily="34" charset="0"/>
              </a:rPr>
              <a:t>HCV, hepatitis C virus; HBV, hepatitis B virus; ORR, objective response rate. </a:t>
            </a:r>
          </a:p>
          <a:p>
            <a:endParaRPr lang="en-US" b="1" dirty="0">
              <a:cs typeface="Arial" pitchFamily="34" charset="0"/>
            </a:endParaRPr>
          </a:p>
          <a:p>
            <a:r>
              <a:rPr lang="en-US" b="1" dirty="0">
                <a:cs typeface="Arial" pitchFamily="34" charset="0"/>
              </a:rPr>
              <a:t>Key Takeaways</a:t>
            </a:r>
          </a:p>
          <a:p>
            <a:pPr marL="173422" indent="-173422">
              <a:buFont typeface="Arial" panose="020B0604020202020204" pitchFamily="34" charset="0"/>
              <a:buChar char="•"/>
            </a:pPr>
            <a:r>
              <a:rPr lang="en-US" b="0" i="0" u="none" strike="noStrike" kern="1200" baseline="0" dirty="0">
                <a:cs typeface="Arial" pitchFamily="34" charset="0"/>
              </a:rPr>
              <a:t>Objective responses</a:t>
            </a:r>
            <a:r>
              <a:rPr lang="en-US" b="1" i="0" u="none" strike="noStrike" kern="1200" baseline="0" dirty="0">
                <a:cs typeface="Arial" pitchFamily="34" charset="0"/>
              </a:rPr>
              <a:t>,</a:t>
            </a:r>
            <a:r>
              <a:rPr lang="en-US" b="0" i="0" u="none" strike="noStrike" kern="1200" baseline="0" dirty="0">
                <a:cs typeface="Arial" pitchFamily="34" charset="0"/>
              </a:rPr>
              <a:t> including significant reductions in target lesions</a:t>
            </a:r>
            <a:r>
              <a:rPr lang="en-US" b="1" i="0" u="none" strike="noStrike" kern="1200" baseline="0" dirty="0">
                <a:cs typeface="Arial" pitchFamily="34" charset="0"/>
              </a:rPr>
              <a:t>,</a:t>
            </a:r>
            <a:r>
              <a:rPr lang="en-US" b="0" i="0" u="none" strike="noStrike" kern="1200" baseline="0" dirty="0">
                <a:cs typeface="Arial" pitchFamily="34" charset="0"/>
              </a:rPr>
              <a:t> were observed irrespective of HCC etiology and prior sorafenib treatment status. </a:t>
            </a:r>
          </a:p>
          <a:p>
            <a:pPr marL="173422" indent="-173422">
              <a:buFont typeface="Arial" panose="020B0604020202020204" pitchFamily="34" charset="0"/>
              <a:buChar char="•"/>
            </a:pPr>
            <a:endParaRPr lang="en-US" b="1" dirty="0">
              <a:cs typeface="Arial" pitchFamily="34" charset="0"/>
            </a:endParaRPr>
          </a:p>
          <a:p>
            <a:r>
              <a:rPr lang="en-US" b="1" dirty="0">
                <a:cs typeface="Arial" pitchFamily="34" charset="0"/>
              </a:rPr>
              <a:t>Narrative</a:t>
            </a:r>
          </a:p>
          <a:p>
            <a:r>
              <a:rPr lang="en-US" b="0" i="0" u="none" strike="noStrike" kern="1200" baseline="0" dirty="0">
                <a:solidFill>
                  <a:schemeClr val="tx1"/>
                </a:solidFill>
                <a:cs typeface="Arial" pitchFamily="34" charset="0"/>
              </a:rPr>
              <a:t>Here we show best change from baseline in target lesion for the sorafenib-experienced patients in the escalation phase (left figure) and expansion phase (right figure). While not all patients with a best reduction in target lesion size </a:t>
            </a:r>
            <a:r>
              <a:rPr lang="en-US" i="0" u="none" strike="noStrike" kern="1200" baseline="0" dirty="0">
                <a:cs typeface="Arial" pitchFamily="34" charset="0"/>
              </a:rPr>
              <a:t>&gt;</a:t>
            </a:r>
            <a:r>
              <a:rPr lang="en-US" b="0" i="0" u="none" strike="noStrike" kern="1200" baseline="0" dirty="0">
                <a:cs typeface="Arial" pitchFamily="34" charset="0"/>
              </a:rPr>
              <a:t> 30% achieved an objective response, disease control of ≥ 6 months was achieved by 27% of all sorafenib-experienced patients. Objective responses</a:t>
            </a:r>
            <a:r>
              <a:rPr lang="en-US" b="1" i="0" u="none" strike="noStrike" kern="1200" baseline="0" dirty="0">
                <a:cs typeface="Arial" pitchFamily="34" charset="0"/>
              </a:rPr>
              <a:t>,</a:t>
            </a:r>
            <a:r>
              <a:rPr lang="en-US" b="0" i="0" u="none" strike="noStrike" kern="1200" baseline="0" dirty="0">
                <a:cs typeface="Arial" pitchFamily="34" charset="0"/>
              </a:rPr>
              <a:t> including significant reductions in target lesions</a:t>
            </a:r>
            <a:r>
              <a:rPr lang="en-US" b="1" i="0" u="none" strike="noStrike" kern="1200" baseline="0" dirty="0">
                <a:cs typeface="Arial" pitchFamily="34" charset="0"/>
              </a:rPr>
              <a:t>,</a:t>
            </a:r>
            <a:r>
              <a:rPr lang="en-US" b="0" i="0" u="none" strike="noStrike" kern="1200" baseline="0" dirty="0">
                <a:cs typeface="Arial" pitchFamily="34" charset="0"/>
              </a:rPr>
              <a:t> were observed irrespective </a:t>
            </a:r>
            <a:r>
              <a:rPr lang="en-US" b="0" i="0" u="none" strike="noStrike" kern="1200" baseline="0" dirty="0">
                <a:solidFill>
                  <a:schemeClr val="tx1"/>
                </a:solidFill>
                <a:cs typeface="Arial" pitchFamily="34" charset="0"/>
              </a:rPr>
              <a:t>of HCC etiology and prior sorafenib treatment status.</a:t>
            </a:r>
            <a:endParaRPr lang="en-US" kern="1200" dirty="0">
              <a:effectLst/>
              <a:cs typeface="Arial" pitchFamily="34" charset="0"/>
            </a:endParaRPr>
          </a:p>
          <a:p>
            <a:pPr>
              <a:defRPr/>
            </a:pPr>
            <a:endParaRPr lang="en-US" dirty="0">
              <a:cs typeface="Arial" pitchFamily="34" charset="0"/>
            </a:endParaRPr>
          </a:p>
          <a:p>
            <a:r>
              <a:rPr lang="en-US" b="1" dirty="0">
                <a:cs typeface="Arial" pitchFamily="34" charset="0"/>
              </a:rPr>
              <a:t>Reference</a:t>
            </a:r>
            <a:endParaRPr lang="da-DK" dirty="0">
              <a:cs typeface="Arial" pitchFamily="34" charset="0"/>
            </a:endParaRPr>
          </a:p>
          <a:p>
            <a:pPr marL="176717" indent="-176717" defTabSz="942489">
              <a:lnSpc>
                <a:spcPct val="80000"/>
              </a:lnSpc>
              <a:spcBef>
                <a:spcPts val="248"/>
              </a:spcBef>
              <a:buFont typeface="+mj-lt"/>
              <a:buAutoNum type="arabicPeriod"/>
              <a:defRPr/>
            </a:pPr>
            <a:r>
              <a:rPr lang="it-IT" dirty="0">
                <a:solidFill>
                  <a:srgbClr val="000000"/>
                </a:solidFill>
                <a:cs typeface="Arial" pitchFamily="34" charset="0"/>
              </a:rPr>
              <a:t>Crocenzi TS, et al. </a:t>
            </a:r>
            <a:r>
              <a:rPr lang="it-IT" b="0" dirty="0">
                <a:cs typeface="Arial" pitchFamily="34" charset="0"/>
              </a:rPr>
              <a:t>Poster presentation at ASCO </a:t>
            </a:r>
            <a:r>
              <a:rPr lang="it-IT" dirty="0">
                <a:solidFill>
                  <a:srgbClr val="000000"/>
                </a:solidFill>
                <a:cs typeface="Arial" pitchFamily="34" charset="0"/>
              </a:rPr>
              <a:t>2017.</a:t>
            </a:r>
            <a:r>
              <a:rPr lang="it-IT" strike="noStrike" dirty="0">
                <a:solidFill>
                  <a:srgbClr val="000000"/>
                </a:solidFill>
                <a:cs typeface="Arial" pitchFamily="34" charset="0"/>
              </a:rPr>
              <a:t> 4013</a:t>
            </a:r>
            <a:r>
              <a:rPr lang="it-IT" dirty="0">
                <a:solidFill>
                  <a:srgbClr val="000000"/>
                </a:solidFill>
                <a:cs typeface="Arial" pitchFamily="34" charset="0"/>
              </a:rPr>
              <a:t>. [</a:t>
            </a:r>
            <a:r>
              <a:rPr lang="en-US" dirty="0">
                <a:solidFill>
                  <a:srgbClr val="000000"/>
                </a:solidFill>
                <a:cs typeface="Arial" pitchFamily="34" charset="0"/>
              </a:rPr>
              <a:t>Ref 1: Column 4; Figure 3; Ref 1: Column 4; Figure 3; Footnote; Ref 1: Column 4; Figure 3</a:t>
            </a:r>
            <a:r>
              <a:rPr lang="it-IT" dirty="0">
                <a:solidFill>
                  <a:srgbClr val="000000"/>
                </a:solidFill>
                <a:cs typeface="Arial" pitchFamily="34" charset="0"/>
              </a:rPr>
              <a:t>]</a:t>
            </a:r>
          </a:p>
        </p:txBody>
      </p:sp>
      <p:sp>
        <p:nvSpPr>
          <p:cNvPr id="4" name="Slide Number Placeholder 3"/>
          <p:cNvSpPr>
            <a:spLocks noGrp="1"/>
          </p:cNvSpPr>
          <p:nvPr>
            <p:ph type="sldNum" sz="quarter" idx="10"/>
          </p:nvPr>
        </p:nvSpPr>
        <p:spPr/>
        <p:txBody>
          <a:bodyPr/>
          <a:lstStyle/>
          <a:p>
            <a:fld id="{AB987CA6-CCFE-47A0-809F-26DD8DD03AC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16666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4816C-31AF-4B1E-B635-73846E7CA0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37759898-322C-4A6D-A95E-EBE8283E6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FA593E6F-C477-4C5D-9267-B415A7FDFD37}"/>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9CFBB6E1-F73A-4D3A-9525-BCC64B34F65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2C02614-0839-4EA9-88CE-A49990696580}"/>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279681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44BF6-1BC6-4376-B136-9A203B4079B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74BA7BF2-2147-4CA0-9E92-9C5CC647E7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5B40B0C-A88C-4097-90CB-8A1818543340}"/>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2AE4C965-FC4B-45CF-B514-94ED0FD1C02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58A57D0-4B32-46F4-84CB-79CDA120EAA4}"/>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224583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63461D-E88C-463D-80E0-11441412A7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B6DB103-378C-415D-B840-8735048B34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E840EF5-0FBA-41A6-A05F-4467DC448C62}"/>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6E4173A9-FDB4-425E-9C6A-306AB18DD4E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F65D08D-0E7D-4327-8E07-ADF7F82CC2D3}"/>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5789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7" name="Text Placeholder 13"/>
          <p:cNvSpPr>
            <a:spLocks noGrp="1"/>
          </p:cNvSpPr>
          <p:nvPr>
            <p:ph type="body" sz="quarter" idx="13"/>
          </p:nvPr>
        </p:nvSpPr>
        <p:spPr>
          <a:xfrm>
            <a:off x="529168" y="6324601"/>
            <a:ext cx="5566832" cy="377825"/>
          </a:xfrm>
        </p:spPr>
        <p:txBody>
          <a:bodyPr bIns="0" anchor="b">
            <a:noAutofit/>
          </a:bodyPr>
          <a:lstStyle>
            <a:lvl1pPr marL="0" indent="0" algn="l">
              <a:spcBef>
                <a:spcPts val="0"/>
              </a:spcBef>
              <a:spcAft>
                <a:spcPts val="0"/>
              </a:spcAft>
              <a:buNone/>
              <a:defRPr sz="1200" b="0">
                <a:solidFill>
                  <a:schemeClr val="tx1"/>
                </a:solidFill>
                <a:latin typeface="+mn-lt"/>
              </a:defRPr>
            </a:lvl1pPr>
          </a:lstStyle>
          <a:p>
            <a:pPr lvl="0"/>
            <a:r>
              <a:rPr lang="en-US"/>
              <a:t>Click to edit Master text styles</a:t>
            </a:r>
          </a:p>
        </p:txBody>
      </p:sp>
      <p:sp>
        <p:nvSpPr>
          <p:cNvPr id="8" name="Text Placeholder 3"/>
          <p:cNvSpPr>
            <a:spLocks noGrp="1"/>
          </p:cNvSpPr>
          <p:nvPr>
            <p:ph type="body" sz="quarter" idx="14"/>
          </p:nvPr>
        </p:nvSpPr>
        <p:spPr>
          <a:xfrm>
            <a:off x="6096001" y="6324600"/>
            <a:ext cx="5575300" cy="381000"/>
          </a:xfrm>
        </p:spPr>
        <p:txBody>
          <a:bodyPr bIns="0" anchor="b"/>
          <a:lstStyle>
            <a:lvl1pPr marL="0" indent="0" algn="r">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429480661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23C7A4C-6EC6-DB4C-B133-117FAB5DFCCF}" type="slidenum">
              <a:rPr lang="en-US" smtClean="0">
                <a:solidFill>
                  <a:srgbClr val="000000">
                    <a:tint val="75000"/>
                  </a:srgbClr>
                </a:solidFill>
              </a:rPr>
              <a:pPr/>
              <a:t>‹#›</a:t>
            </a:fld>
            <a:endParaRPr lang="en-US" dirty="0">
              <a:solidFill>
                <a:srgbClr val="000000">
                  <a:tint val="75000"/>
                </a:srgbClr>
              </a:solidFill>
            </a:endParaRPr>
          </a:p>
        </p:txBody>
      </p:sp>
      <p:sp>
        <p:nvSpPr>
          <p:cNvPr id="7" name="Text Placeholder 7">
            <a:extLst>
              <a:ext uri="{FF2B5EF4-FFF2-40B4-BE49-F238E27FC236}">
                <a16:creationId xmlns:a16="http://schemas.microsoft.com/office/drawing/2014/main" id="{7DB00B0F-454D-4F40-981A-B868C5D4EC06}"/>
              </a:ext>
            </a:extLst>
          </p:cNvPr>
          <p:cNvSpPr>
            <a:spLocks noGrp="1"/>
          </p:cNvSpPr>
          <p:nvPr>
            <p:ph type="body" sz="quarter" idx="14"/>
          </p:nvPr>
        </p:nvSpPr>
        <p:spPr>
          <a:xfrm>
            <a:off x="838199" y="5808533"/>
            <a:ext cx="10552176" cy="228600"/>
          </a:xfrm>
        </p:spPr>
        <p:txBody>
          <a:bodyPr anchor="b" anchorCtr="0">
            <a:noAutofit/>
          </a:bodyPr>
          <a:lstStyle>
            <a:lvl1pPr marL="0" indent="0" algn="l">
              <a:spcBef>
                <a:spcPts val="0"/>
              </a:spcBef>
              <a:buNone/>
              <a:defRPr sz="900">
                <a:solidFill>
                  <a:schemeClr val="bg2">
                    <a:lumMod val="50000"/>
                  </a:schemeClr>
                </a:solidFill>
              </a:defRPr>
            </a:lvl1pPr>
            <a:lvl2pPr marL="274313" indent="0">
              <a:buNone/>
              <a:defRPr/>
            </a:lvl2pPr>
            <a:lvl3pPr marL="548626" indent="0">
              <a:buNone/>
              <a:defRPr/>
            </a:lvl3pPr>
            <a:lvl4pPr marL="822939" indent="0">
              <a:buNone/>
              <a:defRPr/>
            </a:lvl4pPr>
            <a:lvl5pPr marL="1097253" indent="0">
              <a:buNone/>
              <a:defRPr/>
            </a:lvl5pPr>
          </a:lstStyle>
          <a:p>
            <a:pPr lvl="0"/>
            <a:endParaRPr lang="en-US" dirty="0"/>
          </a:p>
        </p:txBody>
      </p:sp>
    </p:spTree>
    <p:extLst>
      <p:ext uri="{BB962C8B-B14F-4D97-AF65-F5344CB8AC3E}">
        <p14:creationId xmlns:p14="http://schemas.microsoft.com/office/powerpoint/2010/main" val="370535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3C7A4C-6EC6-DB4C-B133-117FAB5DFCCF}" type="slidenum">
              <a:rPr lang="en-US" smtClean="0">
                <a:solidFill>
                  <a:srgbClr val="000000">
                    <a:tint val="75000"/>
                  </a:srgbClr>
                </a:solidFill>
              </a:rPr>
              <a:pPr/>
              <a:t>‹#›</a:t>
            </a:fld>
            <a:endParaRPr lang="en-US" dirty="0">
              <a:solidFill>
                <a:srgbClr val="000000">
                  <a:tint val="75000"/>
                </a:srgbClr>
              </a:solidFill>
            </a:endParaRPr>
          </a:p>
        </p:txBody>
      </p:sp>
      <p:sp>
        <p:nvSpPr>
          <p:cNvPr id="7" name="Text Placeholder 7"/>
          <p:cNvSpPr>
            <a:spLocks noGrp="1"/>
          </p:cNvSpPr>
          <p:nvPr>
            <p:ph type="body" sz="quarter" idx="14"/>
          </p:nvPr>
        </p:nvSpPr>
        <p:spPr>
          <a:xfrm>
            <a:off x="838199" y="5808533"/>
            <a:ext cx="10552176" cy="228600"/>
          </a:xfrm>
        </p:spPr>
        <p:txBody>
          <a:bodyPr anchor="b" anchorCtr="0">
            <a:noAutofit/>
          </a:bodyPr>
          <a:lstStyle>
            <a:lvl1pPr marL="0" indent="0" algn="l">
              <a:spcBef>
                <a:spcPts val="0"/>
              </a:spcBef>
              <a:buNone/>
              <a:defRPr sz="900">
                <a:solidFill>
                  <a:schemeClr val="bg2">
                    <a:lumMod val="50000"/>
                  </a:schemeClr>
                </a:solidFill>
              </a:defRPr>
            </a:lvl1pPr>
            <a:lvl2pPr marL="274313" indent="0">
              <a:buNone/>
              <a:defRPr/>
            </a:lvl2pPr>
            <a:lvl3pPr marL="548626" indent="0">
              <a:buNone/>
              <a:defRPr/>
            </a:lvl3pPr>
            <a:lvl4pPr marL="822939" indent="0">
              <a:buNone/>
              <a:defRPr/>
            </a:lvl4pPr>
            <a:lvl5pPr marL="1097253" indent="0">
              <a:buNone/>
              <a:defRPr/>
            </a:lvl5pPr>
          </a:lstStyle>
          <a:p>
            <a:pPr lvl="0"/>
            <a:endParaRPr lang="en-US" dirty="0"/>
          </a:p>
        </p:txBody>
      </p:sp>
    </p:spTree>
    <p:extLst>
      <p:ext uri="{BB962C8B-B14F-4D97-AF65-F5344CB8AC3E}">
        <p14:creationId xmlns:p14="http://schemas.microsoft.com/office/powerpoint/2010/main" val="170716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5050973" cy="3635893"/>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7322" y="1825625"/>
            <a:ext cx="5063055" cy="3635893"/>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solidFill>
                  <a:srgbClr val="000000">
                    <a:tint val="75000"/>
                  </a:srgbClr>
                </a:solidFill>
              </a:rPr>
              <a:pPr/>
              <a:t>‹#›</a:t>
            </a:fld>
            <a:endParaRPr lang="en-US" dirty="0">
              <a:solidFill>
                <a:srgbClr val="000000">
                  <a:tint val="75000"/>
                </a:srgbClr>
              </a:solidFill>
            </a:endParaRPr>
          </a:p>
        </p:txBody>
      </p:sp>
      <p:cxnSp>
        <p:nvCxnSpPr>
          <p:cNvPr id="8" name="Straight Connector 7"/>
          <p:cNvCxnSpPr>
            <a:cxnSpLocks/>
          </p:cNvCxnSpPr>
          <p:nvPr userDrawn="1"/>
        </p:nvCxnSpPr>
        <p:spPr>
          <a:xfrm>
            <a:off x="6098721" y="1825625"/>
            <a:ext cx="0" cy="363589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A15994E2-E4AA-4EB9-9AD2-FF874CC117C5}"/>
              </a:ext>
            </a:extLst>
          </p:cNvPr>
          <p:cNvSpPr>
            <a:spLocks noGrp="1"/>
          </p:cNvSpPr>
          <p:nvPr>
            <p:ph type="body" sz="quarter" idx="14"/>
          </p:nvPr>
        </p:nvSpPr>
        <p:spPr>
          <a:xfrm>
            <a:off x="838199" y="5808533"/>
            <a:ext cx="10552176" cy="228600"/>
          </a:xfrm>
        </p:spPr>
        <p:txBody>
          <a:bodyPr anchor="b" anchorCtr="0">
            <a:noAutofit/>
          </a:bodyPr>
          <a:lstStyle>
            <a:lvl1pPr marL="0" indent="0" algn="l">
              <a:spcBef>
                <a:spcPts val="0"/>
              </a:spcBef>
              <a:buNone/>
              <a:defRPr sz="900">
                <a:solidFill>
                  <a:schemeClr val="bg2">
                    <a:lumMod val="50000"/>
                  </a:schemeClr>
                </a:solidFill>
              </a:defRPr>
            </a:lvl1pPr>
            <a:lvl2pPr marL="274313" indent="0">
              <a:buNone/>
              <a:defRPr/>
            </a:lvl2pPr>
            <a:lvl3pPr marL="548626" indent="0">
              <a:buNone/>
              <a:defRPr/>
            </a:lvl3pPr>
            <a:lvl4pPr marL="822939" indent="0">
              <a:buNone/>
              <a:defRPr/>
            </a:lvl4pPr>
            <a:lvl5pPr marL="1097253" indent="0">
              <a:buNone/>
              <a:defRPr/>
            </a:lvl5pPr>
          </a:lstStyle>
          <a:p>
            <a:pPr lvl="0"/>
            <a:endParaRPr lang="en-US" dirty="0"/>
          </a:p>
        </p:txBody>
      </p:sp>
    </p:spTree>
    <p:extLst>
      <p:ext uri="{BB962C8B-B14F-4D97-AF65-F5344CB8AC3E}">
        <p14:creationId xmlns:p14="http://schemas.microsoft.com/office/powerpoint/2010/main" val="326411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7ACF5-0008-44E0-81AE-FDDAF0CB69C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0A5A8DF-FE6A-4FF2-A75D-949D56E2E4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4698C2D-B82A-487D-ABD2-D4A871103A1B}"/>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2FAB4105-2DC6-47F7-A400-68C744A0547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B170C5A-2931-49BB-8A37-F79FC9F0AB2A}"/>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194571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6DD96-D4D8-4228-B49A-5A358374D2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8955E9F-3AB3-4D76-8D8A-397F8D94A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F26DB9-E291-4BC2-A04D-522CA5DC4718}"/>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97CC4B82-DE26-40E0-AE9A-0C68EA7A3BB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A46E1BB-8E64-45E7-ADDE-6BA70994DE46}"/>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218763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046F6-7A4E-4A94-88B4-F6164ECF4ED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2026F091-BDD7-4215-B9B0-9F7BA4785F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C89CC791-31BB-4AAA-A41B-613E4F0BC7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365F8869-B397-4A60-8301-9C2971A81FBB}"/>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6" name="Marcador de pie de página 5">
            <a:extLst>
              <a:ext uri="{FF2B5EF4-FFF2-40B4-BE49-F238E27FC236}">
                <a16:creationId xmlns:a16="http://schemas.microsoft.com/office/drawing/2014/main" id="{272EE530-7014-4DBF-A47C-B01FD741396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DDE7210-34B1-4823-BBC2-8C6FA5FE7484}"/>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109879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C6BB8-1B09-4A38-A7E2-8BE15310107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583B654-F178-41E2-B550-B6FEF14E4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14BD2C8-7A0A-40F6-BB0E-0B9486CFFF3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9E3E8C21-6AD9-4CFB-B554-5ABF5A566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F3655E-5807-46EF-82D6-48E0F85F317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0D43F637-AA93-4C73-9479-C65FD4365190}"/>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8" name="Marcador de pie de página 7">
            <a:extLst>
              <a:ext uri="{FF2B5EF4-FFF2-40B4-BE49-F238E27FC236}">
                <a16:creationId xmlns:a16="http://schemas.microsoft.com/office/drawing/2014/main" id="{6D8A5DCD-569F-4BB6-B8CE-815BD51D7AB3}"/>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7256C482-78B6-45D4-ADE7-E658490028DB}"/>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186426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7E40E-CE4D-45FD-87C0-77876D70EA2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28B0A0C-873F-43F2-B408-86D8066771E3}"/>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4" name="Marcador de pie de página 3">
            <a:extLst>
              <a:ext uri="{FF2B5EF4-FFF2-40B4-BE49-F238E27FC236}">
                <a16:creationId xmlns:a16="http://schemas.microsoft.com/office/drawing/2014/main" id="{12ED4CE8-8EBA-4DED-A197-1BC61197F38A}"/>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EF782E99-86E0-4904-8447-D4B8538CD186}"/>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34422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836D8F-1474-48E8-891B-DD5BE10811CD}"/>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3" name="Marcador de pie de página 2">
            <a:extLst>
              <a:ext uri="{FF2B5EF4-FFF2-40B4-BE49-F238E27FC236}">
                <a16:creationId xmlns:a16="http://schemas.microsoft.com/office/drawing/2014/main" id="{FE3D0925-0590-4794-B090-7E43FC02F91C}"/>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CD97170F-B74B-4146-8D31-2BBF37E5DCF9}"/>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62252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636AC-6E19-4508-87BB-2ABBC9590A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6EC0DCB-2801-418B-8612-D9A33DE68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52ED3AD7-4CB7-4A84-8A15-2878CBB61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4FFDBD-CD55-471D-A273-F9C4EFD6F356}"/>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6" name="Marcador de pie de página 5">
            <a:extLst>
              <a:ext uri="{FF2B5EF4-FFF2-40B4-BE49-F238E27FC236}">
                <a16:creationId xmlns:a16="http://schemas.microsoft.com/office/drawing/2014/main" id="{181685F9-37E6-4D8A-9272-2B8D281635D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9CBE304-EACC-4446-86C3-5B0133FE9912}"/>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40408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29D82-1C1F-4EFE-B88D-A550AB3EAB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9AED9B14-1BAD-4B7D-A25C-0957E526B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5466D94-449C-4F6B-8313-19FBEBC24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7912A5-1879-430F-B7A5-D54026F10374}"/>
              </a:ext>
            </a:extLst>
          </p:cNvPr>
          <p:cNvSpPr>
            <a:spLocks noGrp="1"/>
          </p:cNvSpPr>
          <p:nvPr>
            <p:ph type="dt" sz="half" idx="10"/>
          </p:nvPr>
        </p:nvSpPr>
        <p:spPr/>
        <p:txBody>
          <a:bodyPr/>
          <a:lstStyle/>
          <a:p>
            <a:fld id="{E854356D-DF72-42F0-BF5A-975D2C6BDF22}" type="datetimeFigureOut">
              <a:rPr lang="es-AR" smtClean="0"/>
              <a:pPr/>
              <a:t>8/6/2020</a:t>
            </a:fld>
            <a:endParaRPr lang="es-AR"/>
          </a:p>
        </p:txBody>
      </p:sp>
      <p:sp>
        <p:nvSpPr>
          <p:cNvPr id="6" name="Marcador de pie de página 5">
            <a:extLst>
              <a:ext uri="{FF2B5EF4-FFF2-40B4-BE49-F238E27FC236}">
                <a16:creationId xmlns:a16="http://schemas.microsoft.com/office/drawing/2014/main" id="{81CC7C91-6B99-4E0F-9716-C5206914627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B42CDD3-2C30-4DC4-957C-49AD24C9875C}"/>
              </a:ext>
            </a:extLst>
          </p:cNvPr>
          <p:cNvSpPr>
            <a:spLocks noGrp="1"/>
          </p:cNvSpPr>
          <p:nvPr>
            <p:ph type="sldNum" sz="quarter" idx="12"/>
          </p:nvPr>
        </p:nvSpPr>
        <p:spPr/>
        <p:txBody>
          <a:bodyPr/>
          <a:lstStyle/>
          <a:p>
            <a:fld id="{D11C0004-5476-4EA4-B2A8-6D4284AC8908}" type="slidenum">
              <a:rPr lang="es-AR" smtClean="0"/>
              <a:pPr/>
              <a:t>‹#›</a:t>
            </a:fld>
            <a:endParaRPr lang="es-AR"/>
          </a:p>
        </p:txBody>
      </p:sp>
    </p:spTree>
    <p:extLst>
      <p:ext uri="{BB962C8B-B14F-4D97-AF65-F5344CB8AC3E}">
        <p14:creationId xmlns:p14="http://schemas.microsoft.com/office/powerpoint/2010/main" val="35582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788FAE-7B4F-4D6E-8128-F7B2C8D80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E78DA7C-D570-4A7E-8A68-8A510D072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5C9903A-5305-43F2-AAA5-658A9FBB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356D-DF72-42F0-BF5A-975D2C6BDF22}" type="datetimeFigureOut">
              <a:rPr lang="es-AR" smtClean="0"/>
              <a:pPr/>
              <a:t>8/6/2020</a:t>
            </a:fld>
            <a:endParaRPr lang="es-AR"/>
          </a:p>
        </p:txBody>
      </p:sp>
      <p:sp>
        <p:nvSpPr>
          <p:cNvPr id="5" name="Marcador de pie de página 4">
            <a:extLst>
              <a:ext uri="{FF2B5EF4-FFF2-40B4-BE49-F238E27FC236}">
                <a16:creationId xmlns:a16="http://schemas.microsoft.com/office/drawing/2014/main" id="{EFA84870-EE32-4A9E-8A79-1DB1BA282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31E8714D-670D-43DB-BE2D-D955459B2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C0004-5476-4EA4-B2A8-6D4284AC8908}" type="slidenum">
              <a:rPr lang="es-AR" smtClean="0"/>
              <a:pPr/>
              <a:t>‹#›</a:t>
            </a:fld>
            <a:endParaRPr lang="es-AR"/>
          </a:p>
        </p:txBody>
      </p:sp>
    </p:spTree>
    <p:extLst>
      <p:ext uri="{BB962C8B-B14F-4D97-AF65-F5344CB8AC3E}">
        <p14:creationId xmlns:p14="http://schemas.microsoft.com/office/powerpoint/2010/main" val="175050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hyperlink" Target="https://clinicaltrials.gov/ct2/show/NCT03434379"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fda.gov/drugs/resources-information-approved-drug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linicaltrials.gov/ct2/show/NCT0375579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2AE50C4-8F66-4496-B9DD-3FB9DB363EBE}"/>
              </a:ext>
            </a:extLst>
          </p:cNvPr>
          <p:cNvSpPr>
            <a:spLocks noGrp="1"/>
          </p:cNvSpPr>
          <p:nvPr>
            <p:ph type="title"/>
          </p:nvPr>
        </p:nvSpPr>
        <p:spPr>
          <a:xfrm>
            <a:off x="491837" y="2196956"/>
            <a:ext cx="11353800" cy="1325563"/>
          </a:xfrm>
        </p:spPr>
        <p:txBody>
          <a:bodyPr>
            <a:normAutofit/>
          </a:bodyPr>
          <a:lstStyle/>
          <a:p>
            <a:r>
              <a:rPr lang="es-AR" sz="4000" dirty="0">
                <a:solidFill>
                  <a:schemeClr val="accent1">
                    <a:lumMod val="50000"/>
                  </a:schemeClr>
                </a:solidFill>
              </a:rPr>
              <a:t>El potencial de IO y la evolución de las opciones de tratamiento para pacientes con Hepatocarcinoma</a:t>
            </a:r>
          </a:p>
        </p:txBody>
      </p:sp>
      <p:pic>
        <p:nvPicPr>
          <p:cNvPr id="6" name="Picture 5">
            <a:extLst>
              <a:ext uri="{FF2B5EF4-FFF2-40B4-BE49-F238E27FC236}">
                <a16:creationId xmlns:a16="http://schemas.microsoft.com/office/drawing/2014/main" id="{76797EA7-A88C-4D99-89C4-931E17E0C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40" y="5575852"/>
            <a:ext cx="1512888" cy="12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a:extLst>
              <a:ext uri="{FF2B5EF4-FFF2-40B4-BE49-F238E27FC236}">
                <a16:creationId xmlns:a16="http://schemas.microsoft.com/office/drawing/2014/main" id="{23AAB255-18B1-4987-970E-9A9A69423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831" y="5575852"/>
            <a:ext cx="1152525" cy="10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5">
            <a:extLst>
              <a:ext uri="{FF2B5EF4-FFF2-40B4-BE49-F238E27FC236}">
                <a16:creationId xmlns:a16="http://schemas.microsoft.com/office/drawing/2014/main" id="{F8DC3165-0746-457D-A6F5-382A2A3A9292}"/>
              </a:ext>
            </a:extLst>
          </p:cNvPr>
          <p:cNvSpPr>
            <a:spLocks noChangeArrowheads="1"/>
          </p:cNvSpPr>
          <p:nvPr/>
        </p:nvSpPr>
        <p:spPr bwMode="auto">
          <a:xfrm>
            <a:off x="7159486" y="5575852"/>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l" defTabSz="449263" rtl="0" eaLnBrk="1" fontAlgn="auto" latinLnBrk="0" hangingPunct="1">
              <a:lnSpc>
                <a:spcPct val="90000"/>
              </a:lnSpc>
              <a:spcBef>
                <a:spcPts val="45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altLang="es-AR" sz="1600" b="1" i="0" u="none" strike="noStrike" kern="1200" cap="none" spc="0" normalizeH="0" baseline="0" noProof="0" dirty="0" smtClean="0">
                <a:ln>
                  <a:noFill/>
                </a:ln>
                <a:solidFill>
                  <a:srgbClr val="44546A">
                    <a:lumMod val="50000"/>
                  </a:srgbClr>
                </a:solidFill>
                <a:effectLst/>
                <a:uLnTx/>
                <a:uFillTx/>
                <a:latin typeface="Calibri" panose="020F0502020204030204" pitchFamily="34" charset="0"/>
                <a:ea typeface="+mn-ea"/>
                <a:cs typeface="+mn-cs"/>
              </a:rPr>
              <a:t>Dr. </a:t>
            </a:r>
            <a:r>
              <a:rPr kumimoji="0" lang="es-ES" altLang="es-AR" sz="1600" b="1"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mn-ea"/>
                <a:cs typeface="+mn-cs"/>
              </a:rPr>
              <a:t>Guillermo Méndez</a:t>
            </a:r>
          </a:p>
          <a:p>
            <a:pPr marL="0" marR="0" lvl="0" indent="0" algn="l" defTabSz="449263" rtl="0" eaLnBrk="1" fontAlgn="auto" latinLnBrk="0" hangingPunct="1">
              <a:lnSpc>
                <a:spcPct val="90000"/>
              </a:lnSpc>
              <a:spcBef>
                <a:spcPts val="45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altLang="es-AR" sz="1600" b="1"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mn-ea"/>
                <a:cs typeface="+mn-cs"/>
              </a:rPr>
              <a:t>Jefe de Sección Oncología</a:t>
            </a:r>
          </a:p>
          <a:p>
            <a:pPr marL="0" marR="0" lvl="0" indent="0" algn="l" defTabSz="449263" rtl="0" eaLnBrk="1" fontAlgn="auto" latinLnBrk="0" hangingPunct="1">
              <a:lnSpc>
                <a:spcPct val="90000"/>
              </a:lnSpc>
              <a:spcBef>
                <a:spcPts val="45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altLang="es-AR" sz="1600" b="1"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mn-ea"/>
                <a:cs typeface="+mn-cs"/>
              </a:rPr>
              <a:t>Hospital de Gastroenterología</a:t>
            </a:r>
          </a:p>
          <a:p>
            <a:pPr marL="0" marR="0" lvl="0" indent="0" algn="l" defTabSz="449263" rtl="0" eaLnBrk="1" fontAlgn="auto" latinLnBrk="0" hangingPunct="1">
              <a:lnSpc>
                <a:spcPct val="90000"/>
              </a:lnSpc>
              <a:spcBef>
                <a:spcPts val="45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altLang="es-AR" sz="1600" b="1"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mn-ea"/>
                <a:cs typeface="+mn-cs"/>
              </a:rPr>
              <a:t>“Carlos B. Udaondo” y Fundación </a:t>
            </a:r>
            <a:r>
              <a:rPr kumimoji="0" lang="es-ES" altLang="es-AR" sz="1600" b="1" i="0" u="none" strike="noStrike" kern="1200" cap="none" spc="0" normalizeH="0" baseline="0" noProof="0" dirty="0" err="1">
                <a:ln>
                  <a:noFill/>
                </a:ln>
                <a:solidFill>
                  <a:srgbClr val="44546A">
                    <a:lumMod val="50000"/>
                  </a:srgbClr>
                </a:solidFill>
                <a:effectLst/>
                <a:uLnTx/>
                <a:uFillTx/>
                <a:latin typeface="Calibri" panose="020F0502020204030204" pitchFamily="34" charset="0"/>
                <a:ea typeface="+mn-ea"/>
                <a:cs typeface="+mn-cs"/>
              </a:rPr>
              <a:t>Favaloro</a:t>
            </a:r>
            <a:endParaRPr kumimoji="0" lang="es-ES" altLang="es-AR" sz="1600" b="1" i="0" u="none" strike="noStrike" kern="1200" cap="none" spc="0" normalizeH="0" baseline="0" noProof="0" dirty="0">
              <a:ln>
                <a:noFill/>
              </a:ln>
              <a:solidFill>
                <a:srgbClr val="44546A">
                  <a:lumMod val="50000"/>
                </a:srgbClr>
              </a:solidFill>
              <a:effectLst/>
              <a:uLnTx/>
              <a:uFillTx/>
              <a:latin typeface="Calibri" panose="020F0502020204030204" pitchFamily="34" charset="0"/>
              <a:ea typeface="+mn-ea"/>
              <a:cs typeface="+mn-cs"/>
            </a:endParaRPr>
          </a:p>
        </p:txBody>
      </p:sp>
      <p:sp>
        <p:nvSpPr>
          <p:cNvPr id="2" name="Rectangle 1"/>
          <p:cNvSpPr/>
          <p:nvPr/>
        </p:nvSpPr>
        <p:spPr>
          <a:xfrm rot="5400000">
            <a:off x="11407811" y="6141701"/>
            <a:ext cx="1306768" cy="261610"/>
          </a:xfrm>
          <a:prstGeom prst="rect">
            <a:avLst/>
          </a:prstGeom>
        </p:spPr>
        <p:txBody>
          <a:bodyPr wrap="none">
            <a:spAutoFit/>
          </a:bodyPr>
          <a:lstStyle/>
          <a:p>
            <a:r>
              <a:rPr lang="en-US" sz="1050" dirty="0"/>
              <a:t>1506LA2003858-01</a:t>
            </a:r>
            <a:endParaRPr lang="en-US" sz="1100" dirty="0"/>
          </a:p>
        </p:txBody>
      </p:sp>
    </p:spTree>
    <p:extLst>
      <p:ext uri="{BB962C8B-B14F-4D97-AF65-F5344CB8AC3E}">
        <p14:creationId xmlns:p14="http://schemas.microsoft.com/office/powerpoint/2010/main" val="168888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3CB47-8C52-4ADF-A4DB-9BBF93815B2F}"/>
              </a:ext>
            </a:extLst>
          </p:cNvPr>
          <p:cNvSpPr>
            <a:spLocks noGrp="1"/>
          </p:cNvSpPr>
          <p:nvPr>
            <p:ph type="title"/>
          </p:nvPr>
        </p:nvSpPr>
        <p:spPr>
          <a:xfrm>
            <a:off x="838200" y="2349927"/>
            <a:ext cx="10515600" cy="1325563"/>
          </a:xfrm>
        </p:spPr>
        <p:txBody>
          <a:bodyPr/>
          <a:lstStyle/>
          <a:p>
            <a:r>
              <a:rPr lang="es-AR" dirty="0">
                <a:solidFill>
                  <a:schemeClr val="accent1">
                    <a:lumMod val="50000"/>
                  </a:schemeClr>
                </a:solidFill>
              </a:rPr>
              <a:t>Tratamiento </a:t>
            </a:r>
            <a:r>
              <a:rPr lang="es-AR" dirty="0" smtClean="0">
                <a:solidFill>
                  <a:schemeClr val="accent1">
                    <a:lumMod val="50000"/>
                  </a:schemeClr>
                </a:solidFill>
              </a:rPr>
              <a:t>sistémico </a:t>
            </a:r>
            <a:r>
              <a:rPr lang="es-AR" dirty="0">
                <a:solidFill>
                  <a:schemeClr val="accent1">
                    <a:lumMod val="50000"/>
                  </a:schemeClr>
                </a:solidFill>
              </a:rPr>
              <a:t>del HCC avanzado</a:t>
            </a:r>
          </a:p>
        </p:txBody>
      </p:sp>
    </p:spTree>
    <p:extLst>
      <p:ext uri="{BB962C8B-B14F-4D97-AF65-F5344CB8AC3E}">
        <p14:creationId xmlns:p14="http://schemas.microsoft.com/office/powerpoint/2010/main" val="54799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621792" y="3545352"/>
            <a:ext cx="11019346" cy="0"/>
          </a:xfrm>
          <a:prstGeom prst="line">
            <a:avLst/>
          </a:prstGeom>
          <a:ln w="3810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58775" y="311761"/>
            <a:ext cx="11134725" cy="1008062"/>
          </a:xfrm>
        </p:spPr>
        <p:txBody>
          <a:bodyPr/>
          <a:lstStyle/>
          <a:p>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Opciones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actuales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de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tratamiento</a:t>
            </a:r>
            <a:endParaRPr lang="en-GB" sz="3600" b="0" dirty="0">
              <a:solidFill>
                <a:schemeClr val="accent1">
                  <a:lumMod val="50000"/>
                </a:schemeClr>
              </a:solidFill>
              <a:latin typeface="Calibri" panose="020F0502020204030204" pitchFamily="34" charset="0"/>
              <a:cs typeface="Calibri" panose="020F0502020204030204" pitchFamily="34" charset="0"/>
            </a:endParaRPr>
          </a:p>
        </p:txBody>
      </p:sp>
      <p:sp>
        <p:nvSpPr>
          <p:cNvPr id="61443" name="Text Placeholder 17"/>
          <p:cNvSpPr>
            <a:spLocks noGrp="1" noChangeArrowheads="1"/>
          </p:cNvSpPr>
          <p:nvPr>
            <p:ph type="body" sz="quarter" idx="13"/>
          </p:nvPr>
        </p:nvSpPr>
        <p:spPr>
          <a:xfrm>
            <a:off x="529167" y="6342062"/>
            <a:ext cx="6284587" cy="360364"/>
          </a:xfrm>
        </p:spPr>
        <p:txBody>
          <a:bodyPr/>
          <a:lstStyle/>
          <a:p>
            <a:r>
              <a:rPr lang="en-GB" altLang="en-US" dirty="0"/>
              <a:t/>
            </a:r>
            <a:br>
              <a:rPr lang="en-GB" altLang="en-US" dirty="0"/>
            </a:br>
            <a:r>
              <a:rPr lang="en-GB" altLang="en-US" dirty="0"/>
              <a:t>*Negative phase III trial (KEYNOTE-240);</a:t>
            </a:r>
            <a:r>
              <a:rPr lang="en-GB" altLang="en-US" baseline="30000" dirty="0"/>
              <a:t>1 ‡</a:t>
            </a:r>
            <a:r>
              <a:rPr lang="en-GB" altLang="en-US" dirty="0"/>
              <a:t>Accelerated approval</a:t>
            </a:r>
          </a:p>
        </p:txBody>
      </p:sp>
      <p:sp>
        <p:nvSpPr>
          <p:cNvPr id="9" name="Text Placeholder 8"/>
          <p:cNvSpPr>
            <a:spLocks noGrp="1"/>
          </p:cNvSpPr>
          <p:nvPr>
            <p:ph type="body" sz="quarter" idx="14"/>
          </p:nvPr>
        </p:nvSpPr>
        <p:spPr/>
        <p:txBody>
          <a:bodyPr/>
          <a:lstStyle/>
          <a:p>
            <a:r>
              <a:rPr lang="en-GB" dirty="0"/>
              <a:t>1. Finn et al. ASCO 2019</a:t>
            </a:r>
          </a:p>
        </p:txBody>
      </p:sp>
      <p:sp>
        <p:nvSpPr>
          <p:cNvPr id="61444" name="Google Shape;157;p21"/>
          <p:cNvSpPr txBox="1">
            <a:spLocks noChangeArrowheads="1"/>
          </p:cNvSpPr>
          <p:nvPr/>
        </p:nvSpPr>
        <p:spPr bwMode="auto">
          <a:xfrm>
            <a:off x="358775" y="1933575"/>
            <a:ext cx="10715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1L </a:t>
            </a:r>
          </a:p>
        </p:txBody>
      </p:sp>
      <p:sp>
        <p:nvSpPr>
          <p:cNvPr id="37" name="Google Shape;157;p21"/>
          <p:cNvSpPr txBox="1">
            <a:spLocks noChangeArrowheads="1"/>
          </p:cNvSpPr>
          <p:nvPr/>
        </p:nvSpPr>
        <p:spPr bwMode="auto">
          <a:xfrm>
            <a:off x="358775" y="3953635"/>
            <a:ext cx="1071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2L</a:t>
            </a:r>
          </a:p>
        </p:txBody>
      </p:sp>
      <p:sp>
        <p:nvSpPr>
          <p:cNvPr id="41" name="Google Shape;157;p21"/>
          <p:cNvSpPr txBox="1">
            <a:spLocks noChangeArrowheads="1"/>
          </p:cNvSpPr>
          <p:nvPr/>
        </p:nvSpPr>
        <p:spPr bwMode="auto">
          <a:xfrm>
            <a:off x="1574800" y="4879086"/>
            <a:ext cx="1798638"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Regorafenib</a:t>
            </a:r>
          </a:p>
        </p:txBody>
      </p:sp>
      <p:sp>
        <p:nvSpPr>
          <p:cNvPr id="45" name="Google Shape;157;p21"/>
          <p:cNvSpPr txBox="1">
            <a:spLocks noChangeArrowheads="1"/>
          </p:cNvSpPr>
          <p:nvPr/>
        </p:nvSpPr>
        <p:spPr bwMode="auto">
          <a:xfrm>
            <a:off x="3640138" y="4879086"/>
            <a:ext cx="1800225"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Cabozantinib</a:t>
            </a:r>
          </a:p>
        </p:txBody>
      </p:sp>
      <p:sp>
        <p:nvSpPr>
          <p:cNvPr id="58" name="Google Shape;157;p21"/>
          <p:cNvSpPr txBox="1">
            <a:spLocks noChangeArrowheads="1"/>
          </p:cNvSpPr>
          <p:nvPr/>
        </p:nvSpPr>
        <p:spPr bwMode="auto">
          <a:xfrm>
            <a:off x="5707063" y="4879084"/>
            <a:ext cx="1800225" cy="491429"/>
          </a:xfrm>
          <a:prstGeom prst="rect">
            <a:avLst/>
          </a:prstGeom>
          <a:solidFill>
            <a:srgbClr val="3215E1"/>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Pembrolizumab*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59" name="Google Shape;157;p21"/>
          <p:cNvSpPr txBox="1">
            <a:spLocks noChangeArrowheads="1"/>
          </p:cNvSpPr>
          <p:nvPr/>
        </p:nvSpPr>
        <p:spPr bwMode="auto">
          <a:xfrm>
            <a:off x="9840913" y="4879082"/>
            <a:ext cx="1800225" cy="491431"/>
          </a:xfrm>
          <a:prstGeom prst="rect">
            <a:avLst/>
          </a:prstGeom>
          <a:solidFill>
            <a:srgbClr val="FF3B3B"/>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err="1">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Ramucirumab</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 </a:t>
            </a:r>
            <a:b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b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(AFP </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400ng/mL)</a:t>
            </a:r>
          </a:p>
        </p:txBody>
      </p:sp>
      <p:sp>
        <p:nvSpPr>
          <p:cNvPr id="61450" name="TextBox 59"/>
          <p:cNvSpPr txBox="1">
            <a:spLocks noChangeArrowheads="1"/>
          </p:cNvSpPr>
          <p:nvPr/>
        </p:nvSpPr>
        <p:spPr bwMode="auto">
          <a:xfrm>
            <a:off x="21510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Sorafenib</a:t>
            </a:r>
          </a:p>
        </p:txBody>
      </p:sp>
      <p:sp>
        <p:nvSpPr>
          <p:cNvPr id="61451" name="TextBox 61"/>
          <p:cNvSpPr txBox="1">
            <a:spLocks noChangeArrowheads="1"/>
          </p:cNvSpPr>
          <p:nvPr/>
        </p:nvSpPr>
        <p:spPr bwMode="auto">
          <a:xfrm>
            <a:off x="49831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Lenvatinib</a:t>
            </a:r>
          </a:p>
        </p:txBody>
      </p:sp>
      <p:cxnSp>
        <p:nvCxnSpPr>
          <p:cNvPr id="4" name="Elbow Connector 3"/>
          <p:cNvCxnSpPr>
            <a:stCxn id="61450" idx="2"/>
            <a:endCxn id="41" idx="0"/>
          </p:cNvCxnSpPr>
          <p:nvPr/>
        </p:nvCxnSpPr>
        <p:spPr>
          <a:xfrm rot="5400000">
            <a:off x="1905843" y="3474990"/>
            <a:ext cx="1972373" cy="83581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1450" idx="2"/>
            <a:endCxn id="45" idx="0"/>
          </p:cNvCxnSpPr>
          <p:nvPr/>
        </p:nvCxnSpPr>
        <p:spPr>
          <a:xfrm rot="16200000" flipH="1">
            <a:off x="2938908" y="3277742"/>
            <a:ext cx="1972373" cy="123031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1450" idx="2"/>
            <a:endCxn id="58" idx="0"/>
          </p:cNvCxnSpPr>
          <p:nvPr/>
        </p:nvCxnSpPr>
        <p:spPr>
          <a:xfrm rot="16200000" flipH="1">
            <a:off x="3972372" y="2244279"/>
            <a:ext cx="1972371" cy="329723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1450" idx="2"/>
            <a:endCxn id="59" idx="0"/>
          </p:cNvCxnSpPr>
          <p:nvPr/>
        </p:nvCxnSpPr>
        <p:spPr>
          <a:xfrm rot="16200000" flipH="1">
            <a:off x="6039298" y="177353"/>
            <a:ext cx="1972369" cy="743108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7773988" y="4879084"/>
            <a:ext cx="1800225" cy="491429"/>
          </a:xfrm>
          <a:prstGeom prst="rect">
            <a:avLst/>
          </a:prstGeom>
          <a:solidFill>
            <a:srgbClr val="3215E1"/>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Nivolumab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22" name="Elbow Connector 21"/>
          <p:cNvCxnSpPr>
            <a:stCxn id="61450" idx="2"/>
            <a:endCxn id="16" idx="0"/>
          </p:cNvCxnSpPr>
          <p:nvPr/>
        </p:nvCxnSpPr>
        <p:spPr>
          <a:xfrm rot="16200000" flipH="1">
            <a:off x="5005834" y="1210816"/>
            <a:ext cx="1972371" cy="536416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74800" y="591902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74800" y="6205925"/>
            <a:ext cx="28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1898800" y="6024918"/>
            <a:ext cx="1623218" cy="311920"/>
          </a:xfrm>
          <a:prstGeom prst="rect">
            <a:avLst/>
          </a:prstGeom>
          <a:noFill/>
          <a:ln w="9525">
            <a:noFill/>
            <a:miter lim="800000"/>
            <a:headEnd/>
            <a:tailEnd/>
          </a:ln>
          <a:effectLst/>
        </p:spPr>
        <p:txBody>
          <a:bodyPr wrap="none" lIns="72000" tIns="72000" rIns="72000" b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95959"/>
              </a:solidFill>
              <a:effectLst/>
              <a:uLnTx/>
              <a:uFillTx/>
              <a:latin typeface="Arial"/>
              <a:ea typeface="+mn-ea"/>
              <a:cs typeface="+mn-cs"/>
            </a:endParaRPr>
          </a:p>
        </p:txBody>
      </p:sp>
      <p:graphicFrame>
        <p:nvGraphicFramePr>
          <p:cNvPr id="2" name="Table 1"/>
          <p:cNvGraphicFramePr>
            <a:graphicFrameLocks noGrp="1"/>
          </p:cNvGraphicFramePr>
          <p:nvPr/>
        </p:nvGraphicFramePr>
        <p:xfrm>
          <a:off x="1874521" y="5780920"/>
          <a:ext cx="9767267" cy="609600"/>
        </p:xfrm>
        <a:graphic>
          <a:graphicData uri="http://schemas.openxmlformats.org/drawingml/2006/table">
            <a:tbl>
              <a:tblPr firstRow="1" bandRow="1">
                <a:tableStyleId>{5940675A-B579-460E-94D1-54222C63F5DA}</a:tableStyleId>
              </a:tblPr>
              <a:tblGrid>
                <a:gridCol w="4896000">
                  <a:extLst>
                    <a:ext uri="{9D8B030D-6E8A-4147-A177-3AD203B41FA5}">
                      <a16:colId xmlns:a16="http://schemas.microsoft.com/office/drawing/2014/main" val="640181260"/>
                    </a:ext>
                  </a:extLst>
                </a:gridCol>
                <a:gridCol w="2268000">
                  <a:extLst>
                    <a:ext uri="{9D8B030D-6E8A-4147-A177-3AD203B41FA5}">
                      <a16:colId xmlns:a16="http://schemas.microsoft.com/office/drawing/2014/main" val="652007072"/>
                    </a:ext>
                  </a:extLst>
                </a:gridCol>
                <a:gridCol w="2603267">
                  <a:extLst>
                    <a:ext uri="{9D8B030D-6E8A-4147-A177-3AD203B41FA5}">
                      <a16:colId xmlns:a16="http://schemas.microsoft.com/office/drawing/2014/main" val="1001634745"/>
                    </a:ext>
                  </a:extLst>
                </a:gridCol>
              </a:tblGrid>
              <a:tr h="281620">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a:t>Currently approved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70000"/>
                        </a:lnSpc>
                      </a:pPr>
                      <a:r>
                        <a:rPr lang="en-GB" sz="2000" dirty="0">
                          <a:solidFill>
                            <a:srgbClr val="D98BB9"/>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TKI</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3215E1"/>
                          </a:solidFill>
                          <a:latin typeface="Arial" panose="020B0604020202020204" pitchFamily="34" charset="0"/>
                          <a:ea typeface="+mn-ea"/>
                          <a:cs typeface="Arial" panose="020B0604020202020204" pitchFamily="34" charset="0"/>
                        </a:rPr>
                        <a:t>■</a:t>
                      </a:r>
                      <a:r>
                        <a:rPr lang="en-GB" sz="1400" dirty="0">
                          <a:solidFill>
                            <a:srgbClr val="0056A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Anti-PD1</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4719241"/>
                  </a:ext>
                </a:extLst>
              </a:tr>
              <a:tr h="303505">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a:t>Phase III data reported: not yet approved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dirty="0">
                          <a:solidFill>
                            <a:srgbClr val="0066C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Anti-PDL1</a:t>
                      </a:r>
                      <a:r>
                        <a:rPr lang="en-GB" sz="1400" baseline="0" dirty="0">
                          <a:solidFill>
                            <a:schemeClr val="tx1"/>
                          </a:solidFill>
                          <a:latin typeface="Arial" panose="020B0604020202020204" pitchFamily="34" charset="0"/>
                          <a:cs typeface="Arial" panose="020B0604020202020204" pitchFamily="34" charset="0"/>
                        </a:rPr>
                        <a:t> + anti-VEGF</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FF3B3B"/>
                          </a:solidFill>
                          <a:latin typeface="Arial" panose="020B0604020202020204" pitchFamily="34" charset="0"/>
                          <a:ea typeface="+mn-ea"/>
                          <a:cs typeface="Arial" panose="020B0604020202020204" pitchFamily="34" charset="0"/>
                        </a:rPr>
                        <a:t>■</a:t>
                      </a:r>
                      <a:r>
                        <a:rPr lang="en-GB" sz="1400" dirty="0">
                          <a:solidFill>
                            <a:srgbClr val="FF3B3B"/>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Anti-VEGFR</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8224431"/>
                  </a:ext>
                </a:extLst>
              </a:tr>
            </a:tbl>
          </a:graphicData>
        </a:graphic>
      </p:graphicFrame>
      <p:sp>
        <p:nvSpPr>
          <p:cNvPr id="25" name="24 Rectángulo"/>
          <p:cNvSpPr/>
          <p:nvPr/>
        </p:nvSpPr>
        <p:spPr>
          <a:xfrm>
            <a:off x="4741817" y="1619794"/>
            <a:ext cx="7236823" cy="506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25 Rectángulo"/>
          <p:cNvSpPr/>
          <p:nvPr/>
        </p:nvSpPr>
        <p:spPr>
          <a:xfrm>
            <a:off x="222069" y="3239589"/>
            <a:ext cx="4611188" cy="3461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621792" y="3545352"/>
            <a:ext cx="11019346" cy="0"/>
          </a:xfrm>
          <a:prstGeom prst="line">
            <a:avLst/>
          </a:prstGeom>
          <a:ln w="3810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58775" y="311761"/>
            <a:ext cx="11134725" cy="1008062"/>
          </a:xfrm>
        </p:spPr>
        <p:txBody>
          <a:bodyPr/>
          <a:lstStyle/>
          <a:p>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Opciones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actuales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de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tratamiento</a:t>
            </a:r>
            <a:endParaRPr lang="en-GB" sz="3600" b="0" dirty="0">
              <a:solidFill>
                <a:schemeClr val="accent1">
                  <a:lumMod val="50000"/>
                </a:schemeClr>
              </a:solidFill>
              <a:latin typeface="Calibri" panose="020F0502020204030204" pitchFamily="34" charset="0"/>
              <a:cs typeface="Calibri" panose="020F0502020204030204" pitchFamily="34" charset="0"/>
            </a:endParaRPr>
          </a:p>
        </p:txBody>
      </p:sp>
      <p:sp>
        <p:nvSpPr>
          <p:cNvPr id="61443" name="Text Placeholder 17"/>
          <p:cNvSpPr>
            <a:spLocks noGrp="1" noChangeArrowheads="1"/>
          </p:cNvSpPr>
          <p:nvPr>
            <p:ph type="body" sz="quarter" idx="13"/>
          </p:nvPr>
        </p:nvSpPr>
        <p:spPr>
          <a:xfrm>
            <a:off x="529167" y="6342062"/>
            <a:ext cx="6284587" cy="360364"/>
          </a:xfrm>
        </p:spPr>
        <p:txBody>
          <a:bodyPr/>
          <a:lstStyle/>
          <a:p>
            <a:r>
              <a:rPr lang="en-GB" altLang="en-US" dirty="0"/>
              <a:t/>
            </a:r>
            <a:br>
              <a:rPr lang="en-GB" altLang="en-US" dirty="0"/>
            </a:br>
            <a:r>
              <a:rPr lang="en-GB" altLang="en-US" dirty="0"/>
              <a:t>*Negative phase III trial (KEYNOTE-240);</a:t>
            </a:r>
            <a:r>
              <a:rPr lang="en-GB" altLang="en-US" baseline="30000" dirty="0"/>
              <a:t>1 ‡</a:t>
            </a:r>
            <a:r>
              <a:rPr lang="en-GB" altLang="en-US" dirty="0"/>
              <a:t>Accelerated approval</a:t>
            </a:r>
          </a:p>
        </p:txBody>
      </p:sp>
      <p:sp>
        <p:nvSpPr>
          <p:cNvPr id="9" name="Text Placeholder 8"/>
          <p:cNvSpPr>
            <a:spLocks noGrp="1"/>
          </p:cNvSpPr>
          <p:nvPr>
            <p:ph type="body" sz="quarter" idx="14"/>
          </p:nvPr>
        </p:nvSpPr>
        <p:spPr/>
        <p:txBody>
          <a:bodyPr/>
          <a:lstStyle/>
          <a:p>
            <a:r>
              <a:rPr lang="en-GB" dirty="0"/>
              <a:t>1. Finn et al. ASCO 2019</a:t>
            </a:r>
          </a:p>
        </p:txBody>
      </p:sp>
      <p:sp>
        <p:nvSpPr>
          <p:cNvPr id="61444" name="Google Shape;157;p21"/>
          <p:cNvSpPr txBox="1">
            <a:spLocks noChangeArrowheads="1"/>
          </p:cNvSpPr>
          <p:nvPr/>
        </p:nvSpPr>
        <p:spPr bwMode="auto">
          <a:xfrm>
            <a:off x="358775" y="1933575"/>
            <a:ext cx="10715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1L </a:t>
            </a:r>
          </a:p>
        </p:txBody>
      </p:sp>
      <p:sp>
        <p:nvSpPr>
          <p:cNvPr id="37" name="Google Shape;157;p21"/>
          <p:cNvSpPr txBox="1">
            <a:spLocks noChangeArrowheads="1"/>
          </p:cNvSpPr>
          <p:nvPr/>
        </p:nvSpPr>
        <p:spPr bwMode="auto">
          <a:xfrm>
            <a:off x="358775" y="3953635"/>
            <a:ext cx="1071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2L</a:t>
            </a:r>
          </a:p>
        </p:txBody>
      </p:sp>
      <p:sp>
        <p:nvSpPr>
          <p:cNvPr id="41" name="Google Shape;157;p21"/>
          <p:cNvSpPr txBox="1">
            <a:spLocks noChangeArrowheads="1"/>
          </p:cNvSpPr>
          <p:nvPr/>
        </p:nvSpPr>
        <p:spPr bwMode="auto">
          <a:xfrm>
            <a:off x="1574800" y="4879086"/>
            <a:ext cx="1798638"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Regorafenib</a:t>
            </a:r>
          </a:p>
        </p:txBody>
      </p:sp>
      <p:sp>
        <p:nvSpPr>
          <p:cNvPr id="45" name="Google Shape;157;p21"/>
          <p:cNvSpPr txBox="1">
            <a:spLocks noChangeArrowheads="1"/>
          </p:cNvSpPr>
          <p:nvPr/>
        </p:nvSpPr>
        <p:spPr bwMode="auto">
          <a:xfrm>
            <a:off x="3640138" y="4879086"/>
            <a:ext cx="1800225"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Cabozantinib</a:t>
            </a:r>
          </a:p>
        </p:txBody>
      </p:sp>
      <p:sp>
        <p:nvSpPr>
          <p:cNvPr id="58" name="Google Shape;157;p21"/>
          <p:cNvSpPr txBox="1">
            <a:spLocks noChangeArrowheads="1"/>
          </p:cNvSpPr>
          <p:nvPr/>
        </p:nvSpPr>
        <p:spPr bwMode="auto">
          <a:xfrm>
            <a:off x="5707063" y="4879084"/>
            <a:ext cx="1800225" cy="491429"/>
          </a:xfrm>
          <a:prstGeom prst="rect">
            <a:avLst/>
          </a:prstGeom>
          <a:solidFill>
            <a:srgbClr val="3215E1"/>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Pembrolizumab*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59" name="Google Shape;157;p21"/>
          <p:cNvSpPr txBox="1">
            <a:spLocks noChangeArrowheads="1"/>
          </p:cNvSpPr>
          <p:nvPr/>
        </p:nvSpPr>
        <p:spPr bwMode="auto">
          <a:xfrm>
            <a:off x="9840913" y="4879082"/>
            <a:ext cx="1800225" cy="491431"/>
          </a:xfrm>
          <a:prstGeom prst="rect">
            <a:avLst/>
          </a:prstGeom>
          <a:solidFill>
            <a:srgbClr val="FF3B3B"/>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err="1">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Ramucirumab</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 </a:t>
            </a:r>
            <a:b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b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(AFP </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400ng/mL)</a:t>
            </a:r>
          </a:p>
        </p:txBody>
      </p:sp>
      <p:sp>
        <p:nvSpPr>
          <p:cNvPr id="61450" name="TextBox 59"/>
          <p:cNvSpPr txBox="1">
            <a:spLocks noChangeArrowheads="1"/>
          </p:cNvSpPr>
          <p:nvPr/>
        </p:nvSpPr>
        <p:spPr bwMode="auto">
          <a:xfrm>
            <a:off x="21510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Sorafenib</a:t>
            </a:r>
          </a:p>
        </p:txBody>
      </p:sp>
      <p:sp>
        <p:nvSpPr>
          <p:cNvPr id="61451" name="TextBox 61"/>
          <p:cNvSpPr txBox="1">
            <a:spLocks noChangeArrowheads="1"/>
          </p:cNvSpPr>
          <p:nvPr/>
        </p:nvSpPr>
        <p:spPr bwMode="auto">
          <a:xfrm>
            <a:off x="49831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Lenvatinib</a:t>
            </a:r>
          </a:p>
        </p:txBody>
      </p:sp>
      <p:cxnSp>
        <p:nvCxnSpPr>
          <p:cNvPr id="4" name="Elbow Connector 3"/>
          <p:cNvCxnSpPr>
            <a:stCxn id="61450" idx="2"/>
            <a:endCxn id="41" idx="0"/>
          </p:cNvCxnSpPr>
          <p:nvPr/>
        </p:nvCxnSpPr>
        <p:spPr>
          <a:xfrm rot="5400000">
            <a:off x="1905843" y="3474990"/>
            <a:ext cx="1972373" cy="83581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1450" idx="2"/>
            <a:endCxn id="45" idx="0"/>
          </p:cNvCxnSpPr>
          <p:nvPr/>
        </p:nvCxnSpPr>
        <p:spPr>
          <a:xfrm rot="16200000" flipH="1">
            <a:off x="2938908" y="3277742"/>
            <a:ext cx="1972373" cy="123031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1450" idx="2"/>
            <a:endCxn id="58" idx="0"/>
          </p:cNvCxnSpPr>
          <p:nvPr/>
        </p:nvCxnSpPr>
        <p:spPr>
          <a:xfrm rot="16200000" flipH="1">
            <a:off x="3972372" y="2244279"/>
            <a:ext cx="1972371" cy="329723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1450" idx="2"/>
            <a:endCxn id="59" idx="0"/>
          </p:cNvCxnSpPr>
          <p:nvPr/>
        </p:nvCxnSpPr>
        <p:spPr>
          <a:xfrm rot="16200000" flipH="1">
            <a:off x="6039298" y="177353"/>
            <a:ext cx="1972369" cy="743108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7773988" y="4879084"/>
            <a:ext cx="1800225" cy="491429"/>
          </a:xfrm>
          <a:prstGeom prst="rect">
            <a:avLst/>
          </a:prstGeom>
          <a:solidFill>
            <a:srgbClr val="3215E1"/>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Nivolumab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22" name="Elbow Connector 21"/>
          <p:cNvCxnSpPr>
            <a:stCxn id="61450" idx="2"/>
            <a:endCxn id="16" idx="0"/>
          </p:cNvCxnSpPr>
          <p:nvPr/>
        </p:nvCxnSpPr>
        <p:spPr>
          <a:xfrm rot="16200000" flipH="1">
            <a:off x="5005834" y="1210816"/>
            <a:ext cx="1972371" cy="536416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74800" y="591902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74800" y="6205925"/>
            <a:ext cx="28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1898800" y="6024918"/>
            <a:ext cx="1623218" cy="311920"/>
          </a:xfrm>
          <a:prstGeom prst="rect">
            <a:avLst/>
          </a:prstGeom>
          <a:noFill/>
          <a:ln w="9525">
            <a:noFill/>
            <a:miter lim="800000"/>
            <a:headEnd/>
            <a:tailEnd/>
          </a:ln>
          <a:effectLst/>
        </p:spPr>
        <p:txBody>
          <a:bodyPr wrap="none" lIns="72000" tIns="72000" rIns="72000" b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95959"/>
              </a:solidFill>
              <a:effectLst/>
              <a:uLnTx/>
              <a:uFillTx/>
              <a:latin typeface="Arial"/>
              <a:ea typeface="+mn-ea"/>
              <a:cs typeface="+mn-cs"/>
            </a:endParaRPr>
          </a:p>
        </p:txBody>
      </p:sp>
      <p:graphicFrame>
        <p:nvGraphicFramePr>
          <p:cNvPr id="2" name="Table 1"/>
          <p:cNvGraphicFramePr>
            <a:graphicFrameLocks noGrp="1"/>
          </p:cNvGraphicFramePr>
          <p:nvPr/>
        </p:nvGraphicFramePr>
        <p:xfrm>
          <a:off x="1874521" y="5780920"/>
          <a:ext cx="9767267" cy="609600"/>
        </p:xfrm>
        <a:graphic>
          <a:graphicData uri="http://schemas.openxmlformats.org/drawingml/2006/table">
            <a:tbl>
              <a:tblPr firstRow="1" bandRow="1">
                <a:tableStyleId>{5940675A-B579-460E-94D1-54222C63F5DA}</a:tableStyleId>
              </a:tblPr>
              <a:tblGrid>
                <a:gridCol w="4896000">
                  <a:extLst>
                    <a:ext uri="{9D8B030D-6E8A-4147-A177-3AD203B41FA5}">
                      <a16:colId xmlns:a16="http://schemas.microsoft.com/office/drawing/2014/main" val="640181260"/>
                    </a:ext>
                  </a:extLst>
                </a:gridCol>
                <a:gridCol w="2268000">
                  <a:extLst>
                    <a:ext uri="{9D8B030D-6E8A-4147-A177-3AD203B41FA5}">
                      <a16:colId xmlns:a16="http://schemas.microsoft.com/office/drawing/2014/main" val="652007072"/>
                    </a:ext>
                  </a:extLst>
                </a:gridCol>
                <a:gridCol w="2603267">
                  <a:extLst>
                    <a:ext uri="{9D8B030D-6E8A-4147-A177-3AD203B41FA5}">
                      <a16:colId xmlns:a16="http://schemas.microsoft.com/office/drawing/2014/main" val="1001634745"/>
                    </a:ext>
                  </a:extLst>
                </a:gridCol>
              </a:tblGrid>
              <a:tr h="281620">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a:t>Currently approved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70000"/>
                        </a:lnSpc>
                      </a:pPr>
                      <a:r>
                        <a:rPr lang="en-GB" sz="2000" dirty="0">
                          <a:solidFill>
                            <a:srgbClr val="D98BB9"/>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TKI</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3215E1"/>
                          </a:solidFill>
                          <a:latin typeface="Arial" panose="020B0604020202020204" pitchFamily="34" charset="0"/>
                          <a:ea typeface="+mn-ea"/>
                          <a:cs typeface="Arial" panose="020B0604020202020204" pitchFamily="34" charset="0"/>
                        </a:rPr>
                        <a:t>■</a:t>
                      </a:r>
                      <a:r>
                        <a:rPr lang="en-GB" sz="1400" dirty="0">
                          <a:solidFill>
                            <a:srgbClr val="0056A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Anti-PD1</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4719241"/>
                  </a:ext>
                </a:extLst>
              </a:tr>
              <a:tr h="303505">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a:t>Phase III data reported: not yet approved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dirty="0">
                          <a:solidFill>
                            <a:srgbClr val="0066C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Anti-PDL1</a:t>
                      </a:r>
                      <a:r>
                        <a:rPr lang="en-GB" sz="1400" baseline="0" dirty="0">
                          <a:solidFill>
                            <a:schemeClr val="tx1"/>
                          </a:solidFill>
                          <a:latin typeface="Arial" panose="020B0604020202020204" pitchFamily="34" charset="0"/>
                          <a:cs typeface="Arial" panose="020B0604020202020204" pitchFamily="34" charset="0"/>
                        </a:rPr>
                        <a:t> + anti-VEGF</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FF3B3B"/>
                          </a:solidFill>
                          <a:latin typeface="Arial" panose="020B0604020202020204" pitchFamily="34" charset="0"/>
                          <a:ea typeface="+mn-ea"/>
                          <a:cs typeface="Arial" panose="020B0604020202020204" pitchFamily="34" charset="0"/>
                        </a:rPr>
                        <a:t>■</a:t>
                      </a:r>
                      <a:r>
                        <a:rPr lang="en-GB" sz="1400" dirty="0">
                          <a:solidFill>
                            <a:srgbClr val="FF3B3B"/>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Anti-VEGFR</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822443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30638B3-D924-4276-9FE5-AE9236A8C92A}"/>
              </a:ext>
            </a:extLst>
          </p:cNvPr>
          <p:cNvPicPr>
            <a:picLocks noChangeAspect="1"/>
          </p:cNvPicPr>
          <p:nvPr/>
        </p:nvPicPr>
        <p:blipFill>
          <a:blip r:embed="rId2"/>
          <a:stretch>
            <a:fillRect/>
          </a:stretch>
        </p:blipFill>
        <p:spPr>
          <a:xfrm>
            <a:off x="571500" y="342900"/>
            <a:ext cx="11039475" cy="6114730"/>
          </a:xfrm>
          <a:prstGeom prst="rect">
            <a:avLst/>
          </a:prstGeom>
        </p:spPr>
      </p:pic>
      <p:sp>
        <p:nvSpPr>
          <p:cNvPr id="3" name="2 CuadroTexto"/>
          <p:cNvSpPr txBox="1"/>
          <p:nvPr/>
        </p:nvSpPr>
        <p:spPr>
          <a:xfrm>
            <a:off x="2090058" y="6126480"/>
            <a:ext cx="1279517" cy="338554"/>
          </a:xfrm>
          <a:prstGeom prst="rect">
            <a:avLst/>
          </a:prstGeom>
          <a:noFill/>
        </p:spPr>
        <p:txBody>
          <a:bodyPr wrap="none" rtlCol="0">
            <a:spAutoFit/>
          </a:bodyPr>
          <a:lstStyle/>
          <a:p>
            <a:r>
              <a:rPr lang="es-AR" sz="1600" b="1" dirty="0" smtClean="0"/>
              <a:t>RR 2% VS 1%</a:t>
            </a:r>
            <a:endParaRPr lang="es-AR" sz="1600" b="1" dirty="0"/>
          </a:p>
        </p:txBody>
      </p:sp>
    </p:spTree>
    <p:extLst>
      <p:ext uri="{BB962C8B-B14F-4D97-AF65-F5344CB8AC3E}">
        <p14:creationId xmlns:p14="http://schemas.microsoft.com/office/powerpoint/2010/main" val="1970396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dirty="0">
                <a:solidFill>
                  <a:schemeClr val="accent1">
                    <a:lumMod val="50000"/>
                  </a:schemeClr>
                </a:solidFill>
              </a:rPr>
              <a:t>SORAFENIB</a:t>
            </a:r>
            <a:r>
              <a:rPr lang="es-AR" dirty="0">
                <a:solidFill>
                  <a:schemeClr val="accent1">
                    <a:lumMod val="50000"/>
                  </a:schemeClr>
                </a:solidFill>
              </a:rPr>
              <a:t/>
            </a:r>
            <a:br>
              <a:rPr lang="es-AR" dirty="0">
                <a:solidFill>
                  <a:schemeClr val="accent1">
                    <a:lumMod val="50000"/>
                  </a:schemeClr>
                </a:solidFill>
              </a:rPr>
            </a:br>
            <a:r>
              <a:rPr lang="es-AR" sz="3200" i="1" dirty="0">
                <a:solidFill>
                  <a:schemeClr val="accent1">
                    <a:lumMod val="50000"/>
                  </a:schemeClr>
                </a:solidFill>
              </a:rPr>
              <a:t>Actividad limitada en </a:t>
            </a:r>
            <a:r>
              <a:rPr lang="es-AR" sz="3200" i="1" dirty="0" err="1">
                <a:solidFill>
                  <a:schemeClr val="accent1">
                    <a:lumMod val="50000"/>
                  </a:schemeClr>
                </a:solidFill>
              </a:rPr>
              <a:t>Child</a:t>
            </a:r>
            <a:r>
              <a:rPr lang="es-AR" sz="3200" i="1" dirty="0">
                <a:solidFill>
                  <a:schemeClr val="accent1">
                    <a:lumMod val="50000"/>
                  </a:schemeClr>
                </a:solidFill>
              </a:rPr>
              <a:t> </a:t>
            </a:r>
            <a:r>
              <a:rPr lang="es-AR" sz="3200" i="1" dirty="0" smtClean="0">
                <a:solidFill>
                  <a:schemeClr val="accent1">
                    <a:lumMod val="50000"/>
                  </a:schemeClr>
                </a:solidFill>
              </a:rPr>
              <a:t>B y </a:t>
            </a:r>
            <a:r>
              <a:rPr lang="es-AR" sz="3200" i="1" dirty="0">
                <a:solidFill>
                  <a:schemeClr val="accent1">
                    <a:lumMod val="50000"/>
                  </a:schemeClr>
                </a:solidFill>
              </a:rPr>
              <a:t>C</a:t>
            </a:r>
          </a:p>
        </p:txBody>
      </p:sp>
      <p:pic>
        <p:nvPicPr>
          <p:cNvPr id="6146" name="Picture 2"/>
          <p:cNvPicPr>
            <a:picLocks noChangeAspect="1" noChangeArrowheads="1"/>
          </p:cNvPicPr>
          <p:nvPr/>
        </p:nvPicPr>
        <p:blipFill>
          <a:blip r:embed="rId2"/>
          <a:srcRect/>
          <a:stretch>
            <a:fillRect/>
          </a:stretch>
        </p:blipFill>
        <p:spPr bwMode="auto">
          <a:xfrm>
            <a:off x="920209" y="2817087"/>
            <a:ext cx="10204719" cy="342695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237411" y="6302421"/>
            <a:ext cx="8382000" cy="31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8DCC598-2B60-4C1E-B9BC-CB7E8D6FFCCC}"/>
              </a:ext>
            </a:extLst>
          </p:cNvPr>
          <p:cNvPicPr>
            <a:picLocks noChangeAspect="1"/>
          </p:cNvPicPr>
          <p:nvPr/>
        </p:nvPicPr>
        <p:blipFill>
          <a:blip r:embed="rId2"/>
          <a:stretch>
            <a:fillRect/>
          </a:stretch>
        </p:blipFill>
        <p:spPr>
          <a:xfrm>
            <a:off x="568041" y="247650"/>
            <a:ext cx="10966733" cy="6238875"/>
          </a:xfrm>
          <a:prstGeom prst="rect">
            <a:avLst/>
          </a:prstGeom>
        </p:spPr>
      </p:pic>
    </p:spTree>
    <p:extLst>
      <p:ext uri="{BB962C8B-B14F-4D97-AF65-F5344CB8AC3E}">
        <p14:creationId xmlns:p14="http://schemas.microsoft.com/office/powerpoint/2010/main" val="245795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0B3F80-2C23-4AD7-985E-13703375E956}"/>
              </a:ext>
            </a:extLst>
          </p:cNvPr>
          <p:cNvPicPr>
            <a:picLocks noChangeAspect="1"/>
          </p:cNvPicPr>
          <p:nvPr/>
        </p:nvPicPr>
        <p:blipFill>
          <a:blip r:embed="rId2"/>
          <a:stretch>
            <a:fillRect/>
          </a:stretch>
        </p:blipFill>
        <p:spPr>
          <a:xfrm>
            <a:off x="600075" y="428625"/>
            <a:ext cx="10725150" cy="5995709"/>
          </a:xfrm>
          <a:prstGeom prst="rect">
            <a:avLst/>
          </a:prstGeom>
        </p:spPr>
      </p:pic>
      <p:pic>
        <p:nvPicPr>
          <p:cNvPr id="3" name="Imagen 2">
            <a:extLst>
              <a:ext uri="{FF2B5EF4-FFF2-40B4-BE49-F238E27FC236}">
                <a16:creationId xmlns:a16="http://schemas.microsoft.com/office/drawing/2014/main" id="{E2A1C0B8-5DA6-40FD-9463-7268F3E55B0E}"/>
              </a:ext>
            </a:extLst>
          </p:cNvPr>
          <p:cNvPicPr>
            <a:picLocks noChangeAspect="1"/>
          </p:cNvPicPr>
          <p:nvPr/>
        </p:nvPicPr>
        <p:blipFill>
          <a:blip r:embed="rId3"/>
          <a:stretch>
            <a:fillRect/>
          </a:stretch>
        </p:blipFill>
        <p:spPr>
          <a:xfrm>
            <a:off x="2576512" y="5843587"/>
            <a:ext cx="2362882" cy="766763"/>
          </a:xfrm>
          <a:prstGeom prst="rect">
            <a:avLst/>
          </a:prstGeom>
        </p:spPr>
      </p:pic>
    </p:spTree>
    <p:extLst>
      <p:ext uri="{BB962C8B-B14F-4D97-AF65-F5344CB8AC3E}">
        <p14:creationId xmlns:p14="http://schemas.microsoft.com/office/powerpoint/2010/main" val="10306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356418" y="1930510"/>
            <a:ext cx="2574792" cy="1789820"/>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3"/>
          <a:srcRect b="2366"/>
          <a:stretch>
            <a:fillRect/>
          </a:stretch>
        </p:blipFill>
        <p:spPr bwMode="auto">
          <a:xfrm>
            <a:off x="8032649" y="1933217"/>
            <a:ext cx="2881710" cy="1789820"/>
          </a:xfrm>
          <a:prstGeom prst="rect">
            <a:avLst/>
          </a:prstGeom>
          <a:noFill/>
          <a:ln w="9525">
            <a:solidFill>
              <a:schemeClr val="tx1"/>
            </a:solidFill>
            <a:miter lim="800000"/>
            <a:headEnd/>
            <a:tailEnd/>
          </a:ln>
          <a:effectLst/>
        </p:spPr>
      </p:pic>
      <p:sp>
        <p:nvSpPr>
          <p:cNvPr id="6" name="Título 1">
            <a:extLst>
              <a:ext uri="{FF2B5EF4-FFF2-40B4-BE49-F238E27FC236}">
                <a16:creationId xmlns:a16="http://schemas.microsoft.com/office/drawing/2014/main" id="{8663DDC8-B4BA-4025-8424-A28BB7C6F02F}"/>
              </a:ext>
            </a:extLst>
          </p:cNvPr>
          <p:cNvSpPr txBox="1">
            <a:spLocks/>
          </p:cNvSpPr>
          <p:nvPr/>
        </p:nvSpPr>
        <p:spPr>
          <a:xfrm>
            <a:off x="356418" y="247138"/>
            <a:ext cx="10515600" cy="1325563"/>
          </a:xfrm>
          <a:prstGeom prst="rect">
            <a:avLst/>
          </a:prstGeom>
        </p:spPr>
        <p:txBody>
          <a:bodyP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2800" dirty="0">
                <a:solidFill>
                  <a:schemeClr val="accent1">
                    <a:lumMod val="50000"/>
                  </a:schemeClr>
                </a:solidFill>
                <a:latin typeface="+mj-lt"/>
                <a:ea typeface="+mj-ea"/>
                <a:cs typeface="+mj-cs"/>
              </a:rPr>
              <a:t>SEGUNDA LINEA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800" b="0" i="0" u="none" strike="noStrike" kern="1200" cap="none" spc="0" normalizeH="0" baseline="0" noProof="0" dirty="0" err="1">
                <a:ln>
                  <a:noFill/>
                </a:ln>
                <a:solidFill>
                  <a:schemeClr val="accent1">
                    <a:lumMod val="50000"/>
                  </a:schemeClr>
                </a:solidFill>
                <a:effectLst/>
                <a:uLnTx/>
                <a:uFillTx/>
                <a:latin typeface="+mj-lt"/>
                <a:ea typeface="+mj-ea"/>
                <a:cs typeface="+mj-cs"/>
              </a:rPr>
              <a:t>Regorafenib-Ramucirumab-Cabozantinib</a:t>
            </a:r>
            <a:r>
              <a:rPr kumimoji="0" lang="es-AR" sz="2800" b="0" i="0"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s-AR" sz="2800" b="0" i="0"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s-AR" sz="2800" b="0" i="0" u="none" strike="noStrike" kern="1200" cap="none" spc="0" normalizeH="0" baseline="0" noProof="0" dirty="0">
                <a:ln>
                  <a:noFill/>
                </a:ln>
                <a:solidFill>
                  <a:schemeClr val="accent1">
                    <a:lumMod val="50000"/>
                  </a:schemeClr>
                </a:solidFill>
                <a:effectLst/>
                <a:uLnTx/>
                <a:uFillTx/>
                <a:latin typeface="+mj-lt"/>
                <a:ea typeface="+mj-ea"/>
                <a:cs typeface="+mj-cs"/>
              </a:rPr>
              <a:t>MECANISMOS DE </a:t>
            </a:r>
            <a:r>
              <a:rPr kumimoji="0" lang="es-AR" sz="2800" b="0" i="0" u="none" strike="noStrike" kern="1200" cap="none" spc="0" normalizeH="0" baseline="0" noProof="0" dirty="0" smtClean="0">
                <a:ln>
                  <a:noFill/>
                </a:ln>
                <a:solidFill>
                  <a:schemeClr val="accent1">
                    <a:lumMod val="50000"/>
                  </a:schemeClr>
                </a:solidFill>
                <a:effectLst/>
                <a:uLnTx/>
                <a:uFillTx/>
                <a:latin typeface="+mj-lt"/>
                <a:ea typeface="+mj-ea"/>
                <a:cs typeface="+mj-cs"/>
              </a:rPr>
              <a:t>ACCIÓN </a:t>
            </a:r>
            <a:r>
              <a:rPr kumimoji="0" lang="es-AR" sz="2800" b="0" i="0" u="none" strike="noStrike" kern="1200" cap="none" spc="0" normalizeH="0" baseline="0" noProof="0" dirty="0">
                <a:ln>
                  <a:noFill/>
                </a:ln>
                <a:solidFill>
                  <a:schemeClr val="accent1">
                    <a:lumMod val="50000"/>
                  </a:schemeClr>
                </a:solidFill>
                <a:effectLst/>
                <a:uLnTx/>
                <a:uFillTx/>
                <a:latin typeface="+mj-lt"/>
                <a:ea typeface="+mj-ea"/>
                <a:cs typeface="+mj-cs"/>
              </a:rPr>
              <a:t>y EFICACIA</a:t>
            </a:r>
          </a:p>
        </p:txBody>
      </p:sp>
      <p:pic>
        <p:nvPicPr>
          <p:cNvPr id="160770" name="Picture 2"/>
          <p:cNvPicPr>
            <a:picLocks noChangeAspect="1" noChangeArrowheads="1"/>
          </p:cNvPicPr>
          <p:nvPr/>
        </p:nvPicPr>
        <p:blipFill>
          <a:blip r:embed="rId4"/>
          <a:srcRect/>
          <a:stretch>
            <a:fillRect/>
          </a:stretch>
        </p:blipFill>
        <p:spPr bwMode="auto">
          <a:xfrm>
            <a:off x="4041285" y="1930510"/>
            <a:ext cx="2661663" cy="1789820"/>
          </a:xfrm>
          <a:prstGeom prst="rect">
            <a:avLst/>
          </a:prstGeom>
          <a:noFill/>
          <a:ln w="9525">
            <a:solidFill>
              <a:schemeClr val="tx2">
                <a:lumMod val="50000"/>
              </a:schemeClr>
            </a:solidFill>
            <a:miter lim="800000"/>
            <a:headEnd/>
            <a:tailEnd/>
          </a:ln>
          <a:effectLst/>
        </p:spPr>
      </p:pic>
      <p:sp>
        <p:nvSpPr>
          <p:cNvPr id="2" name="CuadroTexto 1">
            <a:extLst>
              <a:ext uri="{FF2B5EF4-FFF2-40B4-BE49-F238E27FC236}">
                <a16:creationId xmlns:a16="http://schemas.microsoft.com/office/drawing/2014/main" id="{7A8943A8-CA93-4CA4-9071-92E6581180B0}"/>
              </a:ext>
            </a:extLst>
          </p:cNvPr>
          <p:cNvSpPr txBox="1"/>
          <p:nvPr/>
        </p:nvSpPr>
        <p:spPr>
          <a:xfrm>
            <a:off x="205079" y="4134679"/>
            <a:ext cx="2726131" cy="1600438"/>
          </a:xfrm>
          <a:prstGeom prst="rect">
            <a:avLst/>
          </a:prstGeom>
          <a:noFill/>
        </p:spPr>
        <p:txBody>
          <a:bodyPr wrap="none" rtlCol="0">
            <a:spAutoFit/>
          </a:bodyPr>
          <a:lstStyle/>
          <a:p>
            <a:r>
              <a:rPr lang="es-AR" b="1" i="1" dirty="0"/>
              <a:t>Estudio RESORCE</a:t>
            </a:r>
          </a:p>
          <a:p>
            <a:pPr marL="285750" indent="-285750">
              <a:buFontTx/>
              <a:buChar char="-"/>
            </a:pPr>
            <a:r>
              <a:rPr lang="es-AR" sz="1600" dirty="0"/>
              <a:t>n 573</a:t>
            </a:r>
          </a:p>
          <a:p>
            <a:pPr marL="285750" indent="-285750">
              <a:buFontTx/>
              <a:buChar char="-"/>
            </a:pPr>
            <a:r>
              <a:rPr lang="es-AR" sz="1600" dirty="0"/>
              <a:t>Comparador: placebo</a:t>
            </a:r>
          </a:p>
          <a:p>
            <a:pPr marL="285750" indent="-285750">
              <a:buFontTx/>
              <a:buChar char="-"/>
            </a:pPr>
            <a:r>
              <a:rPr lang="es-AR" sz="1600" dirty="0"/>
              <a:t>RR: 11 vs 4%</a:t>
            </a:r>
          </a:p>
          <a:p>
            <a:pPr marL="285750" indent="-285750">
              <a:buFontTx/>
              <a:buChar char="-"/>
            </a:pPr>
            <a:r>
              <a:rPr lang="es-AR" sz="1600" dirty="0"/>
              <a:t>OS: 10.6 vs 7.8 m (HR 0.63)</a:t>
            </a:r>
          </a:p>
          <a:p>
            <a:pPr marL="285750" indent="-285750">
              <a:buFontTx/>
              <a:buChar char="-"/>
            </a:pPr>
            <a:r>
              <a:rPr lang="es-AR" sz="1600" dirty="0"/>
              <a:t>PFS: 3.1 vs 1.5 m (HR 0.46)</a:t>
            </a:r>
          </a:p>
        </p:txBody>
      </p:sp>
      <p:sp>
        <p:nvSpPr>
          <p:cNvPr id="3" name="CuadroTexto 2">
            <a:extLst>
              <a:ext uri="{FF2B5EF4-FFF2-40B4-BE49-F238E27FC236}">
                <a16:creationId xmlns:a16="http://schemas.microsoft.com/office/drawing/2014/main" id="{28262E34-4CA7-4A18-A3DA-16BF3043A91B}"/>
              </a:ext>
            </a:extLst>
          </p:cNvPr>
          <p:cNvSpPr txBox="1"/>
          <p:nvPr/>
        </p:nvSpPr>
        <p:spPr>
          <a:xfrm>
            <a:off x="4041285" y="4134679"/>
            <a:ext cx="2726130" cy="1600438"/>
          </a:xfrm>
          <a:prstGeom prst="rect">
            <a:avLst/>
          </a:prstGeom>
          <a:noFill/>
        </p:spPr>
        <p:txBody>
          <a:bodyPr wrap="square" rtlCol="0">
            <a:spAutoFit/>
          </a:bodyPr>
          <a:lstStyle/>
          <a:p>
            <a:r>
              <a:rPr lang="es-AR" b="1" i="1" dirty="0"/>
              <a:t>Estudio REACH2</a:t>
            </a:r>
          </a:p>
          <a:p>
            <a:pPr marL="285750" indent="-285750">
              <a:buFontTx/>
              <a:buChar char="-"/>
            </a:pPr>
            <a:r>
              <a:rPr lang="es-AR" sz="1600" dirty="0"/>
              <a:t>n 279 (</a:t>
            </a:r>
            <a:r>
              <a:rPr lang="es-AR" sz="1600" dirty="0" err="1"/>
              <a:t>aFP</a:t>
            </a:r>
            <a:r>
              <a:rPr lang="es-AR" sz="1600" dirty="0"/>
              <a:t> &gt;400 ng/ml)</a:t>
            </a:r>
          </a:p>
          <a:p>
            <a:pPr marL="285750" indent="-285750">
              <a:buFontTx/>
              <a:buChar char="-"/>
            </a:pPr>
            <a:r>
              <a:rPr lang="es-AR" sz="1600" dirty="0"/>
              <a:t>Comparador: Placebo</a:t>
            </a:r>
          </a:p>
          <a:p>
            <a:pPr marL="285750" indent="-285750">
              <a:buFontTx/>
              <a:buChar char="-"/>
            </a:pPr>
            <a:r>
              <a:rPr lang="es-AR" sz="1600" dirty="0"/>
              <a:t>RR: 5 vs 1%</a:t>
            </a:r>
          </a:p>
          <a:p>
            <a:pPr marL="285750" indent="-285750">
              <a:buFontTx/>
              <a:buChar char="-"/>
            </a:pPr>
            <a:r>
              <a:rPr lang="es-AR" sz="1600" dirty="0"/>
              <a:t>OS: 8.5 vs 7.3 m (HR 0.71)</a:t>
            </a:r>
          </a:p>
          <a:p>
            <a:pPr marL="285750" indent="-285750">
              <a:buFontTx/>
              <a:buChar char="-"/>
            </a:pPr>
            <a:r>
              <a:rPr lang="es-AR" sz="1600" dirty="0"/>
              <a:t>PFS: 2.8 vs 1.6 m (HR 0.41)</a:t>
            </a:r>
          </a:p>
        </p:txBody>
      </p:sp>
      <p:sp>
        <p:nvSpPr>
          <p:cNvPr id="4" name="CuadroTexto 3">
            <a:extLst>
              <a:ext uri="{FF2B5EF4-FFF2-40B4-BE49-F238E27FC236}">
                <a16:creationId xmlns:a16="http://schemas.microsoft.com/office/drawing/2014/main" id="{EF20D539-DC22-4851-BAFE-D56C7886552A}"/>
              </a:ext>
            </a:extLst>
          </p:cNvPr>
          <p:cNvSpPr txBox="1"/>
          <p:nvPr/>
        </p:nvSpPr>
        <p:spPr>
          <a:xfrm flipH="1">
            <a:off x="7957265" y="4134679"/>
            <a:ext cx="2881709" cy="1600438"/>
          </a:xfrm>
          <a:prstGeom prst="rect">
            <a:avLst/>
          </a:prstGeom>
          <a:noFill/>
        </p:spPr>
        <p:txBody>
          <a:bodyPr wrap="square" rtlCol="0">
            <a:spAutoFit/>
          </a:bodyPr>
          <a:lstStyle/>
          <a:p>
            <a:r>
              <a:rPr lang="es-AR" b="1" i="1" dirty="0"/>
              <a:t>Estudio CELESTIAL</a:t>
            </a:r>
          </a:p>
          <a:p>
            <a:pPr marL="285750" indent="-285750">
              <a:buFontTx/>
              <a:buChar char="-"/>
            </a:pPr>
            <a:r>
              <a:rPr lang="es-AR" sz="1600" dirty="0"/>
              <a:t>n 707</a:t>
            </a:r>
          </a:p>
          <a:p>
            <a:pPr marL="285750" indent="-285750">
              <a:buFontTx/>
              <a:buChar char="-"/>
            </a:pPr>
            <a:r>
              <a:rPr lang="es-AR" sz="1600" dirty="0"/>
              <a:t>Comparador: Placebo</a:t>
            </a:r>
          </a:p>
          <a:p>
            <a:pPr marL="285750" indent="-285750">
              <a:buFontTx/>
              <a:buChar char="-"/>
            </a:pPr>
            <a:r>
              <a:rPr lang="es-AR" sz="1600" dirty="0"/>
              <a:t>RR: 4 vs 0.4%</a:t>
            </a:r>
          </a:p>
          <a:p>
            <a:pPr marL="285750" indent="-285750">
              <a:buFontTx/>
              <a:buChar char="-"/>
            </a:pPr>
            <a:r>
              <a:rPr lang="es-AR" sz="1600" dirty="0"/>
              <a:t>OS: 10.2 vs 8 m (HR 0.76)</a:t>
            </a:r>
          </a:p>
          <a:p>
            <a:pPr marL="285750" indent="-285750">
              <a:buFontTx/>
              <a:buChar char="-"/>
            </a:pPr>
            <a:r>
              <a:rPr lang="es-AR" sz="1600" dirty="0"/>
              <a:t>PFS: 5.2 vs 1.9 (HR 0.44)</a:t>
            </a:r>
          </a:p>
        </p:txBody>
      </p:sp>
      <p:pic>
        <p:nvPicPr>
          <p:cNvPr id="5" name="Imagen 4">
            <a:extLst>
              <a:ext uri="{FF2B5EF4-FFF2-40B4-BE49-F238E27FC236}">
                <a16:creationId xmlns:a16="http://schemas.microsoft.com/office/drawing/2014/main" id="{A7DA6A89-0E1B-4AE3-9EAB-8DCAB8AA6B9C}"/>
              </a:ext>
            </a:extLst>
          </p:cNvPr>
          <p:cNvPicPr>
            <a:picLocks noChangeAspect="1"/>
          </p:cNvPicPr>
          <p:nvPr/>
        </p:nvPicPr>
        <p:blipFill>
          <a:blip r:embed="rId5"/>
          <a:stretch>
            <a:fillRect/>
          </a:stretch>
        </p:blipFill>
        <p:spPr>
          <a:xfrm>
            <a:off x="142584" y="6149466"/>
            <a:ext cx="2428875" cy="257175"/>
          </a:xfrm>
          <a:prstGeom prst="rect">
            <a:avLst/>
          </a:prstGeom>
        </p:spPr>
      </p:pic>
      <p:pic>
        <p:nvPicPr>
          <p:cNvPr id="7" name="Imagen 6">
            <a:extLst>
              <a:ext uri="{FF2B5EF4-FFF2-40B4-BE49-F238E27FC236}">
                <a16:creationId xmlns:a16="http://schemas.microsoft.com/office/drawing/2014/main" id="{53D41381-2206-42EB-AD04-7D4E1752297E}"/>
              </a:ext>
            </a:extLst>
          </p:cNvPr>
          <p:cNvPicPr>
            <a:picLocks noChangeAspect="1"/>
          </p:cNvPicPr>
          <p:nvPr/>
        </p:nvPicPr>
        <p:blipFill>
          <a:blip r:embed="rId6"/>
          <a:stretch>
            <a:fillRect/>
          </a:stretch>
        </p:blipFill>
        <p:spPr>
          <a:xfrm>
            <a:off x="3972468" y="6163753"/>
            <a:ext cx="2449121" cy="225894"/>
          </a:xfrm>
          <a:prstGeom prst="rect">
            <a:avLst/>
          </a:prstGeom>
        </p:spPr>
      </p:pic>
      <p:pic>
        <p:nvPicPr>
          <p:cNvPr id="8" name="Imagen 7">
            <a:extLst>
              <a:ext uri="{FF2B5EF4-FFF2-40B4-BE49-F238E27FC236}">
                <a16:creationId xmlns:a16="http://schemas.microsoft.com/office/drawing/2014/main" id="{18A5B8F6-96B4-4D69-A8FD-0E803DCA493C}"/>
              </a:ext>
            </a:extLst>
          </p:cNvPr>
          <p:cNvPicPr>
            <a:picLocks noChangeAspect="1"/>
          </p:cNvPicPr>
          <p:nvPr/>
        </p:nvPicPr>
        <p:blipFill>
          <a:blip r:embed="rId7"/>
          <a:stretch>
            <a:fillRect/>
          </a:stretch>
        </p:blipFill>
        <p:spPr>
          <a:xfrm>
            <a:off x="7902812" y="6146759"/>
            <a:ext cx="4114800" cy="2428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521132" y="1471099"/>
            <a:ext cx="7460796" cy="447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786CC-2428-4152-95EA-069E7DB51EF7}"/>
              </a:ext>
            </a:extLst>
          </p:cNvPr>
          <p:cNvSpPr>
            <a:spLocks noGrp="1"/>
          </p:cNvSpPr>
          <p:nvPr>
            <p:ph type="title"/>
          </p:nvPr>
        </p:nvSpPr>
        <p:spPr>
          <a:xfrm>
            <a:off x="723900" y="2470150"/>
            <a:ext cx="10515600" cy="1325563"/>
          </a:xfrm>
        </p:spPr>
        <p:txBody>
          <a:bodyPr/>
          <a:lstStyle/>
          <a:p>
            <a:pPr algn="ctr"/>
            <a:r>
              <a:rPr lang="es-AR" b="1" dirty="0">
                <a:solidFill>
                  <a:schemeClr val="accent1">
                    <a:lumMod val="50000"/>
                  </a:schemeClr>
                </a:solidFill>
              </a:rPr>
              <a:t>INMUNOTERAPIA en HCC</a:t>
            </a:r>
          </a:p>
        </p:txBody>
      </p:sp>
    </p:spTree>
    <p:extLst>
      <p:ext uri="{BB962C8B-B14F-4D97-AF65-F5344CB8AC3E}">
        <p14:creationId xmlns:p14="http://schemas.microsoft.com/office/powerpoint/2010/main" val="329498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58B4FA-5528-46B6-9CE2-2315612DEED7}"/>
              </a:ext>
            </a:extLst>
          </p:cNvPr>
          <p:cNvPicPr>
            <a:picLocks noChangeAspect="1"/>
          </p:cNvPicPr>
          <p:nvPr/>
        </p:nvPicPr>
        <p:blipFill>
          <a:blip r:embed="rId2"/>
          <a:stretch>
            <a:fillRect/>
          </a:stretch>
        </p:blipFill>
        <p:spPr>
          <a:xfrm>
            <a:off x="5857173" y="2279291"/>
            <a:ext cx="5055810" cy="3476211"/>
          </a:xfrm>
          <a:prstGeom prst="rect">
            <a:avLst/>
          </a:prstGeom>
        </p:spPr>
      </p:pic>
      <p:sp>
        <p:nvSpPr>
          <p:cNvPr id="5" name="CuadroTexto 4">
            <a:extLst>
              <a:ext uri="{FF2B5EF4-FFF2-40B4-BE49-F238E27FC236}">
                <a16:creationId xmlns:a16="http://schemas.microsoft.com/office/drawing/2014/main" id="{35B0A8C2-849C-4CF4-A49F-D360D9A9F710}"/>
              </a:ext>
            </a:extLst>
          </p:cNvPr>
          <p:cNvSpPr txBox="1"/>
          <p:nvPr/>
        </p:nvSpPr>
        <p:spPr>
          <a:xfrm>
            <a:off x="911749" y="2551837"/>
            <a:ext cx="4572000" cy="1754326"/>
          </a:xfrm>
          <a:prstGeom prst="rect">
            <a:avLst/>
          </a:prstGeom>
          <a:noFill/>
        </p:spPr>
        <p:txBody>
          <a:bodyPr wrap="square" rtlCol="0">
            <a:spAutoFit/>
          </a:bodyPr>
          <a:lstStyle/>
          <a:p>
            <a:r>
              <a:rPr lang="es-AR" dirty="0" err="1"/>
              <a:t>Liver</a:t>
            </a:r>
            <a:r>
              <a:rPr lang="es-AR" dirty="0"/>
              <a:t> </a:t>
            </a:r>
            <a:r>
              <a:rPr lang="es-AR" dirty="0" err="1"/>
              <a:t>Cancer</a:t>
            </a:r>
            <a:r>
              <a:rPr lang="es-AR" dirty="0"/>
              <a:t> </a:t>
            </a:r>
            <a:r>
              <a:rPr lang="es-AR" dirty="0" smtClean="0"/>
              <a:t>(HCC: 75-85</a:t>
            </a:r>
            <a:r>
              <a:rPr lang="es-AR" dirty="0"/>
              <a:t>% de los casos)</a:t>
            </a:r>
          </a:p>
          <a:p>
            <a:r>
              <a:rPr lang="es-AR" dirty="0"/>
              <a:t>-    Sexta lugar en incidencia</a:t>
            </a:r>
          </a:p>
          <a:p>
            <a:pPr marL="285750" indent="-285750">
              <a:buFontTx/>
              <a:buChar char="-"/>
            </a:pPr>
            <a:r>
              <a:rPr lang="es-AR" dirty="0"/>
              <a:t>Cuarto lugar en mortalidad</a:t>
            </a:r>
          </a:p>
          <a:p>
            <a:pPr marL="285750" indent="-285750">
              <a:buFontTx/>
              <a:buChar char="-"/>
            </a:pPr>
            <a:r>
              <a:rPr lang="es-AR" dirty="0"/>
              <a:t>841000 nuevos casos por año</a:t>
            </a:r>
          </a:p>
          <a:p>
            <a:pPr marL="285750" indent="-285750">
              <a:buFontTx/>
              <a:buChar char="-"/>
            </a:pPr>
            <a:r>
              <a:rPr lang="es-AR" dirty="0"/>
              <a:t>782000 muertes por año</a:t>
            </a:r>
          </a:p>
          <a:p>
            <a:pPr marL="285750" indent="-285750">
              <a:buFontTx/>
              <a:buChar char="-"/>
            </a:pPr>
            <a:r>
              <a:rPr lang="es-AR" dirty="0"/>
              <a:t>3 veces mas frecuente en hombres</a:t>
            </a:r>
          </a:p>
        </p:txBody>
      </p:sp>
      <p:pic>
        <p:nvPicPr>
          <p:cNvPr id="6" name="Imagen 5">
            <a:extLst>
              <a:ext uri="{FF2B5EF4-FFF2-40B4-BE49-F238E27FC236}">
                <a16:creationId xmlns:a16="http://schemas.microsoft.com/office/drawing/2014/main" id="{BA01B3FA-23A7-42C0-9FB3-585629B0592A}"/>
              </a:ext>
            </a:extLst>
          </p:cNvPr>
          <p:cNvPicPr>
            <a:picLocks noChangeAspect="1"/>
          </p:cNvPicPr>
          <p:nvPr/>
        </p:nvPicPr>
        <p:blipFill>
          <a:blip r:embed="rId3"/>
          <a:stretch>
            <a:fillRect/>
          </a:stretch>
        </p:blipFill>
        <p:spPr>
          <a:xfrm>
            <a:off x="272705" y="128255"/>
            <a:ext cx="9420225" cy="1754325"/>
          </a:xfrm>
          <a:prstGeom prst="rect">
            <a:avLst/>
          </a:prstGeom>
        </p:spPr>
      </p:pic>
    </p:spTree>
    <p:extLst>
      <p:ext uri="{BB962C8B-B14F-4D97-AF65-F5344CB8AC3E}">
        <p14:creationId xmlns:p14="http://schemas.microsoft.com/office/powerpoint/2010/main" val="2552813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dirty="0">
                <a:solidFill>
                  <a:schemeClr val="accent1">
                    <a:lumMod val="50000"/>
                  </a:schemeClr>
                </a:solidFill>
              </a:rPr>
              <a:t>HCC</a:t>
            </a:r>
            <a:r>
              <a:rPr lang="es-AR" dirty="0">
                <a:solidFill>
                  <a:schemeClr val="accent1">
                    <a:lumMod val="50000"/>
                  </a:schemeClr>
                </a:solidFill>
              </a:rPr>
              <a:t/>
            </a:r>
            <a:br>
              <a:rPr lang="es-AR" dirty="0">
                <a:solidFill>
                  <a:schemeClr val="accent1">
                    <a:lumMod val="50000"/>
                  </a:schemeClr>
                </a:solidFill>
              </a:rPr>
            </a:br>
            <a:r>
              <a:rPr lang="es-AR" sz="3200" i="1" dirty="0">
                <a:solidFill>
                  <a:schemeClr val="accent1">
                    <a:lumMod val="50000"/>
                  </a:schemeClr>
                </a:solidFill>
              </a:rPr>
              <a:t>Inmunoterapia</a:t>
            </a:r>
          </a:p>
        </p:txBody>
      </p:sp>
      <p:pic>
        <p:nvPicPr>
          <p:cNvPr id="12290" name="Picture 2"/>
          <p:cNvPicPr>
            <a:picLocks noChangeAspect="1" noChangeArrowheads="1"/>
          </p:cNvPicPr>
          <p:nvPr/>
        </p:nvPicPr>
        <p:blipFill>
          <a:blip r:embed="rId2"/>
          <a:srcRect/>
          <a:stretch>
            <a:fillRect/>
          </a:stretch>
        </p:blipFill>
        <p:spPr bwMode="auto">
          <a:xfrm>
            <a:off x="1538797" y="1911802"/>
            <a:ext cx="8898425" cy="3940358"/>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774054" y="6404746"/>
            <a:ext cx="5963561" cy="2573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l="25256" t="27343" r="24231" b="27734"/>
          <a:stretch>
            <a:fillRect/>
          </a:stretch>
        </p:blipFill>
        <p:spPr bwMode="auto">
          <a:xfrm>
            <a:off x="666712" y="1714488"/>
            <a:ext cx="10858576" cy="4071966"/>
          </a:xfrm>
          <a:prstGeom prst="rect">
            <a:avLst/>
          </a:prstGeom>
          <a:noFill/>
          <a:ln w="9525">
            <a:solidFill>
              <a:schemeClr val="tx2">
                <a:lumMod val="50000"/>
              </a:schemeClr>
            </a:solidFill>
            <a:miter lim="800000"/>
            <a:headEnd/>
            <a:tailEnd/>
          </a:ln>
          <a:effectLst/>
        </p:spPr>
      </p:pic>
      <p:sp>
        <p:nvSpPr>
          <p:cNvPr id="7" name="6 Rectángulo"/>
          <p:cNvSpPr/>
          <p:nvPr/>
        </p:nvSpPr>
        <p:spPr>
          <a:xfrm>
            <a:off x="0" y="714356"/>
            <a:ext cx="12192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Inmunidad y hepatocarcinoma</a:t>
            </a:r>
            <a:endParaRPr kumimoji="0" lang="es-ES" sz="18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
        <p:nvSpPr>
          <p:cNvPr id="9" name="TextBox 89" descr="Reference"/>
          <p:cNvSpPr txBox="1">
            <a:spLocks noChangeArrowheads="1"/>
          </p:cNvSpPr>
          <p:nvPr/>
        </p:nvSpPr>
        <p:spPr bwMode="auto">
          <a:xfrm>
            <a:off x="666712" y="6286523"/>
            <a:ext cx="7715304" cy="323165"/>
          </a:xfrm>
          <a:prstGeom prst="rect">
            <a:avLst/>
          </a:prstGeom>
          <a:noFill/>
        </p:spPr>
        <p:txBody>
          <a:bodyPr wrap="square" lIns="0" tIns="0" rIns="0" bIns="0" rtlCol="0" anchor="b" anchorCtr="0">
            <a:spAutoFit/>
          </a:bodyPr>
          <a:lstStyle>
            <a:defPPr>
              <a:defRPr lang="en-US"/>
            </a:defPPr>
            <a:lvl1pPr marL="171450" indent="-171450">
              <a:buFont typeface="+mj-lt"/>
              <a:buAutoNum type="arabicPeriod"/>
              <a:defRPr sz="1000" b="0"/>
            </a:lvl1pPr>
          </a:lstStyle>
          <a:p>
            <a:pPr marL="0" marR="0" lvl="0" indent="0" algn="l" defTabSz="914400" rtl="0" eaLnBrk="1" fontAlgn="base" latinLnBrk="0" hangingPunct="1">
              <a:lnSpc>
                <a:spcPct val="100000"/>
              </a:lnSpc>
              <a:spcBef>
                <a:spcPts val="240"/>
              </a:spcBef>
              <a:spcAft>
                <a:spcPts val="0"/>
              </a:spcAft>
              <a:buClrTx/>
              <a:buSzTx/>
              <a:buFont typeface="+mj-lt"/>
              <a:buNone/>
              <a:tabLst/>
              <a:defRPr/>
            </a:pP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Ringenhal</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et al: Nature </a:t>
            </a: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immunoloy</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2018.</a:t>
            </a:r>
            <a:r>
              <a:rPr kumimoji="0" lang="en-US" sz="900" b="0" i="0" u="none" strike="noStrike" kern="1200" cap="none" spc="0" normalizeH="0" baseline="0" noProof="0" dirty="0">
                <a:ln>
                  <a:noFill/>
                </a:ln>
                <a:solidFill>
                  <a:srgbClr val="000000"/>
                </a:solidFill>
                <a:effectLst/>
                <a:uLnTx/>
                <a:uFillTx/>
                <a:latin typeface="Calibri"/>
                <a:ea typeface="MS PGothic" pitchFamily="34" charset="-128"/>
                <a:cs typeface="+mn-cs"/>
              </a:rPr>
              <a:t> </a:t>
            </a:r>
            <a:r>
              <a:rPr kumimoji="0" lang="es-E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doi.org/10.1038/s41590-018-0044-</a:t>
            </a:r>
            <a:r>
              <a:rPr kumimoji="0" lang="es-E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z</a:t>
            </a:r>
            <a:r>
              <a:rPr kumimoji="0" lang="es-ES" sz="900" b="0" i="0" u="none" strike="noStrike" kern="1200" cap="none" spc="0" normalizeH="0" baseline="0" noProof="0" dirty="0">
                <a:ln>
                  <a:noFill/>
                </a:ln>
                <a:solidFill>
                  <a:prstClr val="black"/>
                </a:solidFill>
                <a:effectLst/>
                <a:uLnTx/>
                <a:uFillTx/>
                <a:latin typeface="Calibri"/>
                <a:ea typeface="+mn-ea"/>
                <a:cs typeface="+mn-cs"/>
              </a:rPr>
              <a:t> </a:t>
            </a:r>
            <a:br>
              <a:rPr kumimoji="0" lang="es-ES" sz="900" b="0" i="0" u="none" strike="noStrike" kern="1200" cap="none" spc="0" normalizeH="0" baseline="0" noProof="0" dirty="0">
                <a:ln>
                  <a:noFill/>
                </a:ln>
                <a:solidFill>
                  <a:prstClr val="black"/>
                </a:solidFill>
                <a:effectLst/>
                <a:uLnTx/>
                <a:uFillTx/>
                <a:latin typeface="Calibri"/>
                <a:ea typeface="+mn-ea"/>
                <a:cs typeface="+mn-cs"/>
              </a:rPr>
            </a:br>
            <a:endParaRPr kumimoji="0" lang="en-US" sz="9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l="27452" t="22461" r="9407" b="17968"/>
          <a:stretch>
            <a:fillRect/>
          </a:stretch>
        </p:blipFill>
        <p:spPr bwMode="auto">
          <a:xfrm>
            <a:off x="1523968" y="1714488"/>
            <a:ext cx="10191821" cy="4054572"/>
          </a:xfrm>
          <a:prstGeom prst="rect">
            <a:avLst/>
          </a:prstGeom>
          <a:noFill/>
          <a:ln w="9525">
            <a:noFill/>
            <a:miter lim="800000"/>
            <a:headEnd/>
            <a:tailEnd/>
          </a:ln>
          <a:effectLst/>
        </p:spPr>
      </p:pic>
      <p:pic>
        <p:nvPicPr>
          <p:cNvPr id="7" name="Picture 1"/>
          <p:cNvPicPr>
            <a:picLocks noChangeAspect="1" noChangeArrowheads="1"/>
          </p:cNvPicPr>
          <p:nvPr/>
        </p:nvPicPr>
        <p:blipFill>
          <a:blip r:embed="rId2"/>
          <a:srcRect l="5966" t="81902" r="64385" b="15169"/>
          <a:stretch>
            <a:fillRect/>
          </a:stretch>
        </p:blipFill>
        <p:spPr bwMode="auto">
          <a:xfrm>
            <a:off x="952464" y="6357958"/>
            <a:ext cx="5143536" cy="214314"/>
          </a:xfrm>
          <a:prstGeom prst="rect">
            <a:avLst/>
          </a:prstGeom>
          <a:noFill/>
          <a:ln w="9525">
            <a:noFill/>
            <a:miter lim="800000"/>
            <a:headEnd/>
            <a:tailEnd/>
          </a:ln>
          <a:effectLst/>
        </p:spPr>
      </p:pic>
      <p:sp>
        <p:nvSpPr>
          <p:cNvPr id="9" name="8 Rectángulo"/>
          <p:cNvSpPr/>
          <p:nvPr/>
        </p:nvSpPr>
        <p:spPr>
          <a:xfrm>
            <a:off x="380961" y="1928802"/>
            <a:ext cx="1238259"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Infilt</a:t>
            </a:r>
            <a:r>
              <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tumoral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Tregs</a:t>
            </a:r>
            <a:endPar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9 Rectángulo"/>
          <p:cNvSpPr/>
          <p:nvPr/>
        </p:nvSpPr>
        <p:spPr>
          <a:xfrm>
            <a:off x="380961" y="3857628"/>
            <a:ext cx="1238259"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CD8+ activado</a:t>
            </a:r>
          </a:p>
        </p:txBody>
      </p:sp>
      <p:sp>
        <p:nvSpPr>
          <p:cNvPr id="11" name="10 Rectángulo"/>
          <p:cNvSpPr/>
          <p:nvPr/>
        </p:nvSpPr>
        <p:spPr>
          <a:xfrm>
            <a:off x="0" y="642918"/>
            <a:ext cx="12192000"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Balance </a:t>
            </a:r>
            <a:r>
              <a:rPr kumimoji="0" lang="es-AR" sz="2400" b="0"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intratumoral</a:t>
            </a:r>
            <a:r>
              <a:rPr kumimoji="0" lang="es-AR"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CTL regulatorios y </a:t>
            </a:r>
            <a:r>
              <a:rPr kumimoji="0" lang="es-AR" sz="2400" b="0"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citotóxicos</a:t>
            </a:r>
            <a:r>
              <a:rPr kumimoji="0" lang="es-AR"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está asociado con </a:t>
            </a:r>
            <a:r>
              <a:rPr kumimoji="0" lang="es-AR" sz="2400" b="0" i="0" u="none" strike="noStrike" kern="1200" cap="none" spc="0" normalizeH="0" baseline="0" noProof="0" dirty="0" err="1">
                <a:ln>
                  <a:noFill/>
                </a:ln>
                <a:solidFill>
                  <a:schemeClr val="accent1">
                    <a:lumMod val="50000"/>
                  </a:schemeClr>
                </a:solidFill>
                <a:effectLst/>
                <a:uLnTx/>
                <a:uFillTx/>
                <a:latin typeface="Arial" pitchFamily="34" charset="0"/>
                <a:ea typeface="+mn-ea"/>
                <a:cs typeface="Arial" pitchFamily="34" charset="0"/>
              </a:rPr>
              <a:t>prónostico</a:t>
            </a:r>
            <a:r>
              <a:rPr kumimoji="0" lang="es-AR"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 en HCC post resección</a:t>
            </a:r>
            <a:endParaRPr kumimoji="0" lang="es-ES"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40081" t="24414" r="6112" b="6250"/>
          <a:stretch>
            <a:fillRect/>
          </a:stretch>
        </p:blipFill>
        <p:spPr bwMode="auto">
          <a:xfrm>
            <a:off x="1428719" y="1285860"/>
            <a:ext cx="9048813" cy="4916806"/>
          </a:xfrm>
          <a:prstGeom prst="rect">
            <a:avLst/>
          </a:prstGeom>
          <a:noFill/>
          <a:ln w="9525">
            <a:solidFill>
              <a:schemeClr val="tx2">
                <a:lumMod val="50000"/>
              </a:schemeClr>
            </a:solidFill>
            <a:miter lim="800000"/>
            <a:headEnd/>
            <a:tailEnd/>
          </a:ln>
          <a:effectLst/>
        </p:spPr>
      </p:pic>
      <p:pic>
        <p:nvPicPr>
          <p:cNvPr id="9219" name="Picture 3"/>
          <p:cNvPicPr>
            <a:picLocks noChangeAspect="1" noChangeArrowheads="1"/>
          </p:cNvPicPr>
          <p:nvPr/>
        </p:nvPicPr>
        <p:blipFill>
          <a:blip r:embed="rId3"/>
          <a:srcRect l="6076" t="85157" r="35725" b="10937"/>
          <a:stretch>
            <a:fillRect/>
          </a:stretch>
        </p:blipFill>
        <p:spPr bwMode="auto">
          <a:xfrm>
            <a:off x="190460" y="6300001"/>
            <a:ext cx="9620317" cy="272273"/>
          </a:xfrm>
          <a:prstGeom prst="rect">
            <a:avLst/>
          </a:prstGeom>
          <a:noFill/>
          <a:ln w="9525">
            <a:noFill/>
            <a:miter lim="800000"/>
            <a:headEnd/>
            <a:tailEnd/>
          </a:ln>
          <a:effectLst/>
        </p:spPr>
      </p:pic>
      <p:sp>
        <p:nvSpPr>
          <p:cNvPr id="9" name="8 Rectángulo"/>
          <p:cNvSpPr/>
          <p:nvPr/>
        </p:nvSpPr>
        <p:spPr>
          <a:xfrm>
            <a:off x="0" y="642918"/>
            <a:ext cx="1219200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Inmunosupresión en HCC</a:t>
            </a:r>
            <a:endParaRPr kumimoji="0" lang="es-ES"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22E0A-8BA6-4D25-A6EF-1C63CB8755AB}"/>
              </a:ext>
            </a:extLst>
          </p:cNvPr>
          <p:cNvSpPr>
            <a:spLocks noGrp="1"/>
          </p:cNvSpPr>
          <p:nvPr>
            <p:ph type="title"/>
          </p:nvPr>
        </p:nvSpPr>
        <p:spPr>
          <a:xfrm>
            <a:off x="838200" y="2393950"/>
            <a:ext cx="10515600" cy="1325563"/>
          </a:xfrm>
        </p:spPr>
        <p:txBody>
          <a:bodyPr/>
          <a:lstStyle/>
          <a:p>
            <a:r>
              <a:rPr lang="es-AR" i="1" dirty="0">
                <a:solidFill>
                  <a:schemeClr val="accent1">
                    <a:lumMod val="50000"/>
                  </a:schemeClr>
                </a:solidFill>
              </a:rPr>
              <a:t>NIVOLUMAB en HCC</a:t>
            </a:r>
          </a:p>
        </p:txBody>
      </p:sp>
    </p:spTree>
    <p:extLst>
      <p:ext uri="{BB962C8B-B14F-4D97-AF65-F5344CB8AC3E}">
        <p14:creationId xmlns:p14="http://schemas.microsoft.com/office/powerpoint/2010/main" val="53054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accent1">
                    <a:lumMod val="50000"/>
                  </a:schemeClr>
                </a:solidFill>
              </a:rPr>
              <a:t>Nivolumab </a:t>
            </a:r>
            <a:r>
              <a:rPr lang="en-US" dirty="0" err="1">
                <a:solidFill>
                  <a:schemeClr val="accent1">
                    <a:lumMod val="50000"/>
                  </a:schemeClr>
                </a:solidFill>
              </a:rPr>
              <a:t>en</a:t>
            </a:r>
            <a:r>
              <a:rPr lang="en-US" dirty="0">
                <a:solidFill>
                  <a:schemeClr val="accent1">
                    <a:lumMod val="50000"/>
                  </a:schemeClr>
                </a:solidFill>
              </a:rPr>
              <a:t> HCC</a:t>
            </a:r>
            <a:br>
              <a:rPr lang="en-US" dirty="0">
                <a:solidFill>
                  <a:schemeClr val="accent1">
                    <a:lumMod val="50000"/>
                  </a:schemeClr>
                </a:solidFill>
              </a:rPr>
            </a:br>
            <a:r>
              <a:rPr lang="en-US" sz="3200" dirty="0">
                <a:solidFill>
                  <a:schemeClr val="accent1">
                    <a:lumMod val="50000"/>
                  </a:schemeClr>
                </a:solidFill>
              </a:rPr>
              <a:t>CheckMate-040 (CA209-040): </a:t>
            </a:r>
            <a:r>
              <a:rPr lang="en-US" sz="3200" dirty="0" err="1">
                <a:solidFill>
                  <a:schemeClr val="accent1">
                    <a:lumMod val="50000"/>
                  </a:schemeClr>
                </a:solidFill>
              </a:rPr>
              <a:t>Diseño</a:t>
            </a:r>
            <a:endParaRPr lang="en-US" sz="3200" dirty="0">
              <a:solidFill>
                <a:schemeClr val="accent1">
                  <a:lumMod val="50000"/>
                </a:schemeClr>
              </a:solidFill>
            </a:endParaRPr>
          </a:p>
        </p:txBody>
      </p:sp>
      <p:sp>
        <p:nvSpPr>
          <p:cNvPr id="11" name="Text Placeholder 10">
            <a:extLst>
              <a:ext uri="{FF2B5EF4-FFF2-40B4-BE49-F238E27FC236}">
                <a16:creationId xmlns:a16="http://schemas.microsoft.com/office/drawing/2014/main" id="{5C5649A6-894D-41E5-AF37-302C39439536}"/>
              </a:ext>
            </a:extLst>
          </p:cNvPr>
          <p:cNvSpPr>
            <a:spLocks noGrp="1"/>
          </p:cNvSpPr>
          <p:nvPr>
            <p:ph type="body" sz="quarter" idx="14"/>
          </p:nvPr>
        </p:nvSpPr>
        <p:spPr>
          <a:xfrm>
            <a:off x="838200" y="6264275"/>
            <a:ext cx="10552176" cy="228600"/>
          </a:xfrm>
        </p:spPr>
        <p:txBody>
          <a:bodyPr/>
          <a:lstStyle/>
          <a:p>
            <a:r>
              <a:rPr lang="en-US" dirty="0"/>
              <a:t>1. ClinicalTrials.gov. NCT01658878, https://clinicaltrials.gov/ct2/show/NCT01658878; 2. </a:t>
            </a:r>
            <a:r>
              <a:rPr lang="en-US" dirty="0" err="1"/>
              <a:t>Melero</a:t>
            </a:r>
            <a:r>
              <a:rPr lang="en-US" dirty="0"/>
              <a:t> I et al. Oral presentation at ASCO GI 2017.</a:t>
            </a:r>
          </a:p>
        </p:txBody>
      </p:sp>
      <p:grpSp>
        <p:nvGrpSpPr>
          <p:cNvPr id="118" name="Group 117">
            <a:extLst>
              <a:ext uri="{FF2B5EF4-FFF2-40B4-BE49-F238E27FC236}">
                <a16:creationId xmlns:a16="http://schemas.microsoft.com/office/drawing/2014/main" id="{2824189F-838D-43B2-B6C2-236727DFB74A}"/>
              </a:ext>
            </a:extLst>
          </p:cNvPr>
          <p:cNvGrpSpPr/>
          <p:nvPr/>
        </p:nvGrpSpPr>
        <p:grpSpPr>
          <a:xfrm>
            <a:off x="841573" y="2049462"/>
            <a:ext cx="10181059" cy="3986213"/>
            <a:chOff x="198454" y="1007891"/>
            <a:chExt cx="8765633" cy="3432028"/>
          </a:xfrm>
        </p:grpSpPr>
        <p:sp>
          <p:nvSpPr>
            <p:cNvPr id="119" name="Rectangle 38">
              <a:extLst>
                <a:ext uri="{FF2B5EF4-FFF2-40B4-BE49-F238E27FC236}">
                  <a16:creationId xmlns:a16="http://schemas.microsoft.com/office/drawing/2014/main" id="{CCEF7ED8-D043-4A5D-8F57-2BC466D90D43}"/>
                </a:ext>
              </a:extLst>
            </p:cNvPr>
            <p:cNvSpPr>
              <a:spLocks noChangeArrowheads="1"/>
            </p:cNvSpPr>
            <p:nvPr/>
          </p:nvSpPr>
          <p:spPr bwMode="auto">
            <a:xfrm>
              <a:off x="3068071" y="1007891"/>
              <a:ext cx="2643290" cy="1763182"/>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grpSp>
          <p:nvGrpSpPr>
            <p:cNvPr id="120" name="Group 119">
              <a:extLst>
                <a:ext uri="{FF2B5EF4-FFF2-40B4-BE49-F238E27FC236}">
                  <a16:creationId xmlns:a16="http://schemas.microsoft.com/office/drawing/2014/main" id="{60959193-7F13-405E-862C-89B5C6FA38AA}"/>
                </a:ext>
              </a:extLst>
            </p:cNvPr>
            <p:cNvGrpSpPr/>
            <p:nvPr/>
          </p:nvGrpSpPr>
          <p:grpSpPr>
            <a:xfrm>
              <a:off x="5780616" y="1007891"/>
              <a:ext cx="3183471" cy="1763181"/>
              <a:chOff x="5562600" y="1007533"/>
              <a:chExt cx="3183471" cy="1774153"/>
            </a:xfrm>
          </p:grpSpPr>
          <p:sp>
            <p:nvSpPr>
              <p:cNvPr id="175" name="Rectangle 38">
                <a:extLst>
                  <a:ext uri="{FF2B5EF4-FFF2-40B4-BE49-F238E27FC236}">
                    <a16:creationId xmlns:a16="http://schemas.microsoft.com/office/drawing/2014/main" id="{278860D8-5684-4DBA-B834-80D5788DA834}"/>
                  </a:ext>
                </a:extLst>
              </p:cNvPr>
              <p:cNvSpPr>
                <a:spLocks noChangeArrowheads="1"/>
              </p:cNvSpPr>
              <p:nvPr/>
            </p:nvSpPr>
            <p:spPr bwMode="auto">
              <a:xfrm>
                <a:off x="5562600" y="1007533"/>
                <a:ext cx="3183471" cy="1774153"/>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1200" kern="0" dirty="0">
                  <a:solidFill>
                    <a:prstClr val="black"/>
                  </a:solidFill>
                  <a:latin typeface="Calibri"/>
                </a:endParaRPr>
              </a:p>
            </p:txBody>
          </p:sp>
          <p:sp>
            <p:nvSpPr>
              <p:cNvPr id="176" name="Rectangle 112">
                <a:extLst>
                  <a:ext uri="{FF2B5EF4-FFF2-40B4-BE49-F238E27FC236}">
                    <a16:creationId xmlns:a16="http://schemas.microsoft.com/office/drawing/2014/main" id="{82F9FA14-2EBA-4250-91B4-114BDEA54961}"/>
                  </a:ext>
                </a:extLst>
              </p:cNvPr>
              <p:cNvSpPr>
                <a:spLocks noChangeArrowheads="1"/>
              </p:cNvSpPr>
              <p:nvPr/>
            </p:nvSpPr>
            <p:spPr bwMode="auto">
              <a:xfrm>
                <a:off x="7349367" y="1735667"/>
                <a:ext cx="1244302" cy="736598"/>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spcBef>
                    <a:spcPts val="300"/>
                  </a:spcBef>
                  <a:defRPr/>
                </a:pPr>
                <a:r>
                  <a:rPr lang="en-US" sz="1200" b="1" kern="0" dirty="0">
                    <a:solidFill>
                      <a:prstClr val="black"/>
                    </a:solidFill>
                    <a:latin typeface="Calibri"/>
                  </a:rPr>
                  <a:t>Nivolumab vs </a:t>
                </a:r>
              </a:p>
              <a:p>
                <a:pPr algn="ctr">
                  <a:spcBef>
                    <a:spcPts val="300"/>
                  </a:spcBef>
                  <a:defRPr/>
                </a:pPr>
                <a:r>
                  <a:rPr lang="en-US" sz="1200" b="1" kern="0" dirty="0">
                    <a:solidFill>
                      <a:prstClr val="black"/>
                    </a:solidFill>
                    <a:latin typeface="Calibri"/>
                  </a:rPr>
                  <a:t>sorafenib </a:t>
                </a:r>
              </a:p>
            </p:txBody>
          </p:sp>
          <p:sp>
            <p:nvSpPr>
              <p:cNvPr id="177" name="Rectangle 98">
                <a:extLst>
                  <a:ext uri="{FF2B5EF4-FFF2-40B4-BE49-F238E27FC236}">
                    <a16:creationId xmlns:a16="http://schemas.microsoft.com/office/drawing/2014/main" id="{500FAEF9-A5AA-40C1-B322-2224A8B2690E}"/>
                  </a:ext>
                </a:extLst>
              </p:cNvPr>
              <p:cNvSpPr>
                <a:spLocks noChangeArrowheads="1"/>
              </p:cNvSpPr>
              <p:nvPr/>
            </p:nvSpPr>
            <p:spPr bwMode="auto">
              <a:xfrm>
                <a:off x="5639256" y="1561967"/>
                <a:ext cx="1252612" cy="1074062"/>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Systemic therapy naive</a:t>
                </a:r>
              </a:p>
              <a:p>
                <a:pPr defTabSz="860404" eaLnBrk="0" hangingPunct="0">
                  <a:spcBef>
                    <a:spcPts val="300"/>
                  </a:spcBef>
                  <a:buClr>
                    <a:prstClr val="white"/>
                  </a:buClr>
                  <a:defRPr/>
                </a:pPr>
                <a:r>
                  <a:rPr lang="en-US" sz="1100" b="1" kern="0" dirty="0">
                    <a:solidFill>
                      <a:srgbClr val="000000"/>
                    </a:solidFill>
                    <a:latin typeface="Calibri"/>
                  </a:rPr>
                  <a:t>CP ≤ 6</a:t>
                </a:r>
              </a:p>
            </p:txBody>
          </p:sp>
          <p:sp>
            <p:nvSpPr>
              <p:cNvPr id="178" name="Rectangle 236">
                <a:extLst>
                  <a:ext uri="{FF2B5EF4-FFF2-40B4-BE49-F238E27FC236}">
                    <a16:creationId xmlns:a16="http://schemas.microsoft.com/office/drawing/2014/main" id="{95CE7DDB-B7A6-4283-A751-51EE79891778}"/>
                  </a:ext>
                </a:extLst>
              </p:cNvPr>
              <p:cNvSpPr>
                <a:spLocks noChangeArrowheads="1"/>
              </p:cNvSpPr>
              <p:nvPr/>
            </p:nvSpPr>
            <p:spPr bwMode="auto">
              <a:xfrm>
                <a:off x="5657859" y="1013108"/>
                <a:ext cx="135254" cy="29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3</a:t>
                </a:r>
                <a:endParaRPr lang="en-US" altLang="en-US" kern="0" dirty="0">
                  <a:solidFill>
                    <a:prstClr val="black"/>
                  </a:solidFill>
                  <a:latin typeface="Arial"/>
                </a:endParaRPr>
              </a:p>
            </p:txBody>
          </p:sp>
          <p:sp>
            <p:nvSpPr>
              <p:cNvPr id="179" name="Rectangle 87">
                <a:extLst>
                  <a:ext uri="{FF2B5EF4-FFF2-40B4-BE49-F238E27FC236}">
                    <a16:creationId xmlns:a16="http://schemas.microsoft.com/office/drawing/2014/main" id="{13CCC828-85C5-43C1-89CE-67FD0BE03B7D}"/>
                  </a:ext>
                </a:extLst>
              </p:cNvPr>
              <p:cNvSpPr>
                <a:spLocks noChangeArrowheads="1"/>
              </p:cNvSpPr>
              <p:nvPr/>
            </p:nvSpPr>
            <p:spPr bwMode="auto">
              <a:xfrm>
                <a:off x="6025561" y="1042301"/>
                <a:ext cx="2210992" cy="306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1L Nivolumab vs Sorafenib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cxnSp>
            <p:nvCxnSpPr>
              <p:cNvPr id="180" name="Straight Arrow Connector 179">
                <a:extLst>
                  <a:ext uri="{FF2B5EF4-FFF2-40B4-BE49-F238E27FC236}">
                    <a16:creationId xmlns:a16="http://schemas.microsoft.com/office/drawing/2014/main" id="{28E68A51-98C5-4662-AAD1-A2CB337AF98B}"/>
                  </a:ext>
                </a:extLst>
              </p:cNvPr>
              <p:cNvCxnSpPr/>
              <p:nvPr/>
            </p:nvCxnSpPr>
            <p:spPr>
              <a:xfrm>
                <a:off x="6945770" y="2095500"/>
                <a:ext cx="360966" cy="0"/>
              </a:xfrm>
              <a:prstGeom prst="straightConnector1">
                <a:avLst/>
              </a:prstGeom>
              <a:noFill/>
              <a:ln w="12700" cap="flat" cmpd="sng" algn="ctr">
                <a:solidFill>
                  <a:sysClr val="windowText" lastClr="000000"/>
                </a:solidFill>
                <a:prstDash val="solid"/>
                <a:tailEnd type="triangle"/>
              </a:ln>
              <a:effectLst/>
            </p:spPr>
          </p:cxnSp>
        </p:grpSp>
        <p:sp>
          <p:nvSpPr>
            <p:cNvPr id="121" name="Rectangle 38">
              <a:extLst>
                <a:ext uri="{FF2B5EF4-FFF2-40B4-BE49-F238E27FC236}">
                  <a16:creationId xmlns:a16="http://schemas.microsoft.com/office/drawing/2014/main" id="{AB34ED12-E4DA-4A28-9774-EAAD53D3B1A8}"/>
                </a:ext>
              </a:extLst>
            </p:cNvPr>
            <p:cNvSpPr>
              <a:spLocks noChangeArrowheads="1"/>
            </p:cNvSpPr>
            <p:nvPr/>
          </p:nvSpPr>
          <p:spPr bwMode="auto">
            <a:xfrm>
              <a:off x="198454" y="1007892"/>
              <a:ext cx="2792787" cy="1769532"/>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22" name="Rectangle 32">
              <a:extLst>
                <a:ext uri="{FF2B5EF4-FFF2-40B4-BE49-F238E27FC236}">
                  <a16:creationId xmlns:a16="http://schemas.microsoft.com/office/drawing/2014/main" id="{E7F3BCA2-8FBE-467A-AD38-44D15FDC291F}"/>
                </a:ext>
              </a:extLst>
            </p:cNvPr>
            <p:cNvSpPr>
              <a:spLocks noChangeArrowheads="1"/>
            </p:cNvSpPr>
            <p:nvPr/>
          </p:nvSpPr>
          <p:spPr bwMode="auto">
            <a:xfrm>
              <a:off x="732013" y="1043223"/>
              <a:ext cx="1777627" cy="45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b="1" kern="0" dirty="0">
                  <a:solidFill>
                    <a:srgbClr val="000000"/>
                  </a:solidFill>
                </a:rPr>
                <a:t>Dose-Escalation Phase</a:t>
              </a:r>
              <a:r>
                <a:rPr lang="en-US" altLang="en-US" sz="1200" b="1" kern="0" baseline="30000" dirty="0">
                  <a:solidFill>
                    <a:srgbClr val="000000"/>
                  </a:solidFill>
                </a:rPr>
                <a:t>1,2 </a:t>
              </a:r>
            </a:p>
            <a:p>
              <a:pPr algn="ctr">
                <a:defRPr/>
              </a:pP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safety/tolerability)</a:t>
              </a:r>
              <a:r>
                <a:rPr lang="en-US" altLang="en-US" sz="1100" kern="0" baseline="30000" dirty="0">
                  <a:solidFill>
                    <a:srgbClr val="000000"/>
                  </a:solidFill>
                </a:rPr>
                <a:t>1</a:t>
              </a:r>
            </a:p>
            <a:p>
              <a:pPr algn="ctr">
                <a:defRPr/>
              </a:pPr>
              <a:endParaRPr lang="en-US" altLang="en-US" sz="1100" kern="0" dirty="0">
                <a:solidFill>
                  <a:prstClr val="black"/>
                </a:solidFill>
              </a:endParaRPr>
            </a:p>
          </p:txBody>
        </p:sp>
        <p:sp>
          <p:nvSpPr>
            <p:cNvPr id="124" name="Rectangle 65">
              <a:extLst>
                <a:ext uri="{FF2B5EF4-FFF2-40B4-BE49-F238E27FC236}">
                  <a16:creationId xmlns:a16="http://schemas.microsoft.com/office/drawing/2014/main" id="{2808EAF0-468C-465E-A415-0588ED78D028}"/>
                </a:ext>
              </a:extLst>
            </p:cNvPr>
            <p:cNvSpPr>
              <a:spLocks noChangeArrowheads="1"/>
            </p:cNvSpPr>
            <p:nvPr/>
          </p:nvSpPr>
          <p:spPr bwMode="auto">
            <a:xfrm>
              <a:off x="1155232" y="1991492"/>
              <a:ext cx="955585" cy="227130"/>
            </a:xfrm>
            <a:prstGeom prst="rect">
              <a:avLst/>
            </a:prstGeom>
            <a:solidFill>
              <a:srgbClr val="9BBB59"/>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HCV infected</a:t>
              </a:r>
            </a:p>
          </p:txBody>
        </p:sp>
        <p:sp>
          <p:nvSpPr>
            <p:cNvPr id="125" name="Rectangle 81">
              <a:extLst>
                <a:ext uri="{FF2B5EF4-FFF2-40B4-BE49-F238E27FC236}">
                  <a16:creationId xmlns:a16="http://schemas.microsoft.com/office/drawing/2014/main" id="{B0F165D6-FE8C-40EA-BA26-F0D445824A8C}"/>
                </a:ext>
              </a:extLst>
            </p:cNvPr>
            <p:cNvSpPr>
              <a:spLocks noChangeArrowheads="1"/>
            </p:cNvSpPr>
            <p:nvPr/>
          </p:nvSpPr>
          <p:spPr bwMode="auto">
            <a:xfrm>
              <a:off x="1155233" y="2409509"/>
              <a:ext cx="955586" cy="266307"/>
            </a:xfrm>
            <a:prstGeom prst="rect">
              <a:avLst/>
            </a:prstGeom>
            <a:solidFill>
              <a:srgbClr val="65BBFF"/>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HBV infected</a:t>
              </a:r>
            </a:p>
          </p:txBody>
        </p:sp>
        <p:sp>
          <p:nvSpPr>
            <p:cNvPr id="126" name="Rectangle 18">
              <a:extLst>
                <a:ext uri="{FF2B5EF4-FFF2-40B4-BE49-F238E27FC236}">
                  <a16:creationId xmlns:a16="http://schemas.microsoft.com/office/drawing/2014/main" id="{6F572982-E065-4AF1-AB24-EABE46F6B96D}"/>
                </a:ext>
              </a:extLst>
            </p:cNvPr>
            <p:cNvSpPr>
              <a:spLocks noChangeArrowheads="1"/>
            </p:cNvSpPr>
            <p:nvPr/>
          </p:nvSpPr>
          <p:spPr bwMode="auto">
            <a:xfrm>
              <a:off x="1155231" y="1507425"/>
              <a:ext cx="955586" cy="26029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Uninfected</a:t>
              </a:r>
            </a:p>
          </p:txBody>
        </p:sp>
        <p:sp>
          <p:nvSpPr>
            <p:cNvPr id="127" name="Rectangle 40">
              <a:extLst>
                <a:ext uri="{FF2B5EF4-FFF2-40B4-BE49-F238E27FC236}">
                  <a16:creationId xmlns:a16="http://schemas.microsoft.com/office/drawing/2014/main" id="{FD9F50C8-6055-4562-984F-5984D9748C11}"/>
                </a:ext>
              </a:extLst>
            </p:cNvPr>
            <p:cNvSpPr>
              <a:spLocks noChangeArrowheads="1"/>
            </p:cNvSpPr>
            <p:nvPr/>
          </p:nvSpPr>
          <p:spPr bwMode="auto">
            <a:xfrm>
              <a:off x="3290323" y="1028270"/>
              <a:ext cx="2133597" cy="3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b="1" kern="0" dirty="0">
                  <a:solidFill>
                    <a:srgbClr val="000000"/>
                  </a:solidFill>
                </a:rPr>
                <a:t>        Expansion Phase</a:t>
              </a:r>
              <a:r>
                <a:rPr lang="en-US" altLang="en-US" sz="1200" b="1" kern="0" baseline="30000" dirty="0">
                  <a:solidFill>
                    <a:srgbClr val="000000"/>
                  </a:solidFill>
                </a:rPr>
                <a:t>1,2 </a:t>
              </a:r>
            </a:p>
            <a:p>
              <a:pPr algn="ctr">
                <a:defRPr/>
              </a:pPr>
              <a:r>
                <a:rPr lang="en-US" altLang="en-US" sz="1100" kern="0" dirty="0">
                  <a:solidFill>
                    <a:srgbClr val="000000"/>
                  </a:solidFill>
                </a:rPr>
                <a:t>      (1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28" name="Rectangle 232">
              <a:extLst>
                <a:ext uri="{FF2B5EF4-FFF2-40B4-BE49-F238E27FC236}">
                  <a16:creationId xmlns:a16="http://schemas.microsoft.com/office/drawing/2014/main" id="{96E83B56-9853-4CAE-B234-955690634B21}"/>
                </a:ext>
              </a:extLst>
            </p:cNvPr>
            <p:cNvSpPr>
              <a:spLocks noChangeArrowheads="1"/>
            </p:cNvSpPr>
            <p:nvPr/>
          </p:nvSpPr>
          <p:spPr bwMode="auto">
            <a:xfrm>
              <a:off x="303340" y="1035965"/>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1</a:t>
              </a:r>
              <a:endParaRPr lang="en-US" altLang="en-US" kern="0" dirty="0">
                <a:solidFill>
                  <a:prstClr val="black"/>
                </a:solidFill>
                <a:latin typeface="Arial"/>
              </a:endParaRPr>
            </a:p>
          </p:txBody>
        </p:sp>
        <p:sp>
          <p:nvSpPr>
            <p:cNvPr id="131" name="Rectangle 234">
              <a:extLst>
                <a:ext uri="{FF2B5EF4-FFF2-40B4-BE49-F238E27FC236}">
                  <a16:creationId xmlns:a16="http://schemas.microsoft.com/office/drawing/2014/main" id="{586EFB8B-130D-44E2-9A04-557A8045223D}"/>
                </a:ext>
              </a:extLst>
            </p:cNvPr>
            <p:cNvSpPr>
              <a:spLocks noChangeArrowheads="1"/>
            </p:cNvSpPr>
            <p:nvPr/>
          </p:nvSpPr>
          <p:spPr bwMode="auto">
            <a:xfrm>
              <a:off x="3157874" y="1013389"/>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2</a:t>
              </a:r>
              <a:endParaRPr lang="en-US" altLang="en-US" kern="0" dirty="0">
                <a:solidFill>
                  <a:prstClr val="black"/>
                </a:solidFill>
                <a:latin typeface="Arial"/>
              </a:endParaRPr>
            </a:p>
          </p:txBody>
        </p:sp>
        <p:sp>
          <p:nvSpPr>
            <p:cNvPr id="132" name="Rectangle 18">
              <a:extLst>
                <a:ext uri="{FF2B5EF4-FFF2-40B4-BE49-F238E27FC236}">
                  <a16:creationId xmlns:a16="http://schemas.microsoft.com/office/drawing/2014/main" id="{02F585EF-9A0A-4E4A-AE2F-8FBF5C84862E}"/>
                </a:ext>
              </a:extLst>
            </p:cNvPr>
            <p:cNvSpPr>
              <a:spLocks noChangeArrowheads="1"/>
            </p:cNvSpPr>
            <p:nvPr/>
          </p:nvSpPr>
          <p:spPr bwMode="auto">
            <a:xfrm>
              <a:off x="3898273" y="1511633"/>
              <a:ext cx="955586" cy="26029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Uninfected</a:t>
              </a:r>
            </a:p>
          </p:txBody>
        </p:sp>
        <p:sp>
          <p:nvSpPr>
            <p:cNvPr id="133" name="Rectangle 65">
              <a:extLst>
                <a:ext uri="{FF2B5EF4-FFF2-40B4-BE49-F238E27FC236}">
                  <a16:creationId xmlns:a16="http://schemas.microsoft.com/office/drawing/2014/main" id="{1C5068DB-F5FD-42A6-BB51-221B92AAE6E9}"/>
                </a:ext>
              </a:extLst>
            </p:cNvPr>
            <p:cNvSpPr>
              <a:spLocks noChangeArrowheads="1"/>
            </p:cNvSpPr>
            <p:nvPr/>
          </p:nvSpPr>
          <p:spPr bwMode="auto">
            <a:xfrm>
              <a:off x="3893050" y="1983984"/>
              <a:ext cx="955585" cy="227130"/>
            </a:xfrm>
            <a:prstGeom prst="rect">
              <a:avLst/>
            </a:prstGeom>
            <a:solidFill>
              <a:srgbClr val="9BBB59"/>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HCV infected</a:t>
              </a:r>
            </a:p>
          </p:txBody>
        </p:sp>
        <p:sp>
          <p:nvSpPr>
            <p:cNvPr id="135" name="Rectangle 81">
              <a:extLst>
                <a:ext uri="{FF2B5EF4-FFF2-40B4-BE49-F238E27FC236}">
                  <a16:creationId xmlns:a16="http://schemas.microsoft.com/office/drawing/2014/main" id="{86BC208E-AB86-4C30-A5DF-B4B7E2282A29}"/>
                </a:ext>
              </a:extLst>
            </p:cNvPr>
            <p:cNvSpPr>
              <a:spLocks noChangeArrowheads="1"/>
            </p:cNvSpPr>
            <p:nvPr/>
          </p:nvSpPr>
          <p:spPr bwMode="auto">
            <a:xfrm>
              <a:off x="3893050" y="2395021"/>
              <a:ext cx="955586" cy="266307"/>
            </a:xfrm>
            <a:prstGeom prst="rect">
              <a:avLst/>
            </a:prstGeom>
            <a:solidFill>
              <a:srgbClr val="65BBFF"/>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HBV infected</a:t>
              </a:r>
            </a:p>
          </p:txBody>
        </p:sp>
        <p:grpSp>
          <p:nvGrpSpPr>
            <p:cNvPr id="136" name="Group 135">
              <a:extLst>
                <a:ext uri="{FF2B5EF4-FFF2-40B4-BE49-F238E27FC236}">
                  <a16:creationId xmlns:a16="http://schemas.microsoft.com/office/drawing/2014/main" id="{220A2AE2-1A37-430A-8E5A-FCECCBECF135}"/>
                </a:ext>
              </a:extLst>
            </p:cNvPr>
            <p:cNvGrpSpPr/>
            <p:nvPr/>
          </p:nvGrpSpPr>
          <p:grpSpPr>
            <a:xfrm>
              <a:off x="198454" y="2831083"/>
              <a:ext cx="6119741" cy="1608836"/>
              <a:chOff x="244370" y="2831083"/>
              <a:chExt cx="6119741" cy="1608836"/>
            </a:xfrm>
          </p:grpSpPr>
          <p:sp>
            <p:nvSpPr>
              <p:cNvPr id="162" name="Rectangle 38">
                <a:extLst>
                  <a:ext uri="{FF2B5EF4-FFF2-40B4-BE49-F238E27FC236}">
                    <a16:creationId xmlns:a16="http://schemas.microsoft.com/office/drawing/2014/main" id="{BEF4017B-F90F-495D-A900-38852415653B}"/>
                  </a:ext>
                </a:extLst>
              </p:cNvPr>
              <p:cNvSpPr>
                <a:spLocks noChangeArrowheads="1"/>
              </p:cNvSpPr>
              <p:nvPr/>
            </p:nvSpPr>
            <p:spPr bwMode="auto">
              <a:xfrm>
                <a:off x="3332002" y="2831083"/>
                <a:ext cx="303210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grpSp>
            <p:nvGrpSpPr>
              <p:cNvPr id="163" name="Group 162">
                <a:extLst>
                  <a:ext uri="{FF2B5EF4-FFF2-40B4-BE49-F238E27FC236}">
                    <a16:creationId xmlns:a16="http://schemas.microsoft.com/office/drawing/2014/main" id="{4F445097-C7E7-42C3-A70F-0C8EB106D2BE}"/>
                  </a:ext>
                </a:extLst>
              </p:cNvPr>
              <p:cNvGrpSpPr/>
              <p:nvPr/>
            </p:nvGrpSpPr>
            <p:grpSpPr>
              <a:xfrm>
                <a:off x="244370" y="2831084"/>
                <a:ext cx="3029499" cy="1608835"/>
                <a:chOff x="303098" y="2861564"/>
                <a:chExt cx="3029499" cy="1608835"/>
              </a:xfrm>
            </p:grpSpPr>
            <p:sp>
              <p:nvSpPr>
                <p:cNvPr id="169" name="Rectangle 38">
                  <a:extLst>
                    <a:ext uri="{FF2B5EF4-FFF2-40B4-BE49-F238E27FC236}">
                      <a16:creationId xmlns:a16="http://schemas.microsoft.com/office/drawing/2014/main" id="{2C769933-F98F-402E-B121-888540C972FE}"/>
                    </a:ext>
                  </a:extLst>
                </p:cNvPr>
                <p:cNvSpPr>
                  <a:spLocks noChangeArrowheads="1"/>
                </p:cNvSpPr>
                <p:nvPr/>
              </p:nvSpPr>
              <p:spPr bwMode="auto">
                <a:xfrm>
                  <a:off x="303098" y="2861564"/>
                  <a:ext cx="302949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70" name="Rectangle 238">
                  <a:extLst>
                    <a:ext uri="{FF2B5EF4-FFF2-40B4-BE49-F238E27FC236}">
                      <a16:creationId xmlns:a16="http://schemas.microsoft.com/office/drawing/2014/main" id="{E114FEEA-9CC1-4F88-B0E6-CC74C6F81382}"/>
                    </a:ext>
                  </a:extLst>
                </p:cNvPr>
                <p:cNvSpPr>
                  <a:spLocks noChangeArrowheads="1"/>
                </p:cNvSpPr>
                <p:nvPr/>
              </p:nvSpPr>
              <p:spPr bwMode="auto">
                <a:xfrm>
                  <a:off x="383056" y="2899664"/>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4</a:t>
                  </a:r>
                  <a:endParaRPr lang="en-US" altLang="en-US" kern="0" dirty="0">
                    <a:solidFill>
                      <a:prstClr val="black"/>
                    </a:solidFill>
                    <a:latin typeface="Arial"/>
                  </a:endParaRPr>
                </a:p>
              </p:txBody>
            </p:sp>
            <p:sp>
              <p:nvSpPr>
                <p:cNvPr id="171" name="Rectangle 87">
                  <a:extLst>
                    <a:ext uri="{FF2B5EF4-FFF2-40B4-BE49-F238E27FC236}">
                      <a16:creationId xmlns:a16="http://schemas.microsoft.com/office/drawing/2014/main" id="{26E3807D-C694-4947-9F31-3585C0552748}"/>
                    </a:ext>
                  </a:extLst>
                </p:cNvPr>
                <p:cNvSpPr>
                  <a:spLocks noChangeArrowheads="1"/>
                </p:cNvSpPr>
                <p:nvPr/>
              </p:nvSpPr>
              <p:spPr bwMode="auto">
                <a:xfrm>
                  <a:off x="649170" y="2933082"/>
                  <a:ext cx="2411114" cy="46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 Nivolumab + Ipilimumab </a:t>
                  </a:r>
                </a:p>
                <a:p>
                  <a:pPr>
                    <a:defRPr/>
                  </a:pPr>
                  <a:r>
                    <a:rPr lang="en-US" altLang="en-US" sz="1200" b="1" kern="0" dirty="0">
                      <a:solidFill>
                        <a:srgbClr val="000000"/>
                      </a:solidFill>
                    </a:rPr>
                    <a:t>Combination Cohort</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endpoints = safety/tolerability and ORR)</a:t>
                  </a:r>
                  <a:r>
                    <a:rPr lang="en-US" altLang="en-US" sz="1100" kern="0" baseline="30000" dirty="0">
                      <a:solidFill>
                        <a:srgbClr val="000000"/>
                      </a:solidFill>
                    </a:rPr>
                    <a:t>1</a:t>
                  </a:r>
                  <a:r>
                    <a:rPr lang="en-US" altLang="en-US" sz="1100" kern="0" dirty="0">
                      <a:solidFill>
                        <a:srgbClr val="000000"/>
                      </a:solidFill>
                    </a:rPr>
                    <a:t> </a:t>
                  </a:r>
                  <a:endParaRPr lang="en-US" altLang="en-US" sz="1100" kern="0" dirty="0">
                    <a:solidFill>
                      <a:prstClr val="black"/>
                    </a:solidFill>
                  </a:endParaRPr>
                </a:p>
              </p:txBody>
            </p:sp>
            <p:sp>
              <p:nvSpPr>
                <p:cNvPr id="172" name="Rectangle 221">
                  <a:extLst>
                    <a:ext uri="{FF2B5EF4-FFF2-40B4-BE49-F238E27FC236}">
                      <a16:creationId xmlns:a16="http://schemas.microsoft.com/office/drawing/2014/main" id="{C61B5BA7-E64A-4C6E-8614-D03D31A12C2A}"/>
                    </a:ext>
                  </a:extLst>
                </p:cNvPr>
                <p:cNvSpPr>
                  <a:spLocks noChangeArrowheads="1"/>
                </p:cNvSpPr>
                <p:nvPr/>
              </p:nvSpPr>
              <p:spPr bwMode="auto">
                <a:xfrm>
                  <a:off x="1853037" y="3718009"/>
                  <a:ext cx="1026806" cy="585462"/>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1200" b="1" kern="0" dirty="0">
                      <a:solidFill>
                        <a:prstClr val="black"/>
                      </a:solidFill>
                      <a:latin typeface="Calibri"/>
                    </a:rPr>
                    <a:t>Nivolumab </a:t>
                  </a:r>
                </a:p>
                <a:p>
                  <a:pPr algn="ctr">
                    <a:defRPr/>
                  </a:pPr>
                  <a:r>
                    <a:rPr lang="en-US" sz="1200" b="1" kern="0" dirty="0">
                      <a:solidFill>
                        <a:prstClr val="black"/>
                      </a:solidFill>
                      <a:latin typeface="Calibri"/>
                    </a:rPr>
                    <a:t>+</a:t>
                  </a:r>
                </a:p>
                <a:p>
                  <a:pPr algn="ctr">
                    <a:defRPr/>
                  </a:pPr>
                  <a:r>
                    <a:rPr lang="en-US" sz="1200" b="1" kern="0" dirty="0">
                      <a:solidFill>
                        <a:prstClr val="black"/>
                      </a:solidFill>
                      <a:latin typeface="Calibri"/>
                    </a:rPr>
                    <a:t> ipilimumab </a:t>
                  </a:r>
                </a:p>
              </p:txBody>
            </p:sp>
            <p:sp>
              <p:nvSpPr>
                <p:cNvPr id="173" name="Rectangle 98">
                  <a:extLst>
                    <a:ext uri="{FF2B5EF4-FFF2-40B4-BE49-F238E27FC236}">
                      <a16:creationId xmlns:a16="http://schemas.microsoft.com/office/drawing/2014/main" id="{26259DE8-AB70-4ED2-AFFD-55AD72067E6E}"/>
                    </a:ext>
                  </a:extLst>
                </p:cNvPr>
                <p:cNvSpPr>
                  <a:spLocks noChangeArrowheads="1"/>
                </p:cNvSpPr>
                <p:nvPr/>
              </p:nvSpPr>
              <p:spPr bwMode="auto">
                <a:xfrm>
                  <a:off x="420959" y="3664019"/>
                  <a:ext cx="1190907" cy="693442"/>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 6</a:t>
                  </a:r>
                </a:p>
                <a:p>
                  <a:pPr defTabSz="860404" eaLnBrk="0" hangingPunct="0">
                    <a:spcBef>
                      <a:spcPts val="300"/>
                    </a:spcBef>
                    <a:buClr>
                      <a:prstClr val="white"/>
                    </a:buClr>
                    <a:defRPr/>
                  </a:pPr>
                  <a:endParaRPr lang="en-US" sz="1100" b="1" kern="0" dirty="0">
                    <a:solidFill>
                      <a:srgbClr val="000000"/>
                    </a:solidFill>
                    <a:latin typeface="Calibri"/>
                  </a:endParaRPr>
                </a:p>
              </p:txBody>
            </p:sp>
            <p:cxnSp>
              <p:nvCxnSpPr>
                <p:cNvPr id="174" name="Straight Arrow Connector 173">
                  <a:extLst>
                    <a:ext uri="{FF2B5EF4-FFF2-40B4-BE49-F238E27FC236}">
                      <a16:creationId xmlns:a16="http://schemas.microsoft.com/office/drawing/2014/main" id="{557A4B20-5FAB-4B8A-8D4A-B15B3E862F19}"/>
                    </a:ext>
                  </a:extLst>
                </p:cNvPr>
                <p:cNvCxnSpPr/>
                <p:nvPr/>
              </p:nvCxnSpPr>
              <p:spPr>
                <a:xfrm>
                  <a:off x="1611866" y="4010740"/>
                  <a:ext cx="241171" cy="0"/>
                </a:xfrm>
                <a:prstGeom prst="straightConnector1">
                  <a:avLst/>
                </a:prstGeom>
                <a:noFill/>
                <a:ln w="12700" cap="flat" cmpd="sng" algn="ctr">
                  <a:solidFill>
                    <a:sysClr val="windowText" lastClr="000000"/>
                  </a:solidFill>
                  <a:prstDash val="solid"/>
                  <a:tailEnd type="triangle"/>
                </a:ln>
                <a:effectLst/>
              </p:spPr>
            </p:cxnSp>
          </p:grpSp>
          <p:sp>
            <p:nvSpPr>
              <p:cNvPr id="164" name="Rectangle 238">
                <a:extLst>
                  <a:ext uri="{FF2B5EF4-FFF2-40B4-BE49-F238E27FC236}">
                    <a16:creationId xmlns:a16="http://schemas.microsoft.com/office/drawing/2014/main" id="{92878CC7-878C-49C6-887F-D23232052F97}"/>
                  </a:ext>
                </a:extLst>
              </p:cNvPr>
              <p:cNvSpPr>
                <a:spLocks noChangeArrowheads="1"/>
              </p:cNvSpPr>
              <p:nvPr/>
            </p:nvSpPr>
            <p:spPr bwMode="auto">
              <a:xfrm>
                <a:off x="3447610" y="2885680"/>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5</a:t>
                </a:r>
                <a:endParaRPr lang="en-US" altLang="en-US" kern="0" dirty="0">
                  <a:solidFill>
                    <a:prstClr val="black"/>
                  </a:solidFill>
                  <a:latin typeface="Arial"/>
                </a:endParaRPr>
              </a:p>
            </p:txBody>
          </p:sp>
          <p:sp>
            <p:nvSpPr>
              <p:cNvPr id="165" name="Rectangle 87">
                <a:extLst>
                  <a:ext uri="{FF2B5EF4-FFF2-40B4-BE49-F238E27FC236}">
                    <a16:creationId xmlns:a16="http://schemas.microsoft.com/office/drawing/2014/main" id="{7CEA0E77-8E5C-4707-AAB8-626C6C8D1DBE}"/>
                  </a:ext>
                </a:extLst>
              </p:cNvPr>
              <p:cNvSpPr>
                <a:spLocks noChangeArrowheads="1"/>
              </p:cNvSpPr>
              <p:nvPr/>
            </p:nvSpPr>
            <p:spPr bwMode="auto">
              <a:xfrm>
                <a:off x="3798630" y="2900414"/>
                <a:ext cx="1958563" cy="3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 Child-Pugh B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66" name="Rectangle 221">
                <a:extLst>
                  <a:ext uri="{FF2B5EF4-FFF2-40B4-BE49-F238E27FC236}">
                    <a16:creationId xmlns:a16="http://schemas.microsoft.com/office/drawing/2014/main" id="{6169DBD3-2A70-490E-88B9-2AB5A684CE4C}"/>
                  </a:ext>
                </a:extLst>
              </p:cNvPr>
              <p:cNvSpPr>
                <a:spLocks noChangeArrowheads="1"/>
              </p:cNvSpPr>
              <p:nvPr/>
            </p:nvSpPr>
            <p:spPr bwMode="auto">
              <a:xfrm>
                <a:off x="5198412" y="3678988"/>
                <a:ext cx="1032926" cy="389467"/>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1200" b="1" kern="0" dirty="0">
                    <a:solidFill>
                      <a:prstClr val="black"/>
                    </a:solidFill>
                    <a:latin typeface="Calibri"/>
                  </a:rPr>
                  <a:t>Nivolumab </a:t>
                </a:r>
              </a:p>
            </p:txBody>
          </p:sp>
          <p:sp>
            <p:nvSpPr>
              <p:cNvPr id="167" name="Rectangle 98">
                <a:extLst>
                  <a:ext uri="{FF2B5EF4-FFF2-40B4-BE49-F238E27FC236}">
                    <a16:creationId xmlns:a16="http://schemas.microsoft.com/office/drawing/2014/main" id="{CEE52C05-550C-4C83-95C5-0545005B9711}"/>
                  </a:ext>
                </a:extLst>
              </p:cNvPr>
              <p:cNvSpPr>
                <a:spLocks noChangeArrowheads="1"/>
              </p:cNvSpPr>
              <p:nvPr/>
            </p:nvSpPr>
            <p:spPr bwMode="auto">
              <a:xfrm>
                <a:off x="3408706" y="3468530"/>
                <a:ext cx="1239366" cy="670868"/>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class B (B7-B8)</a:t>
                </a:r>
              </a:p>
            </p:txBody>
          </p:sp>
          <p:cxnSp>
            <p:nvCxnSpPr>
              <p:cNvPr id="168" name="Straight Arrow Connector 167">
                <a:extLst>
                  <a:ext uri="{FF2B5EF4-FFF2-40B4-BE49-F238E27FC236}">
                    <a16:creationId xmlns:a16="http://schemas.microsoft.com/office/drawing/2014/main" id="{BFFBB85C-F72A-4371-AE7D-2A6DCB9F2A43}"/>
                  </a:ext>
                </a:extLst>
              </p:cNvPr>
              <p:cNvCxnSpPr/>
              <p:nvPr/>
            </p:nvCxnSpPr>
            <p:spPr>
              <a:xfrm>
                <a:off x="4727380" y="3839855"/>
                <a:ext cx="403300" cy="0"/>
              </a:xfrm>
              <a:prstGeom prst="straightConnector1">
                <a:avLst/>
              </a:prstGeom>
              <a:noFill/>
              <a:ln w="12700" cap="flat" cmpd="sng" algn="ctr">
                <a:solidFill>
                  <a:sysClr val="windowText" lastClr="000000"/>
                </a:solidFill>
                <a:prstDash val="solid"/>
                <a:tailEnd type="triangle"/>
              </a:ln>
              <a:effectLst/>
            </p:spPr>
          </p:cxnSp>
        </p:grpSp>
        <p:sp>
          <p:nvSpPr>
            <p:cNvPr id="146" name="Oval 145">
              <a:extLst>
                <a:ext uri="{FF2B5EF4-FFF2-40B4-BE49-F238E27FC236}">
                  <a16:creationId xmlns:a16="http://schemas.microsoft.com/office/drawing/2014/main" id="{99ACE454-1047-4298-B67B-7403054CE5BF}"/>
                </a:ext>
              </a:extLst>
            </p:cNvPr>
            <p:cNvSpPr/>
            <p:nvPr/>
          </p:nvSpPr>
          <p:spPr bwMode="auto">
            <a:xfrm>
              <a:off x="7152515" y="1666960"/>
              <a:ext cx="342876" cy="308848"/>
            </a:xfrm>
            <a:prstGeom prst="ellips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3500000" scaled="1"/>
              <a:tileRect/>
            </a:gradFill>
            <a:ln w="9525" cap="flat" cmpd="sng" algn="ctr">
              <a:noFill/>
              <a:prstDash val="solid"/>
              <a:headEnd/>
              <a:tailEnd/>
            </a:ln>
            <a:effectLst>
              <a:outerShdw blurRad="50800" dist="38100" dir="2700000" algn="tl" rotWithShape="0">
                <a:prstClr val="black">
                  <a:alpha val="40000"/>
                </a:prstClr>
              </a:outerShdw>
            </a:effectLst>
          </p:spPr>
          <p:txBody>
            <a:bodyPr lIns="0" tIns="0" rIns="0" bIns="0" anchor="ctr"/>
            <a:lstStyle/>
            <a:p>
              <a:pPr algn="ctr" defTabSz="860404" eaLnBrk="0" hangingPunct="0">
                <a:lnSpc>
                  <a:spcPct val="70000"/>
                </a:lnSpc>
                <a:spcAft>
                  <a:spcPts val="600"/>
                </a:spcAft>
                <a:buClr>
                  <a:prstClr val="white"/>
                </a:buClr>
                <a:defRPr/>
              </a:pPr>
              <a:r>
                <a:rPr lang="en-US" sz="1400" b="1" kern="0" dirty="0">
                  <a:solidFill>
                    <a:srgbClr val="000000"/>
                  </a:solidFill>
                  <a:latin typeface="Calibri"/>
                </a:rPr>
                <a:t>R </a:t>
              </a:r>
            </a:p>
          </p:txBody>
        </p:sp>
        <p:grpSp>
          <p:nvGrpSpPr>
            <p:cNvPr id="148" name="Group 147">
              <a:extLst>
                <a:ext uri="{FF2B5EF4-FFF2-40B4-BE49-F238E27FC236}">
                  <a16:creationId xmlns:a16="http://schemas.microsoft.com/office/drawing/2014/main" id="{A37879D0-5075-4119-BCAB-93F77B1FDE92}"/>
                </a:ext>
              </a:extLst>
            </p:cNvPr>
            <p:cNvGrpSpPr/>
            <p:nvPr/>
          </p:nvGrpSpPr>
          <p:grpSpPr>
            <a:xfrm>
              <a:off x="2185680" y="1507425"/>
              <a:ext cx="748700" cy="1172988"/>
              <a:chOff x="6172200" y="1428750"/>
              <a:chExt cx="1426847" cy="1172622"/>
            </a:xfrm>
          </p:grpSpPr>
          <p:sp>
            <p:nvSpPr>
              <p:cNvPr id="160" name="Rectangle 159">
                <a:extLst>
                  <a:ext uri="{FF2B5EF4-FFF2-40B4-BE49-F238E27FC236}">
                    <a16:creationId xmlns:a16="http://schemas.microsoft.com/office/drawing/2014/main" id="{31A91EFD-1E3D-4E6E-99AD-9C894355938A}"/>
                  </a:ext>
                </a:extLst>
              </p:cNvPr>
              <p:cNvSpPr/>
              <p:nvPr/>
            </p:nvSpPr>
            <p:spPr>
              <a:xfrm>
                <a:off x="6172200" y="1428750"/>
                <a:ext cx="1426845" cy="594360"/>
              </a:xfrm>
              <a:prstGeom prst="rect">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experienced (2L)</a:t>
                </a:r>
              </a:p>
            </p:txBody>
          </p:sp>
          <p:sp>
            <p:nvSpPr>
              <p:cNvPr id="161" name="Rectangle 160">
                <a:extLst>
                  <a:ext uri="{FF2B5EF4-FFF2-40B4-BE49-F238E27FC236}">
                    <a16:creationId xmlns:a16="http://schemas.microsoft.com/office/drawing/2014/main" id="{41002CD9-2ADD-4063-869E-C72104F27AA3}"/>
                  </a:ext>
                </a:extLst>
              </p:cNvPr>
              <p:cNvSpPr/>
              <p:nvPr/>
            </p:nvSpPr>
            <p:spPr>
              <a:xfrm>
                <a:off x="6172201" y="2007012"/>
                <a:ext cx="1426846" cy="594360"/>
              </a:xfrm>
              <a:prstGeom prst="rect">
                <a:avLst/>
              </a:prstGeom>
              <a:solidFill>
                <a:sysClr val="window" lastClr="FFFFFF">
                  <a:lumMod val="50000"/>
                </a:sys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naive (1L)</a:t>
                </a:r>
                <a:endParaRPr lang="en-US" sz="800" b="1" kern="0" baseline="30000" dirty="0">
                  <a:solidFill>
                    <a:prstClr val="white"/>
                  </a:solidFill>
                  <a:latin typeface="Calibri"/>
                </a:endParaRPr>
              </a:p>
              <a:p>
                <a:pPr algn="ctr">
                  <a:defRPr/>
                </a:pPr>
                <a:endParaRPr lang="en-US" sz="800" b="1" kern="0" dirty="0">
                  <a:solidFill>
                    <a:prstClr val="white"/>
                  </a:solidFill>
                  <a:latin typeface="Calibri"/>
                </a:endParaRPr>
              </a:p>
            </p:txBody>
          </p:sp>
        </p:grpSp>
        <p:grpSp>
          <p:nvGrpSpPr>
            <p:cNvPr id="149" name="Group 148">
              <a:extLst>
                <a:ext uri="{FF2B5EF4-FFF2-40B4-BE49-F238E27FC236}">
                  <a16:creationId xmlns:a16="http://schemas.microsoft.com/office/drawing/2014/main" id="{9C6E2D99-B385-4EA7-A4BB-D70EBFF8A24C}"/>
                </a:ext>
              </a:extLst>
            </p:cNvPr>
            <p:cNvGrpSpPr/>
            <p:nvPr/>
          </p:nvGrpSpPr>
          <p:grpSpPr>
            <a:xfrm>
              <a:off x="4925464" y="1507425"/>
              <a:ext cx="748700" cy="1162398"/>
              <a:chOff x="6172200" y="1410282"/>
              <a:chExt cx="1426847" cy="1191090"/>
            </a:xfrm>
          </p:grpSpPr>
          <p:sp>
            <p:nvSpPr>
              <p:cNvPr id="158" name="Rectangle 157">
                <a:extLst>
                  <a:ext uri="{FF2B5EF4-FFF2-40B4-BE49-F238E27FC236}">
                    <a16:creationId xmlns:a16="http://schemas.microsoft.com/office/drawing/2014/main" id="{B69C75D3-76D8-4A39-BE95-2C40C8453B00}"/>
                  </a:ext>
                </a:extLst>
              </p:cNvPr>
              <p:cNvSpPr/>
              <p:nvPr/>
            </p:nvSpPr>
            <p:spPr>
              <a:xfrm>
                <a:off x="6172200" y="1410282"/>
                <a:ext cx="1426845" cy="612828"/>
              </a:xfrm>
              <a:prstGeom prst="rect">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experienced (2L)</a:t>
                </a:r>
              </a:p>
            </p:txBody>
          </p:sp>
          <p:sp>
            <p:nvSpPr>
              <p:cNvPr id="159" name="Rectangle 158">
                <a:extLst>
                  <a:ext uri="{FF2B5EF4-FFF2-40B4-BE49-F238E27FC236}">
                    <a16:creationId xmlns:a16="http://schemas.microsoft.com/office/drawing/2014/main" id="{F59F42BE-35A3-41A2-BA4D-A69F986DD60B}"/>
                  </a:ext>
                </a:extLst>
              </p:cNvPr>
              <p:cNvSpPr/>
              <p:nvPr/>
            </p:nvSpPr>
            <p:spPr>
              <a:xfrm>
                <a:off x="6172201" y="2007012"/>
                <a:ext cx="1426846" cy="594360"/>
              </a:xfrm>
              <a:prstGeom prst="rect">
                <a:avLst/>
              </a:prstGeom>
              <a:solidFill>
                <a:sysClr val="window" lastClr="FFFFFF">
                  <a:lumMod val="50000"/>
                </a:sys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naive (1L)</a:t>
                </a:r>
                <a:endParaRPr lang="en-US" sz="800" b="1" kern="0" baseline="30000" dirty="0">
                  <a:solidFill>
                    <a:prstClr val="white"/>
                  </a:solidFill>
                  <a:latin typeface="Calibri"/>
                </a:endParaRPr>
              </a:p>
              <a:p>
                <a:pPr algn="ctr">
                  <a:defRPr/>
                </a:pPr>
                <a:endParaRPr lang="en-US" sz="800" b="1" kern="0" dirty="0">
                  <a:solidFill>
                    <a:prstClr val="white"/>
                  </a:solidFill>
                  <a:latin typeface="Calibri"/>
                </a:endParaRPr>
              </a:p>
            </p:txBody>
          </p:sp>
        </p:grpSp>
        <p:sp>
          <p:nvSpPr>
            <p:cNvPr id="150" name="Rectangle 149">
              <a:extLst>
                <a:ext uri="{FF2B5EF4-FFF2-40B4-BE49-F238E27FC236}">
                  <a16:creationId xmlns:a16="http://schemas.microsoft.com/office/drawing/2014/main" id="{865E62C3-796E-4336-A87F-D3BCA50A9E46}"/>
                </a:ext>
              </a:extLst>
            </p:cNvPr>
            <p:cNvSpPr/>
            <p:nvPr/>
          </p:nvSpPr>
          <p:spPr>
            <a:xfrm>
              <a:off x="339797" y="1507425"/>
              <a:ext cx="739703" cy="1150000"/>
            </a:xfrm>
            <a:prstGeom prst="rect">
              <a:avLst/>
            </a:prstGeom>
            <a:solidFill>
              <a:srgbClr val="4BACC6">
                <a:lumMod val="40000"/>
                <a:lumOff val="60000"/>
              </a:srgbClr>
            </a:solidFill>
            <a:ln w="38100" cap="flat" cmpd="sng" algn="ctr">
              <a:noFill/>
              <a:prstDash val="solid"/>
            </a:ln>
            <a:effectLst>
              <a:outerShdw blurRad="40000" dist="20000" dir="5400000" rotWithShape="0">
                <a:srgbClr val="000000">
                  <a:alpha val="38000"/>
                </a:srgbClr>
              </a:outerShdw>
            </a:effectLst>
          </p:spPr>
          <p:txBody>
            <a:bodyPr rtlCol="0" anchor="ctr"/>
            <a:lstStyle/>
            <a:p>
              <a:pPr algn="ctr">
                <a:defRPr/>
              </a:pPr>
              <a:r>
                <a:rPr lang="en-US" sz="900" b="1" kern="0" dirty="0">
                  <a:solidFill>
                    <a:prstClr val="black"/>
                  </a:solidFill>
                  <a:latin typeface="Calibri"/>
                </a:rPr>
                <a:t>Nivolumab</a:t>
              </a:r>
            </a:p>
            <a:p>
              <a:pPr algn="ctr">
                <a:defRPr/>
              </a:pPr>
              <a:r>
                <a:rPr lang="en-US" sz="900" b="1" kern="0" dirty="0">
                  <a:solidFill>
                    <a:prstClr val="black"/>
                  </a:solidFill>
                  <a:latin typeface="Calibri"/>
                </a:rPr>
                <a:t>0.1–10 mg/kg</a:t>
              </a:r>
            </a:p>
            <a:p>
              <a:pPr algn="ctr">
                <a:defRPr/>
              </a:pPr>
              <a:endParaRPr lang="en-US" sz="900" b="1" kern="0" dirty="0">
                <a:solidFill>
                  <a:prstClr val="black"/>
                </a:solidFill>
                <a:latin typeface="Calibri"/>
              </a:endParaRPr>
            </a:p>
          </p:txBody>
        </p:sp>
        <p:sp>
          <p:nvSpPr>
            <p:cNvPr id="151" name="Rectangle 150">
              <a:extLst>
                <a:ext uri="{FF2B5EF4-FFF2-40B4-BE49-F238E27FC236}">
                  <a16:creationId xmlns:a16="http://schemas.microsoft.com/office/drawing/2014/main" id="{182806F8-AF19-48CB-85B3-661BDFBC909C}"/>
                </a:ext>
              </a:extLst>
            </p:cNvPr>
            <p:cNvSpPr/>
            <p:nvPr/>
          </p:nvSpPr>
          <p:spPr>
            <a:xfrm>
              <a:off x="3107893" y="1491507"/>
              <a:ext cx="739703" cy="1150000"/>
            </a:xfrm>
            <a:prstGeom prst="rect">
              <a:avLst/>
            </a:prstGeom>
            <a:solidFill>
              <a:srgbClr val="4BACC6">
                <a:lumMod val="40000"/>
                <a:lumOff val="60000"/>
              </a:srgbClr>
            </a:solidFill>
            <a:ln w="38100" cap="flat" cmpd="sng" algn="ctr">
              <a:noFill/>
              <a:prstDash val="solid"/>
            </a:ln>
            <a:effectLst>
              <a:outerShdw blurRad="40000" dist="20000" dir="5400000" rotWithShape="0">
                <a:srgbClr val="000000">
                  <a:alpha val="38000"/>
                </a:srgbClr>
              </a:outerShdw>
            </a:effectLst>
          </p:spPr>
          <p:txBody>
            <a:bodyPr rtlCol="0" anchor="ctr"/>
            <a:lstStyle/>
            <a:p>
              <a:pPr algn="ctr">
                <a:defRPr/>
              </a:pPr>
              <a:r>
                <a:rPr lang="en-US" sz="900" b="1" kern="0" dirty="0">
                  <a:solidFill>
                    <a:prstClr val="black"/>
                  </a:solidFill>
                  <a:latin typeface="Calibri"/>
                </a:rPr>
                <a:t>Nivolumab</a:t>
              </a:r>
            </a:p>
            <a:p>
              <a:pPr algn="ctr">
                <a:defRPr/>
              </a:pPr>
              <a:r>
                <a:rPr lang="en-US" sz="900" b="1" kern="0" dirty="0">
                  <a:solidFill>
                    <a:prstClr val="black"/>
                  </a:solidFill>
                  <a:latin typeface="Calibri"/>
                </a:rPr>
                <a:t>3 mg/kg</a:t>
              </a:r>
            </a:p>
            <a:p>
              <a:pPr algn="ctr">
                <a:defRPr/>
              </a:pPr>
              <a:endParaRPr lang="en-US" sz="900" b="1" kern="0" dirty="0">
                <a:solidFill>
                  <a:prstClr val="black"/>
                </a:solidFill>
                <a:latin typeface="Calibri"/>
              </a:endParaRPr>
            </a:p>
          </p:txBody>
        </p:sp>
        <p:sp>
          <p:nvSpPr>
            <p:cNvPr id="152" name="Rectangle 38">
              <a:extLst>
                <a:ext uri="{FF2B5EF4-FFF2-40B4-BE49-F238E27FC236}">
                  <a16:creationId xmlns:a16="http://schemas.microsoft.com/office/drawing/2014/main" id="{9DB2B183-5461-45F8-95CA-759FD754AB08}"/>
                </a:ext>
              </a:extLst>
            </p:cNvPr>
            <p:cNvSpPr>
              <a:spLocks noChangeArrowheads="1"/>
            </p:cNvSpPr>
            <p:nvPr/>
          </p:nvSpPr>
          <p:spPr bwMode="auto">
            <a:xfrm>
              <a:off x="6362428" y="2831083"/>
              <a:ext cx="260165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53" name="Rectangle 238">
              <a:extLst>
                <a:ext uri="{FF2B5EF4-FFF2-40B4-BE49-F238E27FC236}">
                  <a16:creationId xmlns:a16="http://schemas.microsoft.com/office/drawing/2014/main" id="{E8FBCE23-9F35-4958-9FCC-5028A16455C7}"/>
                </a:ext>
              </a:extLst>
            </p:cNvPr>
            <p:cNvSpPr>
              <a:spLocks noChangeArrowheads="1"/>
            </p:cNvSpPr>
            <p:nvPr/>
          </p:nvSpPr>
          <p:spPr bwMode="auto">
            <a:xfrm>
              <a:off x="6478036" y="2866334"/>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6</a:t>
              </a:r>
              <a:endParaRPr lang="en-US" altLang="en-US" kern="0" dirty="0">
                <a:solidFill>
                  <a:prstClr val="black"/>
                </a:solidFill>
                <a:latin typeface="Arial"/>
              </a:endParaRPr>
            </a:p>
          </p:txBody>
        </p:sp>
        <p:sp>
          <p:nvSpPr>
            <p:cNvPr id="154" name="Rectangle 87">
              <a:extLst>
                <a:ext uri="{FF2B5EF4-FFF2-40B4-BE49-F238E27FC236}">
                  <a16:creationId xmlns:a16="http://schemas.microsoft.com/office/drawing/2014/main" id="{D9837F93-C2EC-4F80-BDD7-C3026D694A3E}"/>
                </a:ext>
              </a:extLst>
            </p:cNvPr>
            <p:cNvSpPr>
              <a:spLocks noChangeArrowheads="1"/>
            </p:cNvSpPr>
            <p:nvPr/>
          </p:nvSpPr>
          <p:spPr bwMode="auto">
            <a:xfrm>
              <a:off x="6757632" y="2900414"/>
              <a:ext cx="2206455" cy="46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Nivolumab + Ipilimumab + Cabozantinib Combination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55" name="Rectangle 221">
              <a:extLst>
                <a:ext uri="{FF2B5EF4-FFF2-40B4-BE49-F238E27FC236}">
                  <a16:creationId xmlns:a16="http://schemas.microsoft.com/office/drawing/2014/main" id="{25E9405E-18EB-40F4-B19B-61D7FC76A039}"/>
                </a:ext>
              </a:extLst>
            </p:cNvPr>
            <p:cNvSpPr>
              <a:spLocks noChangeArrowheads="1"/>
            </p:cNvSpPr>
            <p:nvPr/>
          </p:nvSpPr>
          <p:spPr bwMode="auto">
            <a:xfrm>
              <a:off x="8093781" y="3538514"/>
              <a:ext cx="777642" cy="754839"/>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900" b="1" kern="0" dirty="0">
                  <a:solidFill>
                    <a:prstClr val="black"/>
                  </a:solidFill>
                  <a:latin typeface="Calibri"/>
                </a:rPr>
                <a:t>Nivolumab </a:t>
              </a:r>
            </a:p>
            <a:p>
              <a:pPr algn="ctr">
                <a:defRPr/>
              </a:pPr>
              <a:r>
                <a:rPr lang="en-US" sz="900" b="1" kern="0" dirty="0">
                  <a:solidFill>
                    <a:prstClr val="black"/>
                  </a:solidFill>
                  <a:latin typeface="Calibri"/>
                </a:rPr>
                <a:t>+</a:t>
              </a:r>
            </a:p>
            <a:p>
              <a:pPr algn="ctr">
                <a:defRPr/>
              </a:pPr>
              <a:r>
                <a:rPr lang="en-US" sz="900" b="1" kern="0" dirty="0">
                  <a:solidFill>
                    <a:prstClr val="black"/>
                  </a:solidFill>
                  <a:latin typeface="Calibri"/>
                </a:rPr>
                <a:t> ipilimumab </a:t>
              </a:r>
            </a:p>
            <a:p>
              <a:pPr algn="ctr">
                <a:defRPr/>
              </a:pPr>
              <a:r>
                <a:rPr lang="en-US" sz="900" b="1" kern="0" dirty="0">
                  <a:solidFill>
                    <a:prstClr val="black"/>
                  </a:solidFill>
                  <a:latin typeface="Calibri"/>
                </a:rPr>
                <a:t>+</a:t>
              </a:r>
            </a:p>
            <a:p>
              <a:pPr algn="ctr">
                <a:defRPr/>
              </a:pPr>
              <a:r>
                <a:rPr lang="en-US" sz="900" b="1" kern="0" dirty="0">
                  <a:solidFill>
                    <a:prstClr val="black"/>
                  </a:solidFill>
                  <a:latin typeface="Calibri"/>
                </a:rPr>
                <a:t>cabozantinib</a:t>
              </a:r>
            </a:p>
          </p:txBody>
        </p:sp>
        <p:sp>
          <p:nvSpPr>
            <p:cNvPr id="156" name="Rectangle 98">
              <a:extLst>
                <a:ext uri="{FF2B5EF4-FFF2-40B4-BE49-F238E27FC236}">
                  <a16:creationId xmlns:a16="http://schemas.microsoft.com/office/drawing/2014/main" id="{53907774-1BC4-4925-9418-3730B247A333}"/>
                </a:ext>
              </a:extLst>
            </p:cNvPr>
            <p:cNvSpPr>
              <a:spLocks noChangeArrowheads="1"/>
            </p:cNvSpPr>
            <p:nvPr/>
          </p:nvSpPr>
          <p:spPr bwMode="auto">
            <a:xfrm>
              <a:off x="6451115" y="3578441"/>
              <a:ext cx="1239366" cy="670868"/>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 6</a:t>
              </a:r>
            </a:p>
          </p:txBody>
        </p:sp>
        <p:cxnSp>
          <p:nvCxnSpPr>
            <p:cNvPr id="157" name="Straight Arrow Connector 156">
              <a:extLst>
                <a:ext uri="{FF2B5EF4-FFF2-40B4-BE49-F238E27FC236}">
                  <a16:creationId xmlns:a16="http://schemas.microsoft.com/office/drawing/2014/main" id="{65BB51AA-109A-4391-8E8C-3F59077989BE}"/>
                </a:ext>
              </a:extLst>
            </p:cNvPr>
            <p:cNvCxnSpPr/>
            <p:nvPr/>
          </p:nvCxnSpPr>
          <p:spPr>
            <a:xfrm>
              <a:off x="7690481" y="3914175"/>
              <a:ext cx="403300" cy="0"/>
            </a:xfrm>
            <a:prstGeom prst="straightConnector1">
              <a:avLst/>
            </a:prstGeom>
            <a:noFill/>
            <a:ln w="12700" cap="flat" cmpd="sng" algn="ctr">
              <a:solidFill>
                <a:sysClr val="windowText" lastClr="000000"/>
              </a:solidFill>
              <a:prstDash val="solid"/>
              <a:tailEnd type="triangle"/>
            </a:ln>
            <a:effectLst/>
          </p:spPr>
        </p:cxnSp>
      </p:grpSp>
    </p:spTree>
    <p:custDataLst>
      <p:tags r:id="rId1"/>
    </p:custDataLst>
    <p:extLst>
      <p:ext uri="{BB962C8B-B14F-4D97-AF65-F5344CB8AC3E}">
        <p14:creationId xmlns:p14="http://schemas.microsoft.com/office/powerpoint/2010/main" val="2311884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00890" y="2913016"/>
            <a:ext cx="4407617" cy="2123658"/>
          </a:xfrm>
          <a:prstGeom prst="rect">
            <a:avLst/>
          </a:prstGeom>
          <a:noFill/>
        </p:spPr>
        <p:txBody>
          <a:bodyPr wrap="none" rtlCol="0">
            <a:spAutoFit/>
          </a:bodyPr>
          <a:lstStyle/>
          <a:p>
            <a:r>
              <a:rPr lang="es-AR" sz="2400" dirty="0"/>
              <a:t>Criterios de inclusión</a:t>
            </a:r>
          </a:p>
          <a:p>
            <a:pPr>
              <a:buFontTx/>
              <a:buChar char="-"/>
            </a:pPr>
            <a:r>
              <a:rPr lang="es-AR" dirty="0"/>
              <a:t> Confirmación histológica de HCC</a:t>
            </a:r>
          </a:p>
          <a:p>
            <a:pPr>
              <a:buFontTx/>
              <a:buChar char="-"/>
            </a:pPr>
            <a:r>
              <a:rPr lang="es-AR" dirty="0"/>
              <a:t>Cohortes pre y post </a:t>
            </a:r>
            <a:r>
              <a:rPr lang="es-AR" dirty="0" err="1"/>
              <a:t>sorafenib</a:t>
            </a:r>
            <a:endParaRPr lang="es-AR" dirty="0"/>
          </a:p>
          <a:p>
            <a:pPr>
              <a:buFontTx/>
              <a:buChar char="-"/>
            </a:pPr>
            <a:r>
              <a:rPr lang="es-AR" dirty="0"/>
              <a:t>PS &lt;2</a:t>
            </a:r>
          </a:p>
          <a:p>
            <a:pPr>
              <a:buFontTx/>
              <a:buChar char="-"/>
            </a:pPr>
            <a:r>
              <a:rPr lang="es-AR" dirty="0"/>
              <a:t>Carga viral &lt;100 UI/ml y con terapia antiviral</a:t>
            </a:r>
          </a:p>
          <a:p>
            <a:pPr>
              <a:buFontTx/>
              <a:buChar char="-"/>
            </a:pPr>
            <a:r>
              <a:rPr lang="es-AR" dirty="0"/>
              <a:t>Grupo escalamiento de dosis </a:t>
            </a:r>
            <a:r>
              <a:rPr lang="es-AR" dirty="0" err="1"/>
              <a:t>Child</a:t>
            </a:r>
            <a:r>
              <a:rPr lang="es-AR" dirty="0"/>
              <a:t> A y B7</a:t>
            </a:r>
          </a:p>
          <a:p>
            <a:pPr>
              <a:buFontTx/>
              <a:buChar char="-"/>
            </a:pPr>
            <a:r>
              <a:rPr lang="es-AR" dirty="0"/>
              <a:t>Grupo expansión </a:t>
            </a:r>
            <a:r>
              <a:rPr lang="es-AR" dirty="0" err="1"/>
              <a:t>Child</a:t>
            </a:r>
            <a:r>
              <a:rPr lang="es-AR" dirty="0"/>
              <a:t> A </a:t>
            </a:r>
          </a:p>
        </p:txBody>
      </p:sp>
      <p:pic>
        <p:nvPicPr>
          <p:cNvPr id="2" name="Picture 1"/>
          <p:cNvPicPr>
            <a:picLocks noChangeAspect="1"/>
          </p:cNvPicPr>
          <p:nvPr/>
        </p:nvPicPr>
        <p:blipFill>
          <a:blip r:embed="rId2"/>
          <a:stretch>
            <a:fillRect/>
          </a:stretch>
        </p:blipFill>
        <p:spPr>
          <a:xfrm>
            <a:off x="5301673" y="2424653"/>
            <a:ext cx="6501246" cy="3100384"/>
          </a:xfrm>
          <a:prstGeom prst="rect">
            <a:avLst/>
          </a:prstGeom>
        </p:spPr>
      </p:pic>
      <p:pic>
        <p:nvPicPr>
          <p:cNvPr id="3" name="Picture 2"/>
          <p:cNvPicPr>
            <a:picLocks noChangeAspect="1"/>
          </p:cNvPicPr>
          <p:nvPr/>
        </p:nvPicPr>
        <p:blipFill>
          <a:blip r:embed="rId3"/>
          <a:stretch>
            <a:fillRect/>
          </a:stretch>
        </p:blipFill>
        <p:spPr>
          <a:xfrm>
            <a:off x="600890" y="293254"/>
            <a:ext cx="9038070" cy="2223444"/>
          </a:xfrm>
          <a:prstGeom prst="rect">
            <a:avLst/>
          </a:prstGeom>
        </p:spPr>
      </p:pic>
      <p:sp>
        <p:nvSpPr>
          <p:cNvPr id="4" name="TextBox 3"/>
          <p:cNvSpPr txBox="1"/>
          <p:nvPr/>
        </p:nvSpPr>
        <p:spPr>
          <a:xfrm>
            <a:off x="304801" y="6317673"/>
            <a:ext cx="9735126" cy="261610"/>
          </a:xfrm>
          <a:prstGeom prst="rect">
            <a:avLst/>
          </a:prstGeom>
          <a:noFill/>
        </p:spPr>
        <p:txBody>
          <a:bodyPr wrap="square" rtlCol="0">
            <a:spAutoFit/>
          </a:bodyPr>
          <a:lstStyle/>
          <a:p>
            <a:r>
              <a:rPr lang="en-US" sz="1100" dirty="0"/>
              <a:t>El-</a:t>
            </a:r>
            <a:r>
              <a:rPr lang="en-US" sz="1100" dirty="0" err="1"/>
              <a:t>Khoueiry_Checkmate</a:t>
            </a:r>
            <a:r>
              <a:rPr lang="en-US" sz="1100" dirty="0"/>
              <a:t> 040 Esc-</a:t>
            </a:r>
            <a:r>
              <a:rPr lang="en-US" sz="1100" dirty="0" err="1"/>
              <a:t>Exp_The</a:t>
            </a:r>
            <a:r>
              <a:rPr lang="en-US" sz="1100" dirty="0"/>
              <a:t> Lancet 20April2017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00025" y="256223"/>
            <a:ext cx="1038225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err="1" smtClean="0">
                <a:ln>
                  <a:noFill/>
                </a:ln>
                <a:solidFill>
                  <a:schemeClr val="accent1">
                    <a:lumMod val="50000"/>
                  </a:schemeClr>
                </a:solidFill>
                <a:effectLst/>
                <a:uLnTx/>
                <a:uFillTx/>
                <a:latin typeface="+mj-lt"/>
                <a:ea typeface="+mn-ea"/>
                <a:cs typeface="Arial" pitchFamily="34" charset="0"/>
              </a:rPr>
              <a:t>CheckMate</a:t>
            </a:r>
            <a:r>
              <a:rPr kumimoji="0" lang="es-AR" sz="3600" b="0" i="0" u="none" strike="noStrike" kern="1200" cap="none" spc="0" normalizeH="0" baseline="0" noProof="0" dirty="0" smtClean="0">
                <a:ln>
                  <a:noFill/>
                </a:ln>
                <a:solidFill>
                  <a:schemeClr val="accent1">
                    <a:lumMod val="50000"/>
                  </a:schemeClr>
                </a:solidFill>
                <a:effectLst/>
                <a:uLnTx/>
                <a:uFillTx/>
                <a:latin typeface="+mj-lt"/>
                <a:ea typeface="+mn-ea"/>
                <a:cs typeface="Arial" pitchFamily="34" charset="0"/>
              </a:rPr>
              <a:t> </a:t>
            </a:r>
            <a:r>
              <a:rPr kumimoji="0" lang="es-AR" sz="3600" b="0" i="0" u="none" strike="noStrike" kern="1200" cap="none" spc="0" normalizeH="0" baseline="0" noProof="0" dirty="0">
                <a:ln>
                  <a:noFill/>
                </a:ln>
                <a:solidFill>
                  <a:schemeClr val="accent1">
                    <a:lumMod val="50000"/>
                  </a:schemeClr>
                </a:solidFill>
                <a:effectLst/>
                <a:uLnTx/>
                <a:uFillTx/>
                <a:latin typeface="+mj-lt"/>
                <a:ea typeface="+mn-ea"/>
                <a:cs typeface="Arial" pitchFamily="34" charset="0"/>
              </a:rPr>
              <a:t>040</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AR" sz="2800" b="0" i="1" u="none" strike="noStrike" kern="1200" cap="none" spc="0" normalizeH="0" baseline="0" noProof="0" dirty="0">
                <a:ln>
                  <a:noFill/>
                </a:ln>
                <a:solidFill>
                  <a:schemeClr val="accent1">
                    <a:lumMod val="50000"/>
                  </a:schemeClr>
                </a:solidFill>
                <a:effectLst/>
                <a:uLnTx/>
                <a:uFillTx/>
                <a:latin typeface="+mj-lt"/>
                <a:ea typeface="+mn-ea"/>
                <a:cs typeface="Arial" pitchFamily="34" charset="0"/>
              </a:rPr>
              <a:t>Características de la población en estudio</a:t>
            </a:r>
            <a:endParaRPr kumimoji="0" lang="es-ES" sz="2800" b="0" i="1" u="none" strike="noStrike" kern="1200" cap="none" spc="0" normalizeH="0" baseline="0" noProof="0" dirty="0">
              <a:ln>
                <a:noFill/>
              </a:ln>
              <a:solidFill>
                <a:schemeClr val="accent1">
                  <a:lumMod val="50000"/>
                </a:schemeClr>
              </a:solidFill>
              <a:effectLst/>
              <a:uLnTx/>
              <a:uFillTx/>
              <a:latin typeface="+mj-lt"/>
              <a:ea typeface="+mn-ea"/>
              <a:cs typeface="Arial" pitchFamily="34" charset="0"/>
            </a:endParaRPr>
          </a:p>
        </p:txBody>
      </p:sp>
      <p:sp>
        <p:nvSpPr>
          <p:cNvPr id="5" name="TextBox 4"/>
          <p:cNvSpPr txBox="1"/>
          <p:nvPr/>
        </p:nvSpPr>
        <p:spPr>
          <a:xfrm>
            <a:off x="304801" y="6462463"/>
            <a:ext cx="9735126" cy="261610"/>
          </a:xfrm>
          <a:prstGeom prst="rect">
            <a:avLst/>
          </a:prstGeom>
          <a:noFill/>
        </p:spPr>
        <p:txBody>
          <a:bodyPr wrap="square" rtlCol="0">
            <a:spAutoFit/>
          </a:bodyPr>
          <a:lstStyle/>
          <a:p>
            <a:r>
              <a:rPr lang="en-US" sz="1100" dirty="0"/>
              <a:t>El-</a:t>
            </a:r>
            <a:r>
              <a:rPr lang="en-US" sz="1100" dirty="0" err="1"/>
              <a:t>Khoueiry_Checkmate</a:t>
            </a:r>
            <a:r>
              <a:rPr lang="en-US" sz="1100" dirty="0"/>
              <a:t> 040 Esc-</a:t>
            </a:r>
            <a:r>
              <a:rPr lang="en-US" sz="1100" dirty="0" err="1"/>
              <a:t>Exp_The</a:t>
            </a:r>
            <a:r>
              <a:rPr lang="en-US" sz="1100" dirty="0"/>
              <a:t> Lancet 20April2017</a:t>
            </a:r>
          </a:p>
        </p:txBody>
      </p:sp>
      <p:pic>
        <p:nvPicPr>
          <p:cNvPr id="3" name="Picture 2"/>
          <p:cNvPicPr>
            <a:picLocks noChangeAspect="1"/>
          </p:cNvPicPr>
          <p:nvPr/>
        </p:nvPicPr>
        <p:blipFill>
          <a:blip r:embed="rId2"/>
          <a:stretch>
            <a:fillRect/>
          </a:stretch>
        </p:blipFill>
        <p:spPr>
          <a:xfrm>
            <a:off x="1886259" y="1163782"/>
            <a:ext cx="8442737" cy="512319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Tasa</a:t>
            </a:r>
            <a:r>
              <a:rPr lang="en-US" sz="2800" i="1" dirty="0">
                <a:solidFill>
                  <a:schemeClr val="accent1">
                    <a:lumMod val="50000"/>
                  </a:schemeClr>
                </a:solidFill>
              </a:rPr>
              <a:t> de </a:t>
            </a:r>
            <a:r>
              <a:rPr lang="en-US" sz="2800" i="1" dirty="0" err="1">
                <a:solidFill>
                  <a:schemeClr val="accent1">
                    <a:lumMod val="50000"/>
                  </a:schemeClr>
                </a:solidFill>
              </a:rPr>
              <a:t>respuesta</a:t>
            </a:r>
            <a:r>
              <a:rPr lang="en-US" sz="2800" i="1" dirty="0">
                <a:solidFill>
                  <a:schemeClr val="accent1">
                    <a:lumMod val="50000"/>
                  </a:schemeClr>
                </a:solidFill>
              </a:rPr>
              <a:t> (OBJETIVO PRIMARIO)</a:t>
            </a:r>
          </a:p>
        </p:txBody>
      </p:sp>
      <p:graphicFrame>
        <p:nvGraphicFramePr>
          <p:cNvPr id="9" name="Content Placeholder 45">
            <a:extLst>
              <a:ext uri="{FF2B5EF4-FFF2-40B4-BE49-F238E27FC236}">
                <a16:creationId xmlns:a16="http://schemas.microsoft.com/office/drawing/2014/main" id="{9891096A-D66C-4B53-BBFB-C8F134F97C82}"/>
              </a:ext>
            </a:extLst>
          </p:cNvPr>
          <p:cNvGraphicFramePr>
            <a:graphicFrameLocks noGrp="1"/>
          </p:cNvGraphicFramePr>
          <p:nvPr>
            <p:ph idx="1"/>
          </p:nvPr>
        </p:nvGraphicFramePr>
        <p:xfrm>
          <a:off x="838201" y="1825625"/>
          <a:ext cx="10515664" cy="4026477"/>
        </p:xfrm>
        <a:graphic>
          <a:graphicData uri="http://schemas.openxmlformats.org/drawingml/2006/table">
            <a:tbl>
              <a:tblPr firstRow="1" bandRow="1">
                <a:tableStyleId>{5C22544A-7EE6-4342-B048-85BDC9FD1C3A}</a:tableStyleId>
              </a:tblPr>
              <a:tblGrid>
                <a:gridCol w="4383828">
                  <a:extLst>
                    <a:ext uri="{9D8B030D-6E8A-4147-A177-3AD203B41FA5}">
                      <a16:colId xmlns:a16="http://schemas.microsoft.com/office/drawing/2014/main" val="1521863503"/>
                    </a:ext>
                  </a:extLst>
                </a:gridCol>
                <a:gridCol w="1532959">
                  <a:extLst>
                    <a:ext uri="{9D8B030D-6E8A-4147-A177-3AD203B41FA5}">
                      <a16:colId xmlns:a16="http://schemas.microsoft.com/office/drawing/2014/main" val="3658137493"/>
                    </a:ext>
                  </a:extLst>
                </a:gridCol>
                <a:gridCol w="1532959">
                  <a:extLst>
                    <a:ext uri="{9D8B030D-6E8A-4147-A177-3AD203B41FA5}">
                      <a16:colId xmlns:a16="http://schemas.microsoft.com/office/drawing/2014/main" val="20004"/>
                    </a:ext>
                  </a:extLst>
                </a:gridCol>
                <a:gridCol w="1532959">
                  <a:extLst>
                    <a:ext uri="{9D8B030D-6E8A-4147-A177-3AD203B41FA5}">
                      <a16:colId xmlns:a16="http://schemas.microsoft.com/office/drawing/2014/main" val="2452258785"/>
                    </a:ext>
                  </a:extLst>
                </a:gridCol>
                <a:gridCol w="1532959">
                  <a:extLst>
                    <a:ext uri="{9D8B030D-6E8A-4147-A177-3AD203B41FA5}">
                      <a16:colId xmlns:a16="http://schemas.microsoft.com/office/drawing/2014/main" val="20006"/>
                    </a:ext>
                  </a:extLst>
                </a:gridCol>
              </a:tblGrid>
              <a:tr h="950256">
                <a:tc rowSpan="2">
                  <a:txBody>
                    <a:bodyPr/>
                    <a:lstStyle/>
                    <a:p>
                      <a:pPr marL="0" marR="0">
                        <a:lnSpc>
                          <a:spcPct val="100000"/>
                        </a:lnSpc>
                        <a:spcBef>
                          <a:spcPts val="0"/>
                        </a:spcBef>
                        <a:spcAft>
                          <a:spcPts val="0"/>
                        </a:spcAft>
                      </a:pPr>
                      <a:r>
                        <a:rPr lang="en-US" sz="16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Patients</a:t>
                      </a:r>
                      <a:r>
                        <a:rPr lang="en-US" sz="16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4300" marR="24300" marT="24384" marB="24384"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FB6B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Sorafenib</a:t>
                      </a: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Experienced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37)</a:t>
                      </a:r>
                      <a:endPar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4300" marR="24300" marT="24384" marB="243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6BA"/>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Sorafenib</a:t>
                      </a: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Experienced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145)</a:t>
                      </a:r>
                      <a:endPar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4300" marR="24300" marT="24384" marB="24384"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6BA"/>
                    </a:solidFill>
                  </a:tcPr>
                </a:tc>
                <a:tc hMerge="1">
                  <a:txBody>
                    <a:bodyPr/>
                    <a:lstStyle/>
                    <a:p>
                      <a:endParaRPr lang="en-US"/>
                    </a:p>
                  </a:txBody>
                  <a:tcPr/>
                </a:tc>
                <a:extLst>
                  <a:ext uri="{0D108BD9-81ED-4DB2-BD59-A6C34878D82A}">
                    <a16:rowId xmlns:a16="http://schemas.microsoft.com/office/drawing/2014/main" val="886490801"/>
                  </a:ext>
                </a:extLst>
              </a:tr>
              <a:tr h="312921">
                <a:tc vMerge="1">
                  <a:txBody>
                    <a:bodyPr/>
                    <a:lstStyle/>
                    <a:p>
                      <a:pPr marL="0" marR="0">
                        <a:lnSpc>
                          <a:spcPct val="88000"/>
                        </a:lnSpc>
                        <a:spcBef>
                          <a:spcPts val="0"/>
                        </a:spcBef>
                        <a:spcAft>
                          <a:spcPts val="0"/>
                        </a:spcAft>
                      </a:pPr>
                      <a:endParaRPr lang="en-US" sz="1100" b="1" spc="-10" dirty="0">
                        <a:solidFill>
                          <a:srgbClr val="000000"/>
                        </a:solidFill>
                        <a:effectLst/>
                        <a:latin typeface="+mj-lt"/>
                        <a:ea typeface="Times New Roman" panose="02020603050405020304" pitchFamily="18" charset="0"/>
                        <a:cs typeface="Arial" panose="020B0604020202020204" pitchFamily="34" charset="0"/>
                      </a:endParaRPr>
                    </a:p>
                  </a:txBody>
                  <a:tcPr marL="45720" marR="18288" marT="18288" marB="18288" anchor="ctr">
                    <a:lnL w="19050" cap="flat" cmpd="sng" algn="ctr">
                      <a:solidFill>
                        <a:srgbClr val="0065A4"/>
                      </a:solidFill>
                      <a:prstDash val="solid"/>
                      <a:round/>
                      <a:headEnd type="none" w="med" len="med"/>
                      <a:tailEnd type="none" w="med" len="med"/>
                    </a:lnL>
                    <a:lnR w="19050" cap="flat" cmpd="sng" algn="ctr">
                      <a:solidFill>
                        <a:srgbClr val="0065A4"/>
                      </a:solidFill>
                      <a:prstDash val="solid"/>
                      <a:round/>
                      <a:headEnd type="none" w="med" len="med"/>
                      <a:tailEnd type="none" w="med" len="med"/>
                    </a:lnR>
                    <a:lnT w="19050" cap="flat" cmpd="sng" algn="ctr">
                      <a:solidFill>
                        <a:srgbClr val="0065A4"/>
                      </a:solidFill>
                      <a:prstDash val="solid"/>
                      <a:round/>
                      <a:headEnd type="none" w="med" len="med"/>
                      <a:tailEnd type="none" w="med" len="med"/>
                    </a:lnT>
                    <a:lnB w="19050" cap="flat" cmpd="sng" algn="ctr">
                      <a:solidFill>
                        <a:srgbClr val="0065A4"/>
                      </a:solidFill>
                      <a:prstDash val="solid"/>
                      <a:round/>
                      <a:headEnd type="none" w="med" len="med"/>
                      <a:tailEnd type="none" w="med" len="med"/>
                    </a:lnB>
                    <a:solidFill>
                      <a:schemeClr val="bg1"/>
                    </a:solidFill>
                  </a:tcPr>
                </a:tc>
                <a:tc>
                  <a:txBody>
                    <a:bodyPr/>
                    <a:lstStyle/>
                    <a:p>
                      <a:pPr marL="0" marR="0" algn="ctr">
                        <a:lnSpc>
                          <a:spcPct val="88000"/>
                        </a:lnSpc>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BICR</a:t>
                      </a:r>
                    </a:p>
                  </a:txBody>
                  <a:tcPr marL="24468" marR="24468" marT="12192" marB="12192"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FB6BA"/>
                    </a:solidFill>
                  </a:tcPr>
                </a:tc>
                <a:tc>
                  <a:txBody>
                    <a:bodyPr/>
                    <a:lstStyle/>
                    <a:p>
                      <a:pPr marL="0" marR="0" algn="ctr">
                        <a:lnSpc>
                          <a:spcPct val="88000"/>
                        </a:lnSpc>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INV</a:t>
                      </a:r>
                    </a:p>
                  </a:txBody>
                  <a:tcPr marL="24468" marR="24468" marT="12192" marB="12192"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FB6BA"/>
                    </a:solidFill>
                  </a:tcPr>
                </a:tc>
                <a:tc>
                  <a:txBody>
                    <a:bodyPr/>
                    <a:lstStyle/>
                    <a:p>
                      <a:pPr marL="0" marR="0" algn="ctr">
                        <a:lnSpc>
                          <a:spcPct val="88000"/>
                        </a:lnSpc>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BICR</a:t>
                      </a:r>
                    </a:p>
                  </a:txBody>
                  <a:tcPr marL="24468" marR="24468" marT="24553" marB="24553"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FB6BA"/>
                    </a:solidFill>
                  </a:tcPr>
                </a:tc>
                <a:tc>
                  <a:txBody>
                    <a:bodyPr/>
                    <a:lstStyle/>
                    <a:p>
                      <a:pPr marL="0" marR="0" algn="ctr">
                        <a:lnSpc>
                          <a:spcPct val="88000"/>
                        </a:lnSpc>
                        <a:spcBef>
                          <a:spcPts val="0"/>
                        </a:spcBef>
                        <a:spcAft>
                          <a:spcPts val="0"/>
                        </a:spcAft>
                      </a:pPr>
                      <a:r>
                        <a:rPr lang="en-US"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INV</a:t>
                      </a:r>
                    </a:p>
                  </a:txBody>
                  <a:tcPr marL="24468" marR="24468" marT="24553" marB="24553"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FB6BA"/>
                    </a:solidFill>
                  </a:tcPr>
                </a:tc>
                <a:extLst>
                  <a:ext uri="{0D108BD9-81ED-4DB2-BD59-A6C34878D82A}">
                    <a16:rowId xmlns:a16="http://schemas.microsoft.com/office/drawing/2014/main" val="10002"/>
                  </a:ext>
                </a:extLst>
              </a:tr>
              <a:tr h="366859">
                <a:tc>
                  <a:txBody>
                    <a:bodyPr/>
                    <a:lstStyle/>
                    <a:p>
                      <a:pPr marL="0" marR="0">
                        <a:lnSpc>
                          <a:spcPct val="100000"/>
                        </a:lnSpc>
                        <a:spcBef>
                          <a:spcPts val="0"/>
                        </a:spcBef>
                        <a:spcAft>
                          <a:spcPts val="0"/>
                        </a:spcAft>
                      </a:pPr>
                      <a:r>
                        <a:rPr lang="en-US" sz="15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Objective response using RECIST v1.1</a:t>
                      </a:r>
                    </a:p>
                  </a:txBody>
                  <a:tcPr marL="60749" marR="24300"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(19)</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6 (16)</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21 (14)</a:t>
                      </a: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28 (19)</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865397992"/>
                  </a:ext>
                </a:extLst>
              </a:tr>
              <a:tr h="366859">
                <a:tc>
                  <a:txBody>
                    <a:bodyPr/>
                    <a:lstStyle/>
                    <a:p>
                      <a:pPr marL="171450" marR="0" indent="0">
                        <a:lnSpc>
                          <a:spcPct val="100000"/>
                        </a:lnSpc>
                        <a:spcBef>
                          <a:spcPts val="0"/>
                        </a:spcBef>
                        <a:spcAft>
                          <a:spcPts val="0"/>
                        </a:spcAft>
                      </a:pPr>
                      <a:r>
                        <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response</a:t>
                      </a: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1 (3)</a:t>
                      </a: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3 (8)</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2 (1)</a:t>
                      </a: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4 (3)</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2304549164"/>
                  </a:ext>
                </a:extLst>
              </a:tr>
              <a:tr h="3668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0">
                        <a:lnSpc>
                          <a:spcPct val="100000"/>
                        </a:lnSpc>
                        <a:spcBef>
                          <a:spcPts val="0"/>
                        </a:spcBef>
                        <a:spcAft>
                          <a:spcPts val="0"/>
                        </a:spcAft>
                      </a:pPr>
                      <a:r>
                        <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a:t>
                      </a:r>
                      <a:r>
                        <a:rPr lang="en-US" sz="1500" b="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response</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(16)</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3 (8)</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19</a:t>
                      </a:r>
                      <a:r>
                        <a:rPr lang="en-US" sz="1500" baseline="0" dirty="0">
                          <a:effectLst/>
                          <a:latin typeface="Arial" panose="020B0604020202020204" pitchFamily="34" charset="0"/>
                          <a:ea typeface="Times New Roman" panose="02020603050405020304" pitchFamily="18" charset="0"/>
                          <a:cs typeface="Arial" panose="020B0604020202020204" pitchFamily="34" charset="0"/>
                        </a:rPr>
                        <a:t> (13)</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24 (17)</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957013890"/>
                  </a:ext>
                </a:extLst>
              </a:tr>
              <a:tr h="3668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0">
                        <a:lnSpc>
                          <a:spcPct val="100000"/>
                        </a:lnSpc>
                        <a:spcBef>
                          <a:spcPts val="0"/>
                        </a:spcBef>
                        <a:spcAft>
                          <a:spcPts val="0"/>
                        </a:spcAft>
                      </a:pPr>
                      <a:r>
                        <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Stable</a:t>
                      </a:r>
                      <a:r>
                        <a:rPr lang="en-US" sz="1500" b="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disease</a:t>
                      </a:r>
                      <a:r>
                        <a:rPr lang="en-US" sz="1500" b="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r>
                        <a:rPr lang="en-US" sz="15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(35)</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15 (41)</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60</a:t>
                      </a:r>
                      <a:r>
                        <a:rPr lang="en-US" sz="1500" baseline="0" dirty="0">
                          <a:effectLst/>
                          <a:latin typeface="Arial" panose="020B0604020202020204" pitchFamily="34" charset="0"/>
                          <a:ea typeface="Times New Roman" panose="02020603050405020304" pitchFamily="18" charset="0"/>
                          <a:cs typeface="Arial" panose="020B0604020202020204" pitchFamily="34" charset="0"/>
                        </a:rPr>
                        <a:t> (41)</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65 (45)</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987345469"/>
                  </a:ext>
                </a:extLst>
              </a:tr>
              <a:tr h="3668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0">
                        <a:lnSpc>
                          <a:spcPct val="100000"/>
                        </a:lnSpc>
                        <a:spcBef>
                          <a:spcPts val="0"/>
                        </a:spcBef>
                        <a:spcAft>
                          <a:spcPts val="0"/>
                        </a:spcAft>
                      </a:pPr>
                      <a:r>
                        <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Progressive</a:t>
                      </a:r>
                      <a:r>
                        <a:rPr lang="en-US" sz="1500" b="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disease</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r>
                        <a:rPr lang="en-US" sz="15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(35)</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12 (32)</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56</a:t>
                      </a:r>
                      <a:r>
                        <a:rPr lang="en-US" sz="1500" baseline="0" dirty="0">
                          <a:effectLst/>
                          <a:latin typeface="Arial" panose="020B0604020202020204" pitchFamily="34" charset="0"/>
                          <a:ea typeface="Times New Roman" panose="02020603050405020304" pitchFamily="18" charset="0"/>
                          <a:cs typeface="Arial" panose="020B0604020202020204" pitchFamily="34" charset="0"/>
                        </a:rPr>
                        <a:t> (39)</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47 (32)</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2934862798"/>
                  </a:ext>
                </a:extLst>
              </a:tr>
              <a:tr h="366859">
                <a:tc>
                  <a:txBody>
                    <a:bodyPr/>
                    <a:lstStyle/>
                    <a:p>
                      <a:pPr marL="171450" marR="0" indent="0">
                        <a:lnSpc>
                          <a:spcPct val="100000"/>
                        </a:lnSpc>
                        <a:spcBef>
                          <a:spcPts val="0"/>
                        </a:spcBef>
                        <a:spcAft>
                          <a:spcPts val="0"/>
                        </a:spcAft>
                      </a:pPr>
                      <a:r>
                        <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a:t>
                      </a:r>
                      <a:r>
                        <a:rPr lang="en-US" sz="1500" b="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evaluable</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4</a:t>
                      </a:r>
                      <a:r>
                        <a:rPr lang="en-US" sz="1500" baseline="0" dirty="0">
                          <a:effectLst/>
                          <a:latin typeface="Arial" panose="020B0604020202020204" pitchFamily="34" charset="0"/>
                          <a:ea typeface="Times New Roman" panose="02020603050405020304" pitchFamily="18" charset="0"/>
                          <a:cs typeface="Arial" panose="020B0604020202020204" pitchFamily="34" charset="0"/>
                        </a:rPr>
                        <a:t> (11)</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4 (11)</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8</a:t>
                      </a:r>
                      <a:r>
                        <a:rPr lang="en-US" sz="1500" baseline="0" dirty="0">
                          <a:effectLst/>
                          <a:latin typeface="Arial" panose="020B0604020202020204" pitchFamily="34" charset="0"/>
                          <a:ea typeface="Times New Roman" panose="02020603050405020304" pitchFamily="18" charset="0"/>
                          <a:cs typeface="Arial" panose="020B0604020202020204" pitchFamily="34" charset="0"/>
                        </a:rPr>
                        <a:t> (6)</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5 (3)</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570536780"/>
                  </a:ext>
                </a:extLst>
              </a:tr>
              <a:tr h="366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spc="-1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Objective response using mRECIST</a:t>
                      </a:r>
                    </a:p>
                  </a:txBody>
                  <a:tcPr marL="60749" marR="60749" marT="24384" marB="24384"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8 (22)</a:t>
                      </a:r>
                    </a:p>
                  </a:txBody>
                  <a:tcPr marL="24468" marR="24468" marT="12192" marB="12192"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NA</a:t>
                      </a:r>
                    </a:p>
                  </a:txBody>
                  <a:tcPr marL="24468" marR="24468" marT="12192" marB="1219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27 (19)</a:t>
                      </a:r>
                    </a:p>
                  </a:txBody>
                  <a:tcPr marL="24468" marR="24468" marT="24553" marB="2455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NA</a:t>
                      </a:r>
                    </a:p>
                  </a:txBody>
                  <a:tcPr marL="24468" marR="24468"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10009"/>
                  </a:ext>
                </a:extLst>
              </a:tr>
              <a:tr h="195287">
                <a:tc gridSpan="5">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0" baseline="30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a:t>
                      </a:r>
                      <a:r>
                        <a:rPr lang="en-US" sz="900" b="0" baseline="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Includes 2 sorafenib-naive patients and 1 sorafenib-experienced (ESC) patient who had a best overall response reported as non-CR/non-PD by BICR.</a:t>
                      </a:r>
                    </a:p>
                  </a:txBody>
                  <a:tcPr marL="60749" marR="60749"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algn="ctr">
                        <a:lnSpc>
                          <a:spcPct val="98000"/>
                        </a:lnSpc>
                        <a:spcBef>
                          <a:spcPts val="0"/>
                        </a:spcBef>
                        <a:spcAft>
                          <a:spcPts val="0"/>
                        </a:spcAft>
                      </a:pPr>
                      <a:endParaRPr lang="en-US" sz="1300" dirty="0">
                        <a:effectLst/>
                        <a:latin typeface="+mj-lt"/>
                        <a:ea typeface="Times New Roman" panose="02020603050405020304" pitchFamily="18" charset="0"/>
                        <a:cs typeface="Arial" panose="020B0604020202020204" pitchFamily="34" charset="0"/>
                      </a:endParaRPr>
                    </a:p>
                  </a:txBody>
                  <a:tcPr marL="18415" marR="18415" marT="9144" marB="914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98000"/>
                        </a:lnSpc>
                        <a:spcBef>
                          <a:spcPts val="0"/>
                        </a:spcBef>
                        <a:spcAft>
                          <a:spcPts val="0"/>
                        </a:spcAft>
                        <a:buClrTx/>
                        <a:buSzTx/>
                        <a:buFontTx/>
                        <a:buNone/>
                        <a:tabLst/>
                        <a:defRPr/>
                      </a:pPr>
                      <a:endParaRPr lang="en-US" sz="1300" dirty="0">
                        <a:effectLst/>
                        <a:latin typeface="+mj-lt"/>
                        <a:ea typeface="Times New Roman" panose="02020603050405020304" pitchFamily="18" charset="0"/>
                        <a:cs typeface="Arial" panose="020B0604020202020204" pitchFamily="34" charset="0"/>
                      </a:endParaRPr>
                    </a:p>
                  </a:txBody>
                  <a:tcPr marL="18415" marR="18415" marT="18415" marB="18415"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15" name="Text Placeholder 14">
            <a:extLst>
              <a:ext uri="{FF2B5EF4-FFF2-40B4-BE49-F238E27FC236}">
                <a16:creationId xmlns:a16="http://schemas.microsoft.com/office/drawing/2014/main" id="{F8616224-1EAB-4569-B104-1FD590F19E11}"/>
              </a:ext>
            </a:extLst>
          </p:cNvPr>
          <p:cNvSpPr>
            <a:spLocks noGrp="1"/>
          </p:cNvSpPr>
          <p:nvPr>
            <p:ph type="body" sz="quarter" idx="14"/>
          </p:nvPr>
        </p:nvSpPr>
        <p:spPr/>
        <p:txBody>
          <a:bodyPr/>
          <a:lstStyle/>
          <a:p>
            <a:r>
              <a:rPr lang="en-US"/>
              <a:t>1. Crocenzi TS et al. Poster presentation at ASCO 2017. 4013.</a:t>
            </a:r>
            <a:endParaRPr lang="en-US" dirty="0"/>
          </a:p>
        </p:txBody>
      </p:sp>
      <p:sp>
        <p:nvSpPr>
          <p:cNvPr id="14" name="Content Placeholder 1">
            <a:extLst>
              <a:ext uri="{FF2B5EF4-FFF2-40B4-BE49-F238E27FC236}">
                <a16:creationId xmlns:a16="http://schemas.microsoft.com/office/drawing/2014/main" id="{F8815E72-4D9C-4B72-B476-CDE79A67CFEA}"/>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spTree>
    <p:extLst>
      <p:ext uri="{BB962C8B-B14F-4D97-AF65-F5344CB8AC3E}">
        <p14:creationId xmlns:p14="http://schemas.microsoft.com/office/powerpoint/2010/main" val="1423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Sobrevida</a:t>
            </a:r>
            <a:r>
              <a:rPr lang="en-US" sz="2800" i="1" dirty="0">
                <a:solidFill>
                  <a:schemeClr val="accent1">
                    <a:lumMod val="50000"/>
                  </a:schemeClr>
                </a:solidFill>
              </a:rPr>
              <a:t> global</a:t>
            </a:r>
          </a:p>
        </p:txBody>
      </p:sp>
      <p:sp>
        <p:nvSpPr>
          <p:cNvPr id="7" name="Text Placeholder 6">
            <a:extLst>
              <a:ext uri="{FF2B5EF4-FFF2-40B4-BE49-F238E27FC236}">
                <a16:creationId xmlns:a16="http://schemas.microsoft.com/office/drawing/2014/main" id="{6898CD12-14F1-4310-9B14-1B3C964005E6}"/>
              </a:ext>
            </a:extLst>
          </p:cNvPr>
          <p:cNvSpPr>
            <a:spLocks noGrp="1"/>
          </p:cNvSpPr>
          <p:nvPr>
            <p:ph type="body" sz="quarter" idx="14"/>
          </p:nvPr>
        </p:nvSpPr>
        <p:spPr/>
        <p:txBody>
          <a:bodyPr/>
          <a:lstStyle/>
          <a:p>
            <a:r>
              <a:rPr lang="en-US"/>
              <a:t>1. Crocenzi TS et al. Poster presentation at ASCO 2017. 4013.</a:t>
            </a:r>
            <a:endParaRPr lang="en-US" dirty="0"/>
          </a:p>
        </p:txBody>
      </p:sp>
      <p:sp>
        <p:nvSpPr>
          <p:cNvPr id="19" name="TextBox 18"/>
          <p:cNvSpPr txBox="1"/>
          <p:nvPr/>
        </p:nvSpPr>
        <p:spPr>
          <a:xfrm>
            <a:off x="12944161" y="2445633"/>
            <a:ext cx="184731" cy="461665"/>
          </a:xfrm>
          <a:prstGeom prst="rect">
            <a:avLst/>
          </a:prstGeom>
          <a:noFill/>
        </p:spPr>
        <p:txBody>
          <a:bodyPr wrap="none" rtlCol="0">
            <a:spAutoFit/>
          </a:bodyPr>
          <a:lstStyle/>
          <a:p>
            <a:endParaRPr lang="en-US" sz="2400" dirty="0">
              <a:solidFill>
                <a:srgbClr val="000000"/>
              </a:solidFill>
            </a:endParaRPr>
          </a:p>
        </p:txBody>
      </p:sp>
      <p:sp>
        <p:nvSpPr>
          <p:cNvPr id="127" name="Content Placeholder 1">
            <a:extLst>
              <a:ext uri="{FF2B5EF4-FFF2-40B4-BE49-F238E27FC236}">
                <a16:creationId xmlns:a16="http://schemas.microsoft.com/office/drawing/2014/main" id="{A276653D-1D3F-4186-B9B5-621AB41EF606}"/>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grpSp>
        <p:nvGrpSpPr>
          <p:cNvPr id="360" name="Group 359">
            <a:extLst>
              <a:ext uri="{FF2B5EF4-FFF2-40B4-BE49-F238E27FC236}">
                <a16:creationId xmlns:a16="http://schemas.microsoft.com/office/drawing/2014/main" id="{E98DE4CF-0B9D-4EB6-A05D-3F26B9960199}"/>
              </a:ext>
            </a:extLst>
          </p:cNvPr>
          <p:cNvGrpSpPr>
            <a:grpSpLocks noChangeAspect="1"/>
          </p:cNvGrpSpPr>
          <p:nvPr/>
        </p:nvGrpSpPr>
        <p:grpSpPr>
          <a:xfrm>
            <a:off x="914817" y="1905794"/>
            <a:ext cx="6676608" cy="3817783"/>
            <a:chOff x="5949252" y="2073342"/>
            <a:chExt cx="5698488" cy="3258479"/>
          </a:xfrm>
        </p:grpSpPr>
        <p:sp>
          <p:nvSpPr>
            <p:cNvPr id="361" name="TextBox 360">
              <a:extLst>
                <a:ext uri="{FF2B5EF4-FFF2-40B4-BE49-F238E27FC236}">
                  <a16:creationId xmlns:a16="http://schemas.microsoft.com/office/drawing/2014/main" id="{B95914FB-31B0-418C-B8AA-50368804C6DC}"/>
                </a:ext>
              </a:extLst>
            </p:cNvPr>
            <p:cNvSpPr txBox="1"/>
            <p:nvPr/>
          </p:nvSpPr>
          <p:spPr>
            <a:xfrm>
              <a:off x="7544853" y="2073342"/>
              <a:ext cx="2301176" cy="315225"/>
            </a:xfrm>
            <a:prstGeom prst="rect">
              <a:avLst/>
            </a:prstGeom>
            <a:noFill/>
          </p:spPr>
          <p:txBody>
            <a:bodyPr wrap="square" lIns="0" rIns="0" rtlCol="0">
              <a:spAutoFit/>
            </a:bodyPr>
            <a:lstStyle/>
            <a:p>
              <a:pPr algn="ctr"/>
              <a:r>
                <a:rPr lang="en-US" b="1" dirty="0">
                  <a:solidFill>
                    <a:srgbClr val="004080">
                      <a:lumMod val="75000"/>
                    </a:srgbClr>
                  </a:solidFill>
                  <a:latin typeface="Arial Narrow" panose="020B0606020202030204" pitchFamily="34" charset="0"/>
                  <a:cs typeface="Arial" panose="020B0604020202020204" pitchFamily="34" charset="0"/>
                </a:rPr>
                <a:t>Sorafenib Experienced</a:t>
              </a:r>
            </a:p>
          </p:txBody>
        </p:sp>
        <p:sp>
          <p:nvSpPr>
            <p:cNvPr id="362" name="TextBox 361">
              <a:extLst>
                <a:ext uri="{FF2B5EF4-FFF2-40B4-BE49-F238E27FC236}">
                  <a16:creationId xmlns:a16="http://schemas.microsoft.com/office/drawing/2014/main" id="{5E65D96F-93A4-4249-BC29-DCCDF1DC915E}"/>
                </a:ext>
              </a:extLst>
            </p:cNvPr>
            <p:cNvSpPr txBox="1"/>
            <p:nvPr/>
          </p:nvSpPr>
          <p:spPr>
            <a:xfrm>
              <a:off x="6595594" y="4458408"/>
              <a:ext cx="3800273" cy="457076"/>
            </a:xfrm>
            <a:prstGeom prst="rect">
              <a:avLst/>
            </a:prstGeom>
            <a:noFill/>
          </p:spPr>
          <p:txBody>
            <a:bodyPr wrap="square" rtlCol="0">
              <a:spAutoFit/>
            </a:bodyPr>
            <a:lstStyle/>
            <a:p>
              <a:pPr>
                <a:lnSpc>
                  <a:spcPct val="80000"/>
                </a:lnSpc>
              </a:pPr>
              <a:r>
                <a:rPr lang="en-US" sz="1200" b="1" dirty="0">
                  <a:solidFill>
                    <a:srgbClr val="00457C"/>
                  </a:solidFill>
                  <a:latin typeface="Arial Narrow" panose="020B0606020202030204" pitchFamily="34" charset="0"/>
                  <a:cs typeface="Arial" panose="020B0604020202020204" pitchFamily="34" charset="0"/>
                </a:rPr>
                <a:t>EXP:</a:t>
              </a:r>
            </a:p>
            <a:p>
              <a:pPr>
                <a:lnSpc>
                  <a:spcPct val="80000"/>
                </a:lnSpc>
              </a:pPr>
              <a:r>
                <a:rPr lang="en-US" sz="1200" b="1" dirty="0">
                  <a:solidFill>
                    <a:srgbClr val="00457C"/>
                  </a:solidFill>
                  <a:latin typeface="Arial Narrow" panose="020B0606020202030204" pitchFamily="34" charset="0"/>
                  <a:cs typeface="Arial" panose="020B0604020202020204" pitchFamily="34" charset="0"/>
                </a:rPr>
                <a:t>Median OS (95% CI), mo = 15.6 (13.2–18.9)</a:t>
              </a:r>
            </a:p>
            <a:p>
              <a:pPr>
                <a:lnSpc>
                  <a:spcPct val="80000"/>
                </a:lnSpc>
              </a:pPr>
              <a:endParaRPr lang="en-US" sz="1200" b="1" dirty="0">
                <a:solidFill>
                  <a:srgbClr val="00457C"/>
                </a:solidFill>
                <a:latin typeface="Arial Narrow" panose="020B0606020202030204" pitchFamily="34" charset="0"/>
                <a:cs typeface="Arial" panose="020B0604020202020204" pitchFamily="34" charset="0"/>
              </a:endParaRPr>
            </a:p>
          </p:txBody>
        </p:sp>
        <p:sp>
          <p:nvSpPr>
            <p:cNvPr id="363" name="TextBox 362">
              <a:extLst>
                <a:ext uri="{FF2B5EF4-FFF2-40B4-BE49-F238E27FC236}">
                  <a16:creationId xmlns:a16="http://schemas.microsoft.com/office/drawing/2014/main" id="{30B9AC7D-7133-4432-A001-DC55A41BE335}"/>
                </a:ext>
              </a:extLst>
            </p:cNvPr>
            <p:cNvSpPr txBox="1"/>
            <p:nvPr/>
          </p:nvSpPr>
          <p:spPr>
            <a:xfrm>
              <a:off x="7847467" y="2796897"/>
              <a:ext cx="3800273" cy="330986"/>
            </a:xfrm>
            <a:prstGeom prst="rect">
              <a:avLst/>
            </a:prstGeom>
            <a:noFill/>
          </p:spPr>
          <p:txBody>
            <a:bodyPr wrap="square" rtlCol="0">
              <a:spAutoFit/>
            </a:bodyPr>
            <a:lstStyle/>
            <a:p>
              <a:pPr>
                <a:lnSpc>
                  <a:spcPct val="80000"/>
                </a:lnSpc>
              </a:pPr>
              <a:r>
                <a:rPr lang="en-US" sz="1200" b="1" dirty="0">
                  <a:solidFill>
                    <a:srgbClr val="595959"/>
                  </a:solidFill>
                  <a:latin typeface="Arial Narrow" panose="020B0606020202030204" pitchFamily="34" charset="0"/>
                  <a:cs typeface="Arial" panose="020B0604020202020204" pitchFamily="34" charset="0"/>
                </a:rPr>
                <a:t>ESC:</a:t>
              </a:r>
            </a:p>
            <a:p>
              <a:pPr>
                <a:lnSpc>
                  <a:spcPct val="80000"/>
                </a:lnSpc>
              </a:pPr>
              <a:r>
                <a:rPr lang="en-US" sz="1200" b="1" dirty="0">
                  <a:solidFill>
                    <a:srgbClr val="595959"/>
                  </a:solidFill>
                  <a:latin typeface="Arial Narrow" panose="020B0606020202030204" pitchFamily="34" charset="0"/>
                  <a:cs typeface="Arial" panose="020B0604020202020204" pitchFamily="34" charset="0"/>
                </a:rPr>
                <a:t>Median OS (95% CI), mo = 15.0 (5.0–28.1)</a:t>
              </a:r>
            </a:p>
          </p:txBody>
        </p:sp>
        <p:grpSp>
          <p:nvGrpSpPr>
            <p:cNvPr id="364" name="Group 363">
              <a:extLst>
                <a:ext uri="{FF2B5EF4-FFF2-40B4-BE49-F238E27FC236}">
                  <a16:creationId xmlns:a16="http://schemas.microsoft.com/office/drawing/2014/main" id="{725514D5-D169-4C83-B31A-A2DF1B8425DD}"/>
                </a:ext>
              </a:extLst>
            </p:cNvPr>
            <p:cNvGrpSpPr/>
            <p:nvPr/>
          </p:nvGrpSpPr>
          <p:grpSpPr>
            <a:xfrm>
              <a:off x="6463730" y="2472557"/>
              <a:ext cx="4494823" cy="2526081"/>
              <a:chOff x="6463730" y="2586857"/>
              <a:chExt cx="4494823" cy="2526081"/>
            </a:xfrm>
          </p:grpSpPr>
          <p:sp>
            <p:nvSpPr>
              <p:cNvPr id="444" name="object 3">
                <a:extLst>
                  <a:ext uri="{FF2B5EF4-FFF2-40B4-BE49-F238E27FC236}">
                    <a16:creationId xmlns:a16="http://schemas.microsoft.com/office/drawing/2014/main" id="{B61D912D-F3EE-481E-83C9-649A6B2E5EBE}"/>
                  </a:ext>
                </a:extLst>
              </p:cNvPr>
              <p:cNvSpPr/>
              <p:nvPr/>
            </p:nvSpPr>
            <p:spPr>
              <a:xfrm>
                <a:off x="10389903"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45" name="object 4">
                <a:extLst>
                  <a:ext uri="{FF2B5EF4-FFF2-40B4-BE49-F238E27FC236}">
                    <a16:creationId xmlns:a16="http://schemas.microsoft.com/office/drawing/2014/main" id="{F9691790-FE80-4035-8C3E-27F00400E2EF}"/>
                  </a:ext>
                </a:extLst>
              </p:cNvPr>
              <p:cNvSpPr/>
              <p:nvPr/>
            </p:nvSpPr>
            <p:spPr>
              <a:xfrm>
                <a:off x="9846029"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46" name="object 5">
                <a:extLst>
                  <a:ext uri="{FF2B5EF4-FFF2-40B4-BE49-F238E27FC236}">
                    <a16:creationId xmlns:a16="http://schemas.microsoft.com/office/drawing/2014/main" id="{34C5F27F-B3C2-4EDB-86C1-3BFA2ECB73C9}"/>
                  </a:ext>
                </a:extLst>
              </p:cNvPr>
              <p:cNvSpPr/>
              <p:nvPr/>
            </p:nvSpPr>
            <p:spPr>
              <a:xfrm>
                <a:off x="9304849"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47" name="object 6">
                <a:extLst>
                  <a:ext uri="{FF2B5EF4-FFF2-40B4-BE49-F238E27FC236}">
                    <a16:creationId xmlns:a16="http://schemas.microsoft.com/office/drawing/2014/main" id="{9AEF2BC9-5F0D-4B49-B69C-25BF2B17A2D2}"/>
                  </a:ext>
                </a:extLst>
              </p:cNvPr>
              <p:cNvSpPr/>
              <p:nvPr/>
            </p:nvSpPr>
            <p:spPr>
              <a:xfrm>
                <a:off x="8223824"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48" name="object 7">
                <a:extLst>
                  <a:ext uri="{FF2B5EF4-FFF2-40B4-BE49-F238E27FC236}">
                    <a16:creationId xmlns:a16="http://schemas.microsoft.com/office/drawing/2014/main" id="{FEF4C088-CBB5-47C0-B138-1A841990D94D}"/>
                  </a:ext>
                </a:extLst>
              </p:cNvPr>
              <p:cNvSpPr/>
              <p:nvPr/>
            </p:nvSpPr>
            <p:spPr>
              <a:xfrm>
                <a:off x="6507010" y="2586857"/>
                <a:ext cx="4451543" cy="2484415"/>
              </a:xfrm>
              <a:custGeom>
                <a:avLst/>
                <a:gdLst/>
                <a:ahLst/>
                <a:cxnLst/>
                <a:rect l="l" t="t" r="r" b="b"/>
                <a:pathLst>
                  <a:path w="3176904" h="1822450">
                    <a:moveTo>
                      <a:pt x="0" y="0"/>
                    </a:moveTo>
                    <a:lnTo>
                      <a:pt x="0" y="1821903"/>
                    </a:lnTo>
                    <a:lnTo>
                      <a:pt x="3176879" y="1821903"/>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49" name="object 8">
                <a:extLst>
                  <a:ext uri="{FF2B5EF4-FFF2-40B4-BE49-F238E27FC236}">
                    <a16:creationId xmlns:a16="http://schemas.microsoft.com/office/drawing/2014/main" id="{680B8CED-8B6D-470B-BA3F-349F79395003}"/>
                  </a:ext>
                </a:extLst>
              </p:cNvPr>
              <p:cNvSpPr/>
              <p:nvPr/>
            </p:nvSpPr>
            <p:spPr>
              <a:xfrm>
                <a:off x="6463730" y="2632202"/>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0" name="object 9">
                <a:extLst>
                  <a:ext uri="{FF2B5EF4-FFF2-40B4-BE49-F238E27FC236}">
                    <a16:creationId xmlns:a16="http://schemas.microsoft.com/office/drawing/2014/main" id="{1E17D772-0342-4F9F-A50A-51413D28A8FF}"/>
                  </a:ext>
                </a:extLst>
              </p:cNvPr>
              <p:cNvSpPr/>
              <p:nvPr/>
            </p:nvSpPr>
            <p:spPr>
              <a:xfrm>
                <a:off x="6463730" y="2874095"/>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1" name="object 10">
                <a:extLst>
                  <a:ext uri="{FF2B5EF4-FFF2-40B4-BE49-F238E27FC236}">
                    <a16:creationId xmlns:a16="http://schemas.microsoft.com/office/drawing/2014/main" id="{4B3AACBB-B672-4D69-8F1D-E3961F980BB0}"/>
                  </a:ext>
                </a:extLst>
              </p:cNvPr>
              <p:cNvSpPr/>
              <p:nvPr/>
            </p:nvSpPr>
            <p:spPr>
              <a:xfrm>
                <a:off x="6463730" y="3119383"/>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2" name="object 11">
                <a:extLst>
                  <a:ext uri="{FF2B5EF4-FFF2-40B4-BE49-F238E27FC236}">
                    <a16:creationId xmlns:a16="http://schemas.microsoft.com/office/drawing/2014/main" id="{BFFD7818-7C7C-4BB5-8A11-9542E44D2B1C}"/>
                  </a:ext>
                </a:extLst>
              </p:cNvPr>
              <p:cNvSpPr/>
              <p:nvPr/>
            </p:nvSpPr>
            <p:spPr>
              <a:xfrm>
                <a:off x="6463730" y="4090552"/>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3" name="object 12">
                <a:extLst>
                  <a:ext uri="{FF2B5EF4-FFF2-40B4-BE49-F238E27FC236}">
                    <a16:creationId xmlns:a16="http://schemas.microsoft.com/office/drawing/2014/main" id="{2E331BC1-35AC-4A8D-BF26-0714ACA49EC2}"/>
                  </a:ext>
                </a:extLst>
              </p:cNvPr>
              <p:cNvSpPr/>
              <p:nvPr/>
            </p:nvSpPr>
            <p:spPr>
              <a:xfrm>
                <a:off x="6463730" y="4824088"/>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4" name="object 13">
                <a:extLst>
                  <a:ext uri="{FF2B5EF4-FFF2-40B4-BE49-F238E27FC236}">
                    <a16:creationId xmlns:a16="http://schemas.microsoft.com/office/drawing/2014/main" id="{5FF4C779-BC78-4279-82C5-43BB8780B51B}"/>
                  </a:ext>
                </a:extLst>
              </p:cNvPr>
              <p:cNvSpPr/>
              <p:nvPr/>
            </p:nvSpPr>
            <p:spPr>
              <a:xfrm>
                <a:off x="6463730" y="5065845"/>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5" name="object 14">
                <a:extLst>
                  <a:ext uri="{FF2B5EF4-FFF2-40B4-BE49-F238E27FC236}">
                    <a16:creationId xmlns:a16="http://schemas.microsoft.com/office/drawing/2014/main" id="{44817BBF-5893-41D3-B3F0-8F98A15BE91C}"/>
                  </a:ext>
                </a:extLst>
              </p:cNvPr>
              <p:cNvSpPr/>
              <p:nvPr/>
            </p:nvSpPr>
            <p:spPr>
              <a:xfrm>
                <a:off x="6597691"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6" name="object 15">
                <a:extLst>
                  <a:ext uri="{FF2B5EF4-FFF2-40B4-BE49-F238E27FC236}">
                    <a16:creationId xmlns:a16="http://schemas.microsoft.com/office/drawing/2014/main" id="{CF6658C2-01FC-4F2F-97F6-BE869B7C96E0}"/>
                  </a:ext>
                </a:extLst>
              </p:cNvPr>
              <p:cNvSpPr/>
              <p:nvPr/>
            </p:nvSpPr>
            <p:spPr>
              <a:xfrm>
                <a:off x="7138326"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7" name="object 16">
                <a:extLst>
                  <a:ext uri="{FF2B5EF4-FFF2-40B4-BE49-F238E27FC236}">
                    <a16:creationId xmlns:a16="http://schemas.microsoft.com/office/drawing/2014/main" id="{833FCE43-5B90-4455-87CA-5BDC4F768929}"/>
                  </a:ext>
                </a:extLst>
              </p:cNvPr>
              <p:cNvSpPr/>
              <p:nvPr/>
            </p:nvSpPr>
            <p:spPr>
              <a:xfrm>
                <a:off x="7678948"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8" name="object 17">
                <a:extLst>
                  <a:ext uri="{FF2B5EF4-FFF2-40B4-BE49-F238E27FC236}">
                    <a16:creationId xmlns:a16="http://schemas.microsoft.com/office/drawing/2014/main" id="{A4D6BF97-2A92-494F-ACF8-A84FDFABDEC3}"/>
                  </a:ext>
                </a:extLst>
              </p:cNvPr>
              <p:cNvSpPr/>
              <p:nvPr/>
            </p:nvSpPr>
            <p:spPr>
              <a:xfrm>
                <a:off x="10927226"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59" name="object 18">
                <a:extLst>
                  <a:ext uri="{FF2B5EF4-FFF2-40B4-BE49-F238E27FC236}">
                    <a16:creationId xmlns:a16="http://schemas.microsoft.com/office/drawing/2014/main" id="{ACECD85E-8FA2-42AA-82AB-5F5F891FA11B}"/>
                  </a:ext>
                </a:extLst>
              </p:cNvPr>
              <p:cNvSpPr/>
              <p:nvPr/>
            </p:nvSpPr>
            <p:spPr>
              <a:xfrm>
                <a:off x="6463730" y="3362324"/>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0" name="object 19">
                <a:extLst>
                  <a:ext uri="{FF2B5EF4-FFF2-40B4-BE49-F238E27FC236}">
                    <a16:creationId xmlns:a16="http://schemas.microsoft.com/office/drawing/2014/main" id="{BA50A4F5-32E8-4E94-AF53-C711B932E115}"/>
                  </a:ext>
                </a:extLst>
              </p:cNvPr>
              <p:cNvSpPr/>
              <p:nvPr/>
            </p:nvSpPr>
            <p:spPr>
              <a:xfrm>
                <a:off x="6463730" y="3606448"/>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1" name="object 20">
                <a:extLst>
                  <a:ext uri="{FF2B5EF4-FFF2-40B4-BE49-F238E27FC236}">
                    <a16:creationId xmlns:a16="http://schemas.microsoft.com/office/drawing/2014/main" id="{A9FD88D5-F6BB-4293-9AD0-3D78F6388C94}"/>
                  </a:ext>
                </a:extLst>
              </p:cNvPr>
              <p:cNvSpPr/>
              <p:nvPr/>
            </p:nvSpPr>
            <p:spPr>
              <a:xfrm>
                <a:off x="6463730" y="3848203"/>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2" name="object 21">
                <a:extLst>
                  <a:ext uri="{FF2B5EF4-FFF2-40B4-BE49-F238E27FC236}">
                    <a16:creationId xmlns:a16="http://schemas.microsoft.com/office/drawing/2014/main" id="{128A2BEF-FD56-4EFF-A4E6-A6617554CB34}"/>
                  </a:ext>
                </a:extLst>
              </p:cNvPr>
              <p:cNvSpPr/>
              <p:nvPr/>
            </p:nvSpPr>
            <p:spPr>
              <a:xfrm>
                <a:off x="6463730" y="4336442"/>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3" name="object 22">
                <a:extLst>
                  <a:ext uri="{FF2B5EF4-FFF2-40B4-BE49-F238E27FC236}">
                    <a16:creationId xmlns:a16="http://schemas.microsoft.com/office/drawing/2014/main" id="{4A2B9935-949F-4425-A504-1531BCA13AEF}"/>
                  </a:ext>
                </a:extLst>
              </p:cNvPr>
              <p:cNvSpPr/>
              <p:nvPr/>
            </p:nvSpPr>
            <p:spPr>
              <a:xfrm>
                <a:off x="6463730" y="4578791"/>
                <a:ext cx="43599" cy="0"/>
              </a:xfrm>
              <a:custGeom>
                <a:avLst/>
                <a:gdLst/>
                <a:ahLst/>
                <a:cxnLst/>
                <a:rect l="l" t="t" r="r" b="b"/>
                <a:pathLst>
                  <a:path w="31114">
                    <a:moveTo>
                      <a:pt x="0" y="0"/>
                    </a:moveTo>
                    <a:lnTo>
                      <a:pt x="30886"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4" name="object 23">
                <a:extLst>
                  <a:ext uri="{FF2B5EF4-FFF2-40B4-BE49-F238E27FC236}">
                    <a16:creationId xmlns:a16="http://schemas.microsoft.com/office/drawing/2014/main" id="{A78963B9-3113-40E5-B8AC-A04E9AB5B28A}"/>
                  </a:ext>
                </a:extLst>
              </p:cNvPr>
              <p:cNvSpPr/>
              <p:nvPr/>
            </p:nvSpPr>
            <p:spPr>
              <a:xfrm>
                <a:off x="6867673"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5" name="object 24">
                <a:extLst>
                  <a:ext uri="{FF2B5EF4-FFF2-40B4-BE49-F238E27FC236}">
                    <a16:creationId xmlns:a16="http://schemas.microsoft.com/office/drawing/2014/main" id="{8E56B3E2-1760-442A-B190-0186874F3726}"/>
                  </a:ext>
                </a:extLst>
              </p:cNvPr>
              <p:cNvSpPr/>
              <p:nvPr/>
            </p:nvSpPr>
            <p:spPr>
              <a:xfrm>
                <a:off x="7408872"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6" name="object 25">
                <a:extLst>
                  <a:ext uri="{FF2B5EF4-FFF2-40B4-BE49-F238E27FC236}">
                    <a16:creationId xmlns:a16="http://schemas.microsoft.com/office/drawing/2014/main" id="{D3AC1C55-1530-492A-AE08-C1C9F48E9532}"/>
                  </a:ext>
                </a:extLst>
              </p:cNvPr>
              <p:cNvSpPr/>
              <p:nvPr/>
            </p:nvSpPr>
            <p:spPr>
              <a:xfrm>
                <a:off x="7948923"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7" name="object 26">
                <a:extLst>
                  <a:ext uri="{FF2B5EF4-FFF2-40B4-BE49-F238E27FC236}">
                    <a16:creationId xmlns:a16="http://schemas.microsoft.com/office/drawing/2014/main" id="{415F79C8-068B-44E0-A722-81655CD1C008}"/>
                  </a:ext>
                </a:extLst>
              </p:cNvPr>
              <p:cNvSpPr/>
              <p:nvPr/>
            </p:nvSpPr>
            <p:spPr>
              <a:xfrm>
                <a:off x="8492441"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8" name="object 27">
                <a:extLst>
                  <a:ext uri="{FF2B5EF4-FFF2-40B4-BE49-F238E27FC236}">
                    <a16:creationId xmlns:a16="http://schemas.microsoft.com/office/drawing/2014/main" id="{9AE50A00-0939-42C3-9B7A-9011E37CC651}"/>
                  </a:ext>
                </a:extLst>
              </p:cNvPr>
              <p:cNvSpPr/>
              <p:nvPr/>
            </p:nvSpPr>
            <p:spPr>
              <a:xfrm>
                <a:off x="9032475"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69" name="object 28">
                <a:extLst>
                  <a:ext uri="{FF2B5EF4-FFF2-40B4-BE49-F238E27FC236}">
                    <a16:creationId xmlns:a16="http://schemas.microsoft.com/office/drawing/2014/main" id="{2ACF0B0F-4F39-426C-84C4-7A0150678C3C}"/>
                  </a:ext>
                </a:extLst>
              </p:cNvPr>
              <p:cNvSpPr/>
              <p:nvPr/>
            </p:nvSpPr>
            <p:spPr>
              <a:xfrm>
                <a:off x="9574839"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70" name="object 29">
                <a:extLst>
                  <a:ext uri="{FF2B5EF4-FFF2-40B4-BE49-F238E27FC236}">
                    <a16:creationId xmlns:a16="http://schemas.microsoft.com/office/drawing/2014/main" id="{E00D6848-8BCA-4A52-82D1-CDFBE11A7548}"/>
                  </a:ext>
                </a:extLst>
              </p:cNvPr>
              <p:cNvSpPr/>
              <p:nvPr/>
            </p:nvSpPr>
            <p:spPr>
              <a:xfrm>
                <a:off x="10116403"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71" name="object 30">
                <a:extLst>
                  <a:ext uri="{FF2B5EF4-FFF2-40B4-BE49-F238E27FC236}">
                    <a16:creationId xmlns:a16="http://schemas.microsoft.com/office/drawing/2014/main" id="{841D0E4A-F4F0-4A66-BCF6-6D380A1AFDF6}"/>
                  </a:ext>
                </a:extLst>
              </p:cNvPr>
              <p:cNvSpPr/>
              <p:nvPr/>
            </p:nvSpPr>
            <p:spPr>
              <a:xfrm>
                <a:off x="10657253"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sp>
            <p:nvSpPr>
              <p:cNvPr id="472" name="object 31">
                <a:extLst>
                  <a:ext uri="{FF2B5EF4-FFF2-40B4-BE49-F238E27FC236}">
                    <a16:creationId xmlns:a16="http://schemas.microsoft.com/office/drawing/2014/main" id="{56273943-5757-471F-9338-2786C15B7160}"/>
                  </a:ext>
                </a:extLst>
              </p:cNvPr>
              <p:cNvSpPr/>
              <p:nvPr/>
            </p:nvSpPr>
            <p:spPr>
              <a:xfrm>
                <a:off x="8763667" y="5070521"/>
                <a:ext cx="0" cy="42417"/>
              </a:xfrm>
              <a:custGeom>
                <a:avLst/>
                <a:gdLst/>
                <a:ahLst/>
                <a:cxnLst/>
                <a:rect l="l" t="t" r="r" b="b"/>
                <a:pathLst>
                  <a:path h="31114">
                    <a:moveTo>
                      <a:pt x="0" y="30899"/>
                    </a:moveTo>
                    <a:lnTo>
                      <a:pt x="0" y="0"/>
                    </a:lnTo>
                  </a:path>
                </a:pathLst>
              </a:custGeom>
              <a:ln w="12700">
                <a:solidFill>
                  <a:srgbClr val="231F20"/>
                </a:solidFill>
                <a:miter lim="800000"/>
              </a:ln>
            </p:spPr>
            <p:txBody>
              <a:bodyPr wrap="square" lIns="0" tIns="0" rIns="0" bIns="0" rtlCol="0"/>
              <a:lstStyle/>
              <a:p>
                <a:endParaRPr dirty="0">
                  <a:solidFill>
                    <a:prstClr val="black"/>
                  </a:solidFill>
                  <a:latin typeface="Calibri"/>
                </a:endParaRPr>
              </a:p>
            </p:txBody>
          </p:sp>
        </p:grpSp>
        <p:grpSp>
          <p:nvGrpSpPr>
            <p:cNvPr id="365" name="Group 364">
              <a:extLst>
                <a:ext uri="{FF2B5EF4-FFF2-40B4-BE49-F238E27FC236}">
                  <a16:creationId xmlns:a16="http://schemas.microsoft.com/office/drawing/2014/main" id="{93E459BA-3694-4CED-8430-5D6F0F0CD7D9}"/>
                </a:ext>
              </a:extLst>
            </p:cNvPr>
            <p:cNvGrpSpPr/>
            <p:nvPr/>
          </p:nvGrpSpPr>
          <p:grpSpPr>
            <a:xfrm>
              <a:off x="6597691" y="2520979"/>
              <a:ext cx="4107995" cy="1806453"/>
              <a:chOff x="430187" y="169330"/>
              <a:chExt cx="2931727" cy="1325129"/>
            </a:xfrm>
          </p:grpSpPr>
          <p:sp>
            <p:nvSpPr>
              <p:cNvPr id="431" name="bk object 16">
                <a:extLst>
                  <a:ext uri="{FF2B5EF4-FFF2-40B4-BE49-F238E27FC236}">
                    <a16:creationId xmlns:a16="http://schemas.microsoft.com/office/drawing/2014/main" id="{48205302-BB5E-4608-BE8B-924DBD997973}"/>
                  </a:ext>
                </a:extLst>
              </p:cNvPr>
              <p:cNvSpPr/>
              <p:nvPr/>
            </p:nvSpPr>
            <p:spPr>
              <a:xfrm>
                <a:off x="546967" y="195579"/>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6"/>
                    </a:lnTo>
                    <a:lnTo>
                      <a:pt x="37938" y="6511"/>
                    </a:lnTo>
                    <a:lnTo>
                      <a:pt x="30873" y="1747"/>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2" name="bk object 17">
                <a:extLst>
                  <a:ext uri="{FF2B5EF4-FFF2-40B4-BE49-F238E27FC236}">
                    <a16:creationId xmlns:a16="http://schemas.microsoft.com/office/drawing/2014/main" id="{6DAD068E-558E-4147-AC61-9C7868B6C14B}"/>
                  </a:ext>
                </a:extLst>
              </p:cNvPr>
              <p:cNvSpPr/>
              <p:nvPr/>
            </p:nvSpPr>
            <p:spPr>
              <a:xfrm>
                <a:off x="953851" y="741345"/>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3" name="bk object 18">
                <a:extLst>
                  <a:ext uri="{FF2B5EF4-FFF2-40B4-BE49-F238E27FC236}">
                    <a16:creationId xmlns:a16="http://schemas.microsoft.com/office/drawing/2014/main" id="{5A873599-0D2F-4B85-A404-3A8B14F121A0}"/>
                  </a:ext>
                </a:extLst>
              </p:cNvPr>
              <p:cNvSpPr/>
              <p:nvPr/>
            </p:nvSpPr>
            <p:spPr>
              <a:xfrm>
                <a:off x="1852438" y="1311878"/>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4" name="bk object 19">
                <a:extLst>
                  <a:ext uri="{FF2B5EF4-FFF2-40B4-BE49-F238E27FC236}">
                    <a16:creationId xmlns:a16="http://schemas.microsoft.com/office/drawing/2014/main" id="{EF1C1011-EE02-42A5-851B-A5B8217B3158}"/>
                  </a:ext>
                </a:extLst>
              </p:cNvPr>
              <p:cNvSpPr/>
              <p:nvPr/>
            </p:nvSpPr>
            <p:spPr>
              <a:xfrm>
                <a:off x="2102418" y="1311878"/>
                <a:ext cx="45085" cy="44450"/>
              </a:xfrm>
              <a:custGeom>
                <a:avLst/>
                <a:gdLst/>
                <a:ahLst/>
                <a:cxnLst/>
                <a:rect l="l" t="t" r="r" b="b"/>
                <a:pathLst>
                  <a:path w="45085"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80" y="42704"/>
                    </a:lnTo>
                    <a:lnTo>
                      <a:pt x="37949" y="37942"/>
                    </a:lnTo>
                    <a:lnTo>
                      <a:pt x="42715" y="30878"/>
                    </a:lnTo>
                    <a:lnTo>
                      <a:pt x="44462" y="22225"/>
                    </a:lnTo>
                    <a:lnTo>
                      <a:pt x="42715" y="13576"/>
                    </a:lnTo>
                    <a:lnTo>
                      <a:pt x="37949" y="6511"/>
                    </a:lnTo>
                    <a:lnTo>
                      <a:pt x="30880" y="1747"/>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5" name="bk object 20">
                <a:extLst>
                  <a:ext uri="{FF2B5EF4-FFF2-40B4-BE49-F238E27FC236}">
                    <a16:creationId xmlns:a16="http://schemas.microsoft.com/office/drawing/2014/main" id="{C7D35DC0-1891-495B-A43D-895AFB3B53FC}"/>
                  </a:ext>
                </a:extLst>
              </p:cNvPr>
              <p:cNvSpPr/>
              <p:nvPr/>
            </p:nvSpPr>
            <p:spPr>
              <a:xfrm>
                <a:off x="2207516" y="1311878"/>
                <a:ext cx="45085" cy="44450"/>
              </a:xfrm>
              <a:custGeom>
                <a:avLst/>
                <a:gdLst/>
                <a:ahLst/>
                <a:cxnLst/>
                <a:rect l="l" t="t" r="r" b="b"/>
                <a:pathLst>
                  <a:path w="45085"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80" y="42704"/>
                    </a:lnTo>
                    <a:lnTo>
                      <a:pt x="37949" y="37942"/>
                    </a:lnTo>
                    <a:lnTo>
                      <a:pt x="42715" y="30878"/>
                    </a:lnTo>
                    <a:lnTo>
                      <a:pt x="44462" y="22225"/>
                    </a:lnTo>
                    <a:lnTo>
                      <a:pt x="42715" y="13576"/>
                    </a:lnTo>
                    <a:lnTo>
                      <a:pt x="37949" y="6511"/>
                    </a:lnTo>
                    <a:lnTo>
                      <a:pt x="30880" y="1747"/>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6" name="bk object 21">
                <a:extLst>
                  <a:ext uri="{FF2B5EF4-FFF2-40B4-BE49-F238E27FC236}">
                    <a16:creationId xmlns:a16="http://schemas.microsoft.com/office/drawing/2014/main" id="{02A1B4AA-33E5-4363-B087-ECBCEAFDCA25}"/>
                  </a:ext>
                </a:extLst>
              </p:cNvPr>
              <p:cNvSpPr/>
              <p:nvPr/>
            </p:nvSpPr>
            <p:spPr>
              <a:xfrm>
                <a:off x="2610655" y="145000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7" name="bk object 22">
                <a:extLst>
                  <a:ext uri="{FF2B5EF4-FFF2-40B4-BE49-F238E27FC236}">
                    <a16:creationId xmlns:a16="http://schemas.microsoft.com/office/drawing/2014/main" id="{4DD69FB6-E9C1-4879-B4C0-60247AA3C979}"/>
                  </a:ext>
                </a:extLst>
              </p:cNvPr>
              <p:cNvSpPr/>
              <p:nvPr/>
            </p:nvSpPr>
            <p:spPr>
              <a:xfrm>
                <a:off x="2637679" y="145000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8" name="bk object 23">
                <a:extLst>
                  <a:ext uri="{FF2B5EF4-FFF2-40B4-BE49-F238E27FC236}">
                    <a16:creationId xmlns:a16="http://schemas.microsoft.com/office/drawing/2014/main" id="{12C11BEF-F3CB-4B0B-B58B-A08DB2B461FB}"/>
                  </a:ext>
                </a:extLst>
              </p:cNvPr>
              <p:cNvSpPr/>
              <p:nvPr/>
            </p:nvSpPr>
            <p:spPr>
              <a:xfrm>
                <a:off x="2821594" y="1450009"/>
                <a:ext cx="45085" cy="44450"/>
              </a:xfrm>
              <a:custGeom>
                <a:avLst/>
                <a:gdLst/>
                <a:ahLst/>
                <a:cxnLst/>
                <a:rect l="l" t="t" r="r" b="b"/>
                <a:pathLst>
                  <a:path w="45085" h="44450">
                    <a:moveTo>
                      <a:pt x="22225" y="0"/>
                    </a:moveTo>
                    <a:lnTo>
                      <a:pt x="13576" y="1745"/>
                    </a:lnTo>
                    <a:lnTo>
                      <a:pt x="6511" y="6507"/>
                    </a:lnTo>
                    <a:lnTo>
                      <a:pt x="1747" y="13571"/>
                    </a:lnTo>
                    <a:lnTo>
                      <a:pt x="0" y="22225"/>
                    </a:lnTo>
                    <a:lnTo>
                      <a:pt x="1747" y="30878"/>
                    </a:lnTo>
                    <a:lnTo>
                      <a:pt x="6511" y="37942"/>
                    </a:lnTo>
                    <a:lnTo>
                      <a:pt x="13576" y="42704"/>
                    </a:lnTo>
                    <a:lnTo>
                      <a:pt x="22225" y="44450"/>
                    </a:lnTo>
                    <a:lnTo>
                      <a:pt x="30880" y="42704"/>
                    </a:lnTo>
                    <a:lnTo>
                      <a:pt x="37949" y="37942"/>
                    </a:lnTo>
                    <a:lnTo>
                      <a:pt x="42715" y="30878"/>
                    </a:lnTo>
                    <a:lnTo>
                      <a:pt x="44462" y="22225"/>
                    </a:lnTo>
                    <a:lnTo>
                      <a:pt x="42715" y="13571"/>
                    </a:lnTo>
                    <a:lnTo>
                      <a:pt x="37949" y="6507"/>
                    </a:lnTo>
                    <a:lnTo>
                      <a:pt x="30880"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39" name="bk object 24">
                <a:extLst>
                  <a:ext uri="{FF2B5EF4-FFF2-40B4-BE49-F238E27FC236}">
                    <a16:creationId xmlns:a16="http://schemas.microsoft.com/office/drawing/2014/main" id="{91BF89BC-ABDB-4DF1-81F0-3184082445DC}"/>
                  </a:ext>
                </a:extLst>
              </p:cNvPr>
              <p:cNvSpPr/>
              <p:nvPr/>
            </p:nvSpPr>
            <p:spPr>
              <a:xfrm>
                <a:off x="2897968" y="145000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1"/>
                    </a:lnTo>
                    <a:lnTo>
                      <a:pt x="37942" y="6507"/>
                    </a:lnTo>
                    <a:lnTo>
                      <a:pt x="30878"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40" name="bk object 25">
                <a:extLst>
                  <a:ext uri="{FF2B5EF4-FFF2-40B4-BE49-F238E27FC236}">
                    <a16:creationId xmlns:a16="http://schemas.microsoft.com/office/drawing/2014/main" id="{9702B697-8511-4096-B9F0-7FA33234BEDC}"/>
                  </a:ext>
                </a:extLst>
              </p:cNvPr>
              <p:cNvSpPr/>
              <p:nvPr/>
            </p:nvSpPr>
            <p:spPr>
              <a:xfrm>
                <a:off x="3095400" y="1450009"/>
                <a:ext cx="45085" cy="44450"/>
              </a:xfrm>
              <a:custGeom>
                <a:avLst/>
                <a:gdLst/>
                <a:ahLst/>
                <a:cxnLst/>
                <a:rect l="l" t="t" r="r" b="b"/>
                <a:pathLst>
                  <a:path w="45085" h="44450">
                    <a:moveTo>
                      <a:pt x="22225" y="0"/>
                    </a:moveTo>
                    <a:lnTo>
                      <a:pt x="13576" y="1745"/>
                    </a:lnTo>
                    <a:lnTo>
                      <a:pt x="6511" y="6507"/>
                    </a:lnTo>
                    <a:lnTo>
                      <a:pt x="1747" y="13571"/>
                    </a:lnTo>
                    <a:lnTo>
                      <a:pt x="0" y="22225"/>
                    </a:lnTo>
                    <a:lnTo>
                      <a:pt x="1747" y="30878"/>
                    </a:lnTo>
                    <a:lnTo>
                      <a:pt x="6511" y="37942"/>
                    </a:lnTo>
                    <a:lnTo>
                      <a:pt x="13576" y="42704"/>
                    </a:lnTo>
                    <a:lnTo>
                      <a:pt x="22225" y="44450"/>
                    </a:lnTo>
                    <a:lnTo>
                      <a:pt x="30880" y="42704"/>
                    </a:lnTo>
                    <a:lnTo>
                      <a:pt x="37949" y="37942"/>
                    </a:lnTo>
                    <a:lnTo>
                      <a:pt x="42715" y="30878"/>
                    </a:lnTo>
                    <a:lnTo>
                      <a:pt x="44462" y="22225"/>
                    </a:lnTo>
                    <a:lnTo>
                      <a:pt x="42715" y="13571"/>
                    </a:lnTo>
                    <a:lnTo>
                      <a:pt x="37949" y="6507"/>
                    </a:lnTo>
                    <a:lnTo>
                      <a:pt x="30880"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41" name="bk object 26">
                <a:extLst>
                  <a:ext uri="{FF2B5EF4-FFF2-40B4-BE49-F238E27FC236}">
                    <a16:creationId xmlns:a16="http://schemas.microsoft.com/office/drawing/2014/main" id="{16FB69CA-602D-4AD0-A7D8-B685FB536BCE}"/>
                  </a:ext>
                </a:extLst>
              </p:cNvPr>
              <p:cNvSpPr/>
              <p:nvPr/>
            </p:nvSpPr>
            <p:spPr>
              <a:xfrm>
                <a:off x="3162969" y="145000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1"/>
                    </a:lnTo>
                    <a:lnTo>
                      <a:pt x="37942" y="6507"/>
                    </a:lnTo>
                    <a:lnTo>
                      <a:pt x="30878"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42" name="bk object 27">
                <a:extLst>
                  <a:ext uri="{FF2B5EF4-FFF2-40B4-BE49-F238E27FC236}">
                    <a16:creationId xmlns:a16="http://schemas.microsoft.com/office/drawing/2014/main" id="{A5C6F305-45BB-4E80-AA9B-3A88014B586F}"/>
                  </a:ext>
                </a:extLst>
              </p:cNvPr>
              <p:cNvSpPr/>
              <p:nvPr/>
            </p:nvSpPr>
            <p:spPr>
              <a:xfrm>
                <a:off x="3317464" y="145000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595A5A"/>
              </a:solidFill>
            </p:spPr>
            <p:txBody>
              <a:bodyPr wrap="square" lIns="0" tIns="0" rIns="0" bIns="0" rtlCol="0"/>
              <a:lstStyle/>
              <a:p>
                <a:endParaRPr dirty="0">
                  <a:solidFill>
                    <a:prstClr val="black"/>
                  </a:solidFill>
                  <a:latin typeface="Calibri"/>
                </a:endParaRPr>
              </a:p>
            </p:txBody>
          </p:sp>
          <p:sp>
            <p:nvSpPr>
              <p:cNvPr id="443" name="bk object 28">
                <a:extLst>
                  <a:ext uri="{FF2B5EF4-FFF2-40B4-BE49-F238E27FC236}">
                    <a16:creationId xmlns:a16="http://schemas.microsoft.com/office/drawing/2014/main" id="{7248E72B-1453-4556-AB33-D10AC4C95347}"/>
                  </a:ext>
                </a:extLst>
              </p:cNvPr>
              <p:cNvSpPr/>
              <p:nvPr/>
            </p:nvSpPr>
            <p:spPr>
              <a:xfrm>
                <a:off x="430187" y="169330"/>
                <a:ext cx="2912110" cy="1300480"/>
              </a:xfrm>
              <a:custGeom>
                <a:avLst/>
                <a:gdLst/>
                <a:ahLst/>
                <a:cxnLst/>
                <a:rect l="l" t="t" r="r" b="b"/>
                <a:pathLst>
                  <a:path w="2912110" h="1300480">
                    <a:moveTo>
                      <a:pt x="0" y="0"/>
                    </a:moveTo>
                    <a:lnTo>
                      <a:pt x="103581" y="0"/>
                    </a:lnTo>
                    <a:lnTo>
                      <a:pt x="103581" y="48475"/>
                    </a:lnTo>
                    <a:lnTo>
                      <a:pt x="170929" y="48475"/>
                    </a:lnTo>
                    <a:lnTo>
                      <a:pt x="170929" y="99390"/>
                    </a:lnTo>
                    <a:lnTo>
                      <a:pt x="186677" y="99390"/>
                    </a:lnTo>
                    <a:lnTo>
                      <a:pt x="186677" y="139039"/>
                    </a:lnTo>
                    <a:lnTo>
                      <a:pt x="198081" y="139039"/>
                    </a:lnTo>
                    <a:lnTo>
                      <a:pt x="198081" y="197688"/>
                    </a:lnTo>
                    <a:lnTo>
                      <a:pt x="214922" y="197688"/>
                    </a:lnTo>
                    <a:lnTo>
                      <a:pt x="214922" y="243319"/>
                    </a:lnTo>
                    <a:lnTo>
                      <a:pt x="221983" y="243319"/>
                    </a:lnTo>
                    <a:lnTo>
                      <a:pt x="221983" y="297091"/>
                    </a:lnTo>
                    <a:lnTo>
                      <a:pt x="236639" y="297091"/>
                    </a:lnTo>
                    <a:lnTo>
                      <a:pt x="236639" y="343255"/>
                    </a:lnTo>
                    <a:lnTo>
                      <a:pt x="257822" y="343255"/>
                    </a:lnTo>
                    <a:lnTo>
                      <a:pt x="257822" y="393217"/>
                    </a:lnTo>
                    <a:lnTo>
                      <a:pt x="263258" y="393217"/>
                    </a:lnTo>
                    <a:lnTo>
                      <a:pt x="263258" y="445897"/>
                    </a:lnTo>
                    <a:lnTo>
                      <a:pt x="271411" y="445897"/>
                    </a:lnTo>
                    <a:lnTo>
                      <a:pt x="271411" y="495325"/>
                    </a:lnTo>
                    <a:lnTo>
                      <a:pt x="302907" y="495325"/>
                    </a:lnTo>
                    <a:lnTo>
                      <a:pt x="302907" y="545299"/>
                    </a:lnTo>
                    <a:lnTo>
                      <a:pt x="324091" y="545299"/>
                    </a:lnTo>
                    <a:lnTo>
                      <a:pt x="324091" y="594245"/>
                    </a:lnTo>
                    <a:lnTo>
                      <a:pt x="617372" y="594245"/>
                    </a:lnTo>
                    <a:lnTo>
                      <a:pt x="617372" y="645769"/>
                    </a:lnTo>
                    <a:lnTo>
                      <a:pt x="672223" y="645769"/>
                    </a:lnTo>
                    <a:lnTo>
                      <a:pt x="672223" y="696823"/>
                    </a:lnTo>
                    <a:lnTo>
                      <a:pt x="716762" y="696823"/>
                    </a:lnTo>
                    <a:lnTo>
                      <a:pt x="716762" y="747877"/>
                    </a:lnTo>
                    <a:lnTo>
                      <a:pt x="773785" y="747877"/>
                    </a:lnTo>
                    <a:lnTo>
                      <a:pt x="773785" y="801649"/>
                    </a:lnTo>
                    <a:lnTo>
                      <a:pt x="920432" y="801649"/>
                    </a:lnTo>
                    <a:lnTo>
                      <a:pt x="920432" y="852703"/>
                    </a:lnTo>
                    <a:lnTo>
                      <a:pt x="964323" y="852703"/>
                    </a:lnTo>
                    <a:lnTo>
                      <a:pt x="964323" y="921131"/>
                    </a:lnTo>
                    <a:lnTo>
                      <a:pt x="973124" y="921131"/>
                    </a:lnTo>
                    <a:lnTo>
                      <a:pt x="973124" y="956437"/>
                    </a:lnTo>
                    <a:lnTo>
                      <a:pt x="1167015" y="956437"/>
                    </a:lnTo>
                    <a:lnTo>
                      <a:pt x="1167015" y="1030833"/>
                    </a:lnTo>
                    <a:lnTo>
                      <a:pt x="1220787" y="1030833"/>
                    </a:lnTo>
                    <a:lnTo>
                      <a:pt x="1220787" y="1112100"/>
                    </a:lnTo>
                    <a:lnTo>
                      <a:pt x="1286497" y="1112100"/>
                    </a:lnTo>
                    <a:lnTo>
                      <a:pt x="1286497" y="1162278"/>
                    </a:lnTo>
                    <a:lnTo>
                      <a:pt x="1809521" y="1162278"/>
                    </a:lnTo>
                    <a:lnTo>
                      <a:pt x="1809521" y="1231798"/>
                    </a:lnTo>
                    <a:lnTo>
                      <a:pt x="1913255" y="1231798"/>
                    </a:lnTo>
                    <a:lnTo>
                      <a:pt x="1913255" y="1300226"/>
                    </a:lnTo>
                    <a:lnTo>
                      <a:pt x="2912059" y="1300226"/>
                    </a:lnTo>
                  </a:path>
                </a:pathLst>
              </a:custGeom>
              <a:ln w="19050">
                <a:solidFill>
                  <a:srgbClr val="595A5A"/>
                </a:solidFill>
                <a:miter lim="800000"/>
              </a:ln>
            </p:spPr>
            <p:txBody>
              <a:bodyPr wrap="square" lIns="0" tIns="0" rIns="0" bIns="0" rtlCol="0"/>
              <a:lstStyle/>
              <a:p>
                <a:endParaRPr dirty="0">
                  <a:solidFill>
                    <a:prstClr val="black"/>
                  </a:solidFill>
                  <a:latin typeface="Calibri"/>
                </a:endParaRPr>
              </a:p>
            </p:txBody>
          </p:sp>
        </p:grpSp>
        <p:grpSp>
          <p:nvGrpSpPr>
            <p:cNvPr id="366" name="Group 365">
              <a:extLst>
                <a:ext uri="{FF2B5EF4-FFF2-40B4-BE49-F238E27FC236}">
                  <a16:creationId xmlns:a16="http://schemas.microsoft.com/office/drawing/2014/main" id="{396C9B67-3BE2-4B48-B905-B52863A17617}"/>
                </a:ext>
              </a:extLst>
            </p:cNvPr>
            <p:cNvGrpSpPr/>
            <p:nvPr/>
          </p:nvGrpSpPr>
          <p:grpSpPr>
            <a:xfrm>
              <a:off x="6601357" y="2524072"/>
              <a:ext cx="2183216" cy="1593051"/>
              <a:chOff x="432803" y="171599"/>
              <a:chExt cx="1558082" cy="1168587"/>
            </a:xfrm>
          </p:grpSpPr>
          <p:sp>
            <p:nvSpPr>
              <p:cNvPr id="400" name="bk object 16">
                <a:extLst>
                  <a:ext uri="{FF2B5EF4-FFF2-40B4-BE49-F238E27FC236}">
                    <a16:creationId xmlns:a16="http://schemas.microsoft.com/office/drawing/2014/main" id="{4ECAD133-6C41-4B35-B59D-CCDB9BDC0D35}"/>
                  </a:ext>
                </a:extLst>
              </p:cNvPr>
              <p:cNvSpPr/>
              <p:nvPr/>
            </p:nvSpPr>
            <p:spPr>
              <a:xfrm>
                <a:off x="432803" y="171599"/>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1" name="bk object 17">
                <a:extLst>
                  <a:ext uri="{FF2B5EF4-FFF2-40B4-BE49-F238E27FC236}">
                    <a16:creationId xmlns:a16="http://schemas.microsoft.com/office/drawing/2014/main" id="{F4A25FF7-72BE-4546-A891-EF36E7AC240C}"/>
                  </a:ext>
                </a:extLst>
              </p:cNvPr>
              <p:cNvSpPr/>
              <p:nvPr/>
            </p:nvSpPr>
            <p:spPr>
              <a:xfrm>
                <a:off x="621809" y="281348"/>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6"/>
                    </a:lnTo>
                    <a:lnTo>
                      <a:pt x="37938" y="6511"/>
                    </a:lnTo>
                    <a:lnTo>
                      <a:pt x="30873"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2" name="bk object 18">
                <a:extLst>
                  <a:ext uri="{FF2B5EF4-FFF2-40B4-BE49-F238E27FC236}">
                    <a16:creationId xmlns:a16="http://schemas.microsoft.com/office/drawing/2014/main" id="{9DD82894-C4DE-43E8-B71B-2B2DC9D17EAB}"/>
                  </a:ext>
                </a:extLst>
              </p:cNvPr>
              <p:cNvSpPr/>
              <p:nvPr/>
            </p:nvSpPr>
            <p:spPr>
              <a:xfrm>
                <a:off x="647134" y="307803"/>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3" name="bk object 19">
                <a:extLst>
                  <a:ext uri="{FF2B5EF4-FFF2-40B4-BE49-F238E27FC236}">
                    <a16:creationId xmlns:a16="http://schemas.microsoft.com/office/drawing/2014/main" id="{DDDBBB6F-F3F8-46B6-B14E-713C758ACE00}"/>
                  </a:ext>
                </a:extLst>
              </p:cNvPr>
              <p:cNvSpPr/>
              <p:nvPr/>
            </p:nvSpPr>
            <p:spPr>
              <a:xfrm>
                <a:off x="1184062" y="860494"/>
                <a:ext cx="44450" cy="44450"/>
              </a:xfrm>
              <a:custGeom>
                <a:avLst/>
                <a:gdLst/>
                <a:ahLst/>
                <a:cxnLst/>
                <a:rect l="l" t="t" r="r" b="b"/>
                <a:pathLst>
                  <a:path w="44450" h="44450">
                    <a:moveTo>
                      <a:pt x="22225" y="0"/>
                    </a:moveTo>
                    <a:lnTo>
                      <a:pt x="13576" y="1745"/>
                    </a:lnTo>
                    <a:lnTo>
                      <a:pt x="6511" y="6507"/>
                    </a:lnTo>
                    <a:lnTo>
                      <a:pt x="1747" y="13571"/>
                    </a:lnTo>
                    <a:lnTo>
                      <a:pt x="0" y="22225"/>
                    </a:lnTo>
                    <a:lnTo>
                      <a:pt x="1747" y="30873"/>
                    </a:lnTo>
                    <a:lnTo>
                      <a:pt x="6511" y="37938"/>
                    </a:lnTo>
                    <a:lnTo>
                      <a:pt x="13576" y="42702"/>
                    </a:lnTo>
                    <a:lnTo>
                      <a:pt x="22225" y="44450"/>
                    </a:lnTo>
                    <a:lnTo>
                      <a:pt x="30878" y="42702"/>
                    </a:lnTo>
                    <a:lnTo>
                      <a:pt x="37942" y="37938"/>
                    </a:lnTo>
                    <a:lnTo>
                      <a:pt x="42704" y="30873"/>
                    </a:lnTo>
                    <a:lnTo>
                      <a:pt x="44450" y="22225"/>
                    </a:lnTo>
                    <a:lnTo>
                      <a:pt x="42704" y="13571"/>
                    </a:lnTo>
                    <a:lnTo>
                      <a:pt x="37942" y="6507"/>
                    </a:lnTo>
                    <a:lnTo>
                      <a:pt x="30878"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4" name="bk object 20">
                <a:extLst>
                  <a:ext uri="{FF2B5EF4-FFF2-40B4-BE49-F238E27FC236}">
                    <a16:creationId xmlns:a16="http://schemas.microsoft.com/office/drawing/2014/main" id="{4A140B2B-997A-49B8-9D70-CC6019AE9B83}"/>
                  </a:ext>
                </a:extLst>
              </p:cNvPr>
              <p:cNvSpPr/>
              <p:nvPr/>
            </p:nvSpPr>
            <p:spPr>
              <a:xfrm>
                <a:off x="1265112" y="900455"/>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5" name="bk object 21">
                <a:extLst>
                  <a:ext uri="{FF2B5EF4-FFF2-40B4-BE49-F238E27FC236}">
                    <a16:creationId xmlns:a16="http://schemas.microsoft.com/office/drawing/2014/main" id="{EDE09698-DABB-4D1E-A57A-8764B2067122}"/>
                  </a:ext>
                </a:extLst>
              </p:cNvPr>
              <p:cNvSpPr/>
              <p:nvPr/>
            </p:nvSpPr>
            <p:spPr>
              <a:xfrm>
                <a:off x="1386679" y="101470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6" name="bk object 22">
                <a:extLst>
                  <a:ext uri="{FF2B5EF4-FFF2-40B4-BE49-F238E27FC236}">
                    <a16:creationId xmlns:a16="http://schemas.microsoft.com/office/drawing/2014/main" id="{1359ECB0-B227-4020-A866-100EE7033D5F}"/>
                  </a:ext>
                </a:extLst>
              </p:cNvPr>
              <p:cNvSpPr/>
              <p:nvPr/>
            </p:nvSpPr>
            <p:spPr>
              <a:xfrm>
                <a:off x="1401315" y="101470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7" name="bk object 23">
                <a:extLst>
                  <a:ext uri="{FF2B5EF4-FFF2-40B4-BE49-F238E27FC236}">
                    <a16:creationId xmlns:a16="http://schemas.microsoft.com/office/drawing/2014/main" id="{D32FBD87-88F8-46DA-A10A-C664D8A53C1A}"/>
                  </a:ext>
                </a:extLst>
              </p:cNvPr>
              <p:cNvSpPr/>
              <p:nvPr/>
            </p:nvSpPr>
            <p:spPr>
              <a:xfrm>
                <a:off x="1415949" y="1040402"/>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8" name="bk object 24">
                <a:extLst>
                  <a:ext uri="{FF2B5EF4-FFF2-40B4-BE49-F238E27FC236}">
                    <a16:creationId xmlns:a16="http://schemas.microsoft.com/office/drawing/2014/main" id="{CA75F608-8E52-4D66-96E8-9C8C951710E7}"/>
                  </a:ext>
                </a:extLst>
              </p:cNvPr>
              <p:cNvSpPr/>
              <p:nvPr/>
            </p:nvSpPr>
            <p:spPr>
              <a:xfrm>
                <a:off x="1476640" y="1069232"/>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09" name="bk object 25">
                <a:extLst>
                  <a:ext uri="{FF2B5EF4-FFF2-40B4-BE49-F238E27FC236}">
                    <a16:creationId xmlns:a16="http://schemas.microsoft.com/office/drawing/2014/main" id="{D9607467-71D0-4D28-B572-DBC72C6FDEAB}"/>
                  </a:ext>
                </a:extLst>
              </p:cNvPr>
              <p:cNvSpPr/>
              <p:nvPr/>
            </p:nvSpPr>
            <p:spPr>
              <a:xfrm>
                <a:off x="1490438" y="1069232"/>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0" name="bk object 26">
                <a:extLst>
                  <a:ext uri="{FF2B5EF4-FFF2-40B4-BE49-F238E27FC236}">
                    <a16:creationId xmlns:a16="http://schemas.microsoft.com/office/drawing/2014/main" id="{9F70B6A8-63BC-4958-94CB-B96421BB54A8}"/>
                  </a:ext>
                </a:extLst>
              </p:cNvPr>
              <p:cNvSpPr/>
              <p:nvPr/>
            </p:nvSpPr>
            <p:spPr>
              <a:xfrm>
                <a:off x="1502816" y="1084990"/>
                <a:ext cx="44450" cy="44450"/>
              </a:xfrm>
              <a:custGeom>
                <a:avLst/>
                <a:gdLst/>
                <a:ahLst/>
                <a:cxnLst/>
                <a:rect l="l" t="t" r="r" b="b"/>
                <a:pathLst>
                  <a:path w="44450"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1" name="bk object 27">
                <a:extLst>
                  <a:ext uri="{FF2B5EF4-FFF2-40B4-BE49-F238E27FC236}">
                    <a16:creationId xmlns:a16="http://schemas.microsoft.com/office/drawing/2014/main" id="{B378B049-8508-4CC1-A8E5-CC8359626966}"/>
                  </a:ext>
                </a:extLst>
              </p:cNvPr>
              <p:cNvSpPr/>
              <p:nvPr/>
            </p:nvSpPr>
            <p:spPr>
              <a:xfrm>
                <a:off x="1518975" y="1084990"/>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6"/>
                    </a:lnTo>
                    <a:lnTo>
                      <a:pt x="37938" y="6511"/>
                    </a:lnTo>
                    <a:lnTo>
                      <a:pt x="30873"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2" name="bk object 28">
                <a:extLst>
                  <a:ext uri="{FF2B5EF4-FFF2-40B4-BE49-F238E27FC236}">
                    <a16:creationId xmlns:a16="http://schemas.microsoft.com/office/drawing/2014/main" id="{C614DE3B-CDBE-4748-9F58-130756D1683F}"/>
                  </a:ext>
                </a:extLst>
              </p:cNvPr>
              <p:cNvSpPr/>
              <p:nvPr/>
            </p:nvSpPr>
            <p:spPr>
              <a:xfrm>
                <a:off x="1532774" y="1084990"/>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6"/>
                    </a:lnTo>
                    <a:lnTo>
                      <a:pt x="37938" y="6511"/>
                    </a:lnTo>
                    <a:lnTo>
                      <a:pt x="30873"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3" name="bk object 29">
                <a:extLst>
                  <a:ext uri="{FF2B5EF4-FFF2-40B4-BE49-F238E27FC236}">
                    <a16:creationId xmlns:a16="http://schemas.microsoft.com/office/drawing/2014/main" id="{A5E0731D-7519-4B10-84C8-E620FA6E5696}"/>
                  </a:ext>
                </a:extLst>
              </p:cNvPr>
              <p:cNvSpPr/>
              <p:nvPr/>
            </p:nvSpPr>
            <p:spPr>
              <a:xfrm>
                <a:off x="1536153" y="1099624"/>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4" name="bk object 30">
                <a:extLst>
                  <a:ext uri="{FF2B5EF4-FFF2-40B4-BE49-F238E27FC236}">
                    <a16:creationId xmlns:a16="http://schemas.microsoft.com/office/drawing/2014/main" id="{50B9E1C8-03BF-46B8-A108-33D8ECA4E0B2}"/>
                  </a:ext>
                </a:extLst>
              </p:cNvPr>
              <p:cNvSpPr/>
              <p:nvPr/>
            </p:nvSpPr>
            <p:spPr>
              <a:xfrm>
                <a:off x="1540146" y="1131144"/>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5" name="bk object 31">
                <a:extLst>
                  <a:ext uri="{FF2B5EF4-FFF2-40B4-BE49-F238E27FC236}">
                    <a16:creationId xmlns:a16="http://schemas.microsoft.com/office/drawing/2014/main" id="{3483BCCC-C22C-4051-AD0C-497DD119037B}"/>
                  </a:ext>
                </a:extLst>
              </p:cNvPr>
              <p:cNvSpPr/>
              <p:nvPr/>
            </p:nvSpPr>
            <p:spPr>
              <a:xfrm>
                <a:off x="1549151" y="1148024"/>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6"/>
                    </a:lnTo>
                    <a:lnTo>
                      <a:pt x="37938" y="6511"/>
                    </a:lnTo>
                    <a:lnTo>
                      <a:pt x="30873"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6" name="bk object 32">
                <a:extLst>
                  <a:ext uri="{FF2B5EF4-FFF2-40B4-BE49-F238E27FC236}">
                    <a16:creationId xmlns:a16="http://schemas.microsoft.com/office/drawing/2014/main" id="{67D489E6-04D4-443A-B762-50318B27838C}"/>
                  </a:ext>
                </a:extLst>
              </p:cNvPr>
              <p:cNvSpPr/>
              <p:nvPr/>
            </p:nvSpPr>
            <p:spPr>
              <a:xfrm>
                <a:off x="1570315" y="1148024"/>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7" name="bk object 33">
                <a:extLst>
                  <a:ext uri="{FF2B5EF4-FFF2-40B4-BE49-F238E27FC236}">
                    <a16:creationId xmlns:a16="http://schemas.microsoft.com/office/drawing/2014/main" id="{FF71D63A-55D4-4A56-B82C-FFCC41061137}"/>
                  </a:ext>
                </a:extLst>
              </p:cNvPr>
              <p:cNvSpPr/>
              <p:nvPr/>
            </p:nvSpPr>
            <p:spPr>
              <a:xfrm>
                <a:off x="1575109" y="1173479"/>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8" name="bk object 34">
                <a:extLst>
                  <a:ext uri="{FF2B5EF4-FFF2-40B4-BE49-F238E27FC236}">
                    <a16:creationId xmlns:a16="http://schemas.microsoft.com/office/drawing/2014/main" id="{728953E0-AACA-4AFD-B8C6-2F649D632DAF}"/>
                  </a:ext>
                </a:extLst>
              </p:cNvPr>
              <p:cNvSpPr/>
              <p:nvPr/>
            </p:nvSpPr>
            <p:spPr>
              <a:xfrm>
                <a:off x="1596279" y="1173479"/>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19" name="bk object 35">
                <a:extLst>
                  <a:ext uri="{FF2B5EF4-FFF2-40B4-BE49-F238E27FC236}">
                    <a16:creationId xmlns:a16="http://schemas.microsoft.com/office/drawing/2014/main" id="{7A62DF57-CBC8-4328-B331-8575D98BBF08}"/>
                  </a:ext>
                </a:extLst>
              </p:cNvPr>
              <p:cNvSpPr/>
              <p:nvPr/>
            </p:nvSpPr>
            <p:spPr>
              <a:xfrm>
                <a:off x="1612657" y="1173479"/>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0" name="bk object 36">
                <a:extLst>
                  <a:ext uri="{FF2B5EF4-FFF2-40B4-BE49-F238E27FC236}">
                    <a16:creationId xmlns:a16="http://schemas.microsoft.com/office/drawing/2014/main" id="{D7D03276-0A29-4BED-BED6-BEEA2F9E595C}"/>
                  </a:ext>
                </a:extLst>
              </p:cNvPr>
              <p:cNvSpPr/>
              <p:nvPr/>
            </p:nvSpPr>
            <p:spPr>
              <a:xfrm>
                <a:off x="1625598" y="121581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1" name="bk object 37">
                <a:extLst>
                  <a:ext uri="{FF2B5EF4-FFF2-40B4-BE49-F238E27FC236}">
                    <a16:creationId xmlns:a16="http://schemas.microsoft.com/office/drawing/2014/main" id="{00892849-BB45-4AE4-BC5F-563CBA47D11A}"/>
                  </a:ext>
                </a:extLst>
              </p:cNvPr>
              <p:cNvSpPr/>
              <p:nvPr/>
            </p:nvSpPr>
            <p:spPr>
              <a:xfrm>
                <a:off x="1649238" y="121581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2" name="bk object 38">
                <a:extLst>
                  <a:ext uri="{FF2B5EF4-FFF2-40B4-BE49-F238E27FC236}">
                    <a16:creationId xmlns:a16="http://schemas.microsoft.com/office/drawing/2014/main" id="{804236D7-29ED-418B-81C1-54D95C4BC737}"/>
                  </a:ext>
                </a:extLst>
              </p:cNvPr>
              <p:cNvSpPr/>
              <p:nvPr/>
            </p:nvSpPr>
            <p:spPr>
              <a:xfrm>
                <a:off x="1667934" y="121581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1"/>
                    </a:lnTo>
                    <a:lnTo>
                      <a:pt x="37942" y="6507"/>
                    </a:lnTo>
                    <a:lnTo>
                      <a:pt x="30878"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3" name="bk object 39">
                <a:extLst>
                  <a:ext uri="{FF2B5EF4-FFF2-40B4-BE49-F238E27FC236}">
                    <a16:creationId xmlns:a16="http://schemas.microsoft.com/office/drawing/2014/main" id="{B26FEA17-1722-4BD3-8B4A-9540654E81FF}"/>
                  </a:ext>
                </a:extLst>
              </p:cNvPr>
              <p:cNvSpPr/>
              <p:nvPr/>
            </p:nvSpPr>
            <p:spPr>
              <a:xfrm>
                <a:off x="1689105" y="1215815"/>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4" name="bk object 40">
                <a:extLst>
                  <a:ext uri="{FF2B5EF4-FFF2-40B4-BE49-F238E27FC236}">
                    <a16:creationId xmlns:a16="http://schemas.microsoft.com/office/drawing/2014/main" id="{CB93113A-CAD6-414A-9F2D-6DA6A26CEFA9}"/>
                  </a:ext>
                </a:extLst>
              </p:cNvPr>
              <p:cNvSpPr/>
              <p:nvPr/>
            </p:nvSpPr>
            <p:spPr>
              <a:xfrm>
                <a:off x="1695293" y="1295736"/>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1"/>
                    </a:lnTo>
                    <a:lnTo>
                      <a:pt x="37942" y="6507"/>
                    </a:lnTo>
                    <a:lnTo>
                      <a:pt x="30878"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5" name="bk object 41">
                <a:extLst>
                  <a:ext uri="{FF2B5EF4-FFF2-40B4-BE49-F238E27FC236}">
                    <a16:creationId xmlns:a16="http://schemas.microsoft.com/office/drawing/2014/main" id="{E68837C5-D589-4211-903B-6F8413B53FFF}"/>
                  </a:ext>
                </a:extLst>
              </p:cNvPr>
              <p:cNvSpPr/>
              <p:nvPr/>
            </p:nvSpPr>
            <p:spPr>
              <a:xfrm>
                <a:off x="1710276" y="1295736"/>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6" name="bk object 42">
                <a:extLst>
                  <a:ext uri="{FF2B5EF4-FFF2-40B4-BE49-F238E27FC236}">
                    <a16:creationId xmlns:a16="http://schemas.microsoft.com/office/drawing/2014/main" id="{8B8E751E-CAB6-42B4-A36D-D225DFC98B9B}"/>
                  </a:ext>
                </a:extLst>
              </p:cNvPr>
              <p:cNvSpPr/>
              <p:nvPr/>
            </p:nvSpPr>
            <p:spPr>
              <a:xfrm>
                <a:off x="1731440" y="1295736"/>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7" name="bk object 43">
                <a:extLst>
                  <a:ext uri="{FF2B5EF4-FFF2-40B4-BE49-F238E27FC236}">
                    <a16:creationId xmlns:a16="http://schemas.microsoft.com/office/drawing/2014/main" id="{8BFDB71C-9B40-4EB0-B471-C5B5192EEE93}"/>
                  </a:ext>
                </a:extLst>
              </p:cNvPr>
              <p:cNvSpPr/>
              <p:nvPr/>
            </p:nvSpPr>
            <p:spPr>
              <a:xfrm>
                <a:off x="1834442" y="1295736"/>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8" name="bk object 44">
                <a:extLst>
                  <a:ext uri="{FF2B5EF4-FFF2-40B4-BE49-F238E27FC236}">
                    <a16:creationId xmlns:a16="http://schemas.microsoft.com/office/drawing/2014/main" id="{AEFCFF52-AFF8-4B36-9340-B6B074317923}"/>
                  </a:ext>
                </a:extLst>
              </p:cNvPr>
              <p:cNvSpPr/>
              <p:nvPr/>
            </p:nvSpPr>
            <p:spPr>
              <a:xfrm>
                <a:off x="1946435" y="1295736"/>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8" y="42704"/>
                    </a:lnTo>
                    <a:lnTo>
                      <a:pt x="37942" y="37942"/>
                    </a:lnTo>
                    <a:lnTo>
                      <a:pt x="42704" y="30878"/>
                    </a:lnTo>
                    <a:lnTo>
                      <a:pt x="44450" y="22225"/>
                    </a:lnTo>
                    <a:lnTo>
                      <a:pt x="42704" y="13571"/>
                    </a:lnTo>
                    <a:lnTo>
                      <a:pt x="37942" y="6507"/>
                    </a:lnTo>
                    <a:lnTo>
                      <a:pt x="30878"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29" name="bk object 45">
                <a:extLst>
                  <a:ext uri="{FF2B5EF4-FFF2-40B4-BE49-F238E27FC236}">
                    <a16:creationId xmlns:a16="http://schemas.microsoft.com/office/drawing/2014/main" id="{F297CA99-CE9E-4BD3-96B0-425E324B3E64}"/>
                  </a:ext>
                </a:extLst>
              </p:cNvPr>
              <p:cNvSpPr/>
              <p:nvPr/>
            </p:nvSpPr>
            <p:spPr>
              <a:xfrm>
                <a:off x="1455469" y="1040402"/>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14477B"/>
              </a:solidFill>
            </p:spPr>
            <p:txBody>
              <a:bodyPr wrap="square" lIns="0" tIns="0" rIns="0" bIns="0" rtlCol="0"/>
              <a:lstStyle/>
              <a:p>
                <a:endParaRPr dirty="0">
                  <a:solidFill>
                    <a:prstClr val="black"/>
                  </a:solidFill>
                  <a:latin typeface="Calibri"/>
                </a:endParaRPr>
              </a:p>
            </p:txBody>
          </p:sp>
          <p:sp>
            <p:nvSpPr>
              <p:cNvPr id="430" name="bk object 46">
                <a:extLst>
                  <a:ext uri="{FF2B5EF4-FFF2-40B4-BE49-F238E27FC236}">
                    <a16:creationId xmlns:a16="http://schemas.microsoft.com/office/drawing/2014/main" id="{B89EEDE5-8F66-4056-BE97-4637892829E5}"/>
                  </a:ext>
                </a:extLst>
              </p:cNvPr>
              <p:cNvSpPr/>
              <p:nvPr/>
            </p:nvSpPr>
            <p:spPr>
              <a:xfrm>
                <a:off x="462793" y="193824"/>
                <a:ext cx="1517650" cy="1124585"/>
              </a:xfrm>
              <a:custGeom>
                <a:avLst/>
                <a:gdLst/>
                <a:ahLst/>
                <a:cxnLst/>
                <a:rect l="l" t="t" r="r" b="b"/>
                <a:pathLst>
                  <a:path w="1517650" h="1124585">
                    <a:moveTo>
                      <a:pt x="0" y="0"/>
                    </a:moveTo>
                    <a:lnTo>
                      <a:pt x="42456" y="0"/>
                    </a:lnTo>
                    <a:lnTo>
                      <a:pt x="42456" y="13017"/>
                    </a:lnTo>
                    <a:lnTo>
                      <a:pt x="56197" y="13017"/>
                    </a:lnTo>
                    <a:lnTo>
                      <a:pt x="56197" y="24257"/>
                    </a:lnTo>
                    <a:lnTo>
                      <a:pt x="123634" y="24257"/>
                    </a:lnTo>
                    <a:lnTo>
                      <a:pt x="123634" y="37363"/>
                    </a:lnTo>
                    <a:lnTo>
                      <a:pt x="129247" y="37363"/>
                    </a:lnTo>
                    <a:lnTo>
                      <a:pt x="129247" y="62344"/>
                    </a:lnTo>
                    <a:lnTo>
                      <a:pt x="132994" y="62344"/>
                    </a:lnTo>
                    <a:lnTo>
                      <a:pt x="132994" y="76708"/>
                    </a:lnTo>
                    <a:lnTo>
                      <a:pt x="152361" y="76708"/>
                    </a:lnTo>
                    <a:lnTo>
                      <a:pt x="152361" y="84823"/>
                    </a:lnTo>
                    <a:lnTo>
                      <a:pt x="173583" y="84823"/>
                    </a:lnTo>
                    <a:lnTo>
                      <a:pt x="173583" y="115036"/>
                    </a:lnTo>
                    <a:lnTo>
                      <a:pt x="194195" y="115036"/>
                    </a:lnTo>
                    <a:lnTo>
                      <a:pt x="194195" y="136207"/>
                    </a:lnTo>
                    <a:lnTo>
                      <a:pt x="209804" y="136207"/>
                    </a:lnTo>
                    <a:lnTo>
                      <a:pt x="209804" y="162877"/>
                    </a:lnTo>
                    <a:lnTo>
                      <a:pt x="259753" y="162877"/>
                    </a:lnTo>
                    <a:lnTo>
                      <a:pt x="259753" y="175374"/>
                    </a:lnTo>
                    <a:lnTo>
                      <a:pt x="269748" y="175374"/>
                    </a:lnTo>
                    <a:lnTo>
                      <a:pt x="269748" y="189725"/>
                    </a:lnTo>
                    <a:lnTo>
                      <a:pt x="274116" y="189725"/>
                    </a:lnTo>
                    <a:lnTo>
                      <a:pt x="274116" y="199720"/>
                    </a:lnTo>
                    <a:lnTo>
                      <a:pt x="285356" y="199720"/>
                    </a:lnTo>
                    <a:lnTo>
                      <a:pt x="285356" y="211582"/>
                    </a:lnTo>
                    <a:lnTo>
                      <a:pt x="296595" y="211582"/>
                    </a:lnTo>
                    <a:lnTo>
                      <a:pt x="296595" y="222199"/>
                    </a:lnTo>
                    <a:lnTo>
                      <a:pt x="300342" y="222199"/>
                    </a:lnTo>
                    <a:lnTo>
                      <a:pt x="300342" y="233438"/>
                    </a:lnTo>
                    <a:lnTo>
                      <a:pt x="312826" y="233438"/>
                    </a:lnTo>
                    <a:lnTo>
                      <a:pt x="312826" y="257784"/>
                    </a:lnTo>
                    <a:lnTo>
                      <a:pt x="318452" y="257784"/>
                    </a:lnTo>
                    <a:lnTo>
                      <a:pt x="318452" y="275894"/>
                    </a:lnTo>
                    <a:lnTo>
                      <a:pt x="345300" y="275894"/>
                    </a:lnTo>
                    <a:lnTo>
                      <a:pt x="345300" y="289636"/>
                    </a:lnTo>
                    <a:lnTo>
                      <a:pt x="351358" y="289636"/>
                    </a:lnTo>
                    <a:lnTo>
                      <a:pt x="351358" y="300253"/>
                    </a:lnTo>
                    <a:lnTo>
                      <a:pt x="390258" y="300253"/>
                    </a:lnTo>
                    <a:lnTo>
                      <a:pt x="390258" y="311492"/>
                    </a:lnTo>
                    <a:lnTo>
                      <a:pt x="424599" y="311492"/>
                    </a:lnTo>
                    <a:lnTo>
                      <a:pt x="424599" y="324599"/>
                    </a:lnTo>
                    <a:lnTo>
                      <a:pt x="436460" y="324599"/>
                    </a:lnTo>
                    <a:lnTo>
                      <a:pt x="436460" y="338963"/>
                    </a:lnTo>
                    <a:lnTo>
                      <a:pt x="441464" y="338963"/>
                    </a:lnTo>
                    <a:lnTo>
                      <a:pt x="441464" y="350824"/>
                    </a:lnTo>
                    <a:lnTo>
                      <a:pt x="448335" y="350824"/>
                    </a:lnTo>
                    <a:lnTo>
                      <a:pt x="448335" y="364566"/>
                    </a:lnTo>
                    <a:lnTo>
                      <a:pt x="455193" y="364566"/>
                    </a:lnTo>
                    <a:lnTo>
                      <a:pt x="455193" y="373926"/>
                    </a:lnTo>
                    <a:lnTo>
                      <a:pt x="458939" y="373926"/>
                    </a:lnTo>
                    <a:lnTo>
                      <a:pt x="458939" y="388289"/>
                    </a:lnTo>
                    <a:lnTo>
                      <a:pt x="462686" y="388289"/>
                    </a:lnTo>
                    <a:lnTo>
                      <a:pt x="462686" y="403898"/>
                    </a:lnTo>
                    <a:lnTo>
                      <a:pt x="471436" y="403898"/>
                    </a:lnTo>
                    <a:lnTo>
                      <a:pt x="471436" y="413270"/>
                    </a:lnTo>
                    <a:lnTo>
                      <a:pt x="480796" y="413270"/>
                    </a:lnTo>
                    <a:lnTo>
                      <a:pt x="480796" y="427012"/>
                    </a:lnTo>
                    <a:lnTo>
                      <a:pt x="488289" y="427012"/>
                    </a:lnTo>
                    <a:lnTo>
                      <a:pt x="488289" y="436994"/>
                    </a:lnTo>
                    <a:lnTo>
                      <a:pt x="507022" y="436994"/>
                    </a:lnTo>
                    <a:lnTo>
                      <a:pt x="507022" y="451358"/>
                    </a:lnTo>
                    <a:lnTo>
                      <a:pt x="519518" y="451358"/>
                    </a:lnTo>
                    <a:lnTo>
                      <a:pt x="519518" y="463219"/>
                    </a:lnTo>
                    <a:lnTo>
                      <a:pt x="535749" y="463219"/>
                    </a:lnTo>
                    <a:lnTo>
                      <a:pt x="535749" y="478828"/>
                    </a:lnTo>
                    <a:lnTo>
                      <a:pt x="541362" y="478828"/>
                    </a:lnTo>
                    <a:lnTo>
                      <a:pt x="541362" y="487578"/>
                    </a:lnTo>
                    <a:lnTo>
                      <a:pt x="557606" y="487578"/>
                    </a:lnTo>
                    <a:lnTo>
                      <a:pt x="557606" y="500062"/>
                    </a:lnTo>
                    <a:lnTo>
                      <a:pt x="568845" y="500062"/>
                    </a:lnTo>
                    <a:lnTo>
                      <a:pt x="568845" y="526288"/>
                    </a:lnTo>
                    <a:lnTo>
                      <a:pt x="589445" y="526288"/>
                    </a:lnTo>
                    <a:lnTo>
                      <a:pt x="589445" y="551891"/>
                    </a:lnTo>
                    <a:lnTo>
                      <a:pt x="601306" y="551891"/>
                    </a:lnTo>
                    <a:lnTo>
                      <a:pt x="601306" y="566877"/>
                    </a:lnTo>
                    <a:lnTo>
                      <a:pt x="605675" y="566877"/>
                    </a:lnTo>
                    <a:lnTo>
                      <a:pt x="605675" y="576859"/>
                    </a:lnTo>
                    <a:lnTo>
                      <a:pt x="631901" y="576859"/>
                    </a:lnTo>
                    <a:lnTo>
                      <a:pt x="631901" y="588111"/>
                    </a:lnTo>
                    <a:lnTo>
                      <a:pt x="666877" y="588111"/>
                    </a:lnTo>
                    <a:lnTo>
                      <a:pt x="666877" y="613079"/>
                    </a:lnTo>
                    <a:lnTo>
                      <a:pt x="689356" y="613079"/>
                    </a:lnTo>
                    <a:lnTo>
                      <a:pt x="689356" y="629323"/>
                    </a:lnTo>
                    <a:lnTo>
                      <a:pt x="696226" y="629323"/>
                    </a:lnTo>
                    <a:lnTo>
                      <a:pt x="696226" y="642429"/>
                    </a:lnTo>
                    <a:lnTo>
                      <a:pt x="699338" y="642429"/>
                    </a:lnTo>
                    <a:lnTo>
                      <a:pt x="699338" y="663041"/>
                    </a:lnTo>
                    <a:lnTo>
                      <a:pt x="713701" y="663041"/>
                    </a:lnTo>
                    <a:lnTo>
                      <a:pt x="713701" y="679272"/>
                    </a:lnTo>
                    <a:lnTo>
                      <a:pt x="722325" y="679272"/>
                    </a:lnTo>
                    <a:lnTo>
                      <a:pt x="722325" y="688898"/>
                    </a:lnTo>
                    <a:lnTo>
                      <a:pt x="803376" y="688898"/>
                    </a:lnTo>
                    <a:lnTo>
                      <a:pt x="803376" y="703618"/>
                    </a:lnTo>
                    <a:lnTo>
                      <a:pt x="824547" y="703618"/>
                    </a:lnTo>
                    <a:lnTo>
                      <a:pt x="824547" y="743585"/>
                    </a:lnTo>
                    <a:lnTo>
                      <a:pt x="857326" y="743585"/>
                    </a:lnTo>
                    <a:lnTo>
                      <a:pt x="857326" y="755446"/>
                    </a:lnTo>
                    <a:lnTo>
                      <a:pt x="871054" y="755446"/>
                    </a:lnTo>
                    <a:lnTo>
                      <a:pt x="871054" y="766686"/>
                    </a:lnTo>
                    <a:lnTo>
                      <a:pt x="878547" y="766686"/>
                    </a:lnTo>
                    <a:lnTo>
                      <a:pt x="878547" y="777303"/>
                    </a:lnTo>
                    <a:lnTo>
                      <a:pt x="893533" y="777303"/>
                    </a:lnTo>
                    <a:lnTo>
                      <a:pt x="893533" y="794169"/>
                    </a:lnTo>
                    <a:lnTo>
                      <a:pt x="917270" y="794169"/>
                    </a:lnTo>
                    <a:lnTo>
                      <a:pt x="917270" y="806653"/>
                    </a:lnTo>
                    <a:lnTo>
                      <a:pt x="924941" y="806653"/>
                    </a:lnTo>
                    <a:lnTo>
                      <a:pt x="924941" y="821931"/>
                    </a:lnTo>
                    <a:lnTo>
                      <a:pt x="931722" y="821931"/>
                    </a:lnTo>
                    <a:lnTo>
                      <a:pt x="931722" y="853478"/>
                    </a:lnTo>
                    <a:lnTo>
                      <a:pt x="970965" y="853478"/>
                    </a:lnTo>
                    <a:lnTo>
                      <a:pt x="970965" y="870966"/>
                    </a:lnTo>
                    <a:lnTo>
                      <a:pt x="1019670" y="870966"/>
                    </a:lnTo>
                    <a:lnTo>
                      <a:pt x="1019670" y="889381"/>
                    </a:lnTo>
                    <a:lnTo>
                      <a:pt x="1036066" y="889381"/>
                    </a:lnTo>
                    <a:lnTo>
                      <a:pt x="1036066" y="906856"/>
                    </a:lnTo>
                    <a:lnTo>
                      <a:pt x="1082370" y="906856"/>
                    </a:lnTo>
                    <a:lnTo>
                      <a:pt x="1082370" y="922794"/>
                    </a:lnTo>
                    <a:lnTo>
                      <a:pt x="1095578" y="922794"/>
                    </a:lnTo>
                    <a:lnTo>
                      <a:pt x="1095578" y="949197"/>
                    </a:lnTo>
                    <a:lnTo>
                      <a:pt x="1103337" y="949197"/>
                    </a:lnTo>
                    <a:lnTo>
                      <a:pt x="1103337" y="971499"/>
                    </a:lnTo>
                    <a:lnTo>
                      <a:pt x="1117028" y="971499"/>
                    </a:lnTo>
                    <a:lnTo>
                      <a:pt x="1117028" y="989799"/>
                    </a:lnTo>
                    <a:lnTo>
                      <a:pt x="1134541" y="989799"/>
                    </a:lnTo>
                    <a:lnTo>
                      <a:pt x="1134541" y="1007630"/>
                    </a:lnTo>
                    <a:lnTo>
                      <a:pt x="1187500" y="1007630"/>
                    </a:lnTo>
                    <a:lnTo>
                      <a:pt x="1187500" y="1044219"/>
                    </a:lnTo>
                    <a:lnTo>
                      <a:pt x="1254721" y="1044219"/>
                    </a:lnTo>
                    <a:lnTo>
                      <a:pt x="1254721" y="1124140"/>
                    </a:lnTo>
                    <a:lnTo>
                      <a:pt x="1517332" y="1124140"/>
                    </a:lnTo>
                  </a:path>
                </a:pathLst>
              </a:custGeom>
              <a:ln w="19050">
                <a:solidFill>
                  <a:srgbClr val="14477B"/>
                </a:solidFill>
                <a:miter lim="800000"/>
              </a:ln>
            </p:spPr>
            <p:txBody>
              <a:bodyPr wrap="square" lIns="0" tIns="0" rIns="0" bIns="0" rtlCol="0"/>
              <a:lstStyle/>
              <a:p>
                <a:endParaRPr dirty="0">
                  <a:solidFill>
                    <a:prstClr val="black"/>
                  </a:solidFill>
                  <a:latin typeface="Calibri"/>
                </a:endParaRPr>
              </a:p>
            </p:txBody>
          </p:sp>
        </p:grpSp>
        <p:grpSp>
          <p:nvGrpSpPr>
            <p:cNvPr id="367" name="Group 366">
              <a:extLst>
                <a:ext uri="{FF2B5EF4-FFF2-40B4-BE49-F238E27FC236}">
                  <a16:creationId xmlns:a16="http://schemas.microsoft.com/office/drawing/2014/main" id="{D10A9837-AEA7-4853-A86E-00C9B553877F}"/>
                </a:ext>
              </a:extLst>
            </p:cNvPr>
            <p:cNvGrpSpPr/>
            <p:nvPr/>
          </p:nvGrpSpPr>
          <p:grpSpPr>
            <a:xfrm>
              <a:off x="6559448" y="5004301"/>
              <a:ext cx="4476600" cy="148972"/>
              <a:chOff x="396586" y="1964324"/>
              <a:chExt cx="3194787" cy="109280"/>
            </a:xfrm>
          </p:grpSpPr>
          <p:sp>
            <p:nvSpPr>
              <p:cNvPr id="383" name="object 34">
                <a:extLst>
                  <a:ext uri="{FF2B5EF4-FFF2-40B4-BE49-F238E27FC236}">
                    <a16:creationId xmlns:a16="http://schemas.microsoft.com/office/drawing/2014/main" id="{4DC9D6ED-EB1B-4D02-B3A2-8AF738F7C2FA}"/>
                  </a:ext>
                </a:extLst>
              </p:cNvPr>
              <p:cNvSpPr txBox="1"/>
              <p:nvPr/>
            </p:nvSpPr>
            <p:spPr>
              <a:xfrm>
                <a:off x="396586" y="1964328"/>
                <a:ext cx="67945" cy="109276"/>
              </a:xfrm>
              <a:prstGeom prst="rect">
                <a:avLst/>
              </a:prstGeom>
            </p:spPr>
            <p:txBody>
              <a:bodyPr vert="horz" wrap="square" lIns="0" tIns="12700" rIns="0" bIns="0" rtlCol="0">
                <a:spAutoFit/>
              </a:bodyPr>
              <a:lstStyle/>
              <a:p>
                <a:pPr marL="12700">
                  <a:spcBef>
                    <a:spcPts val="100"/>
                  </a:spcBef>
                </a:pPr>
                <a:r>
                  <a:rPr sz="1051" dirty="0">
                    <a:solidFill>
                      <a:srgbClr val="231F20"/>
                    </a:solidFill>
                    <a:latin typeface="Arial Narrow" panose="020B0606020202030204" pitchFamily="34" charset="0"/>
                    <a:ea typeface="Helvetica Neue LT Std 57 Condensed" charset="0"/>
                    <a:cs typeface="Helvetica Neue LT Std 57 Condensed" charset="0"/>
                  </a:rPr>
                  <a:t>0</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4" name="object 34">
                <a:extLst>
                  <a:ext uri="{FF2B5EF4-FFF2-40B4-BE49-F238E27FC236}">
                    <a16:creationId xmlns:a16="http://schemas.microsoft.com/office/drawing/2014/main" id="{2F1A3994-259A-4711-8DF7-10914A187F32}"/>
                  </a:ext>
                </a:extLst>
              </p:cNvPr>
              <p:cNvSpPr txBox="1"/>
              <p:nvPr/>
            </p:nvSpPr>
            <p:spPr>
              <a:xfrm>
                <a:off x="591417" y="1964324"/>
                <a:ext cx="67945"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3</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5" name="object 34">
                <a:extLst>
                  <a:ext uri="{FF2B5EF4-FFF2-40B4-BE49-F238E27FC236}">
                    <a16:creationId xmlns:a16="http://schemas.microsoft.com/office/drawing/2014/main" id="{E22EE2E3-7F07-46E3-B0DE-5CDE0F44A3A6}"/>
                  </a:ext>
                </a:extLst>
              </p:cNvPr>
              <p:cNvSpPr txBox="1"/>
              <p:nvPr/>
            </p:nvSpPr>
            <p:spPr>
              <a:xfrm>
                <a:off x="780471" y="1964324"/>
                <a:ext cx="67945"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6</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6" name="object 34">
                <a:extLst>
                  <a:ext uri="{FF2B5EF4-FFF2-40B4-BE49-F238E27FC236}">
                    <a16:creationId xmlns:a16="http://schemas.microsoft.com/office/drawing/2014/main" id="{FFC70CBF-335B-48A7-BFBE-6E0853F6A0C5}"/>
                  </a:ext>
                </a:extLst>
              </p:cNvPr>
              <p:cNvSpPr txBox="1"/>
              <p:nvPr/>
            </p:nvSpPr>
            <p:spPr>
              <a:xfrm>
                <a:off x="976313" y="1964324"/>
                <a:ext cx="67945"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9</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7" name="object 34">
                <a:extLst>
                  <a:ext uri="{FF2B5EF4-FFF2-40B4-BE49-F238E27FC236}">
                    <a16:creationId xmlns:a16="http://schemas.microsoft.com/office/drawing/2014/main" id="{0A8A7AFF-077E-482C-9A84-5FDFB1CFBB68}"/>
                  </a:ext>
                </a:extLst>
              </p:cNvPr>
              <p:cNvSpPr txBox="1"/>
              <p:nvPr/>
            </p:nvSpPr>
            <p:spPr>
              <a:xfrm>
                <a:off x="1141592"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12</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8" name="object 34">
                <a:extLst>
                  <a:ext uri="{FF2B5EF4-FFF2-40B4-BE49-F238E27FC236}">
                    <a16:creationId xmlns:a16="http://schemas.microsoft.com/office/drawing/2014/main" id="{938ADF1C-7140-40A7-A0E9-4DE37FFB5E68}"/>
                  </a:ext>
                </a:extLst>
              </p:cNvPr>
              <p:cNvSpPr txBox="1"/>
              <p:nvPr/>
            </p:nvSpPr>
            <p:spPr>
              <a:xfrm>
                <a:off x="1336276"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15</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9" name="object 34">
                <a:extLst>
                  <a:ext uri="{FF2B5EF4-FFF2-40B4-BE49-F238E27FC236}">
                    <a16:creationId xmlns:a16="http://schemas.microsoft.com/office/drawing/2014/main" id="{F0C244AE-87A3-4F08-9132-25C169648C88}"/>
                  </a:ext>
                </a:extLst>
              </p:cNvPr>
              <p:cNvSpPr txBox="1"/>
              <p:nvPr/>
            </p:nvSpPr>
            <p:spPr>
              <a:xfrm>
                <a:off x="1526565"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18</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0" name="object 34">
                <a:extLst>
                  <a:ext uri="{FF2B5EF4-FFF2-40B4-BE49-F238E27FC236}">
                    <a16:creationId xmlns:a16="http://schemas.microsoft.com/office/drawing/2014/main" id="{AC8E2B71-24B7-41C4-80AF-29175219BA8A}"/>
                  </a:ext>
                </a:extLst>
              </p:cNvPr>
              <p:cNvSpPr txBox="1"/>
              <p:nvPr/>
            </p:nvSpPr>
            <p:spPr>
              <a:xfrm>
                <a:off x="1723604"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21</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1" name="object 34">
                <a:extLst>
                  <a:ext uri="{FF2B5EF4-FFF2-40B4-BE49-F238E27FC236}">
                    <a16:creationId xmlns:a16="http://schemas.microsoft.com/office/drawing/2014/main" id="{73F87299-9800-47ED-B27F-AFB09F543730}"/>
                  </a:ext>
                </a:extLst>
              </p:cNvPr>
              <p:cNvSpPr txBox="1"/>
              <p:nvPr/>
            </p:nvSpPr>
            <p:spPr>
              <a:xfrm>
                <a:off x="1922409"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24</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2" name="object 34">
                <a:extLst>
                  <a:ext uri="{FF2B5EF4-FFF2-40B4-BE49-F238E27FC236}">
                    <a16:creationId xmlns:a16="http://schemas.microsoft.com/office/drawing/2014/main" id="{98548FAB-08AD-4D4F-8755-6EA5C7B897CE}"/>
                  </a:ext>
                </a:extLst>
              </p:cNvPr>
              <p:cNvSpPr txBox="1"/>
              <p:nvPr/>
            </p:nvSpPr>
            <p:spPr>
              <a:xfrm>
                <a:off x="2115227"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27</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3" name="object 34">
                <a:extLst>
                  <a:ext uri="{FF2B5EF4-FFF2-40B4-BE49-F238E27FC236}">
                    <a16:creationId xmlns:a16="http://schemas.microsoft.com/office/drawing/2014/main" id="{BCE8C96D-31CC-40CC-B04B-FEBCDEDA9414}"/>
                  </a:ext>
                </a:extLst>
              </p:cNvPr>
              <p:cNvSpPr txBox="1"/>
              <p:nvPr/>
            </p:nvSpPr>
            <p:spPr>
              <a:xfrm>
                <a:off x="2308297"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30</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4" name="object 34">
                <a:extLst>
                  <a:ext uri="{FF2B5EF4-FFF2-40B4-BE49-F238E27FC236}">
                    <a16:creationId xmlns:a16="http://schemas.microsoft.com/office/drawing/2014/main" id="{7D2B19CC-7D89-4FC2-9BE7-043D743EF7EA}"/>
                  </a:ext>
                </a:extLst>
              </p:cNvPr>
              <p:cNvSpPr txBox="1"/>
              <p:nvPr/>
            </p:nvSpPr>
            <p:spPr>
              <a:xfrm>
                <a:off x="2499460"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33</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5" name="object 34">
                <a:extLst>
                  <a:ext uri="{FF2B5EF4-FFF2-40B4-BE49-F238E27FC236}">
                    <a16:creationId xmlns:a16="http://schemas.microsoft.com/office/drawing/2014/main" id="{9278E66C-26A4-4289-A80F-698620443C57}"/>
                  </a:ext>
                </a:extLst>
              </p:cNvPr>
              <p:cNvSpPr txBox="1"/>
              <p:nvPr/>
            </p:nvSpPr>
            <p:spPr>
              <a:xfrm>
                <a:off x="2691394"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36</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6" name="object 34">
                <a:extLst>
                  <a:ext uri="{FF2B5EF4-FFF2-40B4-BE49-F238E27FC236}">
                    <a16:creationId xmlns:a16="http://schemas.microsoft.com/office/drawing/2014/main" id="{D6A63630-30C3-41DF-8461-E3C6774506AA}"/>
                  </a:ext>
                </a:extLst>
              </p:cNvPr>
              <p:cNvSpPr txBox="1"/>
              <p:nvPr/>
            </p:nvSpPr>
            <p:spPr>
              <a:xfrm>
                <a:off x="2888239"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39</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7" name="object 34">
                <a:extLst>
                  <a:ext uri="{FF2B5EF4-FFF2-40B4-BE49-F238E27FC236}">
                    <a16:creationId xmlns:a16="http://schemas.microsoft.com/office/drawing/2014/main" id="{25BB533D-30BC-4AB7-B2FE-1329B5B6FF0E}"/>
                  </a:ext>
                </a:extLst>
              </p:cNvPr>
              <p:cNvSpPr txBox="1"/>
              <p:nvPr/>
            </p:nvSpPr>
            <p:spPr>
              <a:xfrm>
                <a:off x="3077827"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42</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8" name="object 34">
                <a:extLst>
                  <a:ext uri="{FF2B5EF4-FFF2-40B4-BE49-F238E27FC236}">
                    <a16:creationId xmlns:a16="http://schemas.microsoft.com/office/drawing/2014/main" id="{5120AF82-2DA3-41AF-9A18-3A51FBFAA452}"/>
                  </a:ext>
                </a:extLst>
              </p:cNvPr>
              <p:cNvSpPr txBox="1"/>
              <p:nvPr/>
            </p:nvSpPr>
            <p:spPr>
              <a:xfrm>
                <a:off x="3274651"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45</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99" name="object 34">
                <a:extLst>
                  <a:ext uri="{FF2B5EF4-FFF2-40B4-BE49-F238E27FC236}">
                    <a16:creationId xmlns:a16="http://schemas.microsoft.com/office/drawing/2014/main" id="{6378815E-012C-4B30-88C1-3A0B0D879A3E}"/>
                  </a:ext>
                </a:extLst>
              </p:cNvPr>
              <p:cNvSpPr txBox="1"/>
              <p:nvPr/>
            </p:nvSpPr>
            <p:spPr>
              <a:xfrm>
                <a:off x="3461296" y="1964324"/>
                <a:ext cx="130077" cy="109276"/>
              </a:xfrm>
              <a:prstGeom prst="rect">
                <a:avLst/>
              </a:prstGeom>
            </p:spPr>
            <p:txBody>
              <a:bodyPr vert="horz" wrap="square" lIns="0" tIns="12700" rIns="0" bIns="0" rtlCol="0">
                <a:spAutoFit/>
              </a:bodyPr>
              <a:lstStyle/>
              <a:p>
                <a:pPr marL="12700">
                  <a:spcBef>
                    <a:spcPts val="100"/>
                  </a:spcBef>
                </a:pPr>
                <a:r>
                  <a:rPr lang="en-US" sz="1051" dirty="0">
                    <a:solidFill>
                      <a:srgbClr val="231F20"/>
                    </a:solidFill>
                    <a:latin typeface="Arial Narrow" panose="020B0606020202030204" pitchFamily="34" charset="0"/>
                    <a:ea typeface="Helvetica Neue LT Std 57 Condensed" charset="0"/>
                    <a:cs typeface="Helvetica Neue LT Std 57 Condensed" charset="0"/>
                  </a:rPr>
                  <a:t>48</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grpSp>
        <p:sp>
          <p:nvSpPr>
            <p:cNvPr id="368" name="object 2">
              <a:extLst>
                <a:ext uri="{FF2B5EF4-FFF2-40B4-BE49-F238E27FC236}">
                  <a16:creationId xmlns:a16="http://schemas.microsoft.com/office/drawing/2014/main" id="{D07658C1-DD17-4865-9FF0-53367FEA17E1}"/>
                </a:ext>
              </a:extLst>
            </p:cNvPr>
            <p:cNvSpPr txBox="1"/>
            <p:nvPr/>
          </p:nvSpPr>
          <p:spPr>
            <a:xfrm>
              <a:off x="5949252" y="2881328"/>
              <a:ext cx="144478" cy="1652742"/>
            </a:xfrm>
            <a:prstGeom prst="rect">
              <a:avLst/>
            </a:prstGeom>
          </p:spPr>
          <p:txBody>
            <a:bodyPr vert="vert270" wrap="square" lIns="0" tIns="3175" rIns="0" bIns="0" rtlCol="0">
              <a:spAutoFit/>
            </a:bodyPr>
            <a:lstStyle/>
            <a:p>
              <a:pPr marL="12700" algn="ctr">
                <a:spcBef>
                  <a:spcPts val="25"/>
                </a:spcBef>
              </a:pPr>
              <a:r>
                <a:rPr sz="1100" b="1" dirty="0">
                  <a:solidFill>
                    <a:srgbClr val="231F20"/>
                  </a:solidFill>
                  <a:latin typeface="Arial Narrow" panose="020B0606020202030204" pitchFamily="34" charset="0"/>
                  <a:ea typeface="Helvetica Neue LT Std 77 Bold Condensed" charset="0"/>
                  <a:cs typeface="Helvetica Neue LT Std 77 Bold Condensed" charset="0"/>
                </a:rPr>
                <a:t>Probability of </a:t>
              </a:r>
              <a:r>
                <a:rPr lang="en-US" sz="1100" b="1" dirty="0">
                  <a:solidFill>
                    <a:srgbClr val="231F20"/>
                  </a:solidFill>
                  <a:latin typeface="Arial Narrow" panose="020B0606020202030204" pitchFamily="34" charset="0"/>
                  <a:ea typeface="Helvetica Neue LT Std 77 Bold Condensed" charset="0"/>
                  <a:cs typeface="Helvetica Neue LT Std 77 Bold Condensed" charset="0"/>
                </a:rPr>
                <a:t>s</a:t>
              </a:r>
              <a:r>
                <a:rPr sz="1100" b="1" dirty="0">
                  <a:solidFill>
                    <a:srgbClr val="231F20"/>
                  </a:solidFill>
                  <a:latin typeface="Arial Narrow" panose="020B0606020202030204" pitchFamily="34" charset="0"/>
                  <a:ea typeface="Helvetica Neue LT Std 77 Bold Condensed" charset="0"/>
                  <a:cs typeface="Helvetica Neue LT Std 77 Bold Condensed" charset="0"/>
                </a:rPr>
                <a:t>urvival</a:t>
              </a:r>
              <a:endParaRPr sz="1100" b="1" dirty="0">
                <a:solidFill>
                  <a:prstClr val="black"/>
                </a:solidFill>
                <a:latin typeface="Arial Narrow" panose="020B0606020202030204" pitchFamily="34" charset="0"/>
                <a:ea typeface="Helvetica Neue LT Std 77 Bold Condensed" charset="0"/>
                <a:cs typeface="Helvetica Neue LT Std 77 Bold Condensed" charset="0"/>
              </a:endParaRPr>
            </a:p>
          </p:txBody>
        </p:sp>
        <p:grpSp>
          <p:nvGrpSpPr>
            <p:cNvPr id="369" name="Group 368">
              <a:extLst>
                <a:ext uri="{FF2B5EF4-FFF2-40B4-BE49-F238E27FC236}">
                  <a16:creationId xmlns:a16="http://schemas.microsoft.com/office/drawing/2014/main" id="{BA233899-DE09-4C3D-AAFB-4267B7175457}"/>
                </a:ext>
              </a:extLst>
            </p:cNvPr>
            <p:cNvGrpSpPr/>
            <p:nvPr/>
          </p:nvGrpSpPr>
          <p:grpSpPr>
            <a:xfrm>
              <a:off x="6204256" y="2390043"/>
              <a:ext cx="210620" cy="2609914"/>
              <a:chOff x="775669" y="2535079"/>
              <a:chExt cx="210620" cy="2609914"/>
            </a:xfrm>
          </p:grpSpPr>
          <p:sp>
            <p:nvSpPr>
              <p:cNvPr id="372" name="object 33">
                <a:extLst>
                  <a:ext uri="{FF2B5EF4-FFF2-40B4-BE49-F238E27FC236}">
                    <a16:creationId xmlns:a16="http://schemas.microsoft.com/office/drawing/2014/main" id="{0C3C9661-5E99-45D2-9DC4-C1DE34E9A70A}"/>
                  </a:ext>
                </a:extLst>
              </p:cNvPr>
              <p:cNvSpPr txBox="1">
                <a:spLocks noChangeAspect="1"/>
              </p:cNvSpPr>
              <p:nvPr/>
            </p:nvSpPr>
            <p:spPr>
              <a:xfrm>
                <a:off x="775669" y="4707589"/>
                <a:ext cx="210620" cy="201175"/>
              </a:xfrm>
              <a:prstGeom prst="rect">
                <a:avLst/>
              </a:prstGeom>
            </p:spPr>
            <p:txBody>
              <a:bodyPr vert="horz" wrap="square" lIns="0" tIns="12700" rIns="0" bIns="0" rtlCol="0">
                <a:spAutoFit/>
              </a:bodyPr>
              <a:lstStyle/>
              <a:p>
                <a:pPr marL="12700" algn="r">
                  <a:lnSpc>
                    <a:spcPct val="159000"/>
                  </a:lnSpc>
                </a:pPr>
                <a:r>
                  <a:rPr sz="1051" spc="-5" dirty="0">
                    <a:solidFill>
                      <a:srgbClr val="231F20"/>
                    </a:solidFill>
                    <a:latin typeface="Arial Narrow" panose="020B0606020202030204" pitchFamily="34" charset="0"/>
                    <a:ea typeface="Helvetica Neue LT Std 57 Condensed" charset="0"/>
                    <a:cs typeface="Helvetica Neue LT Std 57 Condensed" charset="0"/>
                  </a:rPr>
                  <a:t>0.1</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3" name="object 33">
                <a:extLst>
                  <a:ext uri="{FF2B5EF4-FFF2-40B4-BE49-F238E27FC236}">
                    <a16:creationId xmlns:a16="http://schemas.microsoft.com/office/drawing/2014/main" id="{78F8ADD1-4C9D-42E3-9632-D53FD8484C12}"/>
                  </a:ext>
                </a:extLst>
              </p:cNvPr>
              <p:cNvSpPr txBox="1">
                <a:spLocks noChangeAspect="1"/>
              </p:cNvSpPr>
              <p:nvPr/>
            </p:nvSpPr>
            <p:spPr>
              <a:xfrm>
                <a:off x="775669" y="4943818"/>
                <a:ext cx="210620" cy="201175"/>
              </a:xfrm>
              <a:prstGeom prst="rect">
                <a:avLst/>
              </a:prstGeom>
            </p:spPr>
            <p:txBody>
              <a:bodyPr vert="horz" wrap="square" lIns="0" tIns="12700" rIns="0" bIns="0" rtlCol="0">
                <a:spAutoFit/>
              </a:bodyPr>
              <a:lstStyle/>
              <a:p>
                <a:pPr marL="12700" algn="r">
                  <a:lnSpc>
                    <a:spcPct val="159000"/>
                  </a:lnSpc>
                </a:pPr>
                <a:r>
                  <a:rPr lang="en-US" sz="1051" dirty="0">
                    <a:solidFill>
                      <a:prstClr val="black"/>
                    </a:solidFill>
                    <a:latin typeface="Arial Narrow" panose="020B0606020202030204" pitchFamily="34" charset="0"/>
                    <a:ea typeface="Helvetica Neue LT Std 57 Condensed" charset="0"/>
                    <a:cs typeface="Helvetica Neue LT Std 57 Condensed" charset="0"/>
                  </a:rPr>
                  <a:t>0</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4" name="object 33">
                <a:extLst>
                  <a:ext uri="{FF2B5EF4-FFF2-40B4-BE49-F238E27FC236}">
                    <a16:creationId xmlns:a16="http://schemas.microsoft.com/office/drawing/2014/main" id="{D6342657-FDD0-42D7-8BAC-762A1F89A46C}"/>
                  </a:ext>
                </a:extLst>
              </p:cNvPr>
              <p:cNvSpPr txBox="1">
                <a:spLocks noChangeAspect="1"/>
              </p:cNvSpPr>
              <p:nvPr/>
            </p:nvSpPr>
            <p:spPr>
              <a:xfrm>
                <a:off x="775669" y="4457690"/>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0.2</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5" name="object 33">
                <a:extLst>
                  <a:ext uri="{FF2B5EF4-FFF2-40B4-BE49-F238E27FC236}">
                    <a16:creationId xmlns:a16="http://schemas.microsoft.com/office/drawing/2014/main" id="{DF82D2EE-F661-4F35-8ED9-68941372AD00}"/>
                  </a:ext>
                </a:extLst>
              </p:cNvPr>
              <p:cNvSpPr txBox="1">
                <a:spLocks noChangeAspect="1"/>
              </p:cNvSpPr>
              <p:nvPr/>
            </p:nvSpPr>
            <p:spPr>
              <a:xfrm>
                <a:off x="775669" y="4217693"/>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0.3</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6" name="object 33">
                <a:extLst>
                  <a:ext uri="{FF2B5EF4-FFF2-40B4-BE49-F238E27FC236}">
                    <a16:creationId xmlns:a16="http://schemas.microsoft.com/office/drawing/2014/main" id="{62F110CA-8A86-48DB-8A6A-D1E2A021FA2D}"/>
                  </a:ext>
                </a:extLst>
              </p:cNvPr>
              <p:cNvSpPr txBox="1">
                <a:spLocks noChangeAspect="1"/>
              </p:cNvSpPr>
              <p:nvPr/>
            </p:nvSpPr>
            <p:spPr>
              <a:xfrm>
                <a:off x="775669" y="3966658"/>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0.4</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7" name="object 33">
                <a:extLst>
                  <a:ext uri="{FF2B5EF4-FFF2-40B4-BE49-F238E27FC236}">
                    <a16:creationId xmlns:a16="http://schemas.microsoft.com/office/drawing/2014/main" id="{488D7242-B560-4D83-A636-3F7337E391D8}"/>
                  </a:ext>
                </a:extLst>
              </p:cNvPr>
              <p:cNvSpPr txBox="1">
                <a:spLocks noChangeAspect="1"/>
              </p:cNvSpPr>
              <p:nvPr/>
            </p:nvSpPr>
            <p:spPr>
              <a:xfrm>
                <a:off x="775669" y="3732210"/>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0.5</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8" name="object 33">
                <a:extLst>
                  <a:ext uri="{FF2B5EF4-FFF2-40B4-BE49-F238E27FC236}">
                    <a16:creationId xmlns:a16="http://schemas.microsoft.com/office/drawing/2014/main" id="{2613E2F3-D87C-40AF-AE52-7EEF785486EB}"/>
                  </a:ext>
                </a:extLst>
              </p:cNvPr>
              <p:cNvSpPr txBox="1">
                <a:spLocks noChangeAspect="1"/>
              </p:cNvSpPr>
              <p:nvPr/>
            </p:nvSpPr>
            <p:spPr>
              <a:xfrm>
                <a:off x="775669" y="3503026"/>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0.6</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79" name="object 33">
                <a:extLst>
                  <a:ext uri="{FF2B5EF4-FFF2-40B4-BE49-F238E27FC236}">
                    <a16:creationId xmlns:a16="http://schemas.microsoft.com/office/drawing/2014/main" id="{1172B650-B672-4DBE-A367-FB5219EBE174}"/>
                  </a:ext>
                </a:extLst>
              </p:cNvPr>
              <p:cNvSpPr txBox="1">
                <a:spLocks noChangeAspect="1"/>
              </p:cNvSpPr>
              <p:nvPr/>
            </p:nvSpPr>
            <p:spPr>
              <a:xfrm>
                <a:off x="775669" y="3249892"/>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0.7</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0" name="object 33">
                <a:extLst>
                  <a:ext uri="{FF2B5EF4-FFF2-40B4-BE49-F238E27FC236}">
                    <a16:creationId xmlns:a16="http://schemas.microsoft.com/office/drawing/2014/main" id="{1E730AA0-CC13-4144-822B-AF0374E875FE}"/>
                  </a:ext>
                </a:extLst>
              </p:cNvPr>
              <p:cNvSpPr txBox="1">
                <a:spLocks noChangeAspect="1"/>
              </p:cNvSpPr>
              <p:nvPr/>
            </p:nvSpPr>
            <p:spPr>
              <a:xfrm>
                <a:off x="775669" y="3013345"/>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0.8</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1" name="object 33">
                <a:extLst>
                  <a:ext uri="{FF2B5EF4-FFF2-40B4-BE49-F238E27FC236}">
                    <a16:creationId xmlns:a16="http://schemas.microsoft.com/office/drawing/2014/main" id="{61882131-C9AA-48C3-B9EC-5E05221EB866}"/>
                  </a:ext>
                </a:extLst>
              </p:cNvPr>
              <p:cNvSpPr txBox="1">
                <a:spLocks noChangeAspect="1"/>
              </p:cNvSpPr>
              <p:nvPr/>
            </p:nvSpPr>
            <p:spPr>
              <a:xfrm>
                <a:off x="775669" y="2778377"/>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0.9</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382" name="object 33">
                <a:extLst>
                  <a:ext uri="{FF2B5EF4-FFF2-40B4-BE49-F238E27FC236}">
                    <a16:creationId xmlns:a16="http://schemas.microsoft.com/office/drawing/2014/main" id="{DEA4468E-C923-4AB7-9E49-B7C36429AA2D}"/>
                  </a:ext>
                </a:extLst>
              </p:cNvPr>
              <p:cNvSpPr txBox="1">
                <a:spLocks noChangeAspect="1"/>
              </p:cNvSpPr>
              <p:nvPr/>
            </p:nvSpPr>
            <p:spPr>
              <a:xfrm>
                <a:off x="775669" y="2535079"/>
                <a:ext cx="210620" cy="201175"/>
              </a:xfrm>
              <a:prstGeom prst="rect">
                <a:avLst/>
              </a:prstGeom>
            </p:spPr>
            <p:txBody>
              <a:bodyPr vert="horz" wrap="square" lIns="0" tIns="12700" rIns="0" bIns="0" rtlCol="0">
                <a:spAutoFit/>
              </a:bodyPr>
              <a:lstStyle/>
              <a:p>
                <a:pPr marL="12700" algn="r">
                  <a:lnSpc>
                    <a:spcPct val="159000"/>
                  </a:lnSpc>
                </a:pPr>
                <a:r>
                  <a:rPr lang="en-US" sz="1051" spc="-5" dirty="0">
                    <a:solidFill>
                      <a:srgbClr val="231F20"/>
                    </a:solidFill>
                    <a:latin typeface="Arial Narrow" panose="020B0606020202030204" pitchFamily="34" charset="0"/>
                    <a:ea typeface="Helvetica Neue LT Std 57 Condensed" charset="0"/>
                    <a:cs typeface="Helvetica Neue LT Std 57 Condensed" charset="0"/>
                  </a:rPr>
                  <a:t>1.0</a:t>
                </a:r>
                <a:endParaRPr sz="1051" dirty="0">
                  <a:solidFill>
                    <a:prstClr val="black"/>
                  </a:solidFill>
                  <a:latin typeface="Arial Narrow" panose="020B0606020202030204" pitchFamily="34" charset="0"/>
                  <a:ea typeface="Helvetica Neue LT Std 57 Condensed" charset="0"/>
                  <a:cs typeface="Helvetica Neue LT Std 57 Condensed" charset="0"/>
                </a:endParaRPr>
              </a:p>
            </p:txBody>
          </p:sp>
        </p:grpSp>
        <p:sp>
          <p:nvSpPr>
            <p:cNvPr id="370" name="TextBox 369">
              <a:extLst>
                <a:ext uri="{FF2B5EF4-FFF2-40B4-BE49-F238E27FC236}">
                  <a16:creationId xmlns:a16="http://schemas.microsoft.com/office/drawing/2014/main" id="{AFB04636-F3E2-4055-A9FB-95959D428641}"/>
                </a:ext>
              </a:extLst>
            </p:cNvPr>
            <p:cNvSpPr txBox="1"/>
            <p:nvPr/>
          </p:nvSpPr>
          <p:spPr>
            <a:xfrm>
              <a:off x="6992471" y="3089942"/>
              <a:ext cx="157668" cy="315225"/>
            </a:xfrm>
            <a:prstGeom prst="rect">
              <a:avLst/>
            </a:prstGeom>
            <a:noFill/>
          </p:spPr>
          <p:txBody>
            <a:bodyPr wrap="none" rtlCol="0">
              <a:spAutoFit/>
            </a:bodyPr>
            <a:lstStyle/>
            <a:p>
              <a:endParaRPr lang="en-US" dirty="0">
                <a:solidFill>
                  <a:prstClr val="black"/>
                </a:solidFill>
                <a:latin typeface="Calibri"/>
              </a:endParaRPr>
            </a:p>
          </p:txBody>
        </p:sp>
        <p:sp>
          <p:nvSpPr>
            <p:cNvPr id="371" name="object 28">
              <a:extLst>
                <a:ext uri="{FF2B5EF4-FFF2-40B4-BE49-F238E27FC236}">
                  <a16:creationId xmlns:a16="http://schemas.microsoft.com/office/drawing/2014/main" id="{08E2FA57-D503-4CC8-8781-AF4CEA604765}"/>
                </a:ext>
              </a:extLst>
            </p:cNvPr>
            <p:cNvSpPr txBox="1"/>
            <p:nvPr/>
          </p:nvSpPr>
          <p:spPr>
            <a:xfrm>
              <a:off x="8510025" y="5176398"/>
              <a:ext cx="542130" cy="155423"/>
            </a:xfrm>
            <a:prstGeom prst="rect">
              <a:avLst/>
            </a:prstGeom>
          </p:spPr>
          <p:txBody>
            <a:bodyPr vert="horz" wrap="square" lIns="0" tIns="12700" rIns="0" bIns="0" rtlCol="0">
              <a:spAutoFit/>
            </a:bodyPr>
            <a:lstStyle/>
            <a:p>
              <a:pPr marL="12700" algn="ctr">
                <a:spcBef>
                  <a:spcPts val="100"/>
                </a:spcBef>
              </a:pPr>
              <a:r>
                <a:rPr lang="en-US" sz="1100" b="1" dirty="0">
                  <a:solidFill>
                    <a:srgbClr val="010202"/>
                  </a:solidFill>
                  <a:latin typeface="Arial Narrow" panose="020B0606020202030204" pitchFamily="34" charset="0"/>
                  <a:cs typeface="Arial"/>
                </a:rPr>
                <a:t>Months</a:t>
              </a:r>
              <a:endParaRPr sz="1100" dirty="0">
                <a:solidFill>
                  <a:prstClr val="black"/>
                </a:solidFill>
                <a:latin typeface="Arial Narrow" panose="020B0606020202030204" pitchFamily="34" charset="0"/>
                <a:cs typeface="Arial"/>
              </a:endParaRPr>
            </a:p>
          </p:txBody>
        </p:sp>
      </p:grpSp>
      <p:graphicFrame>
        <p:nvGraphicFramePr>
          <p:cNvPr id="473" name="Table 472">
            <a:extLst>
              <a:ext uri="{FF2B5EF4-FFF2-40B4-BE49-F238E27FC236}">
                <a16:creationId xmlns:a16="http://schemas.microsoft.com/office/drawing/2014/main" id="{45051B4E-30C7-432B-8776-C9A5D2BCBC8A}"/>
              </a:ext>
            </a:extLst>
          </p:cNvPr>
          <p:cNvGraphicFramePr>
            <a:graphicFrameLocks noGrp="1"/>
          </p:cNvGraphicFramePr>
          <p:nvPr/>
        </p:nvGraphicFramePr>
        <p:xfrm>
          <a:off x="7192954" y="2789547"/>
          <a:ext cx="4444529" cy="1090510"/>
        </p:xfrm>
        <a:graphic>
          <a:graphicData uri="http://schemas.openxmlformats.org/drawingml/2006/table">
            <a:tbl>
              <a:tblPr firstRow="1" firstCol="1" bandRow="1"/>
              <a:tblGrid>
                <a:gridCol w="1606705">
                  <a:extLst>
                    <a:ext uri="{9D8B030D-6E8A-4147-A177-3AD203B41FA5}">
                      <a16:colId xmlns:a16="http://schemas.microsoft.com/office/drawing/2014/main" val="20000"/>
                    </a:ext>
                  </a:extLst>
                </a:gridCol>
                <a:gridCol w="1418912">
                  <a:extLst>
                    <a:ext uri="{9D8B030D-6E8A-4147-A177-3AD203B41FA5}">
                      <a16:colId xmlns:a16="http://schemas.microsoft.com/office/drawing/2014/main" val="20002"/>
                    </a:ext>
                  </a:extLst>
                </a:gridCol>
                <a:gridCol w="1418912">
                  <a:extLst>
                    <a:ext uri="{9D8B030D-6E8A-4147-A177-3AD203B41FA5}">
                      <a16:colId xmlns:a16="http://schemas.microsoft.com/office/drawing/2014/main" val="20003"/>
                    </a:ext>
                  </a:extLst>
                </a:gridCol>
              </a:tblGrid>
              <a:tr h="270819">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5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OS</a:t>
                      </a:r>
                      <a:r>
                        <a:rPr lang="en-US" sz="1500" b="1" kern="1200" baseline="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Rate (95% CI), %</a:t>
                      </a:r>
                      <a:endParaRPr lang="en-US" sz="15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3649" marR="23649" marT="23649" marB="2364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algn="ctr"/>
                      <a:r>
                        <a:rPr lang="en-US" sz="1500" b="1" dirty="0">
                          <a:solidFill>
                            <a:schemeClr val="bg1"/>
                          </a:solidFill>
                          <a:latin typeface="Arial Narrow" panose="020B0606020202030204" pitchFamily="34" charset="0"/>
                          <a:cs typeface="Arial" panose="020B0604020202020204" pitchFamily="34" charset="0"/>
                        </a:rPr>
                        <a:t>ESC</a:t>
                      </a:r>
                    </a:p>
                  </a:txBody>
                  <a:tcPr marL="23649" marR="23649" marT="23649" marB="2364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algn="ctr"/>
                      <a:r>
                        <a:rPr lang="en-US" sz="1500" b="1" dirty="0">
                          <a:solidFill>
                            <a:schemeClr val="bg1"/>
                          </a:solidFill>
                          <a:latin typeface="Arial Narrow" panose="020B0606020202030204" pitchFamily="34" charset="0"/>
                          <a:cs typeface="Arial" panose="020B0604020202020204" pitchFamily="34" charset="0"/>
                        </a:rPr>
                        <a:t>EXP</a:t>
                      </a:r>
                    </a:p>
                  </a:txBody>
                  <a:tcPr marL="23649" marR="23649" marT="23649" marB="2364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extLst>
                  <a:ext uri="{0D108BD9-81ED-4DB2-BD59-A6C34878D82A}">
                    <a16:rowId xmlns:a16="http://schemas.microsoft.com/office/drawing/2014/main" val="10000"/>
                  </a:ext>
                </a:extLst>
              </a:tr>
              <a:tr h="2708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spcBef>
                          <a:spcPts val="0"/>
                        </a:spcBef>
                        <a:spcAft>
                          <a:spcPts val="0"/>
                        </a:spcAft>
                      </a:pPr>
                      <a:r>
                        <a:rPr lang="en-US" sz="1500" b="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a:t>
                      </a:r>
                      <a:r>
                        <a:rPr lang="en-US" sz="1500" b="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months</a:t>
                      </a:r>
                      <a:endParaRPr lang="en-US" sz="1500" b="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9121" marR="59121" marT="23649" marB="236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98000"/>
                        </a:lnSpc>
                        <a:spcBef>
                          <a:spcPts val="0"/>
                        </a:spcBef>
                        <a:spcAft>
                          <a:spcPts val="0"/>
                        </a:spcAft>
                      </a:pP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58</a:t>
                      </a:r>
                      <a:r>
                        <a:rPr lang="en-US" sz="150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(40.2–72.2)</a:t>
                      </a:r>
                      <a:endPar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3649" marR="23649" marT="11824" marB="11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marL="0" marR="0" algn="ctr">
                        <a:lnSpc>
                          <a:spcPct val="98000"/>
                        </a:lnSpc>
                        <a:spcBef>
                          <a:spcPts val="0"/>
                        </a:spcBef>
                        <a:spcAft>
                          <a:spcPts val="0"/>
                        </a:spcAft>
                      </a:pP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60 (51.4</a:t>
                      </a:r>
                      <a:r>
                        <a:rPr lang="en-US" sz="150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t>
                      </a: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67.5)</a:t>
                      </a:r>
                    </a:p>
                  </a:txBody>
                  <a:tcPr marL="23649" marR="23649" marT="11824" marB="11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3"/>
                  </a:ext>
                </a:extLst>
              </a:tr>
              <a:tr h="270819">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marL="0" marR="0" indent="0">
                        <a:spcBef>
                          <a:spcPts val="0"/>
                        </a:spcBef>
                        <a:spcAft>
                          <a:spcPts val="0"/>
                        </a:spcAft>
                      </a:pPr>
                      <a:r>
                        <a:rPr lang="en-US" sz="1500" b="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a:t>
                      </a:r>
                      <a:r>
                        <a:rPr lang="en-US" sz="1500" b="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months</a:t>
                      </a:r>
                      <a:endParaRPr lang="en-US" sz="1500" b="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9121" marR="59121" marT="23649" marB="236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marL="0" marR="0" algn="ctr">
                        <a:lnSpc>
                          <a:spcPct val="98000"/>
                        </a:lnSpc>
                        <a:spcBef>
                          <a:spcPts val="0"/>
                        </a:spcBef>
                        <a:spcAft>
                          <a:spcPts val="0"/>
                        </a:spcAft>
                      </a:pP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46</a:t>
                      </a:r>
                      <a:r>
                        <a:rPr lang="en-US" sz="150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(29.5–61.7)</a:t>
                      </a:r>
                      <a:endPar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3813" marR="23813" marT="23813" marB="238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2621310" rtl="0" eaLnBrk="1" latinLnBrk="0" hangingPunct="1">
                        <a:defRPr sz="5160" kern="1200">
                          <a:solidFill>
                            <a:schemeClr val="tx1"/>
                          </a:solidFill>
                          <a:latin typeface="Calibri" panose="020F0502020204030204"/>
                        </a:defRPr>
                      </a:lvl1pPr>
                      <a:lvl2pPr marL="1310655" algn="l" defTabSz="2621310" rtl="0" eaLnBrk="1" latinLnBrk="0" hangingPunct="1">
                        <a:defRPr sz="5160" kern="1200">
                          <a:solidFill>
                            <a:schemeClr val="tx1"/>
                          </a:solidFill>
                          <a:latin typeface="Calibri" panose="020F0502020204030204"/>
                        </a:defRPr>
                      </a:lvl2pPr>
                      <a:lvl3pPr marL="2621310" algn="l" defTabSz="2621310" rtl="0" eaLnBrk="1" latinLnBrk="0" hangingPunct="1">
                        <a:defRPr sz="5160" kern="1200">
                          <a:solidFill>
                            <a:schemeClr val="tx1"/>
                          </a:solidFill>
                          <a:latin typeface="Calibri" panose="020F0502020204030204"/>
                        </a:defRPr>
                      </a:lvl3pPr>
                      <a:lvl4pPr marL="3931966" algn="l" defTabSz="2621310" rtl="0" eaLnBrk="1" latinLnBrk="0" hangingPunct="1">
                        <a:defRPr sz="5160" kern="1200">
                          <a:solidFill>
                            <a:schemeClr val="tx1"/>
                          </a:solidFill>
                          <a:latin typeface="Calibri" panose="020F0502020204030204"/>
                        </a:defRPr>
                      </a:lvl4pPr>
                      <a:lvl5pPr marL="5242621" algn="l" defTabSz="2621310" rtl="0" eaLnBrk="1" latinLnBrk="0" hangingPunct="1">
                        <a:defRPr sz="5160" kern="1200">
                          <a:solidFill>
                            <a:schemeClr val="tx1"/>
                          </a:solidFill>
                          <a:latin typeface="Calibri" panose="020F0502020204030204"/>
                        </a:defRPr>
                      </a:lvl5pPr>
                      <a:lvl6pPr marL="6553276" algn="l" defTabSz="2621310" rtl="0" eaLnBrk="1" latinLnBrk="0" hangingPunct="1">
                        <a:defRPr sz="5160" kern="1200">
                          <a:solidFill>
                            <a:schemeClr val="tx1"/>
                          </a:solidFill>
                          <a:latin typeface="Calibri" panose="020F0502020204030204"/>
                        </a:defRPr>
                      </a:lvl6pPr>
                      <a:lvl7pPr marL="7863931" algn="l" defTabSz="2621310" rtl="0" eaLnBrk="1" latinLnBrk="0" hangingPunct="1">
                        <a:defRPr sz="5160" kern="1200">
                          <a:solidFill>
                            <a:schemeClr val="tx1"/>
                          </a:solidFill>
                          <a:latin typeface="Calibri" panose="020F0502020204030204"/>
                        </a:defRPr>
                      </a:lvl7pPr>
                      <a:lvl8pPr marL="9174587" algn="l" defTabSz="2621310" rtl="0" eaLnBrk="1" latinLnBrk="0" hangingPunct="1">
                        <a:defRPr sz="5160" kern="1200">
                          <a:solidFill>
                            <a:schemeClr val="tx1"/>
                          </a:solidFill>
                          <a:latin typeface="Calibri" panose="020F0502020204030204"/>
                        </a:defRPr>
                      </a:lvl8pPr>
                      <a:lvl9pPr marL="10485242" algn="l" defTabSz="2621310" rtl="0" eaLnBrk="1" latinLnBrk="0" hangingPunct="1">
                        <a:defRPr sz="5160" kern="1200">
                          <a:solidFill>
                            <a:schemeClr val="tx1"/>
                          </a:solidFill>
                          <a:latin typeface="Calibri" panose="020F0502020204030204"/>
                        </a:defRPr>
                      </a:lvl9pPr>
                    </a:lstStyle>
                    <a:p>
                      <a:pPr marL="0" marR="0" algn="ctr">
                        <a:lnSpc>
                          <a:spcPct val="98000"/>
                        </a:lnSpc>
                        <a:spcBef>
                          <a:spcPts val="0"/>
                        </a:spcBef>
                        <a:spcAft>
                          <a:spcPts val="0"/>
                        </a:spcAft>
                      </a:pP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44 (35.3</a:t>
                      </a:r>
                      <a:r>
                        <a:rPr lang="en-US" sz="150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t>
                      </a:r>
                      <a:r>
                        <a:rPr lang="en-US" sz="15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51.9)</a:t>
                      </a:r>
                    </a:p>
                  </a:txBody>
                  <a:tcPr marL="23813" marR="23813" marT="23813" marB="238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2"/>
                  </a:ext>
                </a:extLst>
              </a:tr>
              <a:tr h="262816">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57150" marR="0" lvl="0" indent="-57150" algn="l" defTabSz="914400" rtl="0" eaLnBrk="1" fontAlgn="base" latinLnBrk="0" hangingPunct="1">
                        <a:lnSpc>
                          <a:spcPct val="98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9121" marR="59121" marT="23649" marB="236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900" dirty="0">
                        <a:solidFill>
                          <a:srgbClr val="000000"/>
                        </a:solidFill>
                        <a:effectLst/>
                        <a:latin typeface="+mn-lt"/>
                        <a:ea typeface="Times New Roman" panose="02020603050405020304" pitchFamily="18" charset="0"/>
                        <a:cs typeface="Vrinda" panose="020B0502040204020203" pitchFamily="34" charset="0"/>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57150" marR="0" lvl="0" indent="-57150" algn="l" defTabSz="914400" rtl="0" eaLnBrk="1" fontAlgn="base" latinLnBrk="0" hangingPunct="1">
                        <a:lnSpc>
                          <a:spcPct val="9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Vrinda" panose="020B0502040204020203" pitchFamily="34" charset="0"/>
                      </a:endParaRP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bl>
          </a:graphicData>
        </a:graphic>
      </p:graphicFrame>
      <p:sp>
        <p:nvSpPr>
          <p:cNvPr id="474" name="TextBox 473">
            <a:extLst>
              <a:ext uri="{FF2B5EF4-FFF2-40B4-BE49-F238E27FC236}">
                <a16:creationId xmlns:a16="http://schemas.microsoft.com/office/drawing/2014/main" id="{5C466E71-E23F-4BC0-A3CF-5F4395B10675}"/>
              </a:ext>
            </a:extLst>
          </p:cNvPr>
          <p:cNvSpPr txBox="1"/>
          <p:nvPr/>
        </p:nvSpPr>
        <p:spPr>
          <a:xfrm>
            <a:off x="7197839" y="3613094"/>
            <a:ext cx="3984267" cy="338554"/>
          </a:xfrm>
          <a:prstGeom prst="rect">
            <a:avLst/>
          </a:prstGeom>
          <a:noFill/>
        </p:spPr>
        <p:txBody>
          <a:bodyPr wrap="square" rtlCol="0">
            <a:spAutoFit/>
          </a:bodyPr>
          <a:lstStyle/>
          <a:p>
            <a:r>
              <a:rPr lang="en-US" sz="800" dirty="0">
                <a:solidFill>
                  <a:srgbClr val="898989"/>
                </a:solidFill>
                <a:cs typeface="Arial" panose="020B0604020202020204" pitchFamily="34" charset="0"/>
              </a:rPr>
              <a:t>Kaplan-Meier method; closed circles denote censored patients.</a:t>
            </a:r>
          </a:p>
          <a:p>
            <a:endParaRPr 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1201069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C313E-0061-4D90-A1DB-BEE2CD21A945}"/>
              </a:ext>
            </a:extLst>
          </p:cNvPr>
          <p:cNvSpPr>
            <a:spLocks noGrp="1"/>
          </p:cNvSpPr>
          <p:nvPr>
            <p:ph type="title"/>
          </p:nvPr>
        </p:nvSpPr>
        <p:spPr/>
        <p:txBody>
          <a:bodyPr/>
          <a:lstStyle/>
          <a:p>
            <a:r>
              <a:rPr lang="es-AR" sz="4000" dirty="0">
                <a:solidFill>
                  <a:srgbClr val="4472C4">
                    <a:lumMod val="50000"/>
                  </a:srgbClr>
                </a:solidFill>
              </a:rPr>
              <a:t>ALGUNOS</a:t>
            </a:r>
            <a:r>
              <a:rPr lang="es-AR" sz="4000" b="1" i="1" dirty="0">
                <a:solidFill>
                  <a:srgbClr val="4472C4">
                    <a:lumMod val="50000"/>
                  </a:srgbClr>
                </a:solidFill>
              </a:rPr>
              <a:t> </a:t>
            </a:r>
            <a:r>
              <a:rPr lang="es-AR" sz="4000" b="1" i="1" dirty="0" smtClean="0">
                <a:solidFill>
                  <a:srgbClr val="4472C4">
                    <a:lumMod val="50000"/>
                  </a:srgbClr>
                </a:solidFill>
              </a:rPr>
              <a:t>DESAFÍOS</a:t>
            </a:r>
            <a:r>
              <a:rPr lang="es-AR" sz="4000" dirty="0" smtClean="0">
                <a:solidFill>
                  <a:srgbClr val="4472C4">
                    <a:lumMod val="50000"/>
                  </a:srgbClr>
                </a:solidFill>
              </a:rPr>
              <a:t> </a:t>
            </a:r>
            <a:r>
              <a:rPr lang="es-AR" sz="4000" dirty="0">
                <a:solidFill>
                  <a:srgbClr val="4472C4">
                    <a:lumMod val="50000"/>
                  </a:srgbClr>
                </a:solidFill>
              </a:rPr>
              <a:t>EN HEPATOCARCINOMA</a:t>
            </a:r>
            <a:endParaRPr lang="es-AR" dirty="0"/>
          </a:p>
        </p:txBody>
      </p:sp>
      <p:sp>
        <p:nvSpPr>
          <p:cNvPr id="3" name="Marcador de contenido 2">
            <a:extLst>
              <a:ext uri="{FF2B5EF4-FFF2-40B4-BE49-F238E27FC236}">
                <a16:creationId xmlns:a16="http://schemas.microsoft.com/office/drawing/2014/main" id="{A0C9923F-3AFF-475E-A55D-0EC2C2706348}"/>
              </a:ext>
            </a:extLst>
          </p:cNvPr>
          <p:cNvSpPr>
            <a:spLocks noGrp="1"/>
          </p:cNvSpPr>
          <p:nvPr>
            <p:ph idx="1"/>
          </p:nvPr>
        </p:nvSpPr>
        <p:spPr>
          <a:xfrm>
            <a:off x="552450" y="1892300"/>
            <a:ext cx="10515600" cy="4351338"/>
          </a:xfrm>
        </p:spPr>
        <p:txBody>
          <a:bodyPr>
            <a:normAutofit/>
          </a:bodyPr>
          <a:lstStyle/>
          <a:p>
            <a:r>
              <a:rPr lang="es-AR" dirty="0"/>
              <a:t>Tratar 2 enfermedades en un mismo paciente (cirrosis y HCC)</a:t>
            </a:r>
          </a:p>
          <a:p>
            <a:pPr marL="0" indent="0">
              <a:buNone/>
            </a:pPr>
            <a:endParaRPr lang="es-AR" dirty="0"/>
          </a:p>
          <a:p>
            <a:r>
              <a:rPr lang="es-AR" dirty="0"/>
              <a:t>Seleccionar la mejor primera línea en enfermedad avanzada</a:t>
            </a:r>
          </a:p>
          <a:p>
            <a:pPr marL="0" indent="0">
              <a:buNone/>
            </a:pPr>
            <a:endParaRPr lang="es-AR" dirty="0"/>
          </a:p>
          <a:p>
            <a:r>
              <a:rPr lang="es-AR" dirty="0"/>
              <a:t>Elegir las líneas ulteriores (¿secuenciación?)</a:t>
            </a:r>
          </a:p>
          <a:p>
            <a:endParaRPr lang="es-AR" dirty="0"/>
          </a:p>
          <a:p>
            <a:r>
              <a:rPr lang="es-AR" sz="3300" b="1" dirty="0"/>
              <a:t>Selección clínica y molecular de los pacientes</a:t>
            </a:r>
            <a:endParaRPr lang="es-AR" dirty="0"/>
          </a:p>
          <a:p>
            <a:pPr marL="0" indent="0">
              <a:buNone/>
            </a:pPr>
            <a:endParaRPr lang="es-AR" dirty="0"/>
          </a:p>
          <a:p>
            <a:pPr marL="0" indent="0">
              <a:buNone/>
            </a:pPr>
            <a:endParaRPr lang="es-AR" dirty="0"/>
          </a:p>
          <a:p>
            <a:endParaRPr lang="es-AR" dirty="0"/>
          </a:p>
        </p:txBody>
      </p:sp>
    </p:spTree>
    <p:extLst>
      <p:ext uri="{BB962C8B-B14F-4D97-AF65-F5344CB8AC3E}">
        <p14:creationId xmlns:p14="http://schemas.microsoft.com/office/powerpoint/2010/main" val="305205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tiempo</a:t>
            </a:r>
            <a:r>
              <a:rPr lang="en-US" sz="2800" i="1" dirty="0">
                <a:solidFill>
                  <a:schemeClr val="accent1">
                    <a:lumMod val="50000"/>
                  </a:schemeClr>
                </a:solidFill>
              </a:rPr>
              <a:t> a la </a:t>
            </a:r>
            <a:r>
              <a:rPr lang="en-US" sz="2800" i="1" dirty="0" err="1">
                <a:solidFill>
                  <a:schemeClr val="accent1">
                    <a:lumMod val="50000"/>
                  </a:schemeClr>
                </a:solidFill>
              </a:rPr>
              <a:t>respuesta</a:t>
            </a:r>
            <a:endParaRPr lang="en-US" sz="2800" i="1" dirty="0">
              <a:solidFill>
                <a:schemeClr val="accent1">
                  <a:lumMod val="50000"/>
                </a:schemeClr>
              </a:solidFill>
            </a:endParaRPr>
          </a:p>
        </p:txBody>
      </p:sp>
      <p:sp>
        <p:nvSpPr>
          <p:cNvPr id="17" name="Text Placeholder 16">
            <a:extLst>
              <a:ext uri="{FF2B5EF4-FFF2-40B4-BE49-F238E27FC236}">
                <a16:creationId xmlns:a16="http://schemas.microsoft.com/office/drawing/2014/main" id="{117F2823-B099-4D39-847C-3A34D40E9D08}"/>
              </a:ext>
            </a:extLst>
          </p:cNvPr>
          <p:cNvSpPr>
            <a:spLocks noGrp="1"/>
          </p:cNvSpPr>
          <p:nvPr>
            <p:ph type="body" sz="quarter" idx="14"/>
          </p:nvPr>
        </p:nvSpPr>
        <p:spPr>
          <a:xfrm>
            <a:off x="838199" y="5827583"/>
            <a:ext cx="10552176" cy="228600"/>
          </a:xfrm>
        </p:spPr>
        <p:txBody>
          <a:bodyPr/>
          <a:lstStyle/>
          <a:p>
            <a:r>
              <a:rPr lang="en-US"/>
              <a:t>Tumor response assessed by BICR using RECIST v1.1.</a:t>
            </a:r>
            <a:endParaRPr lang="en-US" dirty="0"/>
          </a:p>
        </p:txBody>
      </p:sp>
      <p:sp>
        <p:nvSpPr>
          <p:cNvPr id="250" name="Content Placeholder 1">
            <a:extLst>
              <a:ext uri="{FF2B5EF4-FFF2-40B4-BE49-F238E27FC236}">
                <a16:creationId xmlns:a16="http://schemas.microsoft.com/office/drawing/2014/main" id="{54EA55CD-F3CC-4622-9398-7B615F2CF288}"/>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graphicFrame>
        <p:nvGraphicFramePr>
          <p:cNvPr id="496" name="Table 495">
            <a:extLst>
              <a:ext uri="{FF2B5EF4-FFF2-40B4-BE49-F238E27FC236}">
                <a16:creationId xmlns:a16="http://schemas.microsoft.com/office/drawing/2014/main" id="{4149BBA2-62B6-4032-891B-A84177EEEB17}"/>
              </a:ext>
            </a:extLst>
          </p:cNvPr>
          <p:cNvGraphicFramePr>
            <a:graphicFrameLocks noGrp="1"/>
          </p:cNvGraphicFramePr>
          <p:nvPr/>
        </p:nvGraphicFramePr>
        <p:xfrm>
          <a:off x="1709170" y="5081632"/>
          <a:ext cx="2892460" cy="426982"/>
        </p:xfrm>
        <a:graphic>
          <a:graphicData uri="http://schemas.openxmlformats.org/drawingml/2006/table">
            <a:tbl>
              <a:tblPr firstRow="1" firstCol="1" bandRow="1"/>
              <a:tblGrid>
                <a:gridCol w="1652835">
                  <a:extLst>
                    <a:ext uri="{9D8B030D-6E8A-4147-A177-3AD203B41FA5}">
                      <a16:colId xmlns:a16="http://schemas.microsoft.com/office/drawing/2014/main" val="20000"/>
                    </a:ext>
                  </a:extLst>
                </a:gridCol>
                <a:gridCol w="1239625">
                  <a:extLst>
                    <a:ext uri="{9D8B030D-6E8A-4147-A177-3AD203B41FA5}">
                      <a16:colId xmlns:a16="http://schemas.microsoft.com/office/drawing/2014/main" val="20002"/>
                    </a:ext>
                  </a:extLst>
                </a:gridCol>
              </a:tblGrid>
              <a:tr h="213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TTR, median (range),</a:t>
                      </a:r>
                      <a:r>
                        <a:rPr lang="en-US" sz="1100" b="1" spc="-1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a:t>
                      </a:r>
                      <a:endPar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651" marR="51651" marT="20660" marB="206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100" kern="12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1.4 (1.3–6.9)</a:t>
                      </a:r>
                      <a:endParaRPr lang="en-US" sz="11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0804" marR="20804" marT="20804" marB="2080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1"/>
                  </a:ext>
                </a:extLst>
              </a:tr>
              <a:tr h="213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DOR,</a:t>
                      </a:r>
                      <a:r>
                        <a:rPr lang="en-US" sz="1100" b="1" spc="-1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median (range), mo</a:t>
                      </a:r>
                      <a:endPar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651" marR="51651" marT="20660" marB="206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100" kern="12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19.35</a:t>
                      </a:r>
                      <a:r>
                        <a:rPr lang="en-US" sz="1100" kern="1200" spc="-1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(2.8–38.2+)</a:t>
                      </a:r>
                      <a:endParaRPr lang="en-US" sz="11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0804" marR="20804" marT="20804" marB="2080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2"/>
                  </a:ext>
                </a:extLst>
              </a:tr>
            </a:tbl>
          </a:graphicData>
        </a:graphic>
      </p:graphicFrame>
      <p:graphicFrame>
        <p:nvGraphicFramePr>
          <p:cNvPr id="497" name="Table 496">
            <a:extLst>
              <a:ext uri="{FF2B5EF4-FFF2-40B4-BE49-F238E27FC236}">
                <a16:creationId xmlns:a16="http://schemas.microsoft.com/office/drawing/2014/main" id="{4C95EDF4-ABFA-4416-B160-18582A729E7A}"/>
              </a:ext>
            </a:extLst>
          </p:cNvPr>
          <p:cNvGraphicFramePr>
            <a:graphicFrameLocks noGrp="1"/>
          </p:cNvGraphicFramePr>
          <p:nvPr/>
        </p:nvGraphicFramePr>
        <p:xfrm>
          <a:off x="5447042" y="5097426"/>
          <a:ext cx="2892460" cy="426982"/>
        </p:xfrm>
        <a:graphic>
          <a:graphicData uri="http://schemas.openxmlformats.org/drawingml/2006/table">
            <a:tbl>
              <a:tblPr firstRow="1" firstCol="1" bandRow="1"/>
              <a:tblGrid>
                <a:gridCol w="1652835">
                  <a:extLst>
                    <a:ext uri="{9D8B030D-6E8A-4147-A177-3AD203B41FA5}">
                      <a16:colId xmlns:a16="http://schemas.microsoft.com/office/drawing/2014/main" val="20000"/>
                    </a:ext>
                  </a:extLst>
                </a:gridCol>
                <a:gridCol w="1239625">
                  <a:extLst>
                    <a:ext uri="{9D8B030D-6E8A-4147-A177-3AD203B41FA5}">
                      <a16:colId xmlns:a16="http://schemas.microsoft.com/office/drawing/2014/main" val="20002"/>
                    </a:ext>
                  </a:extLst>
                </a:gridCol>
              </a:tblGrid>
              <a:tr h="213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TTR, median (range),</a:t>
                      </a:r>
                      <a:r>
                        <a:rPr lang="en-US" sz="1100" b="1" spc="-1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a:t>
                      </a:r>
                      <a:endPar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651" marR="51651" marT="20660" marB="206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100" kern="12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 (1.2–7.0)</a:t>
                      </a:r>
                      <a:endParaRPr lang="en-US" sz="11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0804" marR="20804" marT="20804" marB="2080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1"/>
                  </a:ext>
                </a:extLst>
              </a:tr>
              <a:tr h="213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DOR,</a:t>
                      </a:r>
                      <a:r>
                        <a:rPr lang="en-US" sz="1100" b="1" spc="-1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median (range), mo</a:t>
                      </a:r>
                      <a:endParaRPr lang="en-US" sz="1100" b="1" spc="-1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651" marR="51651" marT="20660" marB="206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100" kern="12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16.59</a:t>
                      </a:r>
                      <a:r>
                        <a:rPr lang="en-US" sz="1100" kern="1200" spc="-10" baseline="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(3.2–16.8+)</a:t>
                      </a:r>
                      <a:endParaRPr lang="en-US" sz="1100" spc="-1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0804" marR="20804" marT="20804" marB="2080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2"/>
                  </a:ext>
                </a:extLst>
              </a:tr>
            </a:tbl>
          </a:graphicData>
        </a:graphic>
      </p:graphicFrame>
      <p:sp>
        <p:nvSpPr>
          <p:cNvPr id="499" name="Rectangle 498">
            <a:extLst>
              <a:ext uri="{FF2B5EF4-FFF2-40B4-BE49-F238E27FC236}">
                <a16:creationId xmlns:a16="http://schemas.microsoft.com/office/drawing/2014/main" id="{98F1DA3C-3024-4BEF-9654-24112844A95D}"/>
              </a:ext>
            </a:extLst>
          </p:cNvPr>
          <p:cNvSpPr/>
          <p:nvPr/>
        </p:nvSpPr>
        <p:spPr>
          <a:xfrm>
            <a:off x="8650254" y="3986371"/>
            <a:ext cx="631869" cy="825903"/>
          </a:xfrm>
          <a:prstGeom prst="rect">
            <a:avLst/>
          </a:prstGeom>
          <a:solidFill>
            <a:sysClr val="window" lastClr="FFFFFF"/>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grpSp>
        <p:nvGrpSpPr>
          <p:cNvPr id="500" name="Group 499">
            <a:extLst>
              <a:ext uri="{FF2B5EF4-FFF2-40B4-BE49-F238E27FC236}">
                <a16:creationId xmlns:a16="http://schemas.microsoft.com/office/drawing/2014/main" id="{578BE944-4995-4993-945D-B37D9BEB9F10}"/>
              </a:ext>
            </a:extLst>
          </p:cNvPr>
          <p:cNvGrpSpPr>
            <a:grpSpLocks noChangeAspect="1"/>
          </p:cNvGrpSpPr>
          <p:nvPr/>
        </p:nvGrpSpPr>
        <p:grpSpPr>
          <a:xfrm>
            <a:off x="6141669" y="2659366"/>
            <a:ext cx="2637679" cy="2377435"/>
            <a:chOff x="5076488" y="1516433"/>
            <a:chExt cx="2653725" cy="2391899"/>
          </a:xfrm>
        </p:grpSpPr>
        <p:sp>
          <p:nvSpPr>
            <p:cNvPr id="598" name="object 31">
              <a:extLst>
                <a:ext uri="{FF2B5EF4-FFF2-40B4-BE49-F238E27FC236}">
                  <a16:creationId xmlns:a16="http://schemas.microsoft.com/office/drawing/2014/main" id="{F6591F58-D4E8-40A5-A5EA-0A2DDC941D37}"/>
                </a:ext>
              </a:extLst>
            </p:cNvPr>
            <p:cNvSpPr txBox="1">
              <a:spLocks noChangeAspect="1"/>
            </p:cNvSpPr>
            <p:nvPr/>
          </p:nvSpPr>
          <p:spPr>
            <a:xfrm>
              <a:off x="5911857" y="3660613"/>
              <a:ext cx="936285" cy="247719"/>
            </a:xfrm>
            <a:prstGeom prst="rect">
              <a:avLst/>
            </a:prstGeom>
          </p:spPr>
          <p:txBody>
            <a:bodyPr vert="horz" wrap="square" lIns="0" tIns="76200" rIns="0" bIns="0" rtlCol="0">
              <a:spAutoFit/>
            </a:bodyPr>
            <a:lstStyle/>
            <a:p>
              <a:pPr marL="12700" algn="ctr" defTabSz="457189">
                <a:spcBef>
                  <a:spcPts val="600"/>
                </a:spcBef>
                <a:defRPr/>
              </a:pPr>
              <a:r>
                <a:rPr lang="en-US" sz="1100" b="1" kern="0" dirty="0">
                  <a:solidFill>
                    <a:srgbClr val="010202"/>
                  </a:solidFill>
                  <a:latin typeface="Arial Narrow" panose="020B0606020202030204" pitchFamily="34" charset="0"/>
                  <a:cs typeface="Arial"/>
                </a:rPr>
                <a:t>Months</a:t>
              </a:r>
              <a:endParaRPr sz="1100" kern="0" dirty="0">
                <a:solidFill>
                  <a:prstClr val="black"/>
                </a:solidFill>
                <a:latin typeface="Arial Narrow" panose="020B0606020202030204" pitchFamily="34" charset="0"/>
                <a:cs typeface="Arial"/>
              </a:endParaRPr>
            </a:p>
          </p:txBody>
        </p:sp>
        <p:grpSp>
          <p:nvGrpSpPr>
            <p:cNvPr id="599" name="Group 598">
              <a:extLst>
                <a:ext uri="{FF2B5EF4-FFF2-40B4-BE49-F238E27FC236}">
                  <a16:creationId xmlns:a16="http://schemas.microsoft.com/office/drawing/2014/main" id="{72257156-3F81-4342-986C-2BC7CC9DE5D6}"/>
                </a:ext>
              </a:extLst>
            </p:cNvPr>
            <p:cNvGrpSpPr>
              <a:grpSpLocks noChangeAspect="1"/>
            </p:cNvGrpSpPr>
            <p:nvPr/>
          </p:nvGrpSpPr>
          <p:grpSpPr>
            <a:xfrm>
              <a:off x="5076488" y="1516433"/>
              <a:ext cx="2653725" cy="2254993"/>
              <a:chOff x="4425181" y="1372396"/>
              <a:chExt cx="2823111" cy="2398925"/>
            </a:xfrm>
          </p:grpSpPr>
          <p:grpSp>
            <p:nvGrpSpPr>
              <p:cNvPr id="600" name="Group 599">
                <a:extLst>
                  <a:ext uri="{FF2B5EF4-FFF2-40B4-BE49-F238E27FC236}">
                    <a16:creationId xmlns:a16="http://schemas.microsoft.com/office/drawing/2014/main" id="{72F640F7-E9DE-445F-857E-FA4AADA3CC72}"/>
                  </a:ext>
                </a:extLst>
              </p:cNvPr>
              <p:cNvGrpSpPr/>
              <p:nvPr/>
            </p:nvGrpSpPr>
            <p:grpSpPr>
              <a:xfrm>
                <a:off x="4425181" y="2935799"/>
                <a:ext cx="1314417" cy="561903"/>
                <a:chOff x="4638522" y="1304290"/>
                <a:chExt cx="1032358" cy="441325"/>
              </a:xfrm>
            </p:grpSpPr>
            <p:sp>
              <p:nvSpPr>
                <p:cNvPr id="695" name="bk object 170">
                  <a:extLst>
                    <a:ext uri="{FF2B5EF4-FFF2-40B4-BE49-F238E27FC236}">
                      <a16:creationId xmlns:a16="http://schemas.microsoft.com/office/drawing/2014/main" id="{2DFDBAD5-C7D0-43AB-A801-2393ED65D85A}"/>
                    </a:ext>
                  </a:extLst>
                </p:cNvPr>
                <p:cNvSpPr/>
                <p:nvPr/>
              </p:nvSpPr>
              <p:spPr>
                <a:xfrm>
                  <a:off x="4638522" y="1304290"/>
                  <a:ext cx="870585" cy="59055"/>
                </a:xfrm>
                <a:custGeom>
                  <a:avLst/>
                  <a:gdLst/>
                  <a:ahLst/>
                  <a:cxnLst/>
                  <a:rect l="l" t="t" r="r" b="b"/>
                  <a:pathLst>
                    <a:path w="870585" h="59055">
                      <a:moveTo>
                        <a:pt x="870000" y="58864"/>
                      </a:moveTo>
                      <a:lnTo>
                        <a:pt x="0" y="58864"/>
                      </a:lnTo>
                      <a:lnTo>
                        <a:pt x="0" y="0"/>
                      </a:lnTo>
                      <a:lnTo>
                        <a:pt x="870000" y="0"/>
                      </a:lnTo>
                      <a:lnTo>
                        <a:pt x="870000"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696" name="bk object 171">
                  <a:extLst>
                    <a:ext uri="{FF2B5EF4-FFF2-40B4-BE49-F238E27FC236}">
                      <a16:creationId xmlns:a16="http://schemas.microsoft.com/office/drawing/2014/main" id="{7CCDD4D0-861E-432A-8D89-456A3FEAAB86}"/>
                    </a:ext>
                  </a:extLst>
                </p:cNvPr>
                <p:cNvSpPr/>
                <p:nvPr/>
              </p:nvSpPr>
              <p:spPr>
                <a:xfrm>
                  <a:off x="5622620" y="1309712"/>
                  <a:ext cx="48260" cy="48260"/>
                </a:xfrm>
                <a:custGeom>
                  <a:avLst/>
                  <a:gdLst/>
                  <a:ahLst/>
                  <a:cxnLst/>
                  <a:rect l="l" t="t" r="r" b="b"/>
                  <a:pathLst>
                    <a:path w="48260" h="48259">
                      <a:moveTo>
                        <a:pt x="47993" y="48006"/>
                      </a:moveTo>
                      <a:lnTo>
                        <a:pt x="0" y="48006"/>
                      </a:lnTo>
                      <a:lnTo>
                        <a:pt x="0" y="0"/>
                      </a:lnTo>
                      <a:lnTo>
                        <a:pt x="47993" y="0"/>
                      </a:lnTo>
                      <a:lnTo>
                        <a:pt x="47993"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7" name="bk object 172">
                  <a:extLst>
                    <a:ext uri="{FF2B5EF4-FFF2-40B4-BE49-F238E27FC236}">
                      <a16:creationId xmlns:a16="http://schemas.microsoft.com/office/drawing/2014/main" id="{B84C9BEC-733E-4DE8-A5A6-5B39D300CC99}"/>
                    </a:ext>
                  </a:extLst>
                </p:cNvPr>
                <p:cNvSpPr/>
                <p:nvPr/>
              </p:nvSpPr>
              <p:spPr>
                <a:xfrm>
                  <a:off x="5508523" y="1307133"/>
                  <a:ext cx="80010" cy="53340"/>
                </a:xfrm>
                <a:custGeom>
                  <a:avLst/>
                  <a:gdLst/>
                  <a:ahLst/>
                  <a:cxnLst/>
                  <a:rect l="l" t="t" r="r" b="b"/>
                  <a:pathLst>
                    <a:path w="80010" h="53340">
                      <a:moveTo>
                        <a:pt x="27152" y="0"/>
                      </a:moveTo>
                      <a:lnTo>
                        <a:pt x="27152" y="17487"/>
                      </a:lnTo>
                      <a:lnTo>
                        <a:pt x="0" y="17487"/>
                      </a:lnTo>
                      <a:lnTo>
                        <a:pt x="0" y="36525"/>
                      </a:lnTo>
                      <a:lnTo>
                        <a:pt x="27152" y="36525"/>
                      </a:lnTo>
                      <a:lnTo>
                        <a:pt x="27152" y="53174"/>
                      </a:lnTo>
                      <a:lnTo>
                        <a:pt x="79984" y="26581"/>
                      </a:lnTo>
                      <a:lnTo>
                        <a:pt x="27152"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98" name="bk object 173">
                  <a:extLst>
                    <a:ext uri="{FF2B5EF4-FFF2-40B4-BE49-F238E27FC236}">
                      <a16:creationId xmlns:a16="http://schemas.microsoft.com/office/drawing/2014/main" id="{65C2DC01-16B6-4378-89C9-730CE6F75E69}"/>
                    </a:ext>
                  </a:extLst>
                </p:cNvPr>
                <p:cNvSpPr/>
                <p:nvPr/>
              </p:nvSpPr>
              <p:spPr>
                <a:xfrm>
                  <a:off x="4871045" y="1307805"/>
                  <a:ext cx="52069" cy="52069"/>
                </a:xfrm>
                <a:custGeom>
                  <a:avLst/>
                  <a:gdLst/>
                  <a:ahLst/>
                  <a:cxnLst/>
                  <a:rect l="l" t="t" r="r" b="b"/>
                  <a:pathLst>
                    <a:path w="52070" h="52069">
                      <a:moveTo>
                        <a:pt x="51854" y="25920"/>
                      </a:moveTo>
                      <a:lnTo>
                        <a:pt x="49816" y="36009"/>
                      </a:lnTo>
                      <a:lnTo>
                        <a:pt x="44259" y="44248"/>
                      </a:lnTo>
                      <a:lnTo>
                        <a:pt x="36016" y="49804"/>
                      </a:lnTo>
                      <a:lnTo>
                        <a:pt x="25920" y="51841"/>
                      </a:lnTo>
                      <a:lnTo>
                        <a:pt x="15832" y="49804"/>
                      </a:lnTo>
                      <a:lnTo>
                        <a:pt x="7593" y="44248"/>
                      </a:lnTo>
                      <a:lnTo>
                        <a:pt x="2037" y="36009"/>
                      </a:lnTo>
                      <a:lnTo>
                        <a:pt x="0" y="25920"/>
                      </a:lnTo>
                      <a:lnTo>
                        <a:pt x="2037" y="15826"/>
                      </a:lnTo>
                      <a:lnTo>
                        <a:pt x="7593" y="7588"/>
                      </a:lnTo>
                      <a:lnTo>
                        <a:pt x="15832" y="2035"/>
                      </a:lnTo>
                      <a:lnTo>
                        <a:pt x="25920" y="0"/>
                      </a:lnTo>
                      <a:lnTo>
                        <a:pt x="36016" y="2035"/>
                      </a:lnTo>
                      <a:lnTo>
                        <a:pt x="44259" y="7588"/>
                      </a:lnTo>
                      <a:lnTo>
                        <a:pt x="49816" y="15826"/>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9" name="bk object 174">
                  <a:extLst>
                    <a:ext uri="{FF2B5EF4-FFF2-40B4-BE49-F238E27FC236}">
                      <a16:creationId xmlns:a16="http://schemas.microsoft.com/office/drawing/2014/main" id="{04712581-7E3C-41BF-8B85-C1467DCB5B39}"/>
                    </a:ext>
                  </a:extLst>
                </p:cNvPr>
                <p:cNvSpPr/>
                <p:nvPr/>
              </p:nvSpPr>
              <p:spPr>
                <a:xfrm>
                  <a:off x="4638522" y="1380744"/>
                  <a:ext cx="870585" cy="59055"/>
                </a:xfrm>
                <a:custGeom>
                  <a:avLst/>
                  <a:gdLst/>
                  <a:ahLst/>
                  <a:cxnLst/>
                  <a:rect l="l" t="t" r="r" b="b"/>
                  <a:pathLst>
                    <a:path w="870585" h="59055">
                      <a:moveTo>
                        <a:pt x="870000" y="58864"/>
                      </a:moveTo>
                      <a:lnTo>
                        <a:pt x="0" y="58864"/>
                      </a:lnTo>
                      <a:lnTo>
                        <a:pt x="0" y="0"/>
                      </a:lnTo>
                      <a:lnTo>
                        <a:pt x="870000" y="0"/>
                      </a:lnTo>
                      <a:lnTo>
                        <a:pt x="870000"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700" name="bk object 175">
                  <a:extLst>
                    <a:ext uri="{FF2B5EF4-FFF2-40B4-BE49-F238E27FC236}">
                      <a16:creationId xmlns:a16="http://schemas.microsoft.com/office/drawing/2014/main" id="{960CFB58-215D-47B3-86AF-7C3E930612B7}"/>
                    </a:ext>
                  </a:extLst>
                </p:cNvPr>
                <p:cNvSpPr/>
                <p:nvPr/>
              </p:nvSpPr>
              <p:spPr>
                <a:xfrm>
                  <a:off x="5580545" y="1386179"/>
                  <a:ext cx="48260" cy="48260"/>
                </a:xfrm>
                <a:custGeom>
                  <a:avLst/>
                  <a:gdLst/>
                  <a:ahLst/>
                  <a:cxnLst/>
                  <a:rect l="l" t="t" r="r" b="b"/>
                  <a:pathLst>
                    <a:path w="48260" h="48259">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1" name="bk object 176">
                  <a:extLst>
                    <a:ext uri="{FF2B5EF4-FFF2-40B4-BE49-F238E27FC236}">
                      <a16:creationId xmlns:a16="http://schemas.microsoft.com/office/drawing/2014/main" id="{98915F74-4227-416E-A3D8-642584A778A8}"/>
                    </a:ext>
                  </a:extLst>
                </p:cNvPr>
                <p:cNvSpPr/>
                <p:nvPr/>
              </p:nvSpPr>
              <p:spPr>
                <a:xfrm>
                  <a:off x="5508523" y="1383593"/>
                  <a:ext cx="80010" cy="53340"/>
                </a:xfrm>
                <a:custGeom>
                  <a:avLst/>
                  <a:gdLst/>
                  <a:ahLst/>
                  <a:cxnLst/>
                  <a:rect l="l" t="t" r="r" b="b"/>
                  <a:pathLst>
                    <a:path w="80010" h="53340">
                      <a:moveTo>
                        <a:pt x="27152" y="0"/>
                      </a:moveTo>
                      <a:lnTo>
                        <a:pt x="27152" y="17475"/>
                      </a:lnTo>
                      <a:lnTo>
                        <a:pt x="0" y="17475"/>
                      </a:lnTo>
                      <a:lnTo>
                        <a:pt x="0" y="36512"/>
                      </a:lnTo>
                      <a:lnTo>
                        <a:pt x="27152" y="36512"/>
                      </a:lnTo>
                      <a:lnTo>
                        <a:pt x="27152" y="53174"/>
                      </a:lnTo>
                      <a:lnTo>
                        <a:pt x="79984" y="26581"/>
                      </a:lnTo>
                      <a:lnTo>
                        <a:pt x="27152"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702" name="bk object 177">
                  <a:extLst>
                    <a:ext uri="{FF2B5EF4-FFF2-40B4-BE49-F238E27FC236}">
                      <a16:creationId xmlns:a16="http://schemas.microsoft.com/office/drawing/2014/main" id="{B7F13768-25DE-43E4-8A1B-7E939AE70E3A}"/>
                    </a:ext>
                  </a:extLst>
                </p:cNvPr>
                <p:cNvSpPr/>
                <p:nvPr/>
              </p:nvSpPr>
              <p:spPr>
                <a:xfrm>
                  <a:off x="4725540" y="1384254"/>
                  <a:ext cx="52069" cy="52069"/>
                </a:xfrm>
                <a:custGeom>
                  <a:avLst/>
                  <a:gdLst/>
                  <a:ahLst/>
                  <a:cxnLst/>
                  <a:rect l="l" t="t" r="r" b="b"/>
                  <a:pathLst>
                    <a:path w="52070" h="52069">
                      <a:moveTo>
                        <a:pt x="51841" y="25920"/>
                      </a:moveTo>
                      <a:lnTo>
                        <a:pt x="49805" y="36014"/>
                      </a:lnTo>
                      <a:lnTo>
                        <a:pt x="44253" y="44253"/>
                      </a:lnTo>
                      <a:lnTo>
                        <a:pt x="36014" y="49805"/>
                      </a:lnTo>
                      <a:lnTo>
                        <a:pt x="25920" y="51841"/>
                      </a:lnTo>
                      <a:lnTo>
                        <a:pt x="15832" y="49805"/>
                      </a:lnTo>
                      <a:lnTo>
                        <a:pt x="7593" y="44253"/>
                      </a:lnTo>
                      <a:lnTo>
                        <a:pt x="2037" y="36014"/>
                      </a:lnTo>
                      <a:lnTo>
                        <a:pt x="0" y="25920"/>
                      </a:lnTo>
                      <a:lnTo>
                        <a:pt x="2037" y="15832"/>
                      </a:lnTo>
                      <a:lnTo>
                        <a:pt x="7593" y="7593"/>
                      </a:lnTo>
                      <a:lnTo>
                        <a:pt x="15832" y="2037"/>
                      </a:lnTo>
                      <a:lnTo>
                        <a:pt x="25920" y="0"/>
                      </a:lnTo>
                      <a:lnTo>
                        <a:pt x="36014" y="2037"/>
                      </a:lnTo>
                      <a:lnTo>
                        <a:pt x="44253" y="7593"/>
                      </a:lnTo>
                      <a:lnTo>
                        <a:pt x="49805"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3" name="bk object 178">
                  <a:extLst>
                    <a:ext uri="{FF2B5EF4-FFF2-40B4-BE49-F238E27FC236}">
                      <a16:creationId xmlns:a16="http://schemas.microsoft.com/office/drawing/2014/main" id="{61341EB3-0CCB-40B4-BA48-5D461D0F6571}"/>
                    </a:ext>
                  </a:extLst>
                </p:cNvPr>
                <p:cNvSpPr/>
                <p:nvPr/>
              </p:nvSpPr>
              <p:spPr>
                <a:xfrm>
                  <a:off x="4638535" y="1610093"/>
                  <a:ext cx="814705" cy="59055"/>
                </a:xfrm>
                <a:custGeom>
                  <a:avLst/>
                  <a:gdLst/>
                  <a:ahLst/>
                  <a:cxnLst/>
                  <a:rect l="l" t="t" r="r" b="b"/>
                  <a:pathLst>
                    <a:path w="814704" h="59055">
                      <a:moveTo>
                        <a:pt x="814222" y="58864"/>
                      </a:moveTo>
                      <a:lnTo>
                        <a:pt x="0" y="58864"/>
                      </a:lnTo>
                      <a:lnTo>
                        <a:pt x="0" y="0"/>
                      </a:lnTo>
                      <a:lnTo>
                        <a:pt x="814222" y="0"/>
                      </a:lnTo>
                      <a:lnTo>
                        <a:pt x="814222"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704" name="bk object 179">
                  <a:extLst>
                    <a:ext uri="{FF2B5EF4-FFF2-40B4-BE49-F238E27FC236}">
                      <a16:creationId xmlns:a16="http://schemas.microsoft.com/office/drawing/2014/main" id="{C7B9FD26-60D4-4BC2-8025-5D4A6AAF5C61}"/>
                    </a:ext>
                  </a:extLst>
                </p:cNvPr>
                <p:cNvSpPr/>
                <p:nvPr/>
              </p:nvSpPr>
              <p:spPr>
                <a:xfrm>
                  <a:off x="5578437" y="1615541"/>
                  <a:ext cx="48260" cy="48260"/>
                </a:xfrm>
                <a:custGeom>
                  <a:avLst/>
                  <a:gdLst/>
                  <a:ahLst/>
                  <a:cxnLst/>
                  <a:rect l="l" t="t" r="r" b="b"/>
                  <a:pathLst>
                    <a:path w="48260" h="48260">
                      <a:moveTo>
                        <a:pt x="48005" y="48005"/>
                      </a:moveTo>
                      <a:lnTo>
                        <a:pt x="0" y="48005"/>
                      </a:lnTo>
                      <a:lnTo>
                        <a:pt x="0" y="0"/>
                      </a:lnTo>
                      <a:lnTo>
                        <a:pt x="48005" y="0"/>
                      </a:lnTo>
                      <a:lnTo>
                        <a:pt x="48005" y="48005"/>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5" name="bk object 180">
                  <a:extLst>
                    <a:ext uri="{FF2B5EF4-FFF2-40B4-BE49-F238E27FC236}">
                      <a16:creationId xmlns:a16="http://schemas.microsoft.com/office/drawing/2014/main" id="{47003302-B794-474D-BCFB-7638AB2BDE87}"/>
                    </a:ext>
                  </a:extLst>
                </p:cNvPr>
                <p:cNvSpPr/>
                <p:nvPr/>
              </p:nvSpPr>
              <p:spPr>
                <a:xfrm>
                  <a:off x="5578437" y="1615541"/>
                  <a:ext cx="48260" cy="48260"/>
                </a:xfrm>
                <a:custGeom>
                  <a:avLst/>
                  <a:gdLst/>
                  <a:ahLst/>
                  <a:cxnLst/>
                  <a:rect l="l" t="t" r="r" b="b"/>
                  <a:pathLst>
                    <a:path w="48260" h="48260">
                      <a:moveTo>
                        <a:pt x="48005" y="48005"/>
                      </a:moveTo>
                      <a:lnTo>
                        <a:pt x="0" y="48005"/>
                      </a:lnTo>
                      <a:lnTo>
                        <a:pt x="0" y="0"/>
                      </a:lnTo>
                      <a:lnTo>
                        <a:pt x="48005" y="0"/>
                      </a:lnTo>
                      <a:lnTo>
                        <a:pt x="48005" y="48005"/>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6" name="bk object 181">
                  <a:extLst>
                    <a:ext uri="{FF2B5EF4-FFF2-40B4-BE49-F238E27FC236}">
                      <a16:creationId xmlns:a16="http://schemas.microsoft.com/office/drawing/2014/main" id="{14F33C48-2857-4290-BB79-AEFE6F290C5F}"/>
                    </a:ext>
                  </a:extLst>
                </p:cNvPr>
                <p:cNvSpPr/>
                <p:nvPr/>
              </p:nvSpPr>
              <p:spPr>
                <a:xfrm>
                  <a:off x="4730997" y="1613610"/>
                  <a:ext cx="52069" cy="52069"/>
                </a:xfrm>
                <a:custGeom>
                  <a:avLst/>
                  <a:gdLst/>
                  <a:ahLst/>
                  <a:cxnLst/>
                  <a:rect l="l" t="t" r="r" b="b"/>
                  <a:pathLst>
                    <a:path w="52070" h="52069">
                      <a:moveTo>
                        <a:pt x="51854" y="25920"/>
                      </a:moveTo>
                      <a:lnTo>
                        <a:pt x="49816" y="36016"/>
                      </a:lnTo>
                      <a:lnTo>
                        <a:pt x="44259" y="44259"/>
                      </a:lnTo>
                      <a:lnTo>
                        <a:pt x="36016" y="49816"/>
                      </a:lnTo>
                      <a:lnTo>
                        <a:pt x="25920" y="51854"/>
                      </a:lnTo>
                      <a:lnTo>
                        <a:pt x="15832" y="49816"/>
                      </a:lnTo>
                      <a:lnTo>
                        <a:pt x="7593" y="44259"/>
                      </a:lnTo>
                      <a:lnTo>
                        <a:pt x="2037" y="36016"/>
                      </a:lnTo>
                      <a:lnTo>
                        <a:pt x="0" y="25920"/>
                      </a:lnTo>
                      <a:lnTo>
                        <a:pt x="2037" y="15832"/>
                      </a:lnTo>
                      <a:lnTo>
                        <a:pt x="7593" y="7593"/>
                      </a:lnTo>
                      <a:lnTo>
                        <a:pt x="15832" y="2037"/>
                      </a:lnTo>
                      <a:lnTo>
                        <a:pt x="25920" y="0"/>
                      </a:lnTo>
                      <a:lnTo>
                        <a:pt x="36016" y="2037"/>
                      </a:lnTo>
                      <a:lnTo>
                        <a:pt x="44259"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7" name="bk object 182">
                  <a:extLst>
                    <a:ext uri="{FF2B5EF4-FFF2-40B4-BE49-F238E27FC236}">
                      <a16:creationId xmlns:a16="http://schemas.microsoft.com/office/drawing/2014/main" id="{CBB1AE2E-5C25-4B6D-BA31-BE61034AFE4E}"/>
                    </a:ext>
                  </a:extLst>
                </p:cNvPr>
                <p:cNvSpPr/>
                <p:nvPr/>
              </p:nvSpPr>
              <p:spPr>
                <a:xfrm>
                  <a:off x="4638522" y="1686560"/>
                  <a:ext cx="592455" cy="59055"/>
                </a:xfrm>
                <a:custGeom>
                  <a:avLst/>
                  <a:gdLst/>
                  <a:ahLst/>
                  <a:cxnLst/>
                  <a:rect l="l" t="t" r="r" b="b"/>
                  <a:pathLst>
                    <a:path w="592454" h="59055">
                      <a:moveTo>
                        <a:pt x="592251" y="58864"/>
                      </a:moveTo>
                      <a:lnTo>
                        <a:pt x="0" y="58864"/>
                      </a:lnTo>
                      <a:lnTo>
                        <a:pt x="0" y="0"/>
                      </a:lnTo>
                      <a:lnTo>
                        <a:pt x="592251" y="0"/>
                      </a:lnTo>
                      <a:lnTo>
                        <a:pt x="592251"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708" name="bk object 183">
                  <a:extLst>
                    <a:ext uri="{FF2B5EF4-FFF2-40B4-BE49-F238E27FC236}">
                      <a16:creationId xmlns:a16="http://schemas.microsoft.com/office/drawing/2014/main" id="{31D49B2D-E290-4562-9083-211A0A672B61}"/>
                    </a:ext>
                  </a:extLst>
                </p:cNvPr>
                <p:cNvSpPr/>
                <p:nvPr/>
              </p:nvSpPr>
              <p:spPr>
                <a:xfrm>
                  <a:off x="5329351" y="1715985"/>
                  <a:ext cx="48260" cy="0"/>
                </a:xfrm>
                <a:custGeom>
                  <a:avLst/>
                  <a:gdLst/>
                  <a:ahLst/>
                  <a:cxnLst/>
                  <a:rect l="l" t="t" r="r" b="b"/>
                  <a:pathLst>
                    <a:path w="48260">
                      <a:moveTo>
                        <a:pt x="0" y="0"/>
                      </a:moveTo>
                      <a:lnTo>
                        <a:pt x="48005"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709" name="bk object 184">
                  <a:extLst>
                    <a:ext uri="{FF2B5EF4-FFF2-40B4-BE49-F238E27FC236}">
                      <a16:creationId xmlns:a16="http://schemas.microsoft.com/office/drawing/2014/main" id="{9296903F-BBCF-4C54-AE15-A5401BF4B513}"/>
                    </a:ext>
                  </a:extLst>
                </p:cNvPr>
                <p:cNvSpPr/>
                <p:nvPr/>
              </p:nvSpPr>
              <p:spPr>
                <a:xfrm>
                  <a:off x="4794721" y="1690071"/>
                  <a:ext cx="52069" cy="52069"/>
                </a:xfrm>
                <a:custGeom>
                  <a:avLst/>
                  <a:gdLst/>
                  <a:ahLst/>
                  <a:cxnLst/>
                  <a:rect l="l" t="t" r="r" b="b"/>
                  <a:pathLst>
                    <a:path w="52070" h="52069">
                      <a:moveTo>
                        <a:pt x="51841" y="25920"/>
                      </a:moveTo>
                      <a:lnTo>
                        <a:pt x="49805" y="36009"/>
                      </a:lnTo>
                      <a:lnTo>
                        <a:pt x="44253" y="44248"/>
                      </a:lnTo>
                      <a:lnTo>
                        <a:pt x="36014" y="49804"/>
                      </a:lnTo>
                      <a:lnTo>
                        <a:pt x="25920" y="51841"/>
                      </a:lnTo>
                      <a:lnTo>
                        <a:pt x="15832" y="49804"/>
                      </a:lnTo>
                      <a:lnTo>
                        <a:pt x="7593" y="44248"/>
                      </a:lnTo>
                      <a:lnTo>
                        <a:pt x="2037" y="36009"/>
                      </a:lnTo>
                      <a:lnTo>
                        <a:pt x="0" y="25920"/>
                      </a:lnTo>
                      <a:lnTo>
                        <a:pt x="2037" y="15826"/>
                      </a:lnTo>
                      <a:lnTo>
                        <a:pt x="7593" y="7588"/>
                      </a:lnTo>
                      <a:lnTo>
                        <a:pt x="15832" y="2035"/>
                      </a:lnTo>
                      <a:lnTo>
                        <a:pt x="25920" y="0"/>
                      </a:lnTo>
                      <a:lnTo>
                        <a:pt x="36014" y="2035"/>
                      </a:lnTo>
                      <a:lnTo>
                        <a:pt x="44253" y="7588"/>
                      </a:lnTo>
                      <a:lnTo>
                        <a:pt x="49805" y="15826"/>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710" name="bk object 185">
                  <a:extLst>
                    <a:ext uri="{FF2B5EF4-FFF2-40B4-BE49-F238E27FC236}">
                      <a16:creationId xmlns:a16="http://schemas.microsoft.com/office/drawing/2014/main" id="{7A0FC109-7415-4E61-8C73-85960E15937A}"/>
                    </a:ext>
                  </a:extLst>
                </p:cNvPr>
                <p:cNvSpPr/>
                <p:nvPr/>
              </p:nvSpPr>
              <p:spPr>
                <a:xfrm>
                  <a:off x="4638522" y="1533652"/>
                  <a:ext cx="864235" cy="59055"/>
                </a:xfrm>
                <a:custGeom>
                  <a:avLst/>
                  <a:gdLst/>
                  <a:ahLst/>
                  <a:cxnLst/>
                  <a:rect l="l" t="t" r="r" b="b"/>
                  <a:pathLst>
                    <a:path w="864235" h="59055">
                      <a:moveTo>
                        <a:pt x="863676" y="58864"/>
                      </a:moveTo>
                      <a:lnTo>
                        <a:pt x="0" y="58864"/>
                      </a:lnTo>
                      <a:lnTo>
                        <a:pt x="0" y="0"/>
                      </a:lnTo>
                      <a:lnTo>
                        <a:pt x="863676" y="0"/>
                      </a:lnTo>
                      <a:lnTo>
                        <a:pt x="863676"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711" name="bk object 186">
                  <a:extLst>
                    <a:ext uri="{FF2B5EF4-FFF2-40B4-BE49-F238E27FC236}">
                      <a16:creationId xmlns:a16="http://schemas.microsoft.com/office/drawing/2014/main" id="{8A022FBF-BCFA-41B4-821A-C8C2E52AA129}"/>
                    </a:ext>
                  </a:extLst>
                </p:cNvPr>
                <p:cNvSpPr/>
                <p:nvPr/>
              </p:nvSpPr>
              <p:spPr>
                <a:xfrm>
                  <a:off x="5502198" y="1536501"/>
                  <a:ext cx="80010" cy="53340"/>
                </a:xfrm>
                <a:custGeom>
                  <a:avLst/>
                  <a:gdLst/>
                  <a:ahLst/>
                  <a:cxnLst/>
                  <a:rect l="l" t="t" r="r" b="b"/>
                  <a:pathLst>
                    <a:path w="80010" h="53340">
                      <a:moveTo>
                        <a:pt x="27165" y="0"/>
                      </a:moveTo>
                      <a:lnTo>
                        <a:pt x="27165" y="17475"/>
                      </a:lnTo>
                      <a:lnTo>
                        <a:pt x="0" y="17475"/>
                      </a:lnTo>
                      <a:lnTo>
                        <a:pt x="0" y="36512"/>
                      </a:lnTo>
                      <a:lnTo>
                        <a:pt x="27165" y="36512"/>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712" name="bk object 187">
                  <a:extLst>
                    <a:ext uri="{FF2B5EF4-FFF2-40B4-BE49-F238E27FC236}">
                      <a16:creationId xmlns:a16="http://schemas.microsoft.com/office/drawing/2014/main" id="{B9D80A7D-D67B-4E6B-9BE7-EBE393314084}"/>
                    </a:ext>
                  </a:extLst>
                </p:cNvPr>
                <p:cNvSpPr/>
                <p:nvPr/>
              </p:nvSpPr>
              <p:spPr>
                <a:xfrm>
                  <a:off x="5496814" y="1539087"/>
                  <a:ext cx="48260" cy="48260"/>
                </a:xfrm>
                <a:custGeom>
                  <a:avLst/>
                  <a:gdLst/>
                  <a:ahLst/>
                  <a:cxnLst/>
                  <a:rect l="l" t="t" r="r" b="b"/>
                  <a:pathLst>
                    <a:path w="48260" h="48259">
                      <a:moveTo>
                        <a:pt x="48005" y="47993"/>
                      </a:moveTo>
                      <a:lnTo>
                        <a:pt x="0" y="47993"/>
                      </a:lnTo>
                      <a:lnTo>
                        <a:pt x="0" y="0"/>
                      </a:lnTo>
                      <a:lnTo>
                        <a:pt x="48005" y="0"/>
                      </a:lnTo>
                      <a:lnTo>
                        <a:pt x="48005" y="47993"/>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713" name="bk object 188">
                  <a:extLst>
                    <a:ext uri="{FF2B5EF4-FFF2-40B4-BE49-F238E27FC236}">
                      <a16:creationId xmlns:a16="http://schemas.microsoft.com/office/drawing/2014/main" id="{6CDF774D-3BB9-40DF-ADB4-EB806495EEA7}"/>
                    </a:ext>
                  </a:extLst>
                </p:cNvPr>
                <p:cNvSpPr/>
                <p:nvPr/>
              </p:nvSpPr>
              <p:spPr>
                <a:xfrm>
                  <a:off x="4999484" y="1537162"/>
                  <a:ext cx="52069" cy="52069"/>
                </a:xfrm>
                <a:custGeom>
                  <a:avLst/>
                  <a:gdLst/>
                  <a:ahLst/>
                  <a:cxnLst/>
                  <a:rect l="l" t="t" r="r" b="b"/>
                  <a:pathLst>
                    <a:path w="52070" h="52069">
                      <a:moveTo>
                        <a:pt x="51841" y="25920"/>
                      </a:moveTo>
                      <a:lnTo>
                        <a:pt x="49804" y="36009"/>
                      </a:lnTo>
                      <a:lnTo>
                        <a:pt x="44248" y="44248"/>
                      </a:lnTo>
                      <a:lnTo>
                        <a:pt x="36009" y="49804"/>
                      </a:lnTo>
                      <a:lnTo>
                        <a:pt x="25920" y="51841"/>
                      </a:lnTo>
                      <a:lnTo>
                        <a:pt x="15832" y="49804"/>
                      </a:lnTo>
                      <a:lnTo>
                        <a:pt x="7593" y="44248"/>
                      </a:lnTo>
                      <a:lnTo>
                        <a:pt x="2037" y="36009"/>
                      </a:lnTo>
                      <a:lnTo>
                        <a:pt x="0" y="25920"/>
                      </a:lnTo>
                      <a:lnTo>
                        <a:pt x="2037" y="15832"/>
                      </a:lnTo>
                      <a:lnTo>
                        <a:pt x="7593" y="7593"/>
                      </a:lnTo>
                      <a:lnTo>
                        <a:pt x="15832"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714" name="bk object 189">
                  <a:extLst>
                    <a:ext uri="{FF2B5EF4-FFF2-40B4-BE49-F238E27FC236}">
                      <a16:creationId xmlns:a16="http://schemas.microsoft.com/office/drawing/2014/main" id="{41BEF18D-7444-41C3-89B1-1E6C0A6CF349}"/>
                    </a:ext>
                  </a:extLst>
                </p:cNvPr>
                <p:cNvSpPr/>
                <p:nvPr/>
              </p:nvSpPr>
              <p:spPr>
                <a:xfrm>
                  <a:off x="4638522" y="1457198"/>
                  <a:ext cx="866775" cy="59055"/>
                </a:xfrm>
                <a:custGeom>
                  <a:avLst/>
                  <a:gdLst/>
                  <a:ahLst/>
                  <a:cxnLst/>
                  <a:rect l="l" t="t" r="r" b="b"/>
                  <a:pathLst>
                    <a:path w="866775" h="59055">
                      <a:moveTo>
                        <a:pt x="866444" y="58864"/>
                      </a:moveTo>
                      <a:lnTo>
                        <a:pt x="0" y="58864"/>
                      </a:lnTo>
                      <a:lnTo>
                        <a:pt x="0" y="0"/>
                      </a:lnTo>
                      <a:lnTo>
                        <a:pt x="866444" y="0"/>
                      </a:lnTo>
                      <a:lnTo>
                        <a:pt x="866444" y="58864"/>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715" name="bk object 190">
                  <a:extLst>
                    <a:ext uri="{FF2B5EF4-FFF2-40B4-BE49-F238E27FC236}">
                      <a16:creationId xmlns:a16="http://schemas.microsoft.com/office/drawing/2014/main" id="{EE4557A5-F688-4F7D-A1AA-FC2797A97746}"/>
                    </a:ext>
                  </a:extLst>
                </p:cNvPr>
                <p:cNvSpPr/>
                <p:nvPr/>
              </p:nvSpPr>
              <p:spPr>
                <a:xfrm>
                  <a:off x="5504815" y="1460041"/>
                  <a:ext cx="80010" cy="53340"/>
                </a:xfrm>
                <a:custGeom>
                  <a:avLst/>
                  <a:gdLst/>
                  <a:ahLst/>
                  <a:cxnLst/>
                  <a:rect l="l" t="t" r="r" b="b"/>
                  <a:pathLst>
                    <a:path w="80010" h="53340">
                      <a:moveTo>
                        <a:pt x="27165" y="0"/>
                      </a:moveTo>
                      <a:lnTo>
                        <a:pt x="27165" y="17487"/>
                      </a:lnTo>
                      <a:lnTo>
                        <a:pt x="0" y="17487"/>
                      </a:lnTo>
                      <a:lnTo>
                        <a:pt x="0" y="36512"/>
                      </a:lnTo>
                      <a:lnTo>
                        <a:pt x="27165" y="36512"/>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716" name="bk object 191">
                  <a:extLst>
                    <a:ext uri="{FF2B5EF4-FFF2-40B4-BE49-F238E27FC236}">
                      <a16:creationId xmlns:a16="http://schemas.microsoft.com/office/drawing/2014/main" id="{5B8E5521-412F-4B6C-B7E0-B41D37CDDDB9}"/>
                    </a:ext>
                  </a:extLst>
                </p:cNvPr>
                <p:cNvSpPr/>
                <p:nvPr/>
              </p:nvSpPr>
              <p:spPr>
                <a:xfrm>
                  <a:off x="5464505" y="1486636"/>
                  <a:ext cx="48260" cy="0"/>
                </a:xfrm>
                <a:custGeom>
                  <a:avLst/>
                  <a:gdLst/>
                  <a:ahLst/>
                  <a:cxnLst/>
                  <a:rect l="l" t="t" r="r" b="b"/>
                  <a:pathLst>
                    <a:path w="48260">
                      <a:moveTo>
                        <a:pt x="0" y="0"/>
                      </a:moveTo>
                      <a:lnTo>
                        <a:pt x="48005"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717" name="bk object 192">
                  <a:extLst>
                    <a:ext uri="{FF2B5EF4-FFF2-40B4-BE49-F238E27FC236}">
                      <a16:creationId xmlns:a16="http://schemas.microsoft.com/office/drawing/2014/main" id="{6A4EC5EE-86B8-402D-A85D-DA4B1CFA8CE5}"/>
                    </a:ext>
                  </a:extLst>
                </p:cNvPr>
                <p:cNvSpPr/>
                <p:nvPr/>
              </p:nvSpPr>
              <p:spPr>
                <a:xfrm>
                  <a:off x="4732423" y="1460702"/>
                  <a:ext cx="52069" cy="52069"/>
                </a:xfrm>
                <a:custGeom>
                  <a:avLst/>
                  <a:gdLst/>
                  <a:ahLst/>
                  <a:cxnLst/>
                  <a:rect l="l" t="t" r="r" b="b"/>
                  <a:pathLst>
                    <a:path w="52070" h="52069">
                      <a:moveTo>
                        <a:pt x="51841" y="25933"/>
                      </a:moveTo>
                      <a:lnTo>
                        <a:pt x="49804" y="36021"/>
                      </a:lnTo>
                      <a:lnTo>
                        <a:pt x="44248" y="44261"/>
                      </a:lnTo>
                      <a:lnTo>
                        <a:pt x="36009" y="49816"/>
                      </a:lnTo>
                      <a:lnTo>
                        <a:pt x="25920" y="51854"/>
                      </a:lnTo>
                      <a:lnTo>
                        <a:pt x="15826" y="49816"/>
                      </a:lnTo>
                      <a:lnTo>
                        <a:pt x="7588" y="44261"/>
                      </a:lnTo>
                      <a:lnTo>
                        <a:pt x="2035" y="36021"/>
                      </a:lnTo>
                      <a:lnTo>
                        <a:pt x="0" y="25933"/>
                      </a:lnTo>
                      <a:lnTo>
                        <a:pt x="2035" y="15837"/>
                      </a:lnTo>
                      <a:lnTo>
                        <a:pt x="7588" y="7594"/>
                      </a:lnTo>
                      <a:lnTo>
                        <a:pt x="15826" y="2037"/>
                      </a:lnTo>
                      <a:lnTo>
                        <a:pt x="25920" y="0"/>
                      </a:lnTo>
                      <a:lnTo>
                        <a:pt x="36009" y="2037"/>
                      </a:lnTo>
                      <a:lnTo>
                        <a:pt x="44248" y="7594"/>
                      </a:lnTo>
                      <a:lnTo>
                        <a:pt x="49804" y="15837"/>
                      </a:lnTo>
                      <a:lnTo>
                        <a:pt x="51841" y="25933"/>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718" name="bk object 193">
                  <a:extLst>
                    <a:ext uri="{FF2B5EF4-FFF2-40B4-BE49-F238E27FC236}">
                      <a16:creationId xmlns:a16="http://schemas.microsoft.com/office/drawing/2014/main" id="{965E5136-4F43-4916-90A8-114558D4B13C}"/>
                    </a:ext>
                  </a:extLst>
                </p:cNvPr>
                <p:cNvSpPr/>
                <p:nvPr/>
              </p:nvSpPr>
              <p:spPr>
                <a:xfrm>
                  <a:off x="5204098" y="1460702"/>
                  <a:ext cx="52069" cy="52069"/>
                </a:xfrm>
                <a:custGeom>
                  <a:avLst/>
                  <a:gdLst/>
                  <a:ahLst/>
                  <a:cxnLst/>
                  <a:rect l="l" t="t" r="r" b="b"/>
                  <a:pathLst>
                    <a:path w="52070" h="52069">
                      <a:moveTo>
                        <a:pt x="25933" y="0"/>
                      </a:moveTo>
                      <a:lnTo>
                        <a:pt x="15837" y="2037"/>
                      </a:lnTo>
                      <a:lnTo>
                        <a:pt x="7594" y="7594"/>
                      </a:lnTo>
                      <a:lnTo>
                        <a:pt x="2037" y="15837"/>
                      </a:lnTo>
                      <a:lnTo>
                        <a:pt x="0" y="25933"/>
                      </a:lnTo>
                      <a:lnTo>
                        <a:pt x="2037" y="36021"/>
                      </a:lnTo>
                      <a:lnTo>
                        <a:pt x="7594" y="44261"/>
                      </a:lnTo>
                      <a:lnTo>
                        <a:pt x="15837" y="49816"/>
                      </a:lnTo>
                      <a:lnTo>
                        <a:pt x="25933" y="51854"/>
                      </a:lnTo>
                      <a:lnTo>
                        <a:pt x="36021" y="49816"/>
                      </a:lnTo>
                      <a:lnTo>
                        <a:pt x="44261" y="44261"/>
                      </a:lnTo>
                      <a:lnTo>
                        <a:pt x="49816" y="36021"/>
                      </a:lnTo>
                      <a:lnTo>
                        <a:pt x="51854" y="25933"/>
                      </a:lnTo>
                      <a:lnTo>
                        <a:pt x="49816" y="15837"/>
                      </a:lnTo>
                      <a:lnTo>
                        <a:pt x="44261" y="7594"/>
                      </a:lnTo>
                      <a:lnTo>
                        <a:pt x="36021" y="2037"/>
                      </a:lnTo>
                      <a:lnTo>
                        <a:pt x="25933"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grpSp>
          <p:grpSp>
            <p:nvGrpSpPr>
              <p:cNvPr id="601" name="Group 600">
                <a:extLst>
                  <a:ext uri="{FF2B5EF4-FFF2-40B4-BE49-F238E27FC236}">
                    <a16:creationId xmlns:a16="http://schemas.microsoft.com/office/drawing/2014/main" id="{4F287EE0-DE01-47FF-A74F-088F444D9B2E}"/>
                  </a:ext>
                </a:extLst>
              </p:cNvPr>
              <p:cNvGrpSpPr/>
              <p:nvPr/>
            </p:nvGrpSpPr>
            <p:grpSpPr>
              <a:xfrm>
                <a:off x="4425181" y="1405450"/>
                <a:ext cx="1461870" cy="842725"/>
                <a:chOff x="4638522" y="102336"/>
                <a:chExt cx="1148169" cy="661886"/>
              </a:xfrm>
            </p:grpSpPr>
            <p:sp>
              <p:nvSpPr>
                <p:cNvPr id="660" name="bk object 138">
                  <a:extLst>
                    <a:ext uri="{FF2B5EF4-FFF2-40B4-BE49-F238E27FC236}">
                      <a16:creationId xmlns:a16="http://schemas.microsoft.com/office/drawing/2014/main" id="{9FF80B58-D37A-433F-A1F1-E9E96969A9AA}"/>
                    </a:ext>
                  </a:extLst>
                </p:cNvPr>
                <p:cNvSpPr/>
                <p:nvPr/>
              </p:nvSpPr>
              <p:spPr>
                <a:xfrm>
                  <a:off x="4638522" y="102336"/>
                  <a:ext cx="1077595" cy="59055"/>
                </a:xfrm>
                <a:custGeom>
                  <a:avLst/>
                  <a:gdLst/>
                  <a:ahLst/>
                  <a:cxnLst/>
                  <a:rect l="l" t="t" r="r" b="b"/>
                  <a:pathLst>
                    <a:path w="1077595" h="59055">
                      <a:moveTo>
                        <a:pt x="1077391" y="58864"/>
                      </a:moveTo>
                      <a:lnTo>
                        <a:pt x="0" y="58864"/>
                      </a:lnTo>
                      <a:lnTo>
                        <a:pt x="0" y="0"/>
                      </a:lnTo>
                      <a:lnTo>
                        <a:pt x="1077391" y="0"/>
                      </a:lnTo>
                      <a:lnTo>
                        <a:pt x="1077391"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61" name="bk object 139">
                  <a:extLst>
                    <a:ext uri="{FF2B5EF4-FFF2-40B4-BE49-F238E27FC236}">
                      <a16:creationId xmlns:a16="http://schemas.microsoft.com/office/drawing/2014/main" id="{D8CCE9E2-338A-46E6-8A9A-4572241A4637}"/>
                    </a:ext>
                  </a:extLst>
                </p:cNvPr>
                <p:cNvSpPr/>
                <p:nvPr/>
              </p:nvSpPr>
              <p:spPr>
                <a:xfrm>
                  <a:off x="5738431" y="107772"/>
                  <a:ext cx="48260" cy="48260"/>
                </a:xfrm>
                <a:custGeom>
                  <a:avLst/>
                  <a:gdLst/>
                  <a:ahLst/>
                  <a:cxnLst/>
                  <a:rect l="l" t="t" r="r" b="b"/>
                  <a:pathLst>
                    <a:path w="48260" h="48260">
                      <a:moveTo>
                        <a:pt x="47993" y="48006"/>
                      </a:moveTo>
                      <a:lnTo>
                        <a:pt x="0" y="48006"/>
                      </a:lnTo>
                      <a:lnTo>
                        <a:pt x="0" y="0"/>
                      </a:lnTo>
                      <a:lnTo>
                        <a:pt x="47993" y="0"/>
                      </a:lnTo>
                      <a:lnTo>
                        <a:pt x="47993"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62" name="bk object 140">
                  <a:extLst>
                    <a:ext uri="{FF2B5EF4-FFF2-40B4-BE49-F238E27FC236}">
                      <a16:creationId xmlns:a16="http://schemas.microsoft.com/office/drawing/2014/main" id="{B59CC723-0F2D-48A5-8DA3-66670640F5C7}"/>
                    </a:ext>
                  </a:extLst>
                </p:cNvPr>
                <p:cNvSpPr/>
                <p:nvPr/>
              </p:nvSpPr>
              <p:spPr>
                <a:xfrm>
                  <a:off x="4868279" y="105845"/>
                  <a:ext cx="52069" cy="52069"/>
                </a:xfrm>
                <a:custGeom>
                  <a:avLst/>
                  <a:gdLst/>
                  <a:ahLst/>
                  <a:cxnLst/>
                  <a:rect l="l" t="t" r="r" b="b"/>
                  <a:pathLst>
                    <a:path w="52070" h="52069">
                      <a:moveTo>
                        <a:pt x="51841" y="25920"/>
                      </a:moveTo>
                      <a:lnTo>
                        <a:pt x="49804" y="36016"/>
                      </a:lnTo>
                      <a:lnTo>
                        <a:pt x="44248" y="44259"/>
                      </a:lnTo>
                      <a:lnTo>
                        <a:pt x="36009" y="49816"/>
                      </a:lnTo>
                      <a:lnTo>
                        <a:pt x="25920" y="51854"/>
                      </a:lnTo>
                      <a:lnTo>
                        <a:pt x="15832" y="49816"/>
                      </a:lnTo>
                      <a:lnTo>
                        <a:pt x="7593" y="44259"/>
                      </a:lnTo>
                      <a:lnTo>
                        <a:pt x="2037" y="36016"/>
                      </a:lnTo>
                      <a:lnTo>
                        <a:pt x="0" y="25920"/>
                      </a:lnTo>
                      <a:lnTo>
                        <a:pt x="2037" y="15832"/>
                      </a:lnTo>
                      <a:lnTo>
                        <a:pt x="7593" y="7593"/>
                      </a:lnTo>
                      <a:lnTo>
                        <a:pt x="15832"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63" name="bk object 141">
                  <a:extLst>
                    <a:ext uri="{FF2B5EF4-FFF2-40B4-BE49-F238E27FC236}">
                      <a16:creationId xmlns:a16="http://schemas.microsoft.com/office/drawing/2014/main" id="{9872F8B0-9FAB-4EC1-B20F-42054CC6443F}"/>
                    </a:ext>
                  </a:extLst>
                </p:cNvPr>
                <p:cNvSpPr/>
                <p:nvPr/>
              </p:nvSpPr>
              <p:spPr>
                <a:xfrm>
                  <a:off x="4638522" y="177685"/>
                  <a:ext cx="1009650" cy="59055"/>
                </a:xfrm>
                <a:custGeom>
                  <a:avLst/>
                  <a:gdLst/>
                  <a:ahLst/>
                  <a:cxnLst/>
                  <a:rect l="l" t="t" r="r" b="b"/>
                  <a:pathLst>
                    <a:path w="1009650" h="59054">
                      <a:moveTo>
                        <a:pt x="1009129" y="58864"/>
                      </a:moveTo>
                      <a:lnTo>
                        <a:pt x="0" y="58864"/>
                      </a:lnTo>
                      <a:lnTo>
                        <a:pt x="0" y="0"/>
                      </a:lnTo>
                      <a:lnTo>
                        <a:pt x="1009129" y="0"/>
                      </a:lnTo>
                      <a:lnTo>
                        <a:pt x="1009129"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64" name="bk object 142">
                  <a:extLst>
                    <a:ext uri="{FF2B5EF4-FFF2-40B4-BE49-F238E27FC236}">
                      <a16:creationId xmlns:a16="http://schemas.microsoft.com/office/drawing/2014/main" id="{72861B67-8436-463F-8E06-B300BFE25846}"/>
                    </a:ext>
                  </a:extLst>
                </p:cNvPr>
                <p:cNvSpPr/>
                <p:nvPr/>
              </p:nvSpPr>
              <p:spPr>
                <a:xfrm>
                  <a:off x="5646115" y="183121"/>
                  <a:ext cx="48260" cy="48260"/>
                </a:xfrm>
                <a:custGeom>
                  <a:avLst/>
                  <a:gdLst/>
                  <a:ahLst/>
                  <a:cxnLst/>
                  <a:rect l="l" t="t" r="r" b="b"/>
                  <a:pathLst>
                    <a:path w="48260" h="48260">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65" name="bk object 143">
                  <a:extLst>
                    <a:ext uri="{FF2B5EF4-FFF2-40B4-BE49-F238E27FC236}">
                      <a16:creationId xmlns:a16="http://schemas.microsoft.com/office/drawing/2014/main" id="{DDF79022-DE9D-4E2E-BFEE-537D66D3BF8B}"/>
                    </a:ext>
                  </a:extLst>
                </p:cNvPr>
                <p:cNvSpPr/>
                <p:nvPr/>
              </p:nvSpPr>
              <p:spPr>
                <a:xfrm>
                  <a:off x="5646115" y="180541"/>
                  <a:ext cx="80010" cy="53340"/>
                </a:xfrm>
                <a:custGeom>
                  <a:avLst/>
                  <a:gdLst/>
                  <a:ahLst/>
                  <a:cxnLst/>
                  <a:rect l="l" t="t" r="r" b="b"/>
                  <a:pathLst>
                    <a:path w="80010" h="53339">
                      <a:moveTo>
                        <a:pt x="27165" y="0"/>
                      </a:moveTo>
                      <a:lnTo>
                        <a:pt x="27165" y="17475"/>
                      </a:lnTo>
                      <a:lnTo>
                        <a:pt x="0" y="17475"/>
                      </a:lnTo>
                      <a:lnTo>
                        <a:pt x="0" y="36512"/>
                      </a:lnTo>
                      <a:lnTo>
                        <a:pt x="27165" y="36512"/>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66" name="bk object 144">
                  <a:extLst>
                    <a:ext uri="{FF2B5EF4-FFF2-40B4-BE49-F238E27FC236}">
                      <a16:creationId xmlns:a16="http://schemas.microsoft.com/office/drawing/2014/main" id="{3431D828-98EA-49FD-9F54-84D2FA9B4C44}"/>
                    </a:ext>
                  </a:extLst>
                </p:cNvPr>
                <p:cNvSpPr/>
                <p:nvPr/>
              </p:nvSpPr>
              <p:spPr>
                <a:xfrm>
                  <a:off x="4823928" y="181202"/>
                  <a:ext cx="52069" cy="52069"/>
                </a:xfrm>
                <a:custGeom>
                  <a:avLst/>
                  <a:gdLst/>
                  <a:ahLst/>
                  <a:cxnLst/>
                  <a:rect l="l" t="t" r="r" b="b"/>
                  <a:pathLst>
                    <a:path w="52070" h="52070">
                      <a:moveTo>
                        <a:pt x="51854" y="25920"/>
                      </a:moveTo>
                      <a:lnTo>
                        <a:pt x="49816" y="36014"/>
                      </a:lnTo>
                      <a:lnTo>
                        <a:pt x="44261" y="44253"/>
                      </a:lnTo>
                      <a:lnTo>
                        <a:pt x="36021" y="49805"/>
                      </a:lnTo>
                      <a:lnTo>
                        <a:pt x="25933" y="51841"/>
                      </a:lnTo>
                      <a:lnTo>
                        <a:pt x="15837" y="49805"/>
                      </a:lnTo>
                      <a:lnTo>
                        <a:pt x="7594" y="44253"/>
                      </a:lnTo>
                      <a:lnTo>
                        <a:pt x="2037" y="36014"/>
                      </a:lnTo>
                      <a:lnTo>
                        <a:pt x="0" y="25920"/>
                      </a:lnTo>
                      <a:lnTo>
                        <a:pt x="2037" y="15832"/>
                      </a:lnTo>
                      <a:lnTo>
                        <a:pt x="7594" y="7593"/>
                      </a:lnTo>
                      <a:lnTo>
                        <a:pt x="15837" y="2037"/>
                      </a:lnTo>
                      <a:lnTo>
                        <a:pt x="25933" y="0"/>
                      </a:lnTo>
                      <a:lnTo>
                        <a:pt x="36021" y="2037"/>
                      </a:lnTo>
                      <a:lnTo>
                        <a:pt x="44261"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67" name="bk object 145">
                  <a:extLst>
                    <a:ext uri="{FF2B5EF4-FFF2-40B4-BE49-F238E27FC236}">
                      <a16:creationId xmlns:a16="http://schemas.microsoft.com/office/drawing/2014/main" id="{FA71B60B-5205-45AF-8D31-1D8CC25D4200}"/>
                    </a:ext>
                  </a:extLst>
                </p:cNvPr>
                <p:cNvSpPr/>
                <p:nvPr/>
              </p:nvSpPr>
              <p:spPr>
                <a:xfrm>
                  <a:off x="4638522" y="253047"/>
                  <a:ext cx="1009650" cy="59055"/>
                </a:xfrm>
                <a:custGeom>
                  <a:avLst/>
                  <a:gdLst/>
                  <a:ahLst/>
                  <a:cxnLst/>
                  <a:rect l="l" t="t" r="r" b="b"/>
                  <a:pathLst>
                    <a:path w="1009650" h="59054">
                      <a:moveTo>
                        <a:pt x="1009129" y="58864"/>
                      </a:moveTo>
                      <a:lnTo>
                        <a:pt x="0" y="58864"/>
                      </a:lnTo>
                      <a:lnTo>
                        <a:pt x="0" y="0"/>
                      </a:lnTo>
                      <a:lnTo>
                        <a:pt x="1009129" y="0"/>
                      </a:lnTo>
                      <a:lnTo>
                        <a:pt x="1009129"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68" name="bk object 146">
                  <a:extLst>
                    <a:ext uri="{FF2B5EF4-FFF2-40B4-BE49-F238E27FC236}">
                      <a16:creationId xmlns:a16="http://schemas.microsoft.com/office/drawing/2014/main" id="{5F6AB49F-FEDF-46E5-9962-6459F5A63173}"/>
                    </a:ext>
                  </a:extLst>
                </p:cNvPr>
                <p:cNvSpPr/>
                <p:nvPr/>
              </p:nvSpPr>
              <p:spPr>
                <a:xfrm>
                  <a:off x="5668594" y="258483"/>
                  <a:ext cx="48260" cy="48260"/>
                </a:xfrm>
                <a:custGeom>
                  <a:avLst/>
                  <a:gdLst/>
                  <a:ahLst/>
                  <a:cxnLst/>
                  <a:rect l="l" t="t" r="r" b="b"/>
                  <a:pathLst>
                    <a:path w="48260" h="48260">
                      <a:moveTo>
                        <a:pt x="48005" y="47993"/>
                      </a:moveTo>
                      <a:lnTo>
                        <a:pt x="0" y="47993"/>
                      </a:lnTo>
                      <a:lnTo>
                        <a:pt x="0" y="0"/>
                      </a:lnTo>
                      <a:lnTo>
                        <a:pt x="48005" y="0"/>
                      </a:lnTo>
                      <a:lnTo>
                        <a:pt x="48005" y="47993"/>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69" name="bk object 147">
                  <a:extLst>
                    <a:ext uri="{FF2B5EF4-FFF2-40B4-BE49-F238E27FC236}">
                      <a16:creationId xmlns:a16="http://schemas.microsoft.com/office/drawing/2014/main" id="{B34BCF89-4C7D-4422-B1FA-7CDE2C4EA00B}"/>
                    </a:ext>
                  </a:extLst>
                </p:cNvPr>
                <p:cNvSpPr/>
                <p:nvPr/>
              </p:nvSpPr>
              <p:spPr>
                <a:xfrm>
                  <a:off x="5647653" y="255898"/>
                  <a:ext cx="80010" cy="53340"/>
                </a:xfrm>
                <a:custGeom>
                  <a:avLst/>
                  <a:gdLst/>
                  <a:ahLst/>
                  <a:cxnLst/>
                  <a:rect l="l" t="t" r="r" b="b"/>
                  <a:pathLst>
                    <a:path w="80010" h="53339">
                      <a:moveTo>
                        <a:pt x="27165" y="0"/>
                      </a:moveTo>
                      <a:lnTo>
                        <a:pt x="27165" y="17475"/>
                      </a:lnTo>
                      <a:lnTo>
                        <a:pt x="0" y="17475"/>
                      </a:lnTo>
                      <a:lnTo>
                        <a:pt x="0" y="36512"/>
                      </a:lnTo>
                      <a:lnTo>
                        <a:pt x="27165" y="36512"/>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70" name="bk object 148">
                  <a:extLst>
                    <a:ext uri="{FF2B5EF4-FFF2-40B4-BE49-F238E27FC236}">
                      <a16:creationId xmlns:a16="http://schemas.microsoft.com/office/drawing/2014/main" id="{85EF1824-FF60-4EB8-9D51-77EE41AD6CBD}"/>
                    </a:ext>
                  </a:extLst>
                </p:cNvPr>
                <p:cNvSpPr/>
                <p:nvPr/>
              </p:nvSpPr>
              <p:spPr>
                <a:xfrm>
                  <a:off x="4800935" y="256559"/>
                  <a:ext cx="52069" cy="52069"/>
                </a:xfrm>
                <a:custGeom>
                  <a:avLst/>
                  <a:gdLst/>
                  <a:ahLst/>
                  <a:cxnLst/>
                  <a:rect l="l" t="t" r="r" b="b"/>
                  <a:pathLst>
                    <a:path w="52070" h="52070">
                      <a:moveTo>
                        <a:pt x="51841" y="25920"/>
                      </a:moveTo>
                      <a:lnTo>
                        <a:pt x="49805" y="36009"/>
                      </a:lnTo>
                      <a:lnTo>
                        <a:pt x="44253" y="44248"/>
                      </a:lnTo>
                      <a:lnTo>
                        <a:pt x="36014" y="49804"/>
                      </a:lnTo>
                      <a:lnTo>
                        <a:pt x="25920" y="51841"/>
                      </a:lnTo>
                      <a:lnTo>
                        <a:pt x="15832" y="49804"/>
                      </a:lnTo>
                      <a:lnTo>
                        <a:pt x="7593" y="44248"/>
                      </a:lnTo>
                      <a:lnTo>
                        <a:pt x="2037" y="36009"/>
                      </a:lnTo>
                      <a:lnTo>
                        <a:pt x="0" y="25920"/>
                      </a:lnTo>
                      <a:lnTo>
                        <a:pt x="2037" y="15832"/>
                      </a:lnTo>
                      <a:lnTo>
                        <a:pt x="7593" y="7593"/>
                      </a:lnTo>
                      <a:lnTo>
                        <a:pt x="15832" y="2037"/>
                      </a:lnTo>
                      <a:lnTo>
                        <a:pt x="25920" y="0"/>
                      </a:lnTo>
                      <a:lnTo>
                        <a:pt x="36014" y="2037"/>
                      </a:lnTo>
                      <a:lnTo>
                        <a:pt x="44253" y="7593"/>
                      </a:lnTo>
                      <a:lnTo>
                        <a:pt x="49805"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71" name="bk object 149">
                  <a:extLst>
                    <a:ext uri="{FF2B5EF4-FFF2-40B4-BE49-F238E27FC236}">
                      <a16:creationId xmlns:a16="http://schemas.microsoft.com/office/drawing/2014/main" id="{41192D34-5B50-409C-ACF0-31C111FC31BE}"/>
                    </a:ext>
                  </a:extLst>
                </p:cNvPr>
                <p:cNvSpPr/>
                <p:nvPr/>
              </p:nvSpPr>
              <p:spPr>
                <a:xfrm>
                  <a:off x="4638522" y="328396"/>
                  <a:ext cx="890269" cy="59055"/>
                </a:xfrm>
                <a:custGeom>
                  <a:avLst/>
                  <a:gdLst/>
                  <a:ahLst/>
                  <a:cxnLst/>
                  <a:rect l="l" t="t" r="r" b="b"/>
                  <a:pathLst>
                    <a:path w="890270" h="59054">
                      <a:moveTo>
                        <a:pt x="889977" y="58864"/>
                      </a:moveTo>
                      <a:lnTo>
                        <a:pt x="0" y="58864"/>
                      </a:lnTo>
                      <a:lnTo>
                        <a:pt x="0" y="0"/>
                      </a:lnTo>
                      <a:lnTo>
                        <a:pt x="889977" y="0"/>
                      </a:lnTo>
                      <a:lnTo>
                        <a:pt x="889977"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72" name="bk object 150">
                  <a:extLst>
                    <a:ext uri="{FF2B5EF4-FFF2-40B4-BE49-F238E27FC236}">
                      <a16:creationId xmlns:a16="http://schemas.microsoft.com/office/drawing/2014/main" id="{12EAA344-9C10-4D34-B728-B48D6522B590}"/>
                    </a:ext>
                  </a:extLst>
                </p:cNvPr>
                <p:cNvSpPr/>
                <p:nvPr/>
              </p:nvSpPr>
              <p:spPr>
                <a:xfrm>
                  <a:off x="5555741" y="333832"/>
                  <a:ext cx="48260" cy="48260"/>
                </a:xfrm>
                <a:custGeom>
                  <a:avLst/>
                  <a:gdLst/>
                  <a:ahLst/>
                  <a:cxnLst/>
                  <a:rect l="l" t="t" r="r" b="b"/>
                  <a:pathLst>
                    <a:path w="48260" h="48260">
                      <a:moveTo>
                        <a:pt x="47993" y="48006"/>
                      </a:moveTo>
                      <a:lnTo>
                        <a:pt x="0" y="48006"/>
                      </a:lnTo>
                      <a:lnTo>
                        <a:pt x="0" y="0"/>
                      </a:lnTo>
                      <a:lnTo>
                        <a:pt x="47993" y="0"/>
                      </a:lnTo>
                      <a:lnTo>
                        <a:pt x="47993"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73" name="bk object 151">
                  <a:extLst>
                    <a:ext uri="{FF2B5EF4-FFF2-40B4-BE49-F238E27FC236}">
                      <a16:creationId xmlns:a16="http://schemas.microsoft.com/office/drawing/2014/main" id="{1E39A943-4152-4221-987D-4F0EF78961E5}"/>
                    </a:ext>
                  </a:extLst>
                </p:cNvPr>
                <p:cNvSpPr/>
                <p:nvPr/>
              </p:nvSpPr>
              <p:spPr>
                <a:xfrm>
                  <a:off x="5528504" y="331242"/>
                  <a:ext cx="80010" cy="53340"/>
                </a:xfrm>
                <a:custGeom>
                  <a:avLst/>
                  <a:gdLst/>
                  <a:ahLst/>
                  <a:cxnLst/>
                  <a:rect l="l" t="t" r="r" b="b"/>
                  <a:pathLst>
                    <a:path w="80010" h="53339">
                      <a:moveTo>
                        <a:pt x="27165" y="0"/>
                      </a:moveTo>
                      <a:lnTo>
                        <a:pt x="27165" y="17487"/>
                      </a:lnTo>
                      <a:lnTo>
                        <a:pt x="0" y="17487"/>
                      </a:lnTo>
                      <a:lnTo>
                        <a:pt x="0" y="36525"/>
                      </a:lnTo>
                      <a:lnTo>
                        <a:pt x="27165" y="36525"/>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74" name="bk object 152">
                  <a:extLst>
                    <a:ext uri="{FF2B5EF4-FFF2-40B4-BE49-F238E27FC236}">
                      <a16:creationId xmlns:a16="http://schemas.microsoft.com/office/drawing/2014/main" id="{57548424-F497-4ABF-BDB4-35B3B62400D1}"/>
                    </a:ext>
                  </a:extLst>
                </p:cNvPr>
                <p:cNvSpPr/>
                <p:nvPr/>
              </p:nvSpPr>
              <p:spPr>
                <a:xfrm>
                  <a:off x="4947592" y="331915"/>
                  <a:ext cx="52069" cy="52069"/>
                </a:xfrm>
                <a:custGeom>
                  <a:avLst/>
                  <a:gdLst/>
                  <a:ahLst/>
                  <a:cxnLst/>
                  <a:rect l="l" t="t" r="r" b="b"/>
                  <a:pathLst>
                    <a:path w="52070" h="52070">
                      <a:moveTo>
                        <a:pt x="51854" y="25920"/>
                      </a:moveTo>
                      <a:lnTo>
                        <a:pt x="49816" y="36009"/>
                      </a:lnTo>
                      <a:lnTo>
                        <a:pt x="44261" y="44248"/>
                      </a:lnTo>
                      <a:lnTo>
                        <a:pt x="36021" y="49804"/>
                      </a:lnTo>
                      <a:lnTo>
                        <a:pt x="25933" y="51841"/>
                      </a:lnTo>
                      <a:lnTo>
                        <a:pt x="15837" y="49804"/>
                      </a:lnTo>
                      <a:lnTo>
                        <a:pt x="7594" y="44248"/>
                      </a:lnTo>
                      <a:lnTo>
                        <a:pt x="2037" y="36009"/>
                      </a:lnTo>
                      <a:lnTo>
                        <a:pt x="0" y="25920"/>
                      </a:lnTo>
                      <a:lnTo>
                        <a:pt x="2037" y="15826"/>
                      </a:lnTo>
                      <a:lnTo>
                        <a:pt x="7594" y="7588"/>
                      </a:lnTo>
                      <a:lnTo>
                        <a:pt x="15837" y="2035"/>
                      </a:lnTo>
                      <a:lnTo>
                        <a:pt x="25933" y="0"/>
                      </a:lnTo>
                      <a:lnTo>
                        <a:pt x="36021" y="2035"/>
                      </a:lnTo>
                      <a:lnTo>
                        <a:pt x="44261" y="7588"/>
                      </a:lnTo>
                      <a:lnTo>
                        <a:pt x="49816" y="15826"/>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75" name="bk object 153">
                  <a:extLst>
                    <a:ext uri="{FF2B5EF4-FFF2-40B4-BE49-F238E27FC236}">
                      <a16:creationId xmlns:a16="http://schemas.microsoft.com/office/drawing/2014/main" id="{18B271D6-4997-415E-96B6-AC796EB3BD27}"/>
                    </a:ext>
                  </a:extLst>
                </p:cNvPr>
                <p:cNvSpPr/>
                <p:nvPr/>
              </p:nvSpPr>
              <p:spPr>
                <a:xfrm>
                  <a:off x="4638522" y="403758"/>
                  <a:ext cx="798195" cy="59055"/>
                </a:xfrm>
                <a:custGeom>
                  <a:avLst/>
                  <a:gdLst/>
                  <a:ahLst/>
                  <a:cxnLst/>
                  <a:rect l="l" t="t" r="r" b="b"/>
                  <a:pathLst>
                    <a:path w="798195" h="59054">
                      <a:moveTo>
                        <a:pt x="798093" y="58864"/>
                      </a:moveTo>
                      <a:lnTo>
                        <a:pt x="0" y="58864"/>
                      </a:lnTo>
                      <a:lnTo>
                        <a:pt x="0" y="0"/>
                      </a:lnTo>
                      <a:lnTo>
                        <a:pt x="798093" y="0"/>
                      </a:lnTo>
                      <a:lnTo>
                        <a:pt x="798093"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76" name="bk object 154">
                  <a:extLst>
                    <a:ext uri="{FF2B5EF4-FFF2-40B4-BE49-F238E27FC236}">
                      <a16:creationId xmlns:a16="http://schemas.microsoft.com/office/drawing/2014/main" id="{4421F6F0-FA29-4184-B73F-20178D4B4ACF}"/>
                    </a:ext>
                  </a:extLst>
                </p:cNvPr>
                <p:cNvSpPr/>
                <p:nvPr/>
              </p:nvSpPr>
              <p:spPr>
                <a:xfrm>
                  <a:off x="5531103" y="409181"/>
                  <a:ext cx="48260" cy="48260"/>
                </a:xfrm>
                <a:custGeom>
                  <a:avLst/>
                  <a:gdLst/>
                  <a:ahLst/>
                  <a:cxnLst/>
                  <a:rect l="l" t="t" r="r" b="b"/>
                  <a:pathLst>
                    <a:path w="48260" h="48259">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77" name="bk object 155">
                  <a:extLst>
                    <a:ext uri="{FF2B5EF4-FFF2-40B4-BE49-F238E27FC236}">
                      <a16:creationId xmlns:a16="http://schemas.microsoft.com/office/drawing/2014/main" id="{0C31F38A-51A9-45EB-878C-5A025A04A449}"/>
                    </a:ext>
                  </a:extLst>
                </p:cNvPr>
                <p:cNvSpPr/>
                <p:nvPr/>
              </p:nvSpPr>
              <p:spPr>
                <a:xfrm>
                  <a:off x="4999645" y="407258"/>
                  <a:ext cx="52069" cy="52069"/>
                </a:xfrm>
                <a:custGeom>
                  <a:avLst/>
                  <a:gdLst/>
                  <a:ahLst/>
                  <a:cxnLst/>
                  <a:rect l="l" t="t" r="r" b="b"/>
                  <a:pathLst>
                    <a:path w="52070" h="52070">
                      <a:moveTo>
                        <a:pt x="51841" y="25933"/>
                      </a:moveTo>
                      <a:lnTo>
                        <a:pt x="49805" y="36021"/>
                      </a:lnTo>
                      <a:lnTo>
                        <a:pt x="44253" y="44261"/>
                      </a:lnTo>
                      <a:lnTo>
                        <a:pt x="36014" y="49816"/>
                      </a:lnTo>
                      <a:lnTo>
                        <a:pt x="25920" y="51854"/>
                      </a:lnTo>
                      <a:lnTo>
                        <a:pt x="15832" y="49816"/>
                      </a:lnTo>
                      <a:lnTo>
                        <a:pt x="7593" y="44261"/>
                      </a:lnTo>
                      <a:lnTo>
                        <a:pt x="2037" y="36021"/>
                      </a:lnTo>
                      <a:lnTo>
                        <a:pt x="0" y="25933"/>
                      </a:lnTo>
                      <a:lnTo>
                        <a:pt x="2037" y="15837"/>
                      </a:lnTo>
                      <a:lnTo>
                        <a:pt x="7593" y="7594"/>
                      </a:lnTo>
                      <a:lnTo>
                        <a:pt x="15832" y="2037"/>
                      </a:lnTo>
                      <a:lnTo>
                        <a:pt x="25920" y="0"/>
                      </a:lnTo>
                      <a:lnTo>
                        <a:pt x="36014" y="2037"/>
                      </a:lnTo>
                      <a:lnTo>
                        <a:pt x="44253" y="7594"/>
                      </a:lnTo>
                      <a:lnTo>
                        <a:pt x="49805" y="15837"/>
                      </a:lnTo>
                      <a:lnTo>
                        <a:pt x="51841" y="25933"/>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78" name="bk object 156">
                  <a:extLst>
                    <a:ext uri="{FF2B5EF4-FFF2-40B4-BE49-F238E27FC236}">
                      <a16:creationId xmlns:a16="http://schemas.microsoft.com/office/drawing/2014/main" id="{B47ED616-584E-4965-9BBB-FCD19C58FD4C}"/>
                    </a:ext>
                  </a:extLst>
                </p:cNvPr>
                <p:cNvSpPr/>
                <p:nvPr/>
              </p:nvSpPr>
              <p:spPr>
                <a:xfrm>
                  <a:off x="4638522" y="479107"/>
                  <a:ext cx="744855" cy="59055"/>
                </a:xfrm>
                <a:custGeom>
                  <a:avLst/>
                  <a:gdLst/>
                  <a:ahLst/>
                  <a:cxnLst/>
                  <a:rect l="l" t="t" r="r" b="b"/>
                  <a:pathLst>
                    <a:path w="744854" h="59054">
                      <a:moveTo>
                        <a:pt x="744448" y="58864"/>
                      </a:moveTo>
                      <a:lnTo>
                        <a:pt x="0" y="58864"/>
                      </a:lnTo>
                      <a:lnTo>
                        <a:pt x="0" y="0"/>
                      </a:lnTo>
                      <a:lnTo>
                        <a:pt x="744448" y="0"/>
                      </a:lnTo>
                      <a:lnTo>
                        <a:pt x="744448"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79" name="bk object 157">
                  <a:extLst>
                    <a:ext uri="{FF2B5EF4-FFF2-40B4-BE49-F238E27FC236}">
                      <a16:creationId xmlns:a16="http://schemas.microsoft.com/office/drawing/2014/main" id="{90D314B7-83DA-4532-AD8A-776C63500783}"/>
                    </a:ext>
                  </a:extLst>
                </p:cNvPr>
                <p:cNvSpPr/>
                <p:nvPr/>
              </p:nvSpPr>
              <p:spPr>
                <a:xfrm>
                  <a:off x="5544807" y="484543"/>
                  <a:ext cx="48260" cy="48260"/>
                </a:xfrm>
                <a:custGeom>
                  <a:avLst/>
                  <a:gdLst/>
                  <a:ahLst/>
                  <a:cxnLst/>
                  <a:rect l="l" t="t" r="r" b="b"/>
                  <a:pathLst>
                    <a:path w="48260" h="48259">
                      <a:moveTo>
                        <a:pt x="47993" y="48006"/>
                      </a:moveTo>
                      <a:lnTo>
                        <a:pt x="0" y="48006"/>
                      </a:lnTo>
                      <a:lnTo>
                        <a:pt x="0" y="0"/>
                      </a:lnTo>
                      <a:lnTo>
                        <a:pt x="47993" y="0"/>
                      </a:lnTo>
                      <a:lnTo>
                        <a:pt x="47993"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0" name="bk object 158">
                  <a:extLst>
                    <a:ext uri="{FF2B5EF4-FFF2-40B4-BE49-F238E27FC236}">
                      <a16:creationId xmlns:a16="http://schemas.microsoft.com/office/drawing/2014/main" id="{C9A99487-7425-4EFA-A534-BD8A34C01393}"/>
                    </a:ext>
                  </a:extLst>
                </p:cNvPr>
                <p:cNvSpPr/>
                <p:nvPr/>
              </p:nvSpPr>
              <p:spPr>
                <a:xfrm>
                  <a:off x="4798268" y="482616"/>
                  <a:ext cx="52069" cy="52069"/>
                </a:xfrm>
                <a:custGeom>
                  <a:avLst/>
                  <a:gdLst/>
                  <a:ahLst/>
                  <a:cxnLst/>
                  <a:rect l="l" t="t" r="r" b="b"/>
                  <a:pathLst>
                    <a:path w="52070" h="52070">
                      <a:moveTo>
                        <a:pt x="51841" y="25920"/>
                      </a:moveTo>
                      <a:lnTo>
                        <a:pt x="49804" y="36016"/>
                      </a:lnTo>
                      <a:lnTo>
                        <a:pt x="44248" y="44259"/>
                      </a:lnTo>
                      <a:lnTo>
                        <a:pt x="36009" y="49816"/>
                      </a:lnTo>
                      <a:lnTo>
                        <a:pt x="25920" y="51854"/>
                      </a:lnTo>
                      <a:lnTo>
                        <a:pt x="15832" y="49816"/>
                      </a:lnTo>
                      <a:lnTo>
                        <a:pt x="7593" y="44259"/>
                      </a:lnTo>
                      <a:lnTo>
                        <a:pt x="2037" y="36016"/>
                      </a:lnTo>
                      <a:lnTo>
                        <a:pt x="0" y="25920"/>
                      </a:lnTo>
                      <a:lnTo>
                        <a:pt x="2037" y="15832"/>
                      </a:lnTo>
                      <a:lnTo>
                        <a:pt x="7593" y="7593"/>
                      </a:lnTo>
                      <a:lnTo>
                        <a:pt x="15832"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1" name="bk object 197">
                  <a:extLst>
                    <a:ext uri="{FF2B5EF4-FFF2-40B4-BE49-F238E27FC236}">
                      <a16:creationId xmlns:a16="http://schemas.microsoft.com/office/drawing/2014/main" id="{54B96AB6-08A7-456C-A07B-BB53B8793322}"/>
                    </a:ext>
                  </a:extLst>
                </p:cNvPr>
                <p:cNvSpPr/>
                <p:nvPr/>
              </p:nvSpPr>
              <p:spPr>
                <a:xfrm>
                  <a:off x="4638522" y="554456"/>
                  <a:ext cx="728980" cy="59055"/>
                </a:xfrm>
                <a:custGeom>
                  <a:avLst/>
                  <a:gdLst/>
                  <a:ahLst/>
                  <a:cxnLst/>
                  <a:rect l="l" t="t" r="r" b="b"/>
                  <a:pathLst>
                    <a:path w="728979" h="59054">
                      <a:moveTo>
                        <a:pt x="728560" y="58864"/>
                      </a:moveTo>
                      <a:lnTo>
                        <a:pt x="0" y="58864"/>
                      </a:lnTo>
                      <a:lnTo>
                        <a:pt x="0" y="0"/>
                      </a:lnTo>
                      <a:lnTo>
                        <a:pt x="728560" y="0"/>
                      </a:lnTo>
                      <a:lnTo>
                        <a:pt x="728560"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82" name="bk object 198">
                  <a:extLst>
                    <a:ext uri="{FF2B5EF4-FFF2-40B4-BE49-F238E27FC236}">
                      <a16:creationId xmlns:a16="http://schemas.microsoft.com/office/drawing/2014/main" id="{0172F323-1B06-4BE3-93F2-CBAC060178EE}"/>
                    </a:ext>
                  </a:extLst>
                </p:cNvPr>
                <p:cNvSpPr/>
                <p:nvPr/>
              </p:nvSpPr>
              <p:spPr>
                <a:xfrm>
                  <a:off x="5331333" y="583895"/>
                  <a:ext cx="48260" cy="0"/>
                </a:xfrm>
                <a:custGeom>
                  <a:avLst/>
                  <a:gdLst/>
                  <a:ahLst/>
                  <a:cxnLst/>
                  <a:rect l="l" t="t" r="r" b="b"/>
                  <a:pathLst>
                    <a:path w="48260">
                      <a:moveTo>
                        <a:pt x="0" y="0"/>
                      </a:moveTo>
                      <a:lnTo>
                        <a:pt x="47993"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3" name="bk object 199">
                  <a:extLst>
                    <a:ext uri="{FF2B5EF4-FFF2-40B4-BE49-F238E27FC236}">
                      <a16:creationId xmlns:a16="http://schemas.microsoft.com/office/drawing/2014/main" id="{615BB0D1-A514-4D3F-91A9-4F9A5EFDD986}"/>
                    </a:ext>
                  </a:extLst>
                </p:cNvPr>
                <p:cNvSpPr/>
                <p:nvPr/>
              </p:nvSpPr>
              <p:spPr>
                <a:xfrm>
                  <a:off x="4929385" y="557973"/>
                  <a:ext cx="52069" cy="52069"/>
                </a:xfrm>
                <a:custGeom>
                  <a:avLst/>
                  <a:gdLst/>
                  <a:ahLst/>
                  <a:cxnLst/>
                  <a:rect l="l" t="t" r="r" b="b"/>
                  <a:pathLst>
                    <a:path w="52070" h="52070">
                      <a:moveTo>
                        <a:pt x="51841" y="25920"/>
                      </a:moveTo>
                      <a:lnTo>
                        <a:pt x="49804" y="36014"/>
                      </a:lnTo>
                      <a:lnTo>
                        <a:pt x="44248" y="44253"/>
                      </a:lnTo>
                      <a:lnTo>
                        <a:pt x="36009" y="49805"/>
                      </a:lnTo>
                      <a:lnTo>
                        <a:pt x="25920" y="51841"/>
                      </a:lnTo>
                      <a:lnTo>
                        <a:pt x="15826" y="49805"/>
                      </a:lnTo>
                      <a:lnTo>
                        <a:pt x="7588" y="44253"/>
                      </a:lnTo>
                      <a:lnTo>
                        <a:pt x="2035" y="36014"/>
                      </a:lnTo>
                      <a:lnTo>
                        <a:pt x="0" y="25920"/>
                      </a:lnTo>
                      <a:lnTo>
                        <a:pt x="2035" y="15832"/>
                      </a:lnTo>
                      <a:lnTo>
                        <a:pt x="7588" y="7593"/>
                      </a:lnTo>
                      <a:lnTo>
                        <a:pt x="15826"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4" name="bk object 200">
                  <a:extLst>
                    <a:ext uri="{FF2B5EF4-FFF2-40B4-BE49-F238E27FC236}">
                      <a16:creationId xmlns:a16="http://schemas.microsoft.com/office/drawing/2014/main" id="{BF21A234-502D-461B-9D74-44F5470ABD3D}"/>
                    </a:ext>
                  </a:extLst>
                </p:cNvPr>
                <p:cNvSpPr/>
                <p:nvPr/>
              </p:nvSpPr>
              <p:spPr>
                <a:xfrm>
                  <a:off x="5340868" y="560068"/>
                  <a:ext cx="56515" cy="48895"/>
                </a:xfrm>
                <a:custGeom>
                  <a:avLst/>
                  <a:gdLst/>
                  <a:ahLst/>
                  <a:cxnLst/>
                  <a:rect l="l" t="t" r="r" b="b"/>
                  <a:pathLst>
                    <a:path w="56514" h="48895">
                      <a:moveTo>
                        <a:pt x="28168" y="0"/>
                      </a:moveTo>
                      <a:lnTo>
                        <a:pt x="0" y="48780"/>
                      </a:lnTo>
                      <a:lnTo>
                        <a:pt x="56324" y="48780"/>
                      </a:lnTo>
                      <a:lnTo>
                        <a:pt x="28168" y="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5" name="bk object 205">
                  <a:extLst>
                    <a:ext uri="{FF2B5EF4-FFF2-40B4-BE49-F238E27FC236}">
                      <a16:creationId xmlns:a16="http://schemas.microsoft.com/office/drawing/2014/main" id="{573AD20C-24F0-4D35-ACB0-53282C8AF866}"/>
                    </a:ext>
                  </a:extLst>
                </p:cNvPr>
                <p:cNvSpPr/>
                <p:nvPr/>
              </p:nvSpPr>
              <p:spPr>
                <a:xfrm>
                  <a:off x="4638535" y="705167"/>
                  <a:ext cx="525145" cy="59055"/>
                </a:xfrm>
                <a:custGeom>
                  <a:avLst/>
                  <a:gdLst/>
                  <a:ahLst/>
                  <a:cxnLst/>
                  <a:rect l="l" t="t" r="r" b="b"/>
                  <a:pathLst>
                    <a:path w="525145" h="59054">
                      <a:moveTo>
                        <a:pt x="524763" y="58864"/>
                      </a:moveTo>
                      <a:lnTo>
                        <a:pt x="0" y="58864"/>
                      </a:lnTo>
                      <a:lnTo>
                        <a:pt x="0" y="0"/>
                      </a:lnTo>
                      <a:lnTo>
                        <a:pt x="524763" y="0"/>
                      </a:lnTo>
                      <a:lnTo>
                        <a:pt x="524763"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86" name="bk object 206">
                  <a:extLst>
                    <a:ext uri="{FF2B5EF4-FFF2-40B4-BE49-F238E27FC236}">
                      <a16:creationId xmlns:a16="http://schemas.microsoft.com/office/drawing/2014/main" id="{E93F413B-011E-4201-BE50-DCA1E7B53521}"/>
                    </a:ext>
                  </a:extLst>
                </p:cNvPr>
                <p:cNvSpPr/>
                <p:nvPr/>
              </p:nvSpPr>
              <p:spPr>
                <a:xfrm>
                  <a:off x="4863789" y="708685"/>
                  <a:ext cx="52069" cy="52069"/>
                </a:xfrm>
                <a:custGeom>
                  <a:avLst/>
                  <a:gdLst/>
                  <a:ahLst/>
                  <a:cxnLst/>
                  <a:rect l="l" t="t" r="r" b="b"/>
                  <a:pathLst>
                    <a:path w="52070" h="52070">
                      <a:moveTo>
                        <a:pt x="51854" y="25920"/>
                      </a:moveTo>
                      <a:lnTo>
                        <a:pt x="49816" y="36009"/>
                      </a:lnTo>
                      <a:lnTo>
                        <a:pt x="44259" y="44248"/>
                      </a:lnTo>
                      <a:lnTo>
                        <a:pt x="36016" y="49804"/>
                      </a:lnTo>
                      <a:lnTo>
                        <a:pt x="25920" y="51841"/>
                      </a:lnTo>
                      <a:lnTo>
                        <a:pt x="15832" y="49804"/>
                      </a:lnTo>
                      <a:lnTo>
                        <a:pt x="7593" y="44248"/>
                      </a:lnTo>
                      <a:lnTo>
                        <a:pt x="2037" y="36009"/>
                      </a:lnTo>
                      <a:lnTo>
                        <a:pt x="0" y="25920"/>
                      </a:lnTo>
                      <a:lnTo>
                        <a:pt x="2037" y="15826"/>
                      </a:lnTo>
                      <a:lnTo>
                        <a:pt x="7593" y="7588"/>
                      </a:lnTo>
                      <a:lnTo>
                        <a:pt x="15832" y="2035"/>
                      </a:lnTo>
                      <a:lnTo>
                        <a:pt x="25920" y="0"/>
                      </a:lnTo>
                      <a:lnTo>
                        <a:pt x="36016" y="2035"/>
                      </a:lnTo>
                      <a:lnTo>
                        <a:pt x="44259" y="7588"/>
                      </a:lnTo>
                      <a:lnTo>
                        <a:pt x="49816" y="15826"/>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7" name="bk object 207">
                  <a:extLst>
                    <a:ext uri="{FF2B5EF4-FFF2-40B4-BE49-F238E27FC236}">
                      <a16:creationId xmlns:a16="http://schemas.microsoft.com/office/drawing/2014/main" id="{E3295403-401E-44E6-8207-9840C9B5799A}"/>
                    </a:ext>
                  </a:extLst>
                </p:cNvPr>
                <p:cNvSpPr/>
                <p:nvPr/>
              </p:nvSpPr>
              <p:spPr>
                <a:xfrm>
                  <a:off x="5101463" y="734606"/>
                  <a:ext cx="48260" cy="0"/>
                </a:xfrm>
                <a:custGeom>
                  <a:avLst/>
                  <a:gdLst/>
                  <a:ahLst/>
                  <a:cxnLst/>
                  <a:rect l="l" t="t" r="r" b="b"/>
                  <a:pathLst>
                    <a:path w="48260">
                      <a:moveTo>
                        <a:pt x="0" y="0"/>
                      </a:moveTo>
                      <a:lnTo>
                        <a:pt x="48005"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688" name="bk object 208">
                  <a:extLst>
                    <a:ext uri="{FF2B5EF4-FFF2-40B4-BE49-F238E27FC236}">
                      <a16:creationId xmlns:a16="http://schemas.microsoft.com/office/drawing/2014/main" id="{400111DE-3418-4B2A-80F1-1F62FB2EE797}"/>
                    </a:ext>
                  </a:extLst>
                </p:cNvPr>
                <p:cNvSpPr/>
                <p:nvPr/>
              </p:nvSpPr>
              <p:spPr>
                <a:xfrm>
                  <a:off x="4638522" y="629818"/>
                  <a:ext cx="647065" cy="59055"/>
                </a:xfrm>
                <a:custGeom>
                  <a:avLst/>
                  <a:gdLst/>
                  <a:ahLst/>
                  <a:cxnLst/>
                  <a:rect l="l" t="t" r="r" b="b"/>
                  <a:pathLst>
                    <a:path w="647064" h="59054">
                      <a:moveTo>
                        <a:pt x="646734" y="58864"/>
                      </a:moveTo>
                      <a:lnTo>
                        <a:pt x="0" y="58864"/>
                      </a:lnTo>
                      <a:lnTo>
                        <a:pt x="0" y="0"/>
                      </a:lnTo>
                      <a:lnTo>
                        <a:pt x="646734" y="0"/>
                      </a:lnTo>
                      <a:lnTo>
                        <a:pt x="646734" y="58864"/>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689" name="bk object 209">
                  <a:extLst>
                    <a:ext uri="{FF2B5EF4-FFF2-40B4-BE49-F238E27FC236}">
                      <a16:creationId xmlns:a16="http://schemas.microsoft.com/office/drawing/2014/main" id="{1EA1D8F7-1ADD-4D1B-9472-7C3ADBD45B38}"/>
                    </a:ext>
                  </a:extLst>
                </p:cNvPr>
                <p:cNvSpPr/>
                <p:nvPr/>
              </p:nvSpPr>
              <p:spPr>
                <a:xfrm>
                  <a:off x="4794075" y="633328"/>
                  <a:ext cx="52069" cy="52069"/>
                </a:xfrm>
                <a:custGeom>
                  <a:avLst/>
                  <a:gdLst/>
                  <a:ahLst/>
                  <a:cxnLst/>
                  <a:rect l="l" t="t" r="r" b="b"/>
                  <a:pathLst>
                    <a:path w="52070" h="52070">
                      <a:moveTo>
                        <a:pt x="51854" y="25920"/>
                      </a:moveTo>
                      <a:lnTo>
                        <a:pt x="49816" y="36009"/>
                      </a:lnTo>
                      <a:lnTo>
                        <a:pt x="44261" y="44248"/>
                      </a:lnTo>
                      <a:lnTo>
                        <a:pt x="36021" y="49804"/>
                      </a:lnTo>
                      <a:lnTo>
                        <a:pt x="25933" y="51841"/>
                      </a:lnTo>
                      <a:lnTo>
                        <a:pt x="15837" y="49804"/>
                      </a:lnTo>
                      <a:lnTo>
                        <a:pt x="7594" y="44248"/>
                      </a:lnTo>
                      <a:lnTo>
                        <a:pt x="2037" y="36009"/>
                      </a:lnTo>
                      <a:lnTo>
                        <a:pt x="0" y="25920"/>
                      </a:lnTo>
                      <a:lnTo>
                        <a:pt x="2037" y="15832"/>
                      </a:lnTo>
                      <a:lnTo>
                        <a:pt x="7594" y="7593"/>
                      </a:lnTo>
                      <a:lnTo>
                        <a:pt x="15837" y="2037"/>
                      </a:lnTo>
                      <a:lnTo>
                        <a:pt x="25933" y="0"/>
                      </a:lnTo>
                      <a:lnTo>
                        <a:pt x="36021" y="2037"/>
                      </a:lnTo>
                      <a:lnTo>
                        <a:pt x="44261"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0" name="bk object 210">
                  <a:extLst>
                    <a:ext uri="{FF2B5EF4-FFF2-40B4-BE49-F238E27FC236}">
                      <a16:creationId xmlns:a16="http://schemas.microsoft.com/office/drawing/2014/main" id="{82076E48-4001-4E53-8437-B661F05A1B04}"/>
                    </a:ext>
                  </a:extLst>
                </p:cNvPr>
                <p:cNvSpPr/>
                <p:nvPr/>
              </p:nvSpPr>
              <p:spPr>
                <a:xfrm>
                  <a:off x="5615854" y="632225"/>
                  <a:ext cx="0" cy="54610"/>
                </a:xfrm>
                <a:custGeom>
                  <a:avLst/>
                  <a:gdLst/>
                  <a:ahLst/>
                  <a:cxnLst/>
                  <a:rect l="l" t="t" r="r" b="b"/>
                  <a:pathLst>
                    <a:path h="54609">
                      <a:moveTo>
                        <a:pt x="0" y="0"/>
                      </a:moveTo>
                      <a:lnTo>
                        <a:pt x="0" y="54051"/>
                      </a:lnTo>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1" name="bk object 211">
                  <a:extLst>
                    <a:ext uri="{FF2B5EF4-FFF2-40B4-BE49-F238E27FC236}">
                      <a16:creationId xmlns:a16="http://schemas.microsoft.com/office/drawing/2014/main" id="{A6190C1A-74C4-4DB7-8953-4D7FAC5C9F1F}"/>
                    </a:ext>
                  </a:extLst>
                </p:cNvPr>
                <p:cNvSpPr/>
                <p:nvPr/>
              </p:nvSpPr>
              <p:spPr>
                <a:xfrm>
                  <a:off x="5635376" y="632225"/>
                  <a:ext cx="0" cy="54610"/>
                </a:xfrm>
                <a:custGeom>
                  <a:avLst/>
                  <a:gdLst/>
                  <a:ahLst/>
                  <a:cxnLst/>
                  <a:rect l="l" t="t" r="r" b="b"/>
                  <a:pathLst>
                    <a:path h="54609">
                      <a:moveTo>
                        <a:pt x="0" y="0"/>
                      </a:moveTo>
                      <a:lnTo>
                        <a:pt x="0" y="54051"/>
                      </a:lnTo>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2" name="bk object 212">
                  <a:extLst>
                    <a:ext uri="{FF2B5EF4-FFF2-40B4-BE49-F238E27FC236}">
                      <a16:creationId xmlns:a16="http://schemas.microsoft.com/office/drawing/2014/main" id="{FFD2B959-1CC4-4F2C-8D04-8DB735C36BA4}"/>
                    </a:ext>
                  </a:extLst>
                </p:cNvPr>
                <p:cNvSpPr/>
                <p:nvPr/>
              </p:nvSpPr>
              <p:spPr>
                <a:xfrm>
                  <a:off x="5598591" y="669010"/>
                  <a:ext cx="54610" cy="0"/>
                </a:xfrm>
                <a:custGeom>
                  <a:avLst/>
                  <a:gdLst/>
                  <a:ahLst/>
                  <a:cxnLst/>
                  <a:rect l="l" t="t" r="r" b="b"/>
                  <a:pathLst>
                    <a:path w="54610">
                      <a:moveTo>
                        <a:pt x="0" y="0"/>
                      </a:moveTo>
                      <a:lnTo>
                        <a:pt x="54051" y="0"/>
                      </a:lnTo>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3" name="bk object 213">
                  <a:extLst>
                    <a:ext uri="{FF2B5EF4-FFF2-40B4-BE49-F238E27FC236}">
                      <a16:creationId xmlns:a16="http://schemas.microsoft.com/office/drawing/2014/main" id="{1A3A47C1-3013-4D45-A5F3-6CD0F19DD145}"/>
                    </a:ext>
                  </a:extLst>
                </p:cNvPr>
                <p:cNvSpPr/>
                <p:nvPr/>
              </p:nvSpPr>
              <p:spPr>
                <a:xfrm>
                  <a:off x="5598591" y="649489"/>
                  <a:ext cx="54610" cy="0"/>
                </a:xfrm>
                <a:custGeom>
                  <a:avLst/>
                  <a:gdLst/>
                  <a:ahLst/>
                  <a:cxnLst/>
                  <a:rect l="l" t="t" r="r" b="b"/>
                  <a:pathLst>
                    <a:path w="54610">
                      <a:moveTo>
                        <a:pt x="0" y="0"/>
                      </a:moveTo>
                      <a:lnTo>
                        <a:pt x="54051" y="0"/>
                      </a:lnTo>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94" name="bk object 214">
                  <a:extLst>
                    <a:ext uri="{FF2B5EF4-FFF2-40B4-BE49-F238E27FC236}">
                      <a16:creationId xmlns:a16="http://schemas.microsoft.com/office/drawing/2014/main" id="{31D75DA0-5FF7-41D9-9CC3-3557671A29ED}"/>
                    </a:ext>
                  </a:extLst>
                </p:cNvPr>
                <p:cNvSpPr/>
                <p:nvPr/>
              </p:nvSpPr>
              <p:spPr>
                <a:xfrm>
                  <a:off x="4781232" y="659250"/>
                  <a:ext cx="48260" cy="0"/>
                </a:xfrm>
                <a:custGeom>
                  <a:avLst/>
                  <a:gdLst/>
                  <a:ahLst/>
                  <a:cxnLst/>
                  <a:rect l="l" t="t" r="r" b="b"/>
                  <a:pathLst>
                    <a:path w="48260">
                      <a:moveTo>
                        <a:pt x="0" y="0"/>
                      </a:moveTo>
                      <a:lnTo>
                        <a:pt x="48005"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grpSp>
          <p:grpSp>
            <p:nvGrpSpPr>
              <p:cNvPr id="602" name="Group 601">
                <a:extLst>
                  <a:ext uri="{FF2B5EF4-FFF2-40B4-BE49-F238E27FC236}">
                    <a16:creationId xmlns:a16="http://schemas.microsoft.com/office/drawing/2014/main" id="{04DF8698-580F-4198-B6ED-0376D2484C98}"/>
                  </a:ext>
                </a:extLst>
              </p:cNvPr>
              <p:cNvGrpSpPr/>
              <p:nvPr/>
            </p:nvGrpSpPr>
            <p:grpSpPr>
              <a:xfrm>
                <a:off x="4425181" y="2308990"/>
                <a:ext cx="1400184" cy="563373"/>
                <a:chOff x="4638522" y="811987"/>
                <a:chExt cx="1099720" cy="442480"/>
              </a:xfrm>
            </p:grpSpPr>
            <p:sp>
              <p:nvSpPr>
                <p:cNvPr id="638" name="bk object 159">
                  <a:extLst>
                    <a:ext uri="{FF2B5EF4-FFF2-40B4-BE49-F238E27FC236}">
                      <a16:creationId xmlns:a16="http://schemas.microsoft.com/office/drawing/2014/main" id="{4AA20832-EADA-4D6C-ADD4-A246844B2D49}"/>
                    </a:ext>
                  </a:extLst>
                </p:cNvPr>
                <p:cNvSpPr/>
                <p:nvPr/>
              </p:nvSpPr>
              <p:spPr>
                <a:xfrm>
                  <a:off x="4638522" y="811987"/>
                  <a:ext cx="1019810" cy="59055"/>
                </a:xfrm>
                <a:custGeom>
                  <a:avLst/>
                  <a:gdLst/>
                  <a:ahLst/>
                  <a:cxnLst/>
                  <a:rect l="l" t="t" r="r" b="b"/>
                  <a:pathLst>
                    <a:path w="1019810" h="59055">
                      <a:moveTo>
                        <a:pt x="1019708" y="58864"/>
                      </a:moveTo>
                      <a:lnTo>
                        <a:pt x="0" y="58864"/>
                      </a:lnTo>
                      <a:lnTo>
                        <a:pt x="0" y="0"/>
                      </a:lnTo>
                      <a:lnTo>
                        <a:pt x="1019708" y="0"/>
                      </a:lnTo>
                      <a:lnTo>
                        <a:pt x="1019708" y="58864"/>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39" name="bk object 160">
                  <a:extLst>
                    <a:ext uri="{FF2B5EF4-FFF2-40B4-BE49-F238E27FC236}">
                      <a16:creationId xmlns:a16="http://schemas.microsoft.com/office/drawing/2014/main" id="{C41157F7-1B18-4B85-A4DE-C3340B2965C1}"/>
                    </a:ext>
                  </a:extLst>
                </p:cNvPr>
                <p:cNvSpPr/>
                <p:nvPr/>
              </p:nvSpPr>
              <p:spPr>
                <a:xfrm>
                  <a:off x="5681636" y="817422"/>
                  <a:ext cx="48260" cy="48260"/>
                </a:xfrm>
                <a:custGeom>
                  <a:avLst/>
                  <a:gdLst/>
                  <a:ahLst/>
                  <a:cxnLst/>
                  <a:rect l="l" t="t" r="r" b="b"/>
                  <a:pathLst>
                    <a:path w="48260" h="48259">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0" name="bk object 161">
                  <a:extLst>
                    <a:ext uri="{FF2B5EF4-FFF2-40B4-BE49-F238E27FC236}">
                      <a16:creationId xmlns:a16="http://schemas.microsoft.com/office/drawing/2014/main" id="{C86D6D96-1CD1-4C83-B1E1-002F75406A7C}"/>
                    </a:ext>
                  </a:extLst>
                </p:cNvPr>
                <p:cNvSpPr/>
                <p:nvPr/>
              </p:nvSpPr>
              <p:spPr>
                <a:xfrm>
                  <a:off x="5658232" y="814834"/>
                  <a:ext cx="80010" cy="53340"/>
                </a:xfrm>
                <a:custGeom>
                  <a:avLst/>
                  <a:gdLst/>
                  <a:ahLst/>
                  <a:cxnLst/>
                  <a:rect l="l" t="t" r="r" b="b"/>
                  <a:pathLst>
                    <a:path w="80010" h="53340">
                      <a:moveTo>
                        <a:pt x="27165" y="0"/>
                      </a:moveTo>
                      <a:lnTo>
                        <a:pt x="27165" y="17475"/>
                      </a:lnTo>
                      <a:lnTo>
                        <a:pt x="0" y="17475"/>
                      </a:lnTo>
                      <a:lnTo>
                        <a:pt x="0" y="36512"/>
                      </a:lnTo>
                      <a:lnTo>
                        <a:pt x="27165" y="36512"/>
                      </a:lnTo>
                      <a:lnTo>
                        <a:pt x="27165" y="53174"/>
                      </a:lnTo>
                      <a:lnTo>
                        <a:pt x="79984" y="26581"/>
                      </a:lnTo>
                      <a:lnTo>
                        <a:pt x="27165"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41" name="bk object 162">
                  <a:extLst>
                    <a:ext uri="{FF2B5EF4-FFF2-40B4-BE49-F238E27FC236}">
                      <a16:creationId xmlns:a16="http://schemas.microsoft.com/office/drawing/2014/main" id="{38D448D7-A449-4B13-B0A4-B06FB7D16E66}"/>
                    </a:ext>
                  </a:extLst>
                </p:cNvPr>
                <p:cNvSpPr/>
                <p:nvPr/>
              </p:nvSpPr>
              <p:spPr>
                <a:xfrm>
                  <a:off x="4801208" y="815494"/>
                  <a:ext cx="52069" cy="52069"/>
                </a:xfrm>
                <a:custGeom>
                  <a:avLst/>
                  <a:gdLst/>
                  <a:ahLst/>
                  <a:cxnLst/>
                  <a:rect l="l" t="t" r="r" b="b"/>
                  <a:pathLst>
                    <a:path w="52070" h="52069">
                      <a:moveTo>
                        <a:pt x="51841" y="25920"/>
                      </a:moveTo>
                      <a:lnTo>
                        <a:pt x="49804" y="36014"/>
                      </a:lnTo>
                      <a:lnTo>
                        <a:pt x="44248" y="44253"/>
                      </a:lnTo>
                      <a:lnTo>
                        <a:pt x="36009" y="49805"/>
                      </a:lnTo>
                      <a:lnTo>
                        <a:pt x="25920" y="51841"/>
                      </a:lnTo>
                      <a:lnTo>
                        <a:pt x="15832" y="49805"/>
                      </a:lnTo>
                      <a:lnTo>
                        <a:pt x="7593" y="44253"/>
                      </a:lnTo>
                      <a:lnTo>
                        <a:pt x="2037" y="36014"/>
                      </a:lnTo>
                      <a:lnTo>
                        <a:pt x="0" y="25920"/>
                      </a:lnTo>
                      <a:lnTo>
                        <a:pt x="2037" y="15832"/>
                      </a:lnTo>
                      <a:lnTo>
                        <a:pt x="7593" y="7593"/>
                      </a:lnTo>
                      <a:lnTo>
                        <a:pt x="15832"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2" name="bk object 163">
                  <a:extLst>
                    <a:ext uri="{FF2B5EF4-FFF2-40B4-BE49-F238E27FC236}">
                      <a16:creationId xmlns:a16="http://schemas.microsoft.com/office/drawing/2014/main" id="{4E777451-55BB-41B0-A943-1BBCF30ABD9E}"/>
                    </a:ext>
                  </a:extLst>
                </p:cNvPr>
                <p:cNvSpPr/>
                <p:nvPr/>
              </p:nvSpPr>
              <p:spPr>
                <a:xfrm>
                  <a:off x="4638522" y="888669"/>
                  <a:ext cx="933450" cy="59055"/>
                </a:xfrm>
                <a:custGeom>
                  <a:avLst/>
                  <a:gdLst/>
                  <a:ahLst/>
                  <a:cxnLst/>
                  <a:rect l="l" t="t" r="r" b="b"/>
                  <a:pathLst>
                    <a:path w="933450" h="59055">
                      <a:moveTo>
                        <a:pt x="933068" y="58877"/>
                      </a:moveTo>
                      <a:lnTo>
                        <a:pt x="0" y="58877"/>
                      </a:lnTo>
                      <a:lnTo>
                        <a:pt x="0" y="0"/>
                      </a:lnTo>
                      <a:lnTo>
                        <a:pt x="933068" y="0"/>
                      </a:lnTo>
                      <a:lnTo>
                        <a:pt x="933068" y="58877"/>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43" name="bk object 164">
                  <a:extLst>
                    <a:ext uri="{FF2B5EF4-FFF2-40B4-BE49-F238E27FC236}">
                      <a16:creationId xmlns:a16="http://schemas.microsoft.com/office/drawing/2014/main" id="{273DCD6F-586F-4E03-89AC-B893EFCB9C89}"/>
                    </a:ext>
                  </a:extLst>
                </p:cNvPr>
                <p:cNvSpPr/>
                <p:nvPr/>
              </p:nvSpPr>
              <p:spPr>
                <a:xfrm>
                  <a:off x="5624093" y="894105"/>
                  <a:ext cx="48260" cy="48260"/>
                </a:xfrm>
                <a:custGeom>
                  <a:avLst/>
                  <a:gdLst/>
                  <a:ahLst/>
                  <a:cxnLst/>
                  <a:rect l="l" t="t" r="r" b="b"/>
                  <a:pathLst>
                    <a:path w="48260" h="48259">
                      <a:moveTo>
                        <a:pt x="47993" y="48006"/>
                      </a:moveTo>
                      <a:lnTo>
                        <a:pt x="0" y="48006"/>
                      </a:lnTo>
                      <a:lnTo>
                        <a:pt x="0" y="0"/>
                      </a:lnTo>
                      <a:lnTo>
                        <a:pt x="47993" y="0"/>
                      </a:lnTo>
                      <a:lnTo>
                        <a:pt x="47993"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4" name="bk object 165">
                  <a:extLst>
                    <a:ext uri="{FF2B5EF4-FFF2-40B4-BE49-F238E27FC236}">
                      <a16:creationId xmlns:a16="http://schemas.microsoft.com/office/drawing/2014/main" id="{83B9CE17-F2C6-4621-862B-9B518CD1EE92}"/>
                    </a:ext>
                  </a:extLst>
                </p:cNvPr>
                <p:cNvSpPr/>
                <p:nvPr/>
              </p:nvSpPr>
              <p:spPr>
                <a:xfrm>
                  <a:off x="5571588" y="891518"/>
                  <a:ext cx="80010" cy="53340"/>
                </a:xfrm>
                <a:custGeom>
                  <a:avLst/>
                  <a:gdLst/>
                  <a:ahLst/>
                  <a:cxnLst/>
                  <a:rect l="l" t="t" r="r" b="b"/>
                  <a:pathLst>
                    <a:path w="80010" h="53340">
                      <a:moveTo>
                        <a:pt x="27152" y="0"/>
                      </a:moveTo>
                      <a:lnTo>
                        <a:pt x="27152" y="17487"/>
                      </a:lnTo>
                      <a:lnTo>
                        <a:pt x="0" y="17487"/>
                      </a:lnTo>
                      <a:lnTo>
                        <a:pt x="0" y="36512"/>
                      </a:lnTo>
                      <a:lnTo>
                        <a:pt x="27152" y="36512"/>
                      </a:lnTo>
                      <a:lnTo>
                        <a:pt x="27152" y="53174"/>
                      </a:lnTo>
                      <a:lnTo>
                        <a:pt x="79984" y="26581"/>
                      </a:lnTo>
                      <a:lnTo>
                        <a:pt x="27152"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45" name="bk object 166">
                  <a:extLst>
                    <a:ext uri="{FF2B5EF4-FFF2-40B4-BE49-F238E27FC236}">
                      <a16:creationId xmlns:a16="http://schemas.microsoft.com/office/drawing/2014/main" id="{A1E77DC5-8597-422B-B15C-DDF1C47671C0}"/>
                    </a:ext>
                  </a:extLst>
                </p:cNvPr>
                <p:cNvSpPr/>
                <p:nvPr/>
              </p:nvSpPr>
              <p:spPr>
                <a:xfrm>
                  <a:off x="4724350" y="892178"/>
                  <a:ext cx="52069" cy="52069"/>
                </a:xfrm>
                <a:custGeom>
                  <a:avLst/>
                  <a:gdLst/>
                  <a:ahLst/>
                  <a:cxnLst/>
                  <a:rect l="l" t="t" r="r" b="b"/>
                  <a:pathLst>
                    <a:path w="52070" h="52069">
                      <a:moveTo>
                        <a:pt x="51841" y="25920"/>
                      </a:moveTo>
                      <a:lnTo>
                        <a:pt x="49804" y="36016"/>
                      </a:lnTo>
                      <a:lnTo>
                        <a:pt x="44248" y="44259"/>
                      </a:lnTo>
                      <a:lnTo>
                        <a:pt x="36009" y="49816"/>
                      </a:lnTo>
                      <a:lnTo>
                        <a:pt x="25920" y="51854"/>
                      </a:lnTo>
                      <a:lnTo>
                        <a:pt x="15832" y="49816"/>
                      </a:lnTo>
                      <a:lnTo>
                        <a:pt x="7593" y="44259"/>
                      </a:lnTo>
                      <a:lnTo>
                        <a:pt x="2037" y="36016"/>
                      </a:lnTo>
                      <a:lnTo>
                        <a:pt x="0" y="25920"/>
                      </a:lnTo>
                      <a:lnTo>
                        <a:pt x="2037" y="15832"/>
                      </a:lnTo>
                      <a:lnTo>
                        <a:pt x="7593" y="7593"/>
                      </a:lnTo>
                      <a:lnTo>
                        <a:pt x="15832" y="2037"/>
                      </a:lnTo>
                      <a:lnTo>
                        <a:pt x="25920" y="0"/>
                      </a:lnTo>
                      <a:lnTo>
                        <a:pt x="36009" y="2037"/>
                      </a:lnTo>
                      <a:lnTo>
                        <a:pt x="44248" y="7593"/>
                      </a:lnTo>
                      <a:lnTo>
                        <a:pt x="49804" y="15832"/>
                      </a:lnTo>
                      <a:lnTo>
                        <a:pt x="51841"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6" name="bk object 167">
                  <a:extLst>
                    <a:ext uri="{FF2B5EF4-FFF2-40B4-BE49-F238E27FC236}">
                      <a16:creationId xmlns:a16="http://schemas.microsoft.com/office/drawing/2014/main" id="{B8801FD0-2435-4397-A0E4-FB7AC444B4F6}"/>
                    </a:ext>
                  </a:extLst>
                </p:cNvPr>
                <p:cNvSpPr/>
                <p:nvPr/>
              </p:nvSpPr>
              <p:spPr>
                <a:xfrm>
                  <a:off x="4638522" y="1195412"/>
                  <a:ext cx="344805" cy="59055"/>
                </a:xfrm>
                <a:custGeom>
                  <a:avLst/>
                  <a:gdLst/>
                  <a:ahLst/>
                  <a:cxnLst/>
                  <a:rect l="l" t="t" r="r" b="b"/>
                  <a:pathLst>
                    <a:path w="344804" h="59055">
                      <a:moveTo>
                        <a:pt x="344525" y="58864"/>
                      </a:moveTo>
                      <a:lnTo>
                        <a:pt x="0" y="58864"/>
                      </a:lnTo>
                      <a:lnTo>
                        <a:pt x="0" y="0"/>
                      </a:lnTo>
                      <a:lnTo>
                        <a:pt x="344525" y="0"/>
                      </a:lnTo>
                      <a:lnTo>
                        <a:pt x="344525" y="58864"/>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47" name="bk object 168">
                  <a:extLst>
                    <a:ext uri="{FF2B5EF4-FFF2-40B4-BE49-F238E27FC236}">
                      <a16:creationId xmlns:a16="http://schemas.microsoft.com/office/drawing/2014/main" id="{153CCFCC-3FC2-4C62-AD75-0138A856D8F8}"/>
                    </a:ext>
                  </a:extLst>
                </p:cNvPr>
                <p:cNvSpPr/>
                <p:nvPr/>
              </p:nvSpPr>
              <p:spPr>
                <a:xfrm>
                  <a:off x="5496814" y="1224851"/>
                  <a:ext cx="48260" cy="0"/>
                </a:xfrm>
                <a:custGeom>
                  <a:avLst/>
                  <a:gdLst/>
                  <a:ahLst/>
                  <a:cxnLst/>
                  <a:rect l="l" t="t" r="r" b="b"/>
                  <a:pathLst>
                    <a:path w="48260">
                      <a:moveTo>
                        <a:pt x="0" y="0"/>
                      </a:moveTo>
                      <a:lnTo>
                        <a:pt x="48005" y="0"/>
                      </a:lnTo>
                    </a:path>
                  </a:pathLst>
                </a:custGeom>
                <a:ln w="48006">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8" name="bk object 169">
                  <a:extLst>
                    <a:ext uri="{FF2B5EF4-FFF2-40B4-BE49-F238E27FC236}">
                      <a16:creationId xmlns:a16="http://schemas.microsoft.com/office/drawing/2014/main" id="{0B7B0F15-5C95-4D82-AE3B-61644EC102CF}"/>
                    </a:ext>
                  </a:extLst>
                </p:cNvPr>
                <p:cNvSpPr/>
                <p:nvPr/>
              </p:nvSpPr>
              <p:spPr>
                <a:xfrm>
                  <a:off x="4802447" y="1198925"/>
                  <a:ext cx="52069" cy="52069"/>
                </a:xfrm>
                <a:custGeom>
                  <a:avLst/>
                  <a:gdLst/>
                  <a:ahLst/>
                  <a:cxnLst/>
                  <a:rect l="l" t="t" r="r" b="b"/>
                  <a:pathLst>
                    <a:path w="52070" h="52069">
                      <a:moveTo>
                        <a:pt x="51854" y="25920"/>
                      </a:moveTo>
                      <a:lnTo>
                        <a:pt x="49816" y="36014"/>
                      </a:lnTo>
                      <a:lnTo>
                        <a:pt x="44261" y="44253"/>
                      </a:lnTo>
                      <a:lnTo>
                        <a:pt x="36021" y="49805"/>
                      </a:lnTo>
                      <a:lnTo>
                        <a:pt x="25933" y="51841"/>
                      </a:lnTo>
                      <a:lnTo>
                        <a:pt x="15837" y="49805"/>
                      </a:lnTo>
                      <a:lnTo>
                        <a:pt x="7594" y="44253"/>
                      </a:lnTo>
                      <a:lnTo>
                        <a:pt x="2037" y="36014"/>
                      </a:lnTo>
                      <a:lnTo>
                        <a:pt x="0" y="25920"/>
                      </a:lnTo>
                      <a:lnTo>
                        <a:pt x="2037" y="15832"/>
                      </a:lnTo>
                      <a:lnTo>
                        <a:pt x="7594" y="7593"/>
                      </a:lnTo>
                      <a:lnTo>
                        <a:pt x="15837" y="2037"/>
                      </a:lnTo>
                      <a:lnTo>
                        <a:pt x="25933" y="0"/>
                      </a:lnTo>
                      <a:lnTo>
                        <a:pt x="36021" y="2037"/>
                      </a:lnTo>
                      <a:lnTo>
                        <a:pt x="44261"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49" name="bk object 194">
                  <a:extLst>
                    <a:ext uri="{FF2B5EF4-FFF2-40B4-BE49-F238E27FC236}">
                      <a16:creationId xmlns:a16="http://schemas.microsoft.com/office/drawing/2014/main" id="{416D9865-9804-4813-9B8C-93CA73F84DA9}"/>
                    </a:ext>
                  </a:extLst>
                </p:cNvPr>
                <p:cNvSpPr/>
                <p:nvPr/>
              </p:nvSpPr>
              <p:spPr>
                <a:xfrm>
                  <a:off x="4638522" y="965365"/>
                  <a:ext cx="876300" cy="59055"/>
                </a:xfrm>
                <a:custGeom>
                  <a:avLst/>
                  <a:gdLst/>
                  <a:ahLst/>
                  <a:cxnLst/>
                  <a:rect l="l" t="t" r="r" b="b"/>
                  <a:pathLst>
                    <a:path w="876300" h="59055">
                      <a:moveTo>
                        <a:pt x="875868" y="58864"/>
                      </a:moveTo>
                      <a:lnTo>
                        <a:pt x="0" y="58864"/>
                      </a:lnTo>
                      <a:lnTo>
                        <a:pt x="0" y="0"/>
                      </a:lnTo>
                      <a:lnTo>
                        <a:pt x="875868" y="0"/>
                      </a:lnTo>
                      <a:lnTo>
                        <a:pt x="875868" y="58864"/>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50" name="bk object 195">
                  <a:extLst>
                    <a:ext uri="{FF2B5EF4-FFF2-40B4-BE49-F238E27FC236}">
                      <a16:creationId xmlns:a16="http://schemas.microsoft.com/office/drawing/2014/main" id="{25DEC288-7034-46A2-BCFE-2906AC9FB17F}"/>
                    </a:ext>
                  </a:extLst>
                </p:cNvPr>
                <p:cNvSpPr/>
                <p:nvPr/>
              </p:nvSpPr>
              <p:spPr>
                <a:xfrm>
                  <a:off x="5566168" y="970788"/>
                  <a:ext cx="48260" cy="48260"/>
                </a:xfrm>
                <a:custGeom>
                  <a:avLst/>
                  <a:gdLst/>
                  <a:ahLst/>
                  <a:cxnLst/>
                  <a:rect l="l" t="t" r="r" b="b"/>
                  <a:pathLst>
                    <a:path w="48260" h="48259">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51" name="bk object 196">
                  <a:extLst>
                    <a:ext uri="{FF2B5EF4-FFF2-40B4-BE49-F238E27FC236}">
                      <a16:creationId xmlns:a16="http://schemas.microsoft.com/office/drawing/2014/main" id="{3AC6A751-F878-4F67-9D2B-9ACDABDD8735}"/>
                    </a:ext>
                  </a:extLst>
                </p:cNvPr>
                <p:cNvSpPr/>
                <p:nvPr/>
              </p:nvSpPr>
              <p:spPr>
                <a:xfrm>
                  <a:off x="5011378" y="968861"/>
                  <a:ext cx="52069" cy="52069"/>
                </a:xfrm>
                <a:custGeom>
                  <a:avLst/>
                  <a:gdLst/>
                  <a:ahLst/>
                  <a:cxnLst/>
                  <a:rect l="l" t="t" r="r" b="b"/>
                  <a:pathLst>
                    <a:path w="52070" h="52069">
                      <a:moveTo>
                        <a:pt x="25920" y="0"/>
                      </a:moveTo>
                      <a:lnTo>
                        <a:pt x="15826" y="2037"/>
                      </a:lnTo>
                      <a:lnTo>
                        <a:pt x="7588" y="7594"/>
                      </a:lnTo>
                      <a:lnTo>
                        <a:pt x="2035" y="15837"/>
                      </a:lnTo>
                      <a:lnTo>
                        <a:pt x="0" y="25933"/>
                      </a:lnTo>
                      <a:lnTo>
                        <a:pt x="2035" y="36021"/>
                      </a:lnTo>
                      <a:lnTo>
                        <a:pt x="7588" y="44261"/>
                      </a:lnTo>
                      <a:lnTo>
                        <a:pt x="15826" y="49816"/>
                      </a:lnTo>
                      <a:lnTo>
                        <a:pt x="25920" y="51854"/>
                      </a:lnTo>
                      <a:lnTo>
                        <a:pt x="36009" y="49816"/>
                      </a:lnTo>
                      <a:lnTo>
                        <a:pt x="44248" y="44261"/>
                      </a:lnTo>
                      <a:lnTo>
                        <a:pt x="49804" y="36021"/>
                      </a:lnTo>
                      <a:lnTo>
                        <a:pt x="51841" y="25933"/>
                      </a:lnTo>
                      <a:lnTo>
                        <a:pt x="49804" y="15837"/>
                      </a:lnTo>
                      <a:lnTo>
                        <a:pt x="44248" y="7594"/>
                      </a:lnTo>
                      <a:lnTo>
                        <a:pt x="36009" y="2037"/>
                      </a:lnTo>
                      <a:lnTo>
                        <a:pt x="25920"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52" name="bk object 201">
                  <a:extLst>
                    <a:ext uri="{FF2B5EF4-FFF2-40B4-BE49-F238E27FC236}">
                      <a16:creationId xmlns:a16="http://schemas.microsoft.com/office/drawing/2014/main" id="{5E04E65F-3B03-4B3A-AB17-13D87FA8767A}"/>
                    </a:ext>
                  </a:extLst>
                </p:cNvPr>
                <p:cNvSpPr/>
                <p:nvPr/>
              </p:nvSpPr>
              <p:spPr>
                <a:xfrm>
                  <a:off x="4638522" y="1118730"/>
                  <a:ext cx="737235" cy="59055"/>
                </a:xfrm>
                <a:custGeom>
                  <a:avLst/>
                  <a:gdLst/>
                  <a:ahLst/>
                  <a:cxnLst/>
                  <a:rect l="l" t="t" r="r" b="b"/>
                  <a:pathLst>
                    <a:path w="737235" h="59055">
                      <a:moveTo>
                        <a:pt x="736638" y="58864"/>
                      </a:moveTo>
                      <a:lnTo>
                        <a:pt x="0" y="58864"/>
                      </a:lnTo>
                      <a:lnTo>
                        <a:pt x="0" y="0"/>
                      </a:lnTo>
                      <a:lnTo>
                        <a:pt x="736638" y="0"/>
                      </a:lnTo>
                      <a:lnTo>
                        <a:pt x="736638" y="58864"/>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53" name="bk object 202">
                  <a:extLst>
                    <a:ext uri="{FF2B5EF4-FFF2-40B4-BE49-F238E27FC236}">
                      <a16:creationId xmlns:a16="http://schemas.microsoft.com/office/drawing/2014/main" id="{67D5AF52-D9D5-46B5-B1BE-3D01C0CFE98D}"/>
                    </a:ext>
                  </a:extLst>
                </p:cNvPr>
                <p:cNvSpPr/>
                <p:nvPr/>
              </p:nvSpPr>
              <p:spPr>
                <a:xfrm>
                  <a:off x="5513781" y="1124165"/>
                  <a:ext cx="48260" cy="48260"/>
                </a:xfrm>
                <a:custGeom>
                  <a:avLst/>
                  <a:gdLst/>
                  <a:ahLst/>
                  <a:cxnLst/>
                  <a:rect l="l" t="t" r="r" b="b"/>
                  <a:pathLst>
                    <a:path w="48260" h="48259">
                      <a:moveTo>
                        <a:pt x="48005" y="47993"/>
                      </a:moveTo>
                      <a:lnTo>
                        <a:pt x="0" y="47993"/>
                      </a:lnTo>
                      <a:lnTo>
                        <a:pt x="0" y="0"/>
                      </a:lnTo>
                      <a:lnTo>
                        <a:pt x="48005" y="0"/>
                      </a:lnTo>
                      <a:lnTo>
                        <a:pt x="48005" y="47993"/>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654" name="bk object 203">
                  <a:extLst>
                    <a:ext uri="{FF2B5EF4-FFF2-40B4-BE49-F238E27FC236}">
                      <a16:creationId xmlns:a16="http://schemas.microsoft.com/office/drawing/2014/main" id="{9A090F08-49D7-4F3E-99D7-50297DA990D1}"/>
                    </a:ext>
                  </a:extLst>
                </p:cNvPr>
                <p:cNvSpPr/>
                <p:nvPr/>
              </p:nvSpPr>
              <p:spPr>
                <a:xfrm>
                  <a:off x="4735177" y="1122241"/>
                  <a:ext cx="52069" cy="52069"/>
                </a:xfrm>
                <a:custGeom>
                  <a:avLst/>
                  <a:gdLst/>
                  <a:ahLst/>
                  <a:cxnLst/>
                  <a:rect l="l" t="t" r="r" b="b"/>
                  <a:pathLst>
                    <a:path w="52070" h="52069">
                      <a:moveTo>
                        <a:pt x="51854" y="25920"/>
                      </a:moveTo>
                      <a:lnTo>
                        <a:pt x="49816" y="36009"/>
                      </a:lnTo>
                      <a:lnTo>
                        <a:pt x="44261" y="44248"/>
                      </a:lnTo>
                      <a:lnTo>
                        <a:pt x="36021" y="49804"/>
                      </a:lnTo>
                      <a:lnTo>
                        <a:pt x="25933" y="51841"/>
                      </a:lnTo>
                      <a:lnTo>
                        <a:pt x="15837" y="49804"/>
                      </a:lnTo>
                      <a:lnTo>
                        <a:pt x="7594" y="44248"/>
                      </a:lnTo>
                      <a:lnTo>
                        <a:pt x="2037" y="36009"/>
                      </a:lnTo>
                      <a:lnTo>
                        <a:pt x="0" y="25920"/>
                      </a:lnTo>
                      <a:lnTo>
                        <a:pt x="2037" y="15832"/>
                      </a:lnTo>
                      <a:lnTo>
                        <a:pt x="7594" y="7593"/>
                      </a:lnTo>
                      <a:lnTo>
                        <a:pt x="15837" y="2037"/>
                      </a:lnTo>
                      <a:lnTo>
                        <a:pt x="25933" y="0"/>
                      </a:lnTo>
                      <a:lnTo>
                        <a:pt x="36021" y="2037"/>
                      </a:lnTo>
                      <a:lnTo>
                        <a:pt x="44261"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55" name="bk object 204">
                  <a:extLst>
                    <a:ext uri="{FF2B5EF4-FFF2-40B4-BE49-F238E27FC236}">
                      <a16:creationId xmlns:a16="http://schemas.microsoft.com/office/drawing/2014/main" id="{EB77F64D-D111-4171-80B4-9262568A567A}"/>
                    </a:ext>
                  </a:extLst>
                </p:cNvPr>
                <p:cNvSpPr/>
                <p:nvPr/>
              </p:nvSpPr>
              <p:spPr>
                <a:xfrm>
                  <a:off x="5345605" y="1124337"/>
                  <a:ext cx="56515" cy="48895"/>
                </a:xfrm>
                <a:custGeom>
                  <a:avLst/>
                  <a:gdLst/>
                  <a:ahLst/>
                  <a:cxnLst/>
                  <a:rect l="l" t="t" r="r" b="b"/>
                  <a:pathLst>
                    <a:path w="56514" h="48894">
                      <a:moveTo>
                        <a:pt x="28168" y="0"/>
                      </a:moveTo>
                      <a:lnTo>
                        <a:pt x="0" y="48780"/>
                      </a:lnTo>
                      <a:lnTo>
                        <a:pt x="56337" y="48780"/>
                      </a:lnTo>
                      <a:lnTo>
                        <a:pt x="28168" y="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56" name="bk object 215">
                  <a:extLst>
                    <a:ext uri="{FF2B5EF4-FFF2-40B4-BE49-F238E27FC236}">
                      <a16:creationId xmlns:a16="http://schemas.microsoft.com/office/drawing/2014/main" id="{630D59EB-9713-4B92-8B1D-26AF81C44784}"/>
                    </a:ext>
                  </a:extLst>
                </p:cNvPr>
                <p:cNvSpPr/>
                <p:nvPr/>
              </p:nvSpPr>
              <p:spPr>
                <a:xfrm>
                  <a:off x="4638522" y="1042047"/>
                  <a:ext cx="784860" cy="59055"/>
                </a:xfrm>
                <a:custGeom>
                  <a:avLst/>
                  <a:gdLst/>
                  <a:ahLst/>
                  <a:cxnLst/>
                  <a:rect l="l" t="t" r="r" b="b"/>
                  <a:pathLst>
                    <a:path w="784860" h="59055">
                      <a:moveTo>
                        <a:pt x="784821" y="58864"/>
                      </a:moveTo>
                      <a:lnTo>
                        <a:pt x="0" y="58864"/>
                      </a:lnTo>
                      <a:lnTo>
                        <a:pt x="0" y="0"/>
                      </a:lnTo>
                      <a:lnTo>
                        <a:pt x="784821" y="0"/>
                      </a:lnTo>
                      <a:lnTo>
                        <a:pt x="784821" y="58864"/>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657" name="bk object 216">
                  <a:extLst>
                    <a:ext uri="{FF2B5EF4-FFF2-40B4-BE49-F238E27FC236}">
                      <a16:creationId xmlns:a16="http://schemas.microsoft.com/office/drawing/2014/main" id="{BE94C7BF-2C63-46E3-9435-B8BCEB8CF594}"/>
                    </a:ext>
                  </a:extLst>
                </p:cNvPr>
                <p:cNvSpPr/>
                <p:nvPr/>
              </p:nvSpPr>
              <p:spPr>
                <a:xfrm>
                  <a:off x="5423344" y="1044884"/>
                  <a:ext cx="80010" cy="53340"/>
                </a:xfrm>
                <a:custGeom>
                  <a:avLst/>
                  <a:gdLst/>
                  <a:ahLst/>
                  <a:cxnLst/>
                  <a:rect l="l" t="t" r="r" b="b"/>
                  <a:pathLst>
                    <a:path w="80010" h="53340">
                      <a:moveTo>
                        <a:pt x="27152" y="0"/>
                      </a:moveTo>
                      <a:lnTo>
                        <a:pt x="27152" y="17487"/>
                      </a:lnTo>
                      <a:lnTo>
                        <a:pt x="0" y="17487"/>
                      </a:lnTo>
                      <a:lnTo>
                        <a:pt x="0" y="36525"/>
                      </a:lnTo>
                      <a:lnTo>
                        <a:pt x="27152" y="36525"/>
                      </a:lnTo>
                      <a:lnTo>
                        <a:pt x="27152" y="53174"/>
                      </a:lnTo>
                      <a:lnTo>
                        <a:pt x="79984" y="26593"/>
                      </a:lnTo>
                      <a:lnTo>
                        <a:pt x="27152"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658" name="bk object 217">
                  <a:extLst>
                    <a:ext uri="{FF2B5EF4-FFF2-40B4-BE49-F238E27FC236}">
                      <a16:creationId xmlns:a16="http://schemas.microsoft.com/office/drawing/2014/main" id="{E0562C4D-259B-47BC-A789-684C7FABCDBC}"/>
                    </a:ext>
                  </a:extLst>
                </p:cNvPr>
                <p:cNvSpPr/>
                <p:nvPr/>
              </p:nvSpPr>
              <p:spPr>
                <a:xfrm>
                  <a:off x="4732249" y="1045558"/>
                  <a:ext cx="52069" cy="52069"/>
                </a:xfrm>
                <a:custGeom>
                  <a:avLst/>
                  <a:gdLst/>
                  <a:ahLst/>
                  <a:cxnLst/>
                  <a:rect l="l" t="t" r="r" b="b"/>
                  <a:pathLst>
                    <a:path w="52070" h="52069">
                      <a:moveTo>
                        <a:pt x="51854" y="25920"/>
                      </a:moveTo>
                      <a:lnTo>
                        <a:pt x="49816" y="36009"/>
                      </a:lnTo>
                      <a:lnTo>
                        <a:pt x="44259" y="44248"/>
                      </a:lnTo>
                      <a:lnTo>
                        <a:pt x="36016" y="49804"/>
                      </a:lnTo>
                      <a:lnTo>
                        <a:pt x="25920" y="51841"/>
                      </a:lnTo>
                      <a:lnTo>
                        <a:pt x="15832" y="49804"/>
                      </a:lnTo>
                      <a:lnTo>
                        <a:pt x="7593" y="44248"/>
                      </a:lnTo>
                      <a:lnTo>
                        <a:pt x="2037" y="36009"/>
                      </a:lnTo>
                      <a:lnTo>
                        <a:pt x="0" y="25920"/>
                      </a:lnTo>
                      <a:lnTo>
                        <a:pt x="2037" y="15832"/>
                      </a:lnTo>
                      <a:lnTo>
                        <a:pt x="7593" y="7593"/>
                      </a:lnTo>
                      <a:lnTo>
                        <a:pt x="15832" y="2037"/>
                      </a:lnTo>
                      <a:lnTo>
                        <a:pt x="25920" y="0"/>
                      </a:lnTo>
                      <a:lnTo>
                        <a:pt x="36016" y="2037"/>
                      </a:lnTo>
                      <a:lnTo>
                        <a:pt x="44259" y="7593"/>
                      </a:lnTo>
                      <a:lnTo>
                        <a:pt x="49816" y="15832"/>
                      </a:lnTo>
                      <a:lnTo>
                        <a:pt x="51854" y="2592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659" name="bk object 218">
                  <a:extLst>
                    <a:ext uri="{FF2B5EF4-FFF2-40B4-BE49-F238E27FC236}">
                      <a16:creationId xmlns:a16="http://schemas.microsoft.com/office/drawing/2014/main" id="{223DD15B-AD95-41FE-B163-1CBC13C4173B}"/>
                    </a:ext>
                  </a:extLst>
                </p:cNvPr>
                <p:cNvSpPr/>
                <p:nvPr/>
              </p:nvSpPr>
              <p:spPr>
                <a:xfrm>
                  <a:off x="5167960" y="1047483"/>
                  <a:ext cx="48260" cy="48260"/>
                </a:xfrm>
                <a:custGeom>
                  <a:avLst/>
                  <a:gdLst/>
                  <a:ahLst/>
                  <a:cxnLst/>
                  <a:rect l="l" t="t" r="r" b="b"/>
                  <a:pathLst>
                    <a:path w="48260" h="48259">
                      <a:moveTo>
                        <a:pt x="48005" y="47993"/>
                      </a:moveTo>
                      <a:lnTo>
                        <a:pt x="0" y="47993"/>
                      </a:lnTo>
                      <a:lnTo>
                        <a:pt x="0" y="0"/>
                      </a:lnTo>
                      <a:lnTo>
                        <a:pt x="48005" y="0"/>
                      </a:lnTo>
                      <a:lnTo>
                        <a:pt x="48005" y="47993"/>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grpSp>
          <p:grpSp>
            <p:nvGrpSpPr>
              <p:cNvPr id="603" name="Group 602">
                <a:extLst>
                  <a:ext uri="{FF2B5EF4-FFF2-40B4-BE49-F238E27FC236}">
                    <a16:creationId xmlns:a16="http://schemas.microsoft.com/office/drawing/2014/main" id="{B98506EF-6D4F-471D-B793-5D2399CABE79}"/>
                  </a:ext>
                </a:extLst>
              </p:cNvPr>
              <p:cNvGrpSpPr>
                <a:grpSpLocks noChangeAspect="1"/>
              </p:cNvGrpSpPr>
              <p:nvPr/>
            </p:nvGrpSpPr>
            <p:grpSpPr>
              <a:xfrm>
                <a:off x="4425182" y="1372396"/>
                <a:ext cx="2798617" cy="2226805"/>
                <a:chOff x="664412" y="82103"/>
                <a:chExt cx="2938166" cy="2337836"/>
              </a:xfrm>
            </p:grpSpPr>
            <p:sp>
              <p:nvSpPr>
                <p:cNvPr id="622" name="object 10">
                  <a:extLst>
                    <a:ext uri="{FF2B5EF4-FFF2-40B4-BE49-F238E27FC236}">
                      <a16:creationId xmlns:a16="http://schemas.microsoft.com/office/drawing/2014/main" id="{CB23D9AD-211F-4964-A1A0-AF476509ED2E}"/>
                    </a:ext>
                  </a:extLst>
                </p:cNvPr>
                <p:cNvSpPr/>
                <p:nvPr/>
              </p:nvSpPr>
              <p:spPr>
                <a:xfrm>
                  <a:off x="664412" y="82103"/>
                  <a:ext cx="2938166" cy="2281468"/>
                </a:xfrm>
                <a:custGeom>
                  <a:avLst/>
                  <a:gdLst/>
                  <a:ahLst/>
                  <a:cxnLst/>
                  <a:rect l="l" t="t" r="r" b="b"/>
                  <a:pathLst>
                    <a:path w="2936875" h="2265045">
                      <a:moveTo>
                        <a:pt x="0" y="0"/>
                      </a:moveTo>
                      <a:lnTo>
                        <a:pt x="0" y="2264600"/>
                      </a:lnTo>
                      <a:lnTo>
                        <a:pt x="2936773" y="2264600"/>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3" name="object 11">
                  <a:extLst>
                    <a:ext uri="{FF2B5EF4-FFF2-40B4-BE49-F238E27FC236}">
                      <a16:creationId xmlns:a16="http://schemas.microsoft.com/office/drawing/2014/main" id="{5FCBC6C7-8414-4E29-89A0-27AFE0F818C9}"/>
                    </a:ext>
                  </a:extLst>
                </p:cNvPr>
                <p:cNvSpPr/>
                <p:nvPr/>
              </p:nvSpPr>
              <p:spPr>
                <a:xfrm>
                  <a:off x="734103"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4" name="object 12">
                  <a:extLst>
                    <a:ext uri="{FF2B5EF4-FFF2-40B4-BE49-F238E27FC236}">
                      <a16:creationId xmlns:a16="http://schemas.microsoft.com/office/drawing/2014/main" id="{ED6A948E-4E55-4AC6-B3D0-CAA93FB81E66}"/>
                    </a:ext>
                  </a:extLst>
                </p:cNvPr>
                <p:cNvSpPr/>
                <p:nvPr/>
              </p:nvSpPr>
              <p:spPr>
                <a:xfrm>
                  <a:off x="933117"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5" name="object 13">
                  <a:extLst>
                    <a:ext uri="{FF2B5EF4-FFF2-40B4-BE49-F238E27FC236}">
                      <a16:creationId xmlns:a16="http://schemas.microsoft.com/office/drawing/2014/main" id="{401915A6-0654-4F62-A7BC-654CA0F8DF82}"/>
                    </a:ext>
                  </a:extLst>
                </p:cNvPr>
                <p:cNvSpPr/>
                <p:nvPr/>
              </p:nvSpPr>
              <p:spPr>
                <a:xfrm>
                  <a:off x="1132131"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6" name="object 14">
                  <a:extLst>
                    <a:ext uri="{FF2B5EF4-FFF2-40B4-BE49-F238E27FC236}">
                      <a16:creationId xmlns:a16="http://schemas.microsoft.com/office/drawing/2014/main" id="{577E0F25-AA34-4A0C-90EF-861B7CD61FB8}"/>
                    </a:ext>
                  </a:extLst>
                </p:cNvPr>
                <p:cNvSpPr/>
                <p:nvPr/>
              </p:nvSpPr>
              <p:spPr>
                <a:xfrm>
                  <a:off x="1331151"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7" name="object 15">
                  <a:extLst>
                    <a:ext uri="{FF2B5EF4-FFF2-40B4-BE49-F238E27FC236}">
                      <a16:creationId xmlns:a16="http://schemas.microsoft.com/office/drawing/2014/main" id="{B5FE46CD-22C7-4110-8A57-C609F7154109}"/>
                    </a:ext>
                  </a:extLst>
                </p:cNvPr>
                <p:cNvSpPr/>
                <p:nvPr/>
              </p:nvSpPr>
              <p:spPr>
                <a:xfrm>
                  <a:off x="1530165"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8" name="object 16">
                  <a:extLst>
                    <a:ext uri="{FF2B5EF4-FFF2-40B4-BE49-F238E27FC236}">
                      <a16:creationId xmlns:a16="http://schemas.microsoft.com/office/drawing/2014/main" id="{99A62630-CB81-42D5-A777-D70E8F637A9C}"/>
                    </a:ext>
                  </a:extLst>
                </p:cNvPr>
                <p:cNvSpPr/>
                <p:nvPr/>
              </p:nvSpPr>
              <p:spPr>
                <a:xfrm>
                  <a:off x="1729179"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29" name="object 17">
                  <a:extLst>
                    <a:ext uri="{FF2B5EF4-FFF2-40B4-BE49-F238E27FC236}">
                      <a16:creationId xmlns:a16="http://schemas.microsoft.com/office/drawing/2014/main" id="{4856D8DC-8052-4CD2-948E-D3DA25570BAA}"/>
                    </a:ext>
                  </a:extLst>
                </p:cNvPr>
                <p:cNvSpPr/>
                <p:nvPr/>
              </p:nvSpPr>
              <p:spPr>
                <a:xfrm>
                  <a:off x="1928200"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0" name="object 18">
                  <a:extLst>
                    <a:ext uri="{FF2B5EF4-FFF2-40B4-BE49-F238E27FC236}">
                      <a16:creationId xmlns:a16="http://schemas.microsoft.com/office/drawing/2014/main" id="{7D4A480D-DE91-4B44-938E-5B9A2F8DD927}"/>
                    </a:ext>
                  </a:extLst>
                </p:cNvPr>
                <p:cNvSpPr/>
                <p:nvPr/>
              </p:nvSpPr>
              <p:spPr>
                <a:xfrm>
                  <a:off x="2127208"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1" name="object 19">
                  <a:extLst>
                    <a:ext uri="{FF2B5EF4-FFF2-40B4-BE49-F238E27FC236}">
                      <a16:creationId xmlns:a16="http://schemas.microsoft.com/office/drawing/2014/main" id="{2B259E8C-157E-43A4-98B2-B1D1AA736A94}"/>
                    </a:ext>
                  </a:extLst>
                </p:cNvPr>
                <p:cNvSpPr/>
                <p:nvPr/>
              </p:nvSpPr>
              <p:spPr>
                <a:xfrm>
                  <a:off x="2326228"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2" name="object 20">
                  <a:extLst>
                    <a:ext uri="{FF2B5EF4-FFF2-40B4-BE49-F238E27FC236}">
                      <a16:creationId xmlns:a16="http://schemas.microsoft.com/office/drawing/2014/main" id="{1BF71DCD-04A0-4600-B000-EC8DE8C66534}"/>
                    </a:ext>
                  </a:extLst>
                </p:cNvPr>
                <p:cNvSpPr/>
                <p:nvPr/>
              </p:nvSpPr>
              <p:spPr>
                <a:xfrm>
                  <a:off x="2531699"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3" name="object 21">
                  <a:extLst>
                    <a:ext uri="{FF2B5EF4-FFF2-40B4-BE49-F238E27FC236}">
                      <a16:creationId xmlns:a16="http://schemas.microsoft.com/office/drawing/2014/main" id="{AEB3F976-291B-46DA-B93E-F2C028D39127}"/>
                    </a:ext>
                  </a:extLst>
                </p:cNvPr>
                <p:cNvSpPr/>
                <p:nvPr/>
              </p:nvSpPr>
              <p:spPr>
                <a:xfrm>
                  <a:off x="2724257"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4" name="object 22">
                  <a:extLst>
                    <a:ext uri="{FF2B5EF4-FFF2-40B4-BE49-F238E27FC236}">
                      <a16:creationId xmlns:a16="http://schemas.microsoft.com/office/drawing/2014/main" id="{568A4B24-7997-45C1-A358-39249D6E4FD7}"/>
                    </a:ext>
                  </a:extLst>
                </p:cNvPr>
                <p:cNvSpPr/>
                <p:nvPr/>
              </p:nvSpPr>
              <p:spPr>
                <a:xfrm>
                  <a:off x="2930644"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5" name="object 23">
                  <a:extLst>
                    <a:ext uri="{FF2B5EF4-FFF2-40B4-BE49-F238E27FC236}">
                      <a16:creationId xmlns:a16="http://schemas.microsoft.com/office/drawing/2014/main" id="{2C76F111-864F-4D7D-8958-869E8C6FA94F}"/>
                    </a:ext>
                  </a:extLst>
                </p:cNvPr>
                <p:cNvSpPr/>
                <p:nvPr/>
              </p:nvSpPr>
              <p:spPr>
                <a:xfrm>
                  <a:off x="3122298"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6" name="object 24">
                  <a:extLst>
                    <a:ext uri="{FF2B5EF4-FFF2-40B4-BE49-F238E27FC236}">
                      <a16:creationId xmlns:a16="http://schemas.microsoft.com/office/drawing/2014/main" id="{8CE93BFE-3D66-4EBE-91A6-475DB22D25C4}"/>
                    </a:ext>
                  </a:extLst>
                </p:cNvPr>
                <p:cNvSpPr/>
                <p:nvPr/>
              </p:nvSpPr>
              <p:spPr>
                <a:xfrm>
                  <a:off x="3328685" y="2363129"/>
                  <a:ext cx="0" cy="55880"/>
                </a:xfrm>
                <a:custGeom>
                  <a:avLst/>
                  <a:gdLst/>
                  <a:ahLst/>
                  <a:cxnLst/>
                  <a:rect l="l" t="t" r="r" b="b"/>
                  <a:pathLst>
                    <a:path h="55880">
                      <a:moveTo>
                        <a:pt x="0" y="0"/>
                      </a:moveTo>
                      <a:lnTo>
                        <a:pt x="0" y="55613"/>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637" name="object 25">
                  <a:extLst>
                    <a:ext uri="{FF2B5EF4-FFF2-40B4-BE49-F238E27FC236}">
                      <a16:creationId xmlns:a16="http://schemas.microsoft.com/office/drawing/2014/main" id="{78F81A00-FF81-4DE6-80AE-0578B2F89F88}"/>
                    </a:ext>
                  </a:extLst>
                </p:cNvPr>
                <p:cNvSpPr/>
                <p:nvPr/>
              </p:nvSpPr>
              <p:spPr>
                <a:xfrm>
                  <a:off x="3526776" y="2364059"/>
                  <a:ext cx="0" cy="55880"/>
                </a:xfrm>
                <a:custGeom>
                  <a:avLst/>
                  <a:gdLst/>
                  <a:ahLst/>
                  <a:cxnLst/>
                  <a:rect l="l" t="t" r="r" b="b"/>
                  <a:pathLst>
                    <a:path h="55880">
                      <a:moveTo>
                        <a:pt x="0" y="0"/>
                      </a:moveTo>
                      <a:lnTo>
                        <a:pt x="0" y="55600"/>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grpSp>
          <p:grpSp>
            <p:nvGrpSpPr>
              <p:cNvPr id="604" name="Group 603">
                <a:extLst>
                  <a:ext uri="{FF2B5EF4-FFF2-40B4-BE49-F238E27FC236}">
                    <a16:creationId xmlns:a16="http://schemas.microsoft.com/office/drawing/2014/main" id="{9A772E38-FEF1-4E53-A918-2CD97E335305}"/>
                  </a:ext>
                </a:extLst>
              </p:cNvPr>
              <p:cNvGrpSpPr>
                <a:grpSpLocks noChangeAspect="1"/>
              </p:cNvGrpSpPr>
              <p:nvPr/>
            </p:nvGrpSpPr>
            <p:grpSpPr>
              <a:xfrm>
                <a:off x="4461644" y="3592868"/>
                <a:ext cx="2786648" cy="178453"/>
                <a:chOff x="696132" y="2404648"/>
                <a:chExt cx="2925602" cy="187349"/>
              </a:xfrm>
            </p:grpSpPr>
            <p:sp>
              <p:nvSpPr>
                <p:cNvPr id="605" name="object 24">
                  <a:extLst>
                    <a:ext uri="{FF2B5EF4-FFF2-40B4-BE49-F238E27FC236}">
                      <a16:creationId xmlns:a16="http://schemas.microsoft.com/office/drawing/2014/main" id="{7B7F246F-A3C8-4E6D-83AE-940AEC30487A}"/>
                    </a:ext>
                  </a:extLst>
                </p:cNvPr>
                <p:cNvSpPr txBox="1"/>
                <p:nvPr/>
              </p:nvSpPr>
              <p:spPr>
                <a:xfrm>
                  <a:off x="696132" y="2404648"/>
                  <a:ext cx="96221" cy="187327"/>
                </a:xfrm>
                <a:prstGeom prst="rect">
                  <a:avLst/>
                </a:prstGeom>
              </p:spPr>
              <p:txBody>
                <a:bodyPr vert="horz" wrap="square" lIns="0" tIns="12700" rIns="0" bIns="0" rtlCol="0">
                  <a:spAutoFit/>
                </a:bodyPr>
                <a:lstStyle/>
                <a:p>
                  <a:pPr marL="12700" defTabSz="457189">
                    <a:spcBef>
                      <a:spcPts val="100"/>
                    </a:spcBef>
                    <a:tabLst>
                      <a:tab pos="360671" algn="l"/>
                    </a:tabLst>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	</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06" name="object 25">
                  <a:extLst>
                    <a:ext uri="{FF2B5EF4-FFF2-40B4-BE49-F238E27FC236}">
                      <a16:creationId xmlns:a16="http://schemas.microsoft.com/office/drawing/2014/main" id="{305551AE-FD4F-46B6-94B1-C8F43E0C5466}"/>
                    </a:ext>
                  </a:extLst>
                </p:cNvPr>
                <p:cNvSpPr txBox="1"/>
                <p:nvPr/>
              </p:nvSpPr>
              <p:spPr>
                <a:xfrm>
                  <a:off x="1082939" y="2404649"/>
                  <a:ext cx="74929" cy="187327"/>
                </a:xfrm>
                <a:prstGeom prst="rect">
                  <a:avLst/>
                </a:prstGeom>
              </p:spPr>
              <p:txBody>
                <a:bodyPr vert="horz" wrap="square" lIns="0" tIns="12700" rIns="0" bIns="0" rtlCol="0">
                  <a:spAutoFit/>
                </a:bodyPr>
                <a:lstStyle/>
                <a:p>
                  <a:pPr marL="12700" defTabSz="457189">
                    <a:spcBef>
                      <a:spcPts val="100"/>
                    </a:spcBef>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6</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07" name="object 27">
                  <a:extLst>
                    <a:ext uri="{FF2B5EF4-FFF2-40B4-BE49-F238E27FC236}">
                      <a16:creationId xmlns:a16="http://schemas.microsoft.com/office/drawing/2014/main" id="{C80EE99E-DE31-418E-BBC3-3EECC1010C33}"/>
                    </a:ext>
                  </a:extLst>
                </p:cNvPr>
                <p:cNvSpPr txBox="1"/>
                <p:nvPr/>
              </p:nvSpPr>
              <p:spPr>
                <a:xfrm>
                  <a:off x="1646806" y="2404649"/>
                  <a:ext cx="171543" cy="187327"/>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15</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08" name="object 28">
                  <a:extLst>
                    <a:ext uri="{FF2B5EF4-FFF2-40B4-BE49-F238E27FC236}">
                      <a16:creationId xmlns:a16="http://schemas.microsoft.com/office/drawing/2014/main" id="{094D4092-A2E9-42B9-96DF-CB97AB7597E8}"/>
                    </a:ext>
                  </a:extLst>
                </p:cNvPr>
                <p:cNvSpPr txBox="1"/>
                <p:nvPr/>
              </p:nvSpPr>
              <p:spPr>
                <a:xfrm>
                  <a:off x="1858561" y="2404651"/>
                  <a:ext cx="173796" cy="187327"/>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18</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09" name="object 29">
                  <a:extLst>
                    <a:ext uri="{FF2B5EF4-FFF2-40B4-BE49-F238E27FC236}">
                      <a16:creationId xmlns:a16="http://schemas.microsoft.com/office/drawing/2014/main" id="{EA6E4BB2-5C7C-4829-B2D8-BB033FE037AE}"/>
                    </a:ext>
                  </a:extLst>
                </p:cNvPr>
                <p:cNvSpPr txBox="1"/>
                <p:nvPr/>
              </p:nvSpPr>
              <p:spPr>
                <a:xfrm>
                  <a:off x="2078457" y="2404652"/>
                  <a:ext cx="184842" cy="187327"/>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21</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0" name="object 30">
                  <a:extLst>
                    <a:ext uri="{FF2B5EF4-FFF2-40B4-BE49-F238E27FC236}">
                      <a16:creationId xmlns:a16="http://schemas.microsoft.com/office/drawing/2014/main" id="{2125A674-85FF-44D6-B7BA-281A8787EF50}"/>
                    </a:ext>
                  </a:extLst>
                </p:cNvPr>
                <p:cNvSpPr txBox="1"/>
                <p:nvPr/>
              </p:nvSpPr>
              <p:spPr>
                <a:xfrm>
                  <a:off x="2270010" y="2404652"/>
                  <a:ext cx="183675" cy="187327"/>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24</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1" name="object 27">
                  <a:extLst>
                    <a:ext uri="{FF2B5EF4-FFF2-40B4-BE49-F238E27FC236}">
                      <a16:creationId xmlns:a16="http://schemas.microsoft.com/office/drawing/2014/main" id="{47EED964-8853-44FC-9979-A045A8887ED1}"/>
                    </a:ext>
                  </a:extLst>
                </p:cNvPr>
                <p:cNvSpPr txBox="1"/>
                <p:nvPr/>
              </p:nvSpPr>
              <p:spPr>
                <a:xfrm>
                  <a:off x="1449678" y="2404654"/>
                  <a:ext cx="213497" cy="187327"/>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a:t>
                  </a: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2</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2" name="object 24">
                  <a:extLst>
                    <a:ext uri="{FF2B5EF4-FFF2-40B4-BE49-F238E27FC236}">
                      <a16:creationId xmlns:a16="http://schemas.microsoft.com/office/drawing/2014/main" id="{AB667EF0-AC9D-40CB-A52A-BD5D6A94C1BC}"/>
                    </a:ext>
                  </a:extLst>
                </p:cNvPr>
                <p:cNvSpPr txBox="1"/>
                <p:nvPr/>
              </p:nvSpPr>
              <p:spPr>
                <a:xfrm>
                  <a:off x="1050424" y="2404655"/>
                  <a:ext cx="96221" cy="187327"/>
                </a:xfrm>
                <a:prstGeom prst="rect">
                  <a:avLst/>
                </a:prstGeom>
              </p:spPr>
              <p:txBody>
                <a:bodyPr vert="horz" wrap="square" lIns="0" tIns="12700" rIns="0" bIns="0" rtlCol="0">
                  <a:spAutoFit/>
                </a:bodyPr>
                <a:lstStyle/>
                <a:p>
                  <a:pPr marL="12700" defTabSz="457189">
                    <a:spcBef>
                      <a:spcPts val="100"/>
                    </a:spcBef>
                    <a:tabLst>
                      <a:tab pos="360671" algn="l"/>
                    </a:tabLst>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	</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3" name="object 25">
                  <a:extLst>
                    <a:ext uri="{FF2B5EF4-FFF2-40B4-BE49-F238E27FC236}">
                      <a16:creationId xmlns:a16="http://schemas.microsoft.com/office/drawing/2014/main" id="{97808966-9971-47EE-918C-6170B1607299}"/>
                    </a:ext>
                  </a:extLst>
                </p:cNvPr>
                <p:cNvSpPr txBox="1"/>
                <p:nvPr/>
              </p:nvSpPr>
              <p:spPr>
                <a:xfrm>
                  <a:off x="883160" y="2404655"/>
                  <a:ext cx="74929" cy="187327"/>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3</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4" name="object 25">
                  <a:extLst>
                    <a:ext uri="{FF2B5EF4-FFF2-40B4-BE49-F238E27FC236}">
                      <a16:creationId xmlns:a16="http://schemas.microsoft.com/office/drawing/2014/main" id="{AAB65FAF-4835-456A-B220-E360BE988F32}"/>
                    </a:ext>
                  </a:extLst>
                </p:cNvPr>
                <p:cNvSpPr txBox="1"/>
                <p:nvPr/>
              </p:nvSpPr>
              <p:spPr>
                <a:xfrm>
                  <a:off x="698394" y="2404657"/>
                  <a:ext cx="74929" cy="187327"/>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0</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5" name="object 25">
                  <a:extLst>
                    <a:ext uri="{FF2B5EF4-FFF2-40B4-BE49-F238E27FC236}">
                      <a16:creationId xmlns:a16="http://schemas.microsoft.com/office/drawing/2014/main" id="{E86ED31A-8DF6-4F8E-930B-DB259B5BF5FF}"/>
                    </a:ext>
                  </a:extLst>
                </p:cNvPr>
                <p:cNvSpPr txBox="1"/>
                <p:nvPr/>
              </p:nvSpPr>
              <p:spPr>
                <a:xfrm>
                  <a:off x="1284073" y="2404658"/>
                  <a:ext cx="74929" cy="187327"/>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9</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6" name="object 27">
                  <a:extLst>
                    <a:ext uri="{FF2B5EF4-FFF2-40B4-BE49-F238E27FC236}">
                      <a16:creationId xmlns:a16="http://schemas.microsoft.com/office/drawing/2014/main" id="{E5E14878-C0EE-46B2-9DEE-922902F35127}"/>
                    </a:ext>
                  </a:extLst>
                </p:cNvPr>
                <p:cNvSpPr txBox="1"/>
                <p:nvPr/>
              </p:nvSpPr>
              <p:spPr>
                <a:xfrm>
                  <a:off x="2653582" y="2404658"/>
                  <a:ext cx="171543"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30</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7" name="object 28">
                  <a:extLst>
                    <a:ext uri="{FF2B5EF4-FFF2-40B4-BE49-F238E27FC236}">
                      <a16:creationId xmlns:a16="http://schemas.microsoft.com/office/drawing/2014/main" id="{D7871BC9-685C-4875-AD72-7E2D13941F66}"/>
                    </a:ext>
                  </a:extLst>
                </p:cNvPr>
                <p:cNvSpPr txBox="1"/>
                <p:nvPr/>
              </p:nvSpPr>
              <p:spPr>
                <a:xfrm>
                  <a:off x="2858688" y="2404660"/>
                  <a:ext cx="163284"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33</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8" name="object 29">
                  <a:extLst>
                    <a:ext uri="{FF2B5EF4-FFF2-40B4-BE49-F238E27FC236}">
                      <a16:creationId xmlns:a16="http://schemas.microsoft.com/office/drawing/2014/main" id="{A5F7FD70-33A9-4D8C-96F4-636E5FFACF9F}"/>
                    </a:ext>
                  </a:extLst>
                </p:cNvPr>
                <p:cNvSpPr txBox="1"/>
                <p:nvPr/>
              </p:nvSpPr>
              <p:spPr>
                <a:xfrm>
                  <a:off x="3059340" y="2404661"/>
                  <a:ext cx="165686"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36</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19" name="object 30">
                  <a:extLst>
                    <a:ext uri="{FF2B5EF4-FFF2-40B4-BE49-F238E27FC236}">
                      <a16:creationId xmlns:a16="http://schemas.microsoft.com/office/drawing/2014/main" id="{B6A38BFC-201C-4174-B5E5-8D8E92ED8827}"/>
                    </a:ext>
                  </a:extLst>
                </p:cNvPr>
                <p:cNvSpPr txBox="1"/>
                <p:nvPr/>
              </p:nvSpPr>
              <p:spPr>
                <a:xfrm>
                  <a:off x="3266109" y="2404661"/>
                  <a:ext cx="162636"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39</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20" name="object 27">
                  <a:extLst>
                    <a:ext uri="{FF2B5EF4-FFF2-40B4-BE49-F238E27FC236}">
                      <a16:creationId xmlns:a16="http://schemas.microsoft.com/office/drawing/2014/main" id="{E5A8701C-4374-4AAB-88F3-D8EF93566209}"/>
                    </a:ext>
                  </a:extLst>
                </p:cNvPr>
                <p:cNvSpPr txBox="1"/>
                <p:nvPr/>
              </p:nvSpPr>
              <p:spPr>
                <a:xfrm>
                  <a:off x="2474906" y="2404664"/>
                  <a:ext cx="166955"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27</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621" name="object 30">
                  <a:extLst>
                    <a:ext uri="{FF2B5EF4-FFF2-40B4-BE49-F238E27FC236}">
                      <a16:creationId xmlns:a16="http://schemas.microsoft.com/office/drawing/2014/main" id="{8AA669D9-99F4-4407-B45E-C925FAE9ABE3}"/>
                    </a:ext>
                  </a:extLst>
                </p:cNvPr>
                <p:cNvSpPr txBox="1"/>
                <p:nvPr/>
              </p:nvSpPr>
              <p:spPr>
                <a:xfrm>
                  <a:off x="3457913" y="2404670"/>
                  <a:ext cx="163821" cy="187327"/>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42</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grpSp>
        </p:grpSp>
      </p:grpSp>
      <p:sp>
        <p:nvSpPr>
          <p:cNvPr id="502" name="Rounded Rectangle 244">
            <a:extLst>
              <a:ext uri="{FF2B5EF4-FFF2-40B4-BE49-F238E27FC236}">
                <a16:creationId xmlns:a16="http://schemas.microsoft.com/office/drawing/2014/main" id="{83D9C521-412A-46CD-86D5-9097B6924DC3}"/>
              </a:ext>
            </a:extLst>
          </p:cNvPr>
          <p:cNvSpPr>
            <a:spLocks/>
          </p:cNvSpPr>
          <p:nvPr/>
        </p:nvSpPr>
        <p:spPr>
          <a:xfrm>
            <a:off x="2151384" y="1832649"/>
            <a:ext cx="2272645" cy="382219"/>
          </a:xfrm>
          <a:prstGeom prst="roundRect">
            <a:avLst/>
          </a:prstGeom>
          <a:solidFill>
            <a:srgbClr val="595959"/>
          </a:solidFill>
          <a:ln w="12700" cap="flat" cmpd="sng" algn="ctr">
            <a:noFill/>
            <a:prstDash val="solid"/>
            <a:miter lim="800000"/>
          </a:ln>
          <a:effectLst/>
        </p:spPr>
        <p:txBody>
          <a:bodyPr rtlCol="0" anchor="ctr"/>
          <a:lstStyle/>
          <a:p>
            <a:pPr algn="ctr" defTabSz="457189">
              <a:lnSpc>
                <a:spcPct val="85000"/>
              </a:lnSpc>
              <a:defRPr/>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defRPr/>
            </a:pPr>
            <a:r>
              <a:rPr lang="en-US" sz="1100" kern="0" dirty="0">
                <a:solidFill>
                  <a:prstClr val="white"/>
                </a:solidFill>
                <a:latin typeface="Arial Narrow" panose="020B0606020202030204" pitchFamily="34" charset="0"/>
                <a:cs typeface="Arial" panose="020B0604020202020204" pitchFamily="34" charset="0"/>
              </a:rPr>
              <a:t>ESC</a:t>
            </a:r>
          </a:p>
        </p:txBody>
      </p:sp>
      <p:sp>
        <p:nvSpPr>
          <p:cNvPr id="503" name="Rounded Rectangle 245">
            <a:extLst>
              <a:ext uri="{FF2B5EF4-FFF2-40B4-BE49-F238E27FC236}">
                <a16:creationId xmlns:a16="http://schemas.microsoft.com/office/drawing/2014/main" id="{3B89CDFB-639A-482E-99F5-72104DE2F304}"/>
              </a:ext>
            </a:extLst>
          </p:cNvPr>
          <p:cNvSpPr>
            <a:spLocks/>
          </p:cNvSpPr>
          <p:nvPr/>
        </p:nvSpPr>
        <p:spPr>
          <a:xfrm>
            <a:off x="6006204" y="1832649"/>
            <a:ext cx="2272645" cy="382219"/>
          </a:xfrm>
          <a:prstGeom prst="roundRect">
            <a:avLst/>
          </a:prstGeom>
          <a:solidFill>
            <a:srgbClr val="00457C"/>
          </a:solidFill>
          <a:ln w="12700" cap="flat" cmpd="sng" algn="ctr">
            <a:noFill/>
            <a:prstDash val="solid"/>
            <a:miter lim="800000"/>
          </a:ln>
          <a:effectLst/>
        </p:spPr>
        <p:txBody>
          <a:bodyPr rtlCol="0" anchor="ctr"/>
          <a:lstStyle/>
          <a:p>
            <a:pPr algn="ctr" defTabSz="457189">
              <a:lnSpc>
                <a:spcPct val="85000"/>
              </a:lnSpc>
              <a:defRPr/>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defRPr/>
            </a:pPr>
            <a:r>
              <a:rPr lang="en-US" sz="1100" kern="0" dirty="0">
                <a:solidFill>
                  <a:prstClr val="white"/>
                </a:solidFill>
                <a:latin typeface="Arial Narrow" panose="020B0606020202030204" pitchFamily="34" charset="0"/>
                <a:cs typeface="Arial" panose="020B0604020202020204" pitchFamily="34" charset="0"/>
              </a:rPr>
              <a:t>EXP</a:t>
            </a:r>
          </a:p>
        </p:txBody>
      </p:sp>
      <p:grpSp>
        <p:nvGrpSpPr>
          <p:cNvPr id="504" name="Group 503">
            <a:extLst>
              <a:ext uri="{FF2B5EF4-FFF2-40B4-BE49-F238E27FC236}">
                <a16:creationId xmlns:a16="http://schemas.microsoft.com/office/drawing/2014/main" id="{E29F7EC0-780B-4977-8890-EA9DD6E8A6D2}"/>
              </a:ext>
            </a:extLst>
          </p:cNvPr>
          <p:cNvGrpSpPr>
            <a:grpSpLocks noChangeAspect="1"/>
          </p:cNvGrpSpPr>
          <p:nvPr/>
        </p:nvGrpSpPr>
        <p:grpSpPr>
          <a:xfrm>
            <a:off x="994350" y="2657185"/>
            <a:ext cx="3576591" cy="2377513"/>
            <a:chOff x="399144" y="1513420"/>
            <a:chExt cx="3599481" cy="2392728"/>
          </a:xfrm>
        </p:grpSpPr>
        <p:sp>
          <p:nvSpPr>
            <p:cNvPr id="526" name="object 31">
              <a:extLst>
                <a:ext uri="{FF2B5EF4-FFF2-40B4-BE49-F238E27FC236}">
                  <a16:creationId xmlns:a16="http://schemas.microsoft.com/office/drawing/2014/main" id="{A52D2BBF-BEC0-44C9-AC1F-04634B5EB004}"/>
                </a:ext>
              </a:extLst>
            </p:cNvPr>
            <p:cNvSpPr txBox="1">
              <a:spLocks noChangeAspect="1"/>
            </p:cNvSpPr>
            <p:nvPr/>
          </p:nvSpPr>
          <p:spPr>
            <a:xfrm>
              <a:off x="2205338" y="3658351"/>
              <a:ext cx="856785" cy="247797"/>
            </a:xfrm>
            <a:prstGeom prst="rect">
              <a:avLst/>
            </a:prstGeom>
          </p:spPr>
          <p:txBody>
            <a:bodyPr vert="horz" wrap="square" lIns="0" tIns="76200" rIns="0" bIns="0" rtlCol="0">
              <a:spAutoFit/>
            </a:bodyPr>
            <a:lstStyle/>
            <a:p>
              <a:pPr marL="12700" algn="ctr" defTabSz="457189">
                <a:spcBef>
                  <a:spcPts val="600"/>
                </a:spcBef>
                <a:defRPr/>
              </a:pPr>
              <a:r>
                <a:rPr lang="en-US" sz="1100" b="1" kern="0" dirty="0">
                  <a:solidFill>
                    <a:srgbClr val="010202"/>
                  </a:solidFill>
                  <a:latin typeface="Arial Narrow" panose="020B0606020202030204" pitchFamily="34" charset="0"/>
                  <a:cs typeface="Arial"/>
                </a:rPr>
                <a:t>Months</a:t>
              </a:r>
              <a:endParaRPr sz="1100" kern="0" dirty="0">
                <a:solidFill>
                  <a:prstClr val="black"/>
                </a:solidFill>
                <a:latin typeface="Arial Narrow" panose="020B0606020202030204" pitchFamily="34" charset="0"/>
                <a:cs typeface="Arial"/>
              </a:endParaRPr>
            </a:p>
          </p:txBody>
        </p:sp>
        <p:grpSp>
          <p:nvGrpSpPr>
            <p:cNvPr id="527" name="Group 526">
              <a:extLst>
                <a:ext uri="{FF2B5EF4-FFF2-40B4-BE49-F238E27FC236}">
                  <a16:creationId xmlns:a16="http://schemas.microsoft.com/office/drawing/2014/main" id="{84E7EBB5-DF4D-47C0-B2D3-5824BA9ED621}"/>
                </a:ext>
              </a:extLst>
            </p:cNvPr>
            <p:cNvGrpSpPr>
              <a:grpSpLocks noChangeAspect="1"/>
            </p:cNvGrpSpPr>
            <p:nvPr/>
          </p:nvGrpSpPr>
          <p:grpSpPr>
            <a:xfrm>
              <a:off x="1359913" y="1513420"/>
              <a:ext cx="2638712" cy="2253782"/>
              <a:chOff x="1069730" y="1374397"/>
              <a:chExt cx="2807140" cy="2397638"/>
            </a:xfrm>
          </p:grpSpPr>
          <p:grpSp>
            <p:nvGrpSpPr>
              <p:cNvPr id="531" name="Group 530">
                <a:extLst>
                  <a:ext uri="{FF2B5EF4-FFF2-40B4-BE49-F238E27FC236}">
                    <a16:creationId xmlns:a16="http://schemas.microsoft.com/office/drawing/2014/main" id="{68DB0B77-6DC9-40EF-B52A-9E8833C7C780}"/>
                  </a:ext>
                </a:extLst>
              </p:cNvPr>
              <p:cNvGrpSpPr/>
              <p:nvPr/>
            </p:nvGrpSpPr>
            <p:grpSpPr>
              <a:xfrm>
                <a:off x="1072039" y="2373672"/>
                <a:ext cx="2455394" cy="394868"/>
                <a:chOff x="2382164" y="873302"/>
                <a:chExt cx="1928495" cy="310134"/>
              </a:xfrm>
            </p:grpSpPr>
            <p:sp>
              <p:nvSpPr>
                <p:cNvPr id="592" name="bk object 94">
                  <a:extLst>
                    <a:ext uri="{FF2B5EF4-FFF2-40B4-BE49-F238E27FC236}">
                      <a16:creationId xmlns:a16="http://schemas.microsoft.com/office/drawing/2014/main" id="{94ADE5BF-FF86-40E2-B3FA-D78DB821185B}"/>
                    </a:ext>
                  </a:extLst>
                </p:cNvPr>
                <p:cNvSpPr/>
                <p:nvPr/>
              </p:nvSpPr>
              <p:spPr>
                <a:xfrm>
                  <a:off x="2382164" y="873302"/>
                  <a:ext cx="1561465" cy="116205"/>
                </a:xfrm>
                <a:custGeom>
                  <a:avLst/>
                  <a:gdLst/>
                  <a:ahLst/>
                  <a:cxnLst/>
                  <a:rect l="l" t="t" r="r" b="b"/>
                  <a:pathLst>
                    <a:path w="1561464" h="116205">
                      <a:moveTo>
                        <a:pt x="1560906" y="115595"/>
                      </a:moveTo>
                      <a:lnTo>
                        <a:pt x="0" y="115595"/>
                      </a:lnTo>
                      <a:lnTo>
                        <a:pt x="0" y="0"/>
                      </a:lnTo>
                      <a:lnTo>
                        <a:pt x="1560906" y="0"/>
                      </a:lnTo>
                      <a:lnTo>
                        <a:pt x="1560906" y="115595"/>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593" name="bk object 95">
                  <a:extLst>
                    <a:ext uri="{FF2B5EF4-FFF2-40B4-BE49-F238E27FC236}">
                      <a16:creationId xmlns:a16="http://schemas.microsoft.com/office/drawing/2014/main" id="{2780E74C-482D-47F8-A495-67CCDFFED566}"/>
                    </a:ext>
                  </a:extLst>
                </p:cNvPr>
                <p:cNvSpPr/>
                <p:nvPr/>
              </p:nvSpPr>
              <p:spPr>
                <a:xfrm>
                  <a:off x="4262399" y="907097"/>
                  <a:ext cx="48260" cy="48260"/>
                </a:xfrm>
                <a:custGeom>
                  <a:avLst/>
                  <a:gdLst/>
                  <a:ahLst/>
                  <a:cxnLst/>
                  <a:rect l="l" t="t" r="r" b="b"/>
                  <a:pathLst>
                    <a:path w="48260" h="48259">
                      <a:moveTo>
                        <a:pt x="48005" y="48006"/>
                      </a:moveTo>
                      <a:lnTo>
                        <a:pt x="0" y="48006"/>
                      </a:lnTo>
                      <a:lnTo>
                        <a:pt x="0" y="0"/>
                      </a:lnTo>
                      <a:lnTo>
                        <a:pt x="48005" y="0"/>
                      </a:lnTo>
                      <a:lnTo>
                        <a:pt x="48005" y="48006"/>
                      </a:lnTo>
                      <a:close/>
                    </a:path>
                  </a:pathLst>
                </a:custGeom>
                <a:ln w="5029">
                  <a:solidFill>
                    <a:srgbClr val="010202"/>
                  </a:solidFill>
                </a:ln>
              </p:spPr>
              <p:txBody>
                <a:bodyPr wrap="square" lIns="0" tIns="0" rIns="0" bIns="0" rtlCol="0"/>
                <a:lstStyle/>
                <a:p>
                  <a:pPr>
                    <a:defRPr/>
                  </a:pPr>
                  <a:endParaRPr kern="0" dirty="0">
                    <a:solidFill>
                      <a:prstClr val="black"/>
                    </a:solidFill>
                    <a:latin typeface="Calibri"/>
                  </a:endParaRPr>
                </a:p>
              </p:txBody>
            </p:sp>
            <p:sp>
              <p:nvSpPr>
                <p:cNvPr id="594" name="bk object 96">
                  <a:extLst>
                    <a:ext uri="{FF2B5EF4-FFF2-40B4-BE49-F238E27FC236}">
                      <a16:creationId xmlns:a16="http://schemas.microsoft.com/office/drawing/2014/main" id="{82C74D43-BF91-4660-92BE-9F96CB0F0EEB}"/>
                    </a:ext>
                  </a:extLst>
                </p:cNvPr>
                <p:cNvSpPr/>
                <p:nvPr/>
              </p:nvSpPr>
              <p:spPr>
                <a:xfrm>
                  <a:off x="2749017" y="905201"/>
                  <a:ext cx="52069" cy="52069"/>
                </a:xfrm>
                <a:custGeom>
                  <a:avLst/>
                  <a:gdLst/>
                  <a:ahLst/>
                  <a:cxnLst/>
                  <a:rect l="l" t="t" r="r" b="b"/>
                  <a:pathLst>
                    <a:path w="52069" h="52069">
                      <a:moveTo>
                        <a:pt x="51803" y="25895"/>
                      </a:moveTo>
                      <a:lnTo>
                        <a:pt x="49767" y="35981"/>
                      </a:lnTo>
                      <a:lnTo>
                        <a:pt x="44216" y="44216"/>
                      </a:lnTo>
                      <a:lnTo>
                        <a:pt x="35981" y="49767"/>
                      </a:lnTo>
                      <a:lnTo>
                        <a:pt x="25895" y="51803"/>
                      </a:lnTo>
                      <a:lnTo>
                        <a:pt x="15816" y="49767"/>
                      </a:lnTo>
                      <a:lnTo>
                        <a:pt x="7585" y="44216"/>
                      </a:lnTo>
                      <a:lnTo>
                        <a:pt x="2035" y="35981"/>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95" name="bk object 97">
                  <a:extLst>
                    <a:ext uri="{FF2B5EF4-FFF2-40B4-BE49-F238E27FC236}">
                      <a16:creationId xmlns:a16="http://schemas.microsoft.com/office/drawing/2014/main" id="{E097FEA0-DB84-4AA8-ABF9-CC34A376A9F4}"/>
                    </a:ext>
                  </a:extLst>
                </p:cNvPr>
                <p:cNvSpPr/>
                <p:nvPr/>
              </p:nvSpPr>
              <p:spPr>
                <a:xfrm>
                  <a:off x="2382164" y="1067231"/>
                  <a:ext cx="1122045" cy="116205"/>
                </a:xfrm>
                <a:custGeom>
                  <a:avLst/>
                  <a:gdLst/>
                  <a:ahLst/>
                  <a:cxnLst/>
                  <a:rect l="l" t="t" r="r" b="b"/>
                  <a:pathLst>
                    <a:path w="1122045" h="116205">
                      <a:moveTo>
                        <a:pt x="1122006" y="115595"/>
                      </a:moveTo>
                      <a:lnTo>
                        <a:pt x="0" y="115595"/>
                      </a:lnTo>
                      <a:lnTo>
                        <a:pt x="0" y="0"/>
                      </a:lnTo>
                      <a:lnTo>
                        <a:pt x="1122006" y="0"/>
                      </a:lnTo>
                      <a:lnTo>
                        <a:pt x="1122006" y="115595"/>
                      </a:lnTo>
                      <a:close/>
                    </a:path>
                  </a:pathLst>
                </a:custGeom>
                <a:solidFill>
                  <a:srgbClr val="59AF48"/>
                </a:solidFill>
              </p:spPr>
              <p:txBody>
                <a:bodyPr wrap="square" lIns="0" tIns="0" rIns="0" bIns="0" rtlCol="0"/>
                <a:lstStyle/>
                <a:p>
                  <a:pPr>
                    <a:defRPr/>
                  </a:pPr>
                  <a:endParaRPr kern="0" dirty="0">
                    <a:solidFill>
                      <a:prstClr val="black"/>
                    </a:solidFill>
                    <a:latin typeface="Calibri"/>
                  </a:endParaRPr>
                </a:p>
              </p:txBody>
            </p:sp>
            <p:sp>
              <p:nvSpPr>
                <p:cNvPr id="596" name="bk object 98">
                  <a:extLst>
                    <a:ext uri="{FF2B5EF4-FFF2-40B4-BE49-F238E27FC236}">
                      <a16:creationId xmlns:a16="http://schemas.microsoft.com/office/drawing/2014/main" id="{33D682A3-2168-40BD-ACCD-1F1DBE139464}"/>
                    </a:ext>
                  </a:extLst>
                </p:cNvPr>
                <p:cNvSpPr/>
                <p:nvPr/>
              </p:nvSpPr>
              <p:spPr>
                <a:xfrm>
                  <a:off x="3463201" y="1125035"/>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97" name="bk object 99">
                  <a:extLst>
                    <a:ext uri="{FF2B5EF4-FFF2-40B4-BE49-F238E27FC236}">
                      <a16:creationId xmlns:a16="http://schemas.microsoft.com/office/drawing/2014/main" id="{75B62288-4B6C-4493-9532-263D53ED2E55}"/>
                    </a:ext>
                  </a:extLst>
                </p:cNvPr>
                <p:cNvSpPr/>
                <p:nvPr/>
              </p:nvSpPr>
              <p:spPr>
                <a:xfrm>
                  <a:off x="2521626" y="1099136"/>
                  <a:ext cx="52069" cy="52069"/>
                </a:xfrm>
                <a:custGeom>
                  <a:avLst/>
                  <a:gdLst/>
                  <a:ahLst/>
                  <a:cxnLst/>
                  <a:rect l="l" t="t" r="r" b="b"/>
                  <a:pathLst>
                    <a:path w="52069" h="52069">
                      <a:moveTo>
                        <a:pt x="51803" y="25895"/>
                      </a:moveTo>
                      <a:lnTo>
                        <a:pt x="49767" y="35981"/>
                      </a:lnTo>
                      <a:lnTo>
                        <a:pt x="44216" y="44216"/>
                      </a:lnTo>
                      <a:lnTo>
                        <a:pt x="35981" y="49767"/>
                      </a:lnTo>
                      <a:lnTo>
                        <a:pt x="25895" y="51803"/>
                      </a:lnTo>
                      <a:lnTo>
                        <a:pt x="15816" y="49767"/>
                      </a:lnTo>
                      <a:lnTo>
                        <a:pt x="7585" y="44216"/>
                      </a:lnTo>
                      <a:lnTo>
                        <a:pt x="2035" y="35981"/>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grpSp>
          <p:grpSp>
            <p:nvGrpSpPr>
              <p:cNvPr id="532" name="Group 531">
                <a:extLst>
                  <a:ext uri="{FF2B5EF4-FFF2-40B4-BE49-F238E27FC236}">
                    <a16:creationId xmlns:a16="http://schemas.microsoft.com/office/drawing/2014/main" id="{92007A29-034B-465A-8B7F-914F8B48CD29}"/>
                  </a:ext>
                </a:extLst>
              </p:cNvPr>
              <p:cNvGrpSpPr/>
              <p:nvPr/>
            </p:nvGrpSpPr>
            <p:grpSpPr>
              <a:xfrm>
                <a:off x="1072039" y="1394943"/>
                <a:ext cx="2664860" cy="637561"/>
                <a:chOff x="2382164" y="104597"/>
                <a:chExt cx="2093012" cy="500748"/>
              </a:xfrm>
            </p:grpSpPr>
            <p:sp>
              <p:nvSpPr>
                <p:cNvPr id="576" name="bk object 106">
                  <a:extLst>
                    <a:ext uri="{FF2B5EF4-FFF2-40B4-BE49-F238E27FC236}">
                      <a16:creationId xmlns:a16="http://schemas.microsoft.com/office/drawing/2014/main" id="{88501F3D-4695-4AEF-B579-7AC0973C27A5}"/>
                    </a:ext>
                  </a:extLst>
                </p:cNvPr>
                <p:cNvSpPr/>
                <p:nvPr/>
              </p:nvSpPr>
              <p:spPr>
                <a:xfrm>
                  <a:off x="2382177" y="104597"/>
                  <a:ext cx="2014220" cy="116205"/>
                </a:xfrm>
                <a:custGeom>
                  <a:avLst/>
                  <a:gdLst/>
                  <a:ahLst/>
                  <a:cxnLst/>
                  <a:rect l="l" t="t" r="r" b="b"/>
                  <a:pathLst>
                    <a:path w="2014220" h="116204">
                      <a:moveTo>
                        <a:pt x="2013623" y="115595"/>
                      </a:moveTo>
                      <a:lnTo>
                        <a:pt x="0" y="115595"/>
                      </a:lnTo>
                      <a:lnTo>
                        <a:pt x="0" y="0"/>
                      </a:lnTo>
                      <a:lnTo>
                        <a:pt x="2013623" y="0"/>
                      </a:lnTo>
                      <a:lnTo>
                        <a:pt x="2013623" y="115595"/>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577" name="bk object 107">
                  <a:extLst>
                    <a:ext uri="{FF2B5EF4-FFF2-40B4-BE49-F238E27FC236}">
                      <a16:creationId xmlns:a16="http://schemas.microsoft.com/office/drawing/2014/main" id="{91AFF232-E640-4D47-8430-36D755FC0629}"/>
                    </a:ext>
                  </a:extLst>
                </p:cNvPr>
                <p:cNvSpPr/>
                <p:nvPr/>
              </p:nvSpPr>
              <p:spPr>
                <a:xfrm>
                  <a:off x="2620733" y="162401"/>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78" name="bk object 108">
                  <a:extLst>
                    <a:ext uri="{FF2B5EF4-FFF2-40B4-BE49-F238E27FC236}">
                      <a16:creationId xmlns:a16="http://schemas.microsoft.com/office/drawing/2014/main" id="{C8A5E829-41C4-4833-8C2B-265ED0C694D4}"/>
                    </a:ext>
                  </a:extLst>
                </p:cNvPr>
                <p:cNvSpPr/>
                <p:nvPr/>
              </p:nvSpPr>
              <p:spPr>
                <a:xfrm>
                  <a:off x="3295612" y="136479"/>
                  <a:ext cx="52069" cy="52069"/>
                </a:xfrm>
                <a:custGeom>
                  <a:avLst/>
                  <a:gdLst/>
                  <a:ahLst/>
                  <a:cxnLst/>
                  <a:rect l="l" t="t" r="r" b="b"/>
                  <a:pathLst>
                    <a:path w="52070" h="52069">
                      <a:moveTo>
                        <a:pt x="25933" y="0"/>
                      </a:moveTo>
                      <a:lnTo>
                        <a:pt x="15843" y="2037"/>
                      </a:lnTo>
                      <a:lnTo>
                        <a:pt x="7599" y="7593"/>
                      </a:lnTo>
                      <a:lnTo>
                        <a:pt x="2039" y="15832"/>
                      </a:lnTo>
                      <a:lnTo>
                        <a:pt x="0" y="25920"/>
                      </a:lnTo>
                      <a:lnTo>
                        <a:pt x="2039" y="36014"/>
                      </a:lnTo>
                      <a:lnTo>
                        <a:pt x="7599" y="44253"/>
                      </a:lnTo>
                      <a:lnTo>
                        <a:pt x="15843" y="49805"/>
                      </a:lnTo>
                      <a:lnTo>
                        <a:pt x="25933" y="51841"/>
                      </a:lnTo>
                      <a:lnTo>
                        <a:pt x="36021" y="49805"/>
                      </a:lnTo>
                      <a:lnTo>
                        <a:pt x="44261" y="44253"/>
                      </a:lnTo>
                      <a:lnTo>
                        <a:pt x="49816" y="36014"/>
                      </a:lnTo>
                      <a:lnTo>
                        <a:pt x="51854" y="25920"/>
                      </a:lnTo>
                      <a:lnTo>
                        <a:pt x="49816" y="15832"/>
                      </a:lnTo>
                      <a:lnTo>
                        <a:pt x="44261" y="7593"/>
                      </a:lnTo>
                      <a:lnTo>
                        <a:pt x="36021" y="2037"/>
                      </a:lnTo>
                      <a:lnTo>
                        <a:pt x="25933"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579" name="bk object 109">
                  <a:extLst>
                    <a:ext uri="{FF2B5EF4-FFF2-40B4-BE49-F238E27FC236}">
                      <a16:creationId xmlns:a16="http://schemas.microsoft.com/office/drawing/2014/main" id="{D996B099-E12B-49F6-90E2-0FC2AE422C91}"/>
                    </a:ext>
                  </a:extLst>
                </p:cNvPr>
                <p:cNvSpPr/>
                <p:nvPr/>
              </p:nvSpPr>
              <p:spPr>
                <a:xfrm>
                  <a:off x="2476011" y="136504"/>
                  <a:ext cx="52069" cy="52069"/>
                </a:xfrm>
                <a:custGeom>
                  <a:avLst/>
                  <a:gdLst/>
                  <a:ahLst/>
                  <a:cxnLst/>
                  <a:rect l="l" t="t" r="r" b="b"/>
                  <a:pathLst>
                    <a:path w="52069" h="52069">
                      <a:moveTo>
                        <a:pt x="51803" y="25895"/>
                      </a:moveTo>
                      <a:lnTo>
                        <a:pt x="49767" y="35981"/>
                      </a:lnTo>
                      <a:lnTo>
                        <a:pt x="44216" y="44216"/>
                      </a:lnTo>
                      <a:lnTo>
                        <a:pt x="35981" y="49767"/>
                      </a:lnTo>
                      <a:lnTo>
                        <a:pt x="25895" y="51803"/>
                      </a:lnTo>
                      <a:lnTo>
                        <a:pt x="15816" y="49767"/>
                      </a:lnTo>
                      <a:lnTo>
                        <a:pt x="7585" y="44216"/>
                      </a:lnTo>
                      <a:lnTo>
                        <a:pt x="2035" y="35981"/>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0" name="bk object 110">
                  <a:extLst>
                    <a:ext uri="{FF2B5EF4-FFF2-40B4-BE49-F238E27FC236}">
                      <a16:creationId xmlns:a16="http://schemas.microsoft.com/office/drawing/2014/main" id="{B338A715-CD57-4225-8241-0A6AABD6EE4B}"/>
                    </a:ext>
                  </a:extLst>
                </p:cNvPr>
                <p:cNvSpPr/>
                <p:nvPr/>
              </p:nvSpPr>
              <p:spPr>
                <a:xfrm>
                  <a:off x="4395801" y="136212"/>
                  <a:ext cx="79375" cy="52705"/>
                </a:xfrm>
                <a:custGeom>
                  <a:avLst/>
                  <a:gdLst/>
                  <a:ahLst/>
                  <a:cxnLst/>
                  <a:rect l="l" t="t" r="r" b="b"/>
                  <a:pathLst>
                    <a:path w="79375" h="52705">
                      <a:moveTo>
                        <a:pt x="26746" y="0"/>
                      </a:moveTo>
                      <a:lnTo>
                        <a:pt x="26746" y="17221"/>
                      </a:lnTo>
                      <a:lnTo>
                        <a:pt x="0" y="17221"/>
                      </a:lnTo>
                      <a:lnTo>
                        <a:pt x="0" y="35979"/>
                      </a:lnTo>
                      <a:lnTo>
                        <a:pt x="26746" y="35979"/>
                      </a:lnTo>
                      <a:lnTo>
                        <a:pt x="26746" y="52374"/>
                      </a:lnTo>
                      <a:lnTo>
                        <a:pt x="78778" y="26187"/>
                      </a:lnTo>
                      <a:lnTo>
                        <a:pt x="26746" y="0"/>
                      </a:lnTo>
                      <a:close/>
                    </a:path>
                  </a:pathLst>
                </a:custGeom>
                <a:solidFill>
                  <a:srgbClr val="010202"/>
                </a:solidFill>
              </p:spPr>
              <p:txBody>
                <a:bodyPr wrap="square" lIns="0" tIns="0" rIns="0" bIns="0" rtlCol="0"/>
                <a:lstStyle/>
                <a:p>
                  <a:pPr>
                    <a:defRPr/>
                  </a:pPr>
                  <a:endParaRPr kern="0" dirty="0">
                    <a:solidFill>
                      <a:prstClr val="black"/>
                    </a:solidFill>
                    <a:latin typeface="Calibri"/>
                  </a:endParaRPr>
                </a:p>
              </p:txBody>
            </p:sp>
            <p:sp>
              <p:nvSpPr>
                <p:cNvPr id="581" name="bk object 111">
                  <a:extLst>
                    <a:ext uri="{FF2B5EF4-FFF2-40B4-BE49-F238E27FC236}">
                      <a16:creationId xmlns:a16="http://schemas.microsoft.com/office/drawing/2014/main" id="{5AB78F09-F85E-46F3-965E-DB8D54C9EAE0}"/>
                    </a:ext>
                  </a:extLst>
                </p:cNvPr>
                <p:cNvSpPr/>
                <p:nvPr/>
              </p:nvSpPr>
              <p:spPr>
                <a:xfrm>
                  <a:off x="2382177" y="296875"/>
                  <a:ext cx="1352550" cy="116205"/>
                </a:xfrm>
                <a:custGeom>
                  <a:avLst/>
                  <a:gdLst/>
                  <a:ahLst/>
                  <a:cxnLst/>
                  <a:rect l="l" t="t" r="r" b="b"/>
                  <a:pathLst>
                    <a:path w="1352550" h="116204">
                      <a:moveTo>
                        <a:pt x="1352169" y="115595"/>
                      </a:moveTo>
                      <a:lnTo>
                        <a:pt x="0" y="115595"/>
                      </a:lnTo>
                      <a:lnTo>
                        <a:pt x="0" y="0"/>
                      </a:lnTo>
                      <a:lnTo>
                        <a:pt x="1352169" y="0"/>
                      </a:lnTo>
                      <a:lnTo>
                        <a:pt x="1352169" y="115595"/>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582" name="bk object 112">
                  <a:extLst>
                    <a:ext uri="{FF2B5EF4-FFF2-40B4-BE49-F238E27FC236}">
                      <a16:creationId xmlns:a16="http://schemas.microsoft.com/office/drawing/2014/main" id="{55BD68F7-9A6E-4A4C-B5EE-866B1C1B7CF4}"/>
                    </a:ext>
                  </a:extLst>
                </p:cNvPr>
                <p:cNvSpPr/>
                <p:nvPr/>
              </p:nvSpPr>
              <p:spPr>
                <a:xfrm>
                  <a:off x="2798533" y="354679"/>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3" name="bk object 113">
                  <a:extLst>
                    <a:ext uri="{FF2B5EF4-FFF2-40B4-BE49-F238E27FC236}">
                      <a16:creationId xmlns:a16="http://schemas.microsoft.com/office/drawing/2014/main" id="{F124353D-9450-465D-BDC4-C6CDD23D0897}"/>
                    </a:ext>
                  </a:extLst>
                </p:cNvPr>
                <p:cNvSpPr/>
                <p:nvPr/>
              </p:nvSpPr>
              <p:spPr>
                <a:xfrm>
                  <a:off x="2541588" y="328764"/>
                  <a:ext cx="52069" cy="52069"/>
                </a:xfrm>
                <a:custGeom>
                  <a:avLst/>
                  <a:gdLst/>
                  <a:ahLst/>
                  <a:cxnLst/>
                  <a:rect l="l" t="t" r="r" b="b"/>
                  <a:pathLst>
                    <a:path w="52069" h="52070">
                      <a:moveTo>
                        <a:pt x="51803" y="25907"/>
                      </a:moveTo>
                      <a:lnTo>
                        <a:pt x="49767" y="35987"/>
                      </a:lnTo>
                      <a:lnTo>
                        <a:pt x="44216" y="44218"/>
                      </a:lnTo>
                      <a:lnTo>
                        <a:pt x="35981" y="49768"/>
                      </a:lnTo>
                      <a:lnTo>
                        <a:pt x="25895" y="51803"/>
                      </a:lnTo>
                      <a:lnTo>
                        <a:pt x="15816" y="49768"/>
                      </a:lnTo>
                      <a:lnTo>
                        <a:pt x="7585" y="44218"/>
                      </a:lnTo>
                      <a:lnTo>
                        <a:pt x="2035" y="35987"/>
                      </a:lnTo>
                      <a:lnTo>
                        <a:pt x="0" y="25907"/>
                      </a:lnTo>
                      <a:lnTo>
                        <a:pt x="2035" y="15821"/>
                      </a:lnTo>
                      <a:lnTo>
                        <a:pt x="7585" y="7586"/>
                      </a:lnTo>
                      <a:lnTo>
                        <a:pt x="15816" y="2035"/>
                      </a:lnTo>
                      <a:lnTo>
                        <a:pt x="25895" y="0"/>
                      </a:lnTo>
                      <a:lnTo>
                        <a:pt x="35981" y="2035"/>
                      </a:lnTo>
                      <a:lnTo>
                        <a:pt x="44216" y="7586"/>
                      </a:lnTo>
                      <a:lnTo>
                        <a:pt x="49767" y="15821"/>
                      </a:lnTo>
                      <a:lnTo>
                        <a:pt x="51803" y="25907"/>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4" name="bk object 114">
                  <a:extLst>
                    <a:ext uri="{FF2B5EF4-FFF2-40B4-BE49-F238E27FC236}">
                      <a16:creationId xmlns:a16="http://schemas.microsoft.com/office/drawing/2014/main" id="{AF3FE0F0-EC53-4E74-BFC0-EE80A62F5649}"/>
                    </a:ext>
                  </a:extLst>
                </p:cNvPr>
                <p:cNvSpPr/>
                <p:nvPr/>
              </p:nvSpPr>
              <p:spPr>
                <a:xfrm>
                  <a:off x="3706607" y="330649"/>
                  <a:ext cx="55880" cy="48260"/>
                </a:xfrm>
                <a:custGeom>
                  <a:avLst/>
                  <a:gdLst/>
                  <a:ahLst/>
                  <a:cxnLst/>
                  <a:rect l="l" t="t" r="r" b="b"/>
                  <a:pathLst>
                    <a:path w="55879" h="48260">
                      <a:moveTo>
                        <a:pt x="27736" y="0"/>
                      </a:moveTo>
                      <a:lnTo>
                        <a:pt x="0" y="48044"/>
                      </a:lnTo>
                      <a:lnTo>
                        <a:pt x="55486" y="48044"/>
                      </a:lnTo>
                      <a:lnTo>
                        <a:pt x="27736" y="0"/>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5" name="bk object 115">
                  <a:extLst>
                    <a:ext uri="{FF2B5EF4-FFF2-40B4-BE49-F238E27FC236}">
                      <a16:creationId xmlns:a16="http://schemas.microsoft.com/office/drawing/2014/main" id="{E6A94393-0895-452F-89B2-9181042E46B6}"/>
                    </a:ext>
                  </a:extLst>
                </p:cNvPr>
                <p:cNvSpPr/>
                <p:nvPr/>
              </p:nvSpPr>
              <p:spPr>
                <a:xfrm>
                  <a:off x="2382164" y="489140"/>
                  <a:ext cx="551815" cy="116205"/>
                </a:xfrm>
                <a:custGeom>
                  <a:avLst/>
                  <a:gdLst/>
                  <a:ahLst/>
                  <a:cxnLst/>
                  <a:rect l="l" t="t" r="r" b="b"/>
                  <a:pathLst>
                    <a:path w="551814" h="116204">
                      <a:moveTo>
                        <a:pt x="551599" y="115582"/>
                      </a:moveTo>
                      <a:lnTo>
                        <a:pt x="0" y="115582"/>
                      </a:lnTo>
                      <a:lnTo>
                        <a:pt x="0" y="0"/>
                      </a:lnTo>
                      <a:lnTo>
                        <a:pt x="551599" y="0"/>
                      </a:lnTo>
                      <a:lnTo>
                        <a:pt x="551599" y="115582"/>
                      </a:lnTo>
                      <a:close/>
                    </a:path>
                  </a:pathLst>
                </a:custGeom>
                <a:solidFill>
                  <a:srgbClr val="EA602E"/>
                </a:solidFill>
              </p:spPr>
              <p:txBody>
                <a:bodyPr wrap="square" lIns="0" tIns="0" rIns="0" bIns="0" rtlCol="0"/>
                <a:lstStyle/>
                <a:p>
                  <a:pPr>
                    <a:defRPr/>
                  </a:pPr>
                  <a:endParaRPr kern="0" dirty="0">
                    <a:solidFill>
                      <a:prstClr val="black"/>
                    </a:solidFill>
                    <a:latin typeface="Calibri"/>
                  </a:endParaRPr>
                </a:p>
              </p:txBody>
            </p:sp>
            <p:sp>
              <p:nvSpPr>
                <p:cNvPr id="586" name="bk object 116">
                  <a:extLst>
                    <a:ext uri="{FF2B5EF4-FFF2-40B4-BE49-F238E27FC236}">
                      <a16:creationId xmlns:a16="http://schemas.microsoft.com/office/drawing/2014/main" id="{0637FA8C-4FF8-453C-A70E-B10F6BDFBF7E}"/>
                    </a:ext>
                  </a:extLst>
                </p:cNvPr>
                <p:cNvSpPr/>
                <p:nvPr/>
              </p:nvSpPr>
              <p:spPr>
                <a:xfrm>
                  <a:off x="3096044" y="546931"/>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7" name="bk object 117">
                  <a:extLst>
                    <a:ext uri="{FF2B5EF4-FFF2-40B4-BE49-F238E27FC236}">
                      <a16:creationId xmlns:a16="http://schemas.microsoft.com/office/drawing/2014/main" id="{7FBB16D5-30DD-41EA-8661-6A4CB6EA77A2}"/>
                    </a:ext>
                  </a:extLst>
                </p:cNvPr>
                <p:cNvSpPr/>
                <p:nvPr/>
              </p:nvSpPr>
              <p:spPr>
                <a:xfrm>
                  <a:off x="2476011" y="521039"/>
                  <a:ext cx="52069" cy="52069"/>
                </a:xfrm>
                <a:custGeom>
                  <a:avLst/>
                  <a:gdLst/>
                  <a:ahLst/>
                  <a:cxnLst/>
                  <a:rect l="l" t="t" r="r" b="b"/>
                  <a:pathLst>
                    <a:path w="52069" h="52070">
                      <a:moveTo>
                        <a:pt x="51803" y="25895"/>
                      </a:moveTo>
                      <a:lnTo>
                        <a:pt x="49767" y="35981"/>
                      </a:lnTo>
                      <a:lnTo>
                        <a:pt x="44216" y="44216"/>
                      </a:lnTo>
                      <a:lnTo>
                        <a:pt x="35981" y="49767"/>
                      </a:lnTo>
                      <a:lnTo>
                        <a:pt x="25895" y="51803"/>
                      </a:lnTo>
                      <a:lnTo>
                        <a:pt x="15816" y="49767"/>
                      </a:lnTo>
                      <a:lnTo>
                        <a:pt x="7585" y="44216"/>
                      </a:lnTo>
                      <a:lnTo>
                        <a:pt x="2035" y="35981"/>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8" name="bk object 118">
                  <a:extLst>
                    <a:ext uri="{FF2B5EF4-FFF2-40B4-BE49-F238E27FC236}">
                      <a16:creationId xmlns:a16="http://schemas.microsoft.com/office/drawing/2014/main" id="{CE69A045-5005-45CA-9140-F4EA9F8F7ABD}"/>
                    </a:ext>
                  </a:extLst>
                </p:cNvPr>
                <p:cNvSpPr/>
                <p:nvPr/>
              </p:nvSpPr>
              <p:spPr>
                <a:xfrm>
                  <a:off x="3323648" y="519897"/>
                  <a:ext cx="0" cy="54610"/>
                </a:xfrm>
                <a:custGeom>
                  <a:avLst/>
                  <a:gdLst/>
                  <a:ahLst/>
                  <a:cxnLst/>
                  <a:rect l="l" t="t" r="r" b="b"/>
                  <a:pathLst>
                    <a:path h="54609">
                      <a:moveTo>
                        <a:pt x="0" y="0"/>
                      </a:moveTo>
                      <a:lnTo>
                        <a:pt x="0" y="54076"/>
                      </a:lnTo>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89" name="bk object 119">
                  <a:extLst>
                    <a:ext uri="{FF2B5EF4-FFF2-40B4-BE49-F238E27FC236}">
                      <a16:creationId xmlns:a16="http://schemas.microsoft.com/office/drawing/2014/main" id="{496E0DEC-6210-4923-88C1-A99F794B31EB}"/>
                    </a:ext>
                  </a:extLst>
                </p:cNvPr>
                <p:cNvSpPr/>
                <p:nvPr/>
              </p:nvSpPr>
              <p:spPr>
                <a:xfrm>
                  <a:off x="3343187" y="519897"/>
                  <a:ext cx="0" cy="54610"/>
                </a:xfrm>
                <a:custGeom>
                  <a:avLst/>
                  <a:gdLst/>
                  <a:ahLst/>
                  <a:cxnLst/>
                  <a:rect l="l" t="t" r="r" b="b"/>
                  <a:pathLst>
                    <a:path h="54609">
                      <a:moveTo>
                        <a:pt x="0" y="0"/>
                      </a:moveTo>
                      <a:lnTo>
                        <a:pt x="0" y="54076"/>
                      </a:lnTo>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90" name="bk object 120">
                  <a:extLst>
                    <a:ext uri="{FF2B5EF4-FFF2-40B4-BE49-F238E27FC236}">
                      <a16:creationId xmlns:a16="http://schemas.microsoft.com/office/drawing/2014/main" id="{1BC6446D-477A-48A9-BCAC-09CF11CF6D53}"/>
                    </a:ext>
                  </a:extLst>
                </p:cNvPr>
                <p:cNvSpPr/>
                <p:nvPr/>
              </p:nvSpPr>
              <p:spPr>
                <a:xfrm>
                  <a:off x="3306384" y="556707"/>
                  <a:ext cx="54610" cy="0"/>
                </a:xfrm>
                <a:custGeom>
                  <a:avLst/>
                  <a:gdLst/>
                  <a:ahLst/>
                  <a:cxnLst/>
                  <a:rect l="l" t="t" r="r" b="b"/>
                  <a:pathLst>
                    <a:path w="54610">
                      <a:moveTo>
                        <a:pt x="0" y="0"/>
                      </a:moveTo>
                      <a:lnTo>
                        <a:pt x="54063" y="0"/>
                      </a:lnTo>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91" name="bk object 121">
                  <a:extLst>
                    <a:ext uri="{FF2B5EF4-FFF2-40B4-BE49-F238E27FC236}">
                      <a16:creationId xmlns:a16="http://schemas.microsoft.com/office/drawing/2014/main" id="{6ACD9220-DA4D-4435-B88F-10B4CE4ED650}"/>
                    </a:ext>
                  </a:extLst>
                </p:cNvPr>
                <p:cNvSpPr/>
                <p:nvPr/>
              </p:nvSpPr>
              <p:spPr>
                <a:xfrm>
                  <a:off x="3306384" y="537173"/>
                  <a:ext cx="54610" cy="0"/>
                </a:xfrm>
                <a:custGeom>
                  <a:avLst/>
                  <a:gdLst/>
                  <a:ahLst/>
                  <a:cxnLst/>
                  <a:rect l="l" t="t" r="r" b="b"/>
                  <a:pathLst>
                    <a:path w="54610">
                      <a:moveTo>
                        <a:pt x="0" y="0"/>
                      </a:moveTo>
                      <a:lnTo>
                        <a:pt x="54063" y="0"/>
                      </a:lnTo>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grpSp>
          <p:grpSp>
            <p:nvGrpSpPr>
              <p:cNvPr id="533" name="Group 532">
                <a:extLst>
                  <a:ext uri="{FF2B5EF4-FFF2-40B4-BE49-F238E27FC236}">
                    <a16:creationId xmlns:a16="http://schemas.microsoft.com/office/drawing/2014/main" id="{A7962402-937A-4906-A8C4-B8552B3B948A}"/>
                  </a:ext>
                </a:extLst>
              </p:cNvPr>
              <p:cNvGrpSpPr/>
              <p:nvPr/>
            </p:nvGrpSpPr>
            <p:grpSpPr>
              <a:xfrm>
                <a:off x="1069730" y="1374397"/>
                <a:ext cx="2807140" cy="2397638"/>
                <a:chOff x="1069730" y="1374397"/>
                <a:chExt cx="2807140" cy="2397638"/>
              </a:xfrm>
            </p:grpSpPr>
            <p:grpSp>
              <p:nvGrpSpPr>
                <p:cNvPr id="534" name="Group 533">
                  <a:extLst>
                    <a:ext uri="{FF2B5EF4-FFF2-40B4-BE49-F238E27FC236}">
                      <a16:creationId xmlns:a16="http://schemas.microsoft.com/office/drawing/2014/main" id="{B1883E5B-547E-4DFA-BF13-A3317384F002}"/>
                    </a:ext>
                  </a:extLst>
                </p:cNvPr>
                <p:cNvGrpSpPr>
                  <a:grpSpLocks noChangeAspect="1"/>
                </p:cNvGrpSpPr>
                <p:nvPr/>
              </p:nvGrpSpPr>
              <p:grpSpPr>
                <a:xfrm>
                  <a:off x="1090222" y="3593526"/>
                  <a:ext cx="2786648" cy="178509"/>
                  <a:chOff x="696132" y="2404648"/>
                  <a:chExt cx="2925602" cy="187406"/>
                </a:xfrm>
              </p:grpSpPr>
              <p:sp>
                <p:nvSpPr>
                  <p:cNvPr id="559" name="object 24">
                    <a:extLst>
                      <a:ext uri="{FF2B5EF4-FFF2-40B4-BE49-F238E27FC236}">
                        <a16:creationId xmlns:a16="http://schemas.microsoft.com/office/drawing/2014/main" id="{9BBD87BD-5325-461B-B246-5D152B636A22}"/>
                      </a:ext>
                    </a:extLst>
                  </p:cNvPr>
                  <p:cNvSpPr txBox="1"/>
                  <p:nvPr/>
                </p:nvSpPr>
                <p:spPr>
                  <a:xfrm>
                    <a:off x="696132" y="2404648"/>
                    <a:ext cx="96219" cy="187384"/>
                  </a:xfrm>
                  <a:prstGeom prst="rect">
                    <a:avLst/>
                  </a:prstGeom>
                </p:spPr>
                <p:txBody>
                  <a:bodyPr vert="horz" wrap="square" lIns="0" tIns="12700" rIns="0" bIns="0" rtlCol="0">
                    <a:spAutoFit/>
                  </a:bodyPr>
                  <a:lstStyle/>
                  <a:p>
                    <a:pPr marL="12700" defTabSz="457189">
                      <a:spcBef>
                        <a:spcPts val="100"/>
                      </a:spcBef>
                      <a:tabLst>
                        <a:tab pos="360671" algn="l"/>
                      </a:tabLst>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	</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0" name="object 25">
                    <a:extLst>
                      <a:ext uri="{FF2B5EF4-FFF2-40B4-BE49-F238E27FC236}">
                        <a16:creationId xmlns:a16="http://schemas.microsoft.com/office/drawing/2014/main" id="{17BF4150-7CA6-483C-8029-796AD9173C4C}"/>
                      </a:ext>
                    </a:extLst>
                  </p:cNvPr>
                  <p:cNvSpPr txBox="1"/>
                  <p:nvPr/>
                </p:nvSpPr>
                <p:spPr>
                  <a:xfrm>
                    <a:off x="1082937" y="2404649"/>
                    <a:ext cx="74930" cy="187384"/>
                  </a:xfrm>
                  <a:prstGeom prst="rect">
                    <a:avLst/>
                  </a:prstGeom>
                </p:spPr>
                <p:txBody>
                  <a:bodyPr vert="horz" wrap="square" lIns="0" tIns="12700" rIns="0" bIns="0" rtlCol="0">
                    <a:spAutoFit/>
                  </a:bodyPr>
                  <a:lstStyle/>
                  <a:p>
                    <a:pPr marL="12700" defTabSz="457189">
                      <a:spcBef>
                        <a:spcPts val="100"/>
                      </a:spcBef>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6</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1" name="object 27">
                    <a:extLst>
                      <a:ext uri="{FF2B5EF4-FFF2-40B4-BE49-F238E27FC236}">
                        <a16:creationId xmlns:a16="http://schemas.microsoft.com/office/drawing/2014/main" id="{7B981671-CD41-4633-9290-47056263F9C3}"/>
                      </a:ext>
                    </a:extLst>
                  </p:cNvPr>
                  <p:cNvSpPr txBox="1"/>
                  <p:nvPr/>
                </p:nvSpPr>
                <p:spPr>
                  <a:xfrm>
                    <a:off x="1646806" y="2404649"/>
                    <a:ext cx="171543" cy="187384"/>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15</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2" name="object 28">
                    <a:extLst>
                      <a:ext uri="{FF2B5EF4-FFF2-40B4-BE49-F238E27FC236}">
                        <a16:creationId xmlns:a16="http://schemas.microsoft.com/office/drawing/2014/main" id="{16A296FB-E92F-4C00-9D12-8ECD96A4A8E9}"/>
                      </a:ext>
                    </a:extLst>
                  </p:cNvPr>
                  <p:cNvSpPr txBox="1"/>
                  <p:nvPr/>
                </p:nvSpPr>
                <p:spPr>
                  <a:xfrm>
                    <a:off x="1858561" y="2404651"/>
                    <a:ext cx="173797" cy="187384"/>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18</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3" name="object 29">
                    <a:extLst>
                      <a:ext uri="{FF2B5EF4-FFF2-40B4-BE49-F238E27FC236}">
                        <a16:creationId xmlns:a16="http://schemas.microsoft.com/office/drawing/2014/main" id="{885FDF5D-7349-46F2-B8D2-FC81945A2933}"/>
                      </a:ext>
                    </a:extLst>
                  </p:cNvPr>
                  <p:cNvSpPr txBox="1"/>
                  <p:nvPr/>
                </p:nvSpPr>
                <p:spPr>
                  <a:xfrm>
                    <a:off x="2078457" y="2404652"/>
                    <a:ext cx="184842" cy="187384"/>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21</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4" name="object 30">
                    <a:extLst>
                      <a:ext uri="{FF2B5EF4-FFF2-40B4-BE49-F238E27FC236}">
                        <a16:creationId xmlns:a16="http://schemas.microsoft.com/office/drawing/2014/main" id="{CF10BB71-4649-48E3-9E03-761F68C874F1}"/>
                      </a:ext>
                    </a:extLst>
                  </p:cNvPr>
                  <p:cNvSpPr txBox="1"/>
                  <p:nvPr/>
                </p:nvSpPr>
                <p:spPr>
                  <a:xfrm>
                    <a:off x="2270009" y="2404652"/>
                    <a:ext cx="183675" cy="187384"/>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24</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5" name="object 27">
                    <a:extLst>
                      <a:ext uri="{FF2B5EF4-FFF2-40B4-BE49-F238E27FC236}">
                        <a16:creationId xmlns:a16="http://schemas.microsoft.com/office/drawing/2014/main" id="{4EB7B424-1BB5-4AD4-B7E5-30C24AFC384A}"/>
                      </a:ext>
                    </a:extLst>
                  </p:cNvPr>
                  <p:cNvSpPr txBox="1"/>
                  <p:nvPr/>
                </p:nvSpPr>
                <p:spPr>
                  <a:xfrm>
                    <a:off x="1449678" y="2404654"/>
                    <a:ext cx="213499" cy="187384"/>
                  </a:xfrm>
                  <a:prstGeom prst="rect">
                    <a:avLst/>
                  </a:prstGeom>
                </p:spPr>
                <p:txBody>
                  <a:bodyPr vert="horz" wrap="square" lIns="0" tIns="12700" rIns="0" bIns="0" rtlCol="0">
                    <a:spAutoFit/>
                  </a:bodyPr>
                  <a:lstStyle/>
                  <a:p>
                    <a:pPr marL="12700" defTabSz="457189">
                      <a:spcBef>
                        <a:spcPts val="100"/>
                      </a:spcBef>
                      <a:defRPr/>
                    </a:pPr>
                    <a:r>
                      <a:rPr sz="1000" kern="0" spc="-5" dirty="0">
                        <a:solidFill>
                          <a:srgbClr val="010202"/>
                        </a:solidFill>
                        <a:latin typeface="Arial Narrow" panose="020B0606020202030204" pitchFamily="34" charset="0"/>
                        <a:ea typeface="Helvetica Neue LT Std 57 Condensed" charset="0"/>
                        <a:cs typeface="Helvetica Neue LT Std 57 Condensed" charset="0"/>
                      </a:rPr>
                      <a:t>1</a:t>
                    </a: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2</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6" name="object 24">
                    <a:extLst>
                      <a:ext uri="{FF2B5EF4-FFF2-40B4-BE49-F238E27FC236}">
                        <a16:creationId xmlns:a16="http://schemas.microsoft.com/office/drawing/2014/main" id="{810E16D7-717E-4D62-8C60-7CE89D1A91CF}"/>
                      </a:ext>
                    </a:extLst>
                  </p:cNvPr>
                  <p:cNvSpPr txBox="1"/>
                  <p:nvPr/>
                </p:nvSpPr>
                <p:spPr>
                  <a:xfrm>
                    <a:off x="1050425" y="2404655"/>
                    <a:ext cx="96219" cy="187384"/>
                  </a:xfrm>
                  <a:prstGeom prst="rect">
                    <a:avLst/>
                  </a:prstGeom>
                </p:spPr>
                <p:txBody>
                  <a:bodyPr vert="horz" wrap="square" lIns="0" tIns="12700" rIns="0" bIns="0" rtlCol="0">
                    <a:spAutoFit/>
                  </a:bodyPr>
                  <a:lstStyle/>
                  <a:p>
                    <a:pPr marL="12700" defTabSz="457189">
                      <a:spcBef>
                        <a:spcPts val="100"/>
                      </a:spcBef>
                      <a:tabLst>
                        <a:tab pos="360671" algn="l"/>
                      </a:tabLst>
                      <a:defRPr/>
                    </a:pPr>
                    <a:r>
                      <a:rPr sz="1000" kern="0" dirty="0">
                        <a:solidFill>
                          <a:srgbClr val="010202"/>
                        </a:solidFill>
                        <a:latin typeface="Arial Narrow" panose="020B0606020202030204" pitchFamily="34" charset="0"/>
                        <a:ea typeface="Helvetica Neue LT Std 57 Condensed" charset="0"/>
                        <a:cs typeface="Helvetica Neue LT Std 57 Condensed" charset="0"/>
                      </a:rPr>
                      <a:t>	</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7" name="object 25">
                    <a:extLst>
                      <a:ext uri="{FF2B5EF4-FFF2-40B4-BE49-F238E27FC236}">
                        <a16:creationId xmlns:a16="http://schemas.microsoft.com/office/drawing/2014/main" id="{2F084A9E-A82D-4C89-8261-F21273FFF345}"/>
                      </a:ext>
                    </a:extLst>
                  </p:cNvPr>
                  <p:cNvSpPr txBox="1"/>
                  <p:nvPr/>
                </p:nvSpPr>
                <p:spPr>
                  <a:xfrm>
                    <a:off x="883161" y="2404655"/>
                    <a:ext cx="74930" cy="187384"/>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3</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8" name="object 25">
                    <a:extLst>
                      <a:ext uri="{FF2B5EF4-FFF2-40B4-BE49-F238E27FC236}">
                        <a16:creationId xmlns:a16="http://schemas.microsoft.com/office/drawing/2014/main" id="{07D7EA18-A185-4624-8A75-88CA59B5CDAC}"/>
                      </a:ext>
                    </a:extLst>
                  </p:cNvPr>
                  <p:cNvSpPr txBox="1"/>
                  <p:nvPr/>
                </p:nvSpPr>
                <p:spPr>
                  <a:xfrm>
                    <a:off x="698394" y="2404657"/>
                    <a:ext cx="74930" cy="187384"/>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0</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69" name="object 25">
                    <a:extLst>
                      <a:ext uri="{FF2B5EF4-FFF2-40B4-BE49-F238E27FC236}">
                        <a16:creationId xmlns:a16="http://schemas.microsoft.com/office/drawing/2014/main" id="{F2492695-AE18-4A0C-9185-F2572C2B2D47}"/>
                      </a:ext>
                    </a:extLst>
                  </p:cNvPr>
                  <p:cNvSpPr txBox="1"/>
                  <p:nvPr/>
                </p:nvSpPr>
                <p:spPr>
                  <a:xfrm>
                    <a:off x="1284073" y="2404658"/>
                    <a:ext cx="74930" cy="187384"/>
                  </a:xfrm>
                  <a:prstGeom prst="rect">
                    <a:avLst/>
                  </a:prstGeom>
                </p:spPr>
                <p:txBody>
                  <a:bodyPr vert="horz" wrap="square" lIns="0" tIns="12700" rIns="0" bIns="0" rtlCol="0">
                    <a:spAutoFit/>
                  </a:bodyPr>
                  <a:lstStyle/>
                  <a:p>
                    <a:pPr marL="12700" defTabSz="457189">
                      <a:spcBef>
                        <a:spcPts val="100"/>
                      </a:spcBef>
                      <a:defRPr/>
                    </a:pPr>
                    <a:r>
                      <a:rPr lang="en-US" sz="1000" kern="0" dirty="0">
                        <a:solidFill>
                          <a:srgbClr val="010202"/>
                        </a:solidFill>
                        <a:latin typeface="Arial Narrow" panose="020B0606020202030204" pitchFamily="34" charset="0"/>
                        <a:ea typeface="Helvetica Neue LT Std 57 Condensed" charset="0"/>
                        <a:cs typeface="Helvetica Neue LT Std 57 Condensed" charset="0"/>
                      </a:rPr>
                      <a:t>9</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0" name="object 27">
                    <a:extLst>
                      <a:ext uri="{FF2B5EF4-FFF2-40B4-BE49-F238E27FC236}">
                        <a16:creationId xmlns:a16="http://schemas.microsoft.com/office/drawing/2014/main" id="{229EF98C-0AAB-44E0-88CC-2A6540F363FC}"/>
                      </a:ext>
                    </a:extLst>
                  </p:cNvPr>
                  <p:cNvSpPr txBox="1"/>
                  <p:nvPr/>
                </p:nvSpPr>
                <p:spPr>
                  <a:xfrm>
                    <a:off x="2653582" y="2404658"/>
                    <a:ext cx="171543"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30</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1" name="object 28">
                    <a:extLst>
                      <a:ext uri="{FF2B5EF4-FFF2-40B4-BE49-F238E27FC236}">
                        <a16:creationId xmlns:a16="http://schemas.microsoft.com/office/drawing/2014/main" id="{28E09CAA-B50D-4910-8D0B-73BFD215EB7D}"/>
                      </a:ext>
                    </a:extLst>
                  </p:cNvPr>
                  <p:cNvSpPr txBox="1"/>
                  <p:nvPr/>
                </p:nvSpPr>
                <p:spPr>
                  <a:xfrm>
                    <a:off x="2858688" y="2404660"/>
                    <a:ext cx="163285"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33</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2" name="object 29">
                    <a:extLst>
                      <a:ext uri="{FF2B5EF4-FFF2-40B4-BE49-F238E27FC236}">
                        <a16:creationId xmlns:a16="http://schemas.microsoft.com/office/drawing/2014/main" id="{DAC47A05-C12D-4281-A553-90C3B6B77E63}"/>
                      </a:ext>
                    </a:extLst>
                  </p:cNvPr>
                  <p:cNvSpPr txBox="1"/>
                  <p:nvPr/>
                </p:nvSpPr>
                <p:spPr>
                  <a:xfrm>
                    <a:off x="3059340" y="2404661"/>
                    <a:ext cx="165687"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36</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3" name="object 30">
                    <a:extLst>
                      <a:ext uri="{FF2B5EF4-FFF2-40B4-BE49-F238E27FC236}">
                        <a16:creationId xmlns:a16="http://schemas.microsoft.com/office/drawing/2014/main" id="{51BA8852-8C66-41B0-AFF6-F7973B45CDDE}"/>
                      </a:ext>
                    </a:extLst>
                  </p:cNvPr>
                  <p:cNvSpPr txBox="1"/>
                  <p:nvPr/>
                </p:nvSpPr>
                <p:spPr>
                  <a:xfrm>
                    <a:off x="3266111" y="2404661"/>
                    <a:ext cx="162636"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39</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4" name="object 27">
                    <a:extLst>
                      <a:ext uri="{FF2B5EF4-FFF2-40B4-BE49-F238E27FC236}">
                        <a16:creationId xmlns:a16="http://schemas.microsoft.com/office/drawing/2014/main" id="{D740F80D-1F0A-4F1E-8087-E18DEEE20E72}"/>
                      </a:ext>
                    </a:extLst>
                  </p:cNvPr>
                  <p:cNvSpPr txBox="1"/>
                  <p:nvPr/>
                </p:nvSpPr>
                <p:spPr>
                  <a:xfrm>
                    <a:off x="2474908" y="2404664"/>
                    <a:ext cx="166955"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27</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575" name="object 30">
                    <a:extLst>
                      <a:ext uri="{FF2B5EF4-FFF2-40B4-BE49-F238E27FC236}">
                        <a16:creationId xmlns:a16="http://schemas.microsoft.com/office/drawing/2014/main" id="{782B7E48-19E3-4F1D-8550-EA0FC478EC19}"/>
                      </a:ext>
                    </a:extLst>
                  </p:cNvPr>
                  <p:cNvSpPr txBox="1"/>
                  <p:nvPr/>
                </p:nvSpPr>
                <p:spPr>
                  <a:xfrm>
                    <a:off x="3457913" y="2404670"/>
                    <a:ext cx="163821" cy="187384"/>
                  </a:xfrm>
                  <a:prstGeom prst="rect">
                    <a:avLst/>
                  </a:prstGeom>
                </p:spPr>
                <p:txBody>
                  <a:bodyPr vert="horz" wrap="square" lIns="0" tIns="12700" rIns="0" bIns="0" rtlCol="0">
                    <a:spAutoFit/>
                  </a:bodyPr>
                  <a:lstStyle/>
                  <a:p>
                    <a:pPr marL="12700" defTabSz="457189">
                      <a:spcBef>
                        <a:spcPts val="100"/>
                      </a:spcBef>
                      <a:defRPr/>
                    </a:pPr>
                    <a:r>
                      <a:rPr lang="en-US" sz="1000" kern="0" spc="-5" dirty="0">
                        <a:solidFill>
                          <a:srgbClr val="010202"/>
                        </a:solidFill>
                        <a:latin typeface="Arial Narrow" panose="020B0606020202030204" pitchFamily="34" charset="0"/>
                        <a:ea typeface="Helvetica Neue LT Std 57 Condensed" charset="0"/>
                        <a:cs typeface="Helvetica Neue LT Std 57 Condensed" charset="0"/>
                      </a:rPr>
                      <a:t>42</a:t>
                    </a:r>
                    <a:endParaRPr sz="1000" kern="0" dirty="0">
                      <a:solidFill>
                        <a:prstClr val="black"/>
                      </a:solidFill>
                      <a:latin typeface="Arial Narrow" panose="020B0606020202030204" pitchFamily="34" charset="0"/>
                      <a:ea typeface="Helvetica Neue LT Std 57 Condensed" charset="0"/>
                      <a:cs typeface="Helvetica Neue LT Std 57 Condensed" charset="0"/>
                    </a:endParaRPr>
                  </a:p>
                </p:txBody>
              </p:sp>
            </p:grpSp>
            <p:grpSp>
              <p:nvGrpSpPr>
                <p:cNvPr id="535" name="Group 534">
                  <a:extLst>
                    <a:ext uri="{FF2B5EF4-FFF2-40B4-BE49-F238E27FC236}">
                      <a16:creationId xmlns:a16="http://schemas.microsoft.com/office/drawing/2014/main" id="{6E07502A-C5C4-487B-BBED-316CC0412503}"/>
                    </a:ext>
                  </a:extLst>
                </p:cNvPr>
                <p:cNvGrpSpPr/>
                <p:nvPr/>
              </p:nvGrpSpPr>
              <p:grpSpPr>
                <a:xfrm>
                  <a:off x="1072056" y="3101818"/>
                  <a:ext cx="879058" cy="397747"/>
                  <a:chOff x="2382177" y="1445196"/>
                  <a:chExt cx="690422" cy="312395"/>
                </a:xfrm>
              </p:grpSpPr>
              <p:sp>
                <p:nvSpPr>
                  <p:cNvPr id="553" name="bk object 100">
                    <a:extLst>
                      <a:ext uri="{FF2B5EF4-FFF2-40B4-BE49-F238E27FC236}">
                        <a16:creationId xmlns:a16="http://schemas.microsoft.com/office/drawing/2014/main" id="{E9D43D02-9E23-4659-850F-77DAEE709DA4}"/>
                      </a:ext>
                    </a:extLst>
                  </p:cNvPr>
                  <p:cNvSpPr/>
                  <p:nvPr/>
                </p:nvSpPr>
                <p:spPr>
                  <a:xfrm>
                    <a:off x="2382177" y="1445196"/>
                    <a:ext cx="539750" cy="116205"/>
                  </a:xfrm>
                  <a:custGeom>
                    <a:avLst/>
                    <a:gdLst/>
                    <a:ahLst/>
                    <a:cxnLst/>
                    <a:rect l="l" t="t" r="r" b="b"/>
                    <a:pathLst>
                      <a:path w="539750" h="116205">
                        <a:moveTo>
                          <a:pt x="539254" y="115595"/>
                        </a:moveTo>
                        <a:lnTo>
                          <a:pt x="0" y="115595"/>
                        </a:lnTo>
                        <a:lnTo>
                          <a:pt x="0" y="0"/>
                        </a:lnTo>
                        <a:lnTo>
                          <a:pt x="539254" y="0"/>
                        </a:lnTo>
                        <a:lnTo>
                          <a:pt x="539254" y="115595"/>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554" name="bk object 101">
                    <a:extLst>
                      <a:ext uri="{FF2B5EF4-FFF2-40B4-BE49-F238E27FC236}">
                        <a16:creationId xmlns:a16="http://schemas.microsoft.com/office/drawing/2014/main" id="{90AC5BC2-DE53-4026-9D18-EF5801713EDC}"/>
                      </a:ext>
                    </a:extLst>
                  </p:cNvPr>
                  <p:cNvSpPr/>
                  <p:nvPr/>
                </p:nvSpPr>
                <p:spPr>
                  <a:xfrm>
                    <a:off x="3024339" y="1503000"/>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55" name="bk object 102">
                    <a:extLst>
                      <a:ext uri="{FF2B5EF4-FFF2-40B4-BE49-F238E27FC236}">
                        <a16:creationId xmlns:a16="http://schemas.microsoft.com/office/drawing/2014/main" id="{B2915B73-F523-4367-90AA-B1470B32D8E0}"/>
                      </a:ext>
                    </a:extLst>
                  </p:cNvPr>
                  <p:cNvSpPr/>
                  <p:nvPr/>
                </p:nvSpPr>
                <p:spPr>
                  <a:xfrm>
                    <a:off x="2469822" y="1477098"/>
                    <a:ext cx="52069" cy="52069"/>
                  </a:xfrm>
                  <a:custGeom>
                    <a:avLst/>
                    <a:gdLst/>
                    <a:ahLst/>
                    <a:cxnLst/>
                    <a:rect l="l" t="t" r="r" b="b"/>
                    <a:pathLst>
                      <a:path w="52069" h="52069">
                        <a:moveTo>
                          <a:pt x="51803" y="25895"/>
                        </a:moveTo>
                        <a:lnTo>
                          <a:pt x="49767" y="35974"/>
                        </a:lnTo>
                        <a:lnTo>
                          <a:pt x="44216" y="44205"/>
                        </a:lnTo>
                        <a:lnTo>
                          <a:pt x="35981" y="49755"/>
                        </a:lnTo>
                        <a:lnTo>
                          <a:pt x="25895" y="51790"/>
                        </a:lnTo>
                        <a:lnTo>
                          <a:pt x="15816" y="49755"/>
                        </a:lnTo>
                        <a:lnTo>
                          <a:pt x="7585" y="44205"/>
                        </a:lnTo>
                        <a:lnTo>
                          <a:pt x="2035" y="35974"/>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sp>
                <p:nvSpPr>
                  <p:cNvPr id="556" name="bk object 103">
                    <a:extLst>
                      <a:ext uri="{FF2B5EF4-FFF2-40B4-BE49-F238E27FC236}">
                        <a16:creationId xmlns:a16="http://schemas.microsoft.com/office/drawing/2014/main" id="{A0CCA81C-947D-4176-B388-BD1136AFA6C9}"/>
                      </a:ext>
                    </a:extLst>
                  </p:cNvPr>
                  <p:cNvSpPr/>
                  <p:nvPr/>
                </p:nvSpPr>
                <p:spPr>
                  <a:xfrm>
                    <a:off x="2382177" y="1641386"/>
                    <a:ext cx="254635" cy="116205"/>
                  </a:xfrm>
                  <a:custGeom>
                    <a:avLst/>
                    <a:gdLst/>
                    <a:ahLst/>
                    <a:cxnLst/>
                    <a:rect l="l" t="t" r="r" b="b"/>
                    <a:pathLst>
                      <a:path w="254635" h="116205">
                        <a:moveTo>
                          <a:pt x="254622" y="115595"/>
                        </a:moveTo>
                        <a:lnTo>
                          <a:pt x="0" y="115595"/>
                        </a:lnTo>
                        <a:lnTo>
                          <a:pt x="0" y="0"/>
                        </a:lnTo>
                        <a:lnTo>
                          <a:pt x="254622" y="0"/>
                        </a:lnTo>
                        <a:lnTo>
                          <a:pt x="254622" y="115595"/>
                        </a:lnTo>
                        <a:close/>
                      </a:path>
                    </a:pathLst>
                  </a:custGeom>
                  <a:solidFill>
                    <a:srgbClr val="69B3E3"/>
                  </a:solidFill>
                </p:spPr>
                <p:txBody>
                  <a:bodyPr wrap="square" lIns="0" tIns="0" rIns="0" bIns="0" rtlCol="0"/>
                  <a:lstStyle/>
                  <a:p>
                    <a:pPr>
                      <a:defRPr/>
                    </a:pPr>
                    <a:endParaRPr kern="0" dirty="0">
                      <a:solidFill>
                        <a:prstClr val="black"/>
                      </a:solidFill>
                      <a:latin typeface="Calibri"/>
                    </a:endParaRPr>
                  </a:p>
                </p:txBody>
              </p:sp>
              <p:sp>
                <p:nvSpPr>
                  <p:cNvPr id="557" name="bk object 104">
                    <a:extLst>
                      <a:ext uri="{FF2B5EF4-FFF2-40B4-BE49-F238E27FC236}">
                        <a16:creationId xmlns:a16="http://schemas.microsoft.com/office/drawing/2014/main" id="{350C7E4D-7F3E-47B6-AFE8-9AF6CF1FF09D}"/>
                      </a:ext>
                    </a:extLst>
                  </p:cNvPr>
                  <p:cNvSpPr/>
                  <p:nvPr/>
                </p:nvSpPr>
                <p:spPr>
                  <a:xfrm>
                    <a:off x="2725000" y="1699190"/>
                    <a:ext cx="48260" cy="0"/>
                  </a:xfrm>
                  <a:custGeom>
                    <a:avLst/>
                    <a:gdLst/>
                    <a:ahLst/>
                    <a:cxnLst/>
                    <a:rect l="l" t="t" r="r" b="b"/>
                    <a:pathLst>
                      <a:path w="48260">
                        <a:moveTo>
                          <a:pt x="0" y="0"/>
                        </a:moveTo>
                        <a:lnTo>
                          <a:pt x="48044" y="0"/>
                        </a:lnTo>
                      </a:path>
                    </a:pathLst>
                  </a:custGeom>
                  <a:ln w="63500">
                    <a:solidFill>
                      <a:srgbClr val="010202"/>
                    </a:solidFill>
                  </a:ln>
                </p:spPr>
                <p:txBody>
                  <a:bodyPr wrap="square" lIns="0" tIns="0" rIns="0" bIns="0" rtlCol="0"/>
                  <a:lstStyle/>
                  <a:p>
                    <a:pPr>
                      <a:defRPr/>
                    </a:pPr>
                    <a:endParaRPr kern="0" dirty="0">
                      <a:solidFill>
                        <a:prstClr val="black"/>
                      </a:solidFill>
                      <a:latin typeface="Calibri"/>
                    </a:endParaRPr>
                  </a:p>
                </p:txBody>
              </p:sp>
              <p:sp>
                <p:nvSpPr>
                  <p:cNvPr id="558" name="bk object 105">
                    <a:extLst>
                      <a:ext uri="{FF2B5EF4-FFF2-40B4-BE49-F238E27FC236}">
                        <a16:creationId xmlns:a16="http://schemas.microsoft.com/office/drawing/2014/main" id="{5EA8D34C-81EB-4E14-8153-C39AAF3392B9}"/>
                      </a:ext>
                    </a:extLst>
                  </p:cNvPr>
                  <p:cNvSpPr/>
                  <p:nvPr/>
                </p:nvSpPr>
                <p:spPr>
                  <a:xfrm>
                    <a:off x="2469822" y="1673291"/>
                    <a:ext cx="52069" cy="52069"/>
                  </a:xfrm>
                  <a:custGeom>
                    <a:avLst/>
                    <a:gdLst/>
                    <a:ahLst/>
                    <a:cxnLst/>
                    <a:rect l="l" t="t" r="r" b="b"/>
                    <a:pathLst>
                      <a:path w="52069" h="52069">
                        <a:moveTo>
                          <a:pt x="51803" y="25895"/>
                        </a:moveTo>
                        <a:lnTo>
                          <a:pt x="49767" y="35981"/>
                        </a:lnTo>
                        <a:lnTo>
                          <a:pt x="44216" y="44216"/>
                        </a:lnTo>
                        <a:lnTo>
                          <a:pt x="35981" y="49767"/>
                        </a:lnTo>
                        <a:lnTo>
                          <a:pt x="25895" y="51803"/>
                        </a:lnTo>
                        <a:lnTo>
                          <a:pt x="15816" y="49767"/>
                        </a:lnTo>
                        <a:lnTo>
                          <a:pt x="7585" y="44216"/>
                        </a:lnTo>
                        <a:lnTo>
                          <a:pt x="2035" y="35981"/>
                        </a:lnTo>
                        <a:lnTo>
                          <a:pt x="0" y="25895"/>
                        </a:lnTo>
                        <a:lnTo>
                          <a:pt x="2035" y="15816"/>
                        </a:lnTo>
                        <a:lnTo>
                          <a:pt x="7585" y="7585"/>
                        </a:lnTo>
                        <a:lnTo>
                          <a:pt x="15816" y="2035"/>
                        </a:lnTo>
                        <a:lnTo>
                          <a:pt x="25895" y="0"/>
                        </a:lnTo>
                        <a:lnTo>
                          <a:pt x="35981" y="2035"/>
                        </a:lnTo>
                        <a:lnTo>
                          <a:pt x="44216" y="7585"/>
                        </a:lnTo>
                        <a:lnTo>
                          <a:pt x="49767" y="15816"/>
                        </a:lnTo>
                        <a:lnTo>
                          <a:pt x="51803" y="25895"/>
                        </a:lnTo>
                        <a:close/>
                      </a:path>
                    </a:pathLst>
                  </a:custGeom>
                  <a:ln w="5041">
                    <a:solidFill>
                      <a:srgbClr val="010202"/>
                    </a:solidFill>
                  </a:ln>
                </p:spPr>
                <p:txBody>
                  <a:bodyPr wrap="square" lIns="0" tIns="0" rIns="0" bIns="0" rtlCol="0"/>
                  <a:lstStyle/>
                  <a:p>
                    <a:pPr>
                      <a:defRPr/>
                    </a:pPr>
                    <a:endParaRPr kern="0" dirty="0">
                      <a:solidFill>
                        <a:prstClr val="black"/>
                      </a:solidFill>
                      <a:latin typeface="Calibri"/>
                    </a:endParaRPr>
                  </a:p>
                </p:txBody>
              </p:sp>
            </p:grpSp>
            <p:grpSp>
              <p:nvGrpSpPr>
                <p:cNvPr id="536" name="Group 535">
                  <a:extLst>
                    <a:ext uri="{FF2B5EF4-FFF2-40B4-BE49-F238E27FC236}">
                      <a16:creationId xmlns:a16="http://schemas.microsoft.com/office/drawing/2014/main" id="{93008CCC-58F3-4189-9429-651D1BFBD722}"/>
                    </a:ext>
                  </a:extLst>
                </p:cNvPr>
                <p:cNvGrpSpPr>
                  <a:grpSpLocks noChangeAspect="1"/>
                </p:cNvGrpSpPr>
                <p:nvPr/>
              </p:nvGrpSpPr>
              <p:grpSpPr>
                <a:xfrm>
                  <a:off x="1069730" y="1374397"/>
                  <a:ext cx="2787652" cy="2224202"/>
                  <a:chOff x="675922" y="84835"/>
                  <a:chExt cx="2926655" cy="2335104"/>
                </a:xfrm>
              </p:grpSpPr>
              <p:sp>
                <p:nvSpPr>
                  <p:cNvPr id="537" name="object 10">
                    <a:extLst>
                      <a:ext uri="{FF2B5EF4-FFF2-40B4-BE49-F238E27FC236}">
                        <a16:creationId xmlns:a16="http://schemas.microsoft.com/office/drawing/2014/main" id="{EF5FFE1C-94B6-4800-9CEA-61555095426A}"/>
                      </a:ext>
                    </a:extLst>
                  </p:cNvPr>
                  <p:cNvSpPr/>
                  <p:nvPr/>
                </p:nvSpPr>
                <p:spPr>
                  <a:xfrm>
                    <a:off x="675922" y="84835"/>
                    <a:ext cx="2926655" cy="2278735"/>
                  </a:xfrm>
                  <a:custGeom>
                    <a:avLst/>
                    <a:gdLst/>
                    <a:ahLst/>
                    <a:cxnLst/>
                    <a:rect l="l" t="t" r="r" b="b"/>
                    <a:pathLst>
                      <a:path w="2936875" h="2265045">
                        <a:moveTo>
                          <a:pt x="0" y="0"/>
                        </a:moveTo>
                        <a:lnTo>
                          <a:pt x="0" y="2264600"/>
                        </a:lnTo>
                        <a:lnTo>
                          <a:pt x="2936773" y="2264600"/>
                        </a:lnTo>
                      </a:path>
                    </a:pathLst>
                  </a:custGeom>
                  <a:ln w="12700">
                    <a:solidFill>
                      <a:srgbClr val="010202"/>
                    </a:solidFill>
                    <a:miter lim="800000"/>
                  </a:ln>
                </p:spPr>
                <p:txBody>
                  <a:bodyPr wrap="square" lIns="0" tIns="0" rIns="0" bIns="0" rtlCol="0"/>
                  <a:lstStyle/>
                  <a:p>
                    <a:pPr defTabSz="457189">
                      <a:defRPr/>
                    </a:pPr>
                    <a:endParaRPr kern="0" dirty="0">
                      <a:solidFill>
                        <a:prstClr val="black"/>
                      </a:solidFill>
                      <a:latin typeface="HelveticaNeueLT Std"/>
                    </a:endParaRPr>
                  </a:p>
                </p:txBody>
              </p:sp>
              <p:sp>
                <p:nvSpPr>
                  <p:cNvPr id="538" name="object 11">
                    <a:extLst>
                      <a:ext uri="{FF2B5EF4-FFF2-40B4-BE49-F238E27FC236}">
                        <a16:creationId xmlns:a16="http://schemas.microsoft.com/office/drawing/2014/main" id="{290F21FD-2AFA-4BA3-9F03-13781AAEC343}"/>
                      </a:ext>
                    </a:extLst>
                  </p:cNvPr>
                  <p:cNvSpPr/>
                  <p:nvPr/>
                </p:nvSpPr>
                <p:spPr>
                  <a:xfrm>
                    <a:off x="734103"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39" name="object 12">
                    <a:extLst>
                      <a:ext uri="{FF2B5EF4-FFF2-40B4-BE49-F238E27FC236}">
                        <a16:creationId xmlns:a16="http://schemas.microsoft.com/office/drawing/2014/main" id="{400DC6EE-E25C-46A8-9B8D-7E105C5654D0}"/>
                      </a:ext>
                    </a:extLst>
                  </p:cNvPr>
                  <p:cNvSpPr/>
                  <p:nvPr/>
                </p:nvSpPr>
                <p:spPr>
                  <a:xfrm>
                    <a:off x="933117"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0" name="object 13">
                    <a:extLst>
                      <a:ext uri="{FF2B5EF4-FFF2-40B4-BE49-F238E27FC236}">
                        <a16:creationId xmlns:a16="http://schemas.microsoft.com/office/drawing/2014/main" id="{94F2C2C6-5BC9-45AF-8C09-751AB38ADC14}"/>
                      </a:ext>
                    </a:extLst>
                  </p:cNvPr>
                  <p:cNvSpPr/>
                  <p:nvPr/>
                </p:nvSpPr>
                <p:spPr>
                  <a:xfrm>
                    <a:off x="1132131"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1" name="object 14">
                    <a:extLst>
                      <a:ext uri="{FF2B5EF4-FFF2-40B4-BE49-F238E27FC236}">
                        <a16:creationId xmlns:a16="http://schemas.microsoft.com/office/drawing/2014/main" id="{27D19CDB-895A-4662-AAEC-5433FFF02BF2}"/>
                      </a:ext>
                    </a:extLst>
                  </p:cNvPr>
                  <p:cNvSpPr/>
                  <p:nvPr/>
                </p:nvSpPr>
                <p:spPr>
                  <a:xfrm>
                    <a:off x="1331151"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2" name="object 15">
                    <a:extLst>
                      <a:ext uri="{FF2B5EF4-FFF2-40B4-BE49-F238E27FC236}">
                        <a16:creationId xmlns:a16="http://schemas.microsoft.com/office/drawing/2014/main" id="{10F88356-178F-4A42-A0A7-F575483CA2DB}"/>
                      </a:ext>
                    </a:extLst>
                  </p:cNvPr>
                  <p:cNvSpPr/>
                  <p:nvPr/>
                </p:nvSpPr>
                <p:spPr>
                  <a:xfrm>
                    <a:off x="1530165"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3" name="object 16">
                    <a:extLst>
                      <a:ext uri="{FF2B5EF4-FFF2-40B4-BE49-F238E27FC236}">
                        <a16:creationId xmlns:a16="http://schemas.microsoft.com/office/drawing/2014/main" id="{FFF6BA90-A0B0-486F-8101-2C26BAFAE3FD}"/>
                      </a:ext>
                    </a:extLst>
                  </p:cNvPr>
                  <p:cNvSpPr/>
                  <p:nvPr/>
                </p:nvSpPr>
                <p:spPr>
                  <a:xfrm>
                    <a:off x="1729179"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4" name="object 17">
                    <a:extLst>
                      <a:ext uri="{FF2B5EF4-FFF2-40B4-BE49-F238E27FC236}">
                        <a16:creationId xmlns:a16="http://schemas.microsoft.com/office/drawing/2014/main" id="{6C630333-E7E2-4102-AD87-3CA23194932A}"/>
                      </a:ext>
                    </a:extLst>
                  </p:cNvPr>
                  <p:cNvSpPr/>
                  <p:nvPr/>
                </p:nvSpPr>
                <p:spPr>
                  <a:xfrm>
                    <a:off x="1928200"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5" name="object 18">
                    <a:extLst>
                      <a:ext uri="{FF2B5EF4-FFF2-40B4-BE49-F238E27FC236}">
                        <a16:creationId xmlns:a16="http://schemas.microsoft.com/office/drawing/2014/main" id="{36A7BC5D-8989-4FD3-8AD0-BF006DB2C46D}"/>
                      </a:ext>
                    </a:extLst>
                  </p:cNvPr>
                  <p:cNvSpPr/>
                  <p:nvPr/>
                </p:nvSpPr>
                <p:spPr>
                  <a:xfrm>
                    <a:off x="2127208"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6" name="object 19">
                    <a:extLst>
                      <a:ext uri="{FF2B5EF4-FFF2-40B4-BE49-F238E27FC236}">
                        <a16:creationId xmlns:a16="http://schemas.microsoft.com/office/drawing/2014/main" id="{3985ADC6-4576-4AEE-8295-2D74EE76A47F}"/>
                      </a:ext>
                    </a:extLst>
                  </p:cNvPr>
                  <p:cNvSpPr/>
                  <p:nvPr/>
                </p:nvSpPr>
                <p:spPr>
                  <a:xfrm>
                    <a:off x="2326228"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7" name="object 20">
                    <a:extLst>
                      <a:ext uri="{FF2B5EF4-FFF2-40B4-BE49-F238E27FC236}">
                        <a16:creationId xmlns:a16="http://schemas.microsoft.com/office/drawing/2014/main" id="{4D00CA3F-0CFB-4148-BD53-669D5AC9DAAB}"/>
                      </a:ext>
                    </a:extLst>
                  </p:cNvPr>
                  <p:cNvSpPr/>
                  <p:nvPr/>
                </p:nvSpPr>
                <p:spPr>
                  <a:xfrm>
                    <a:off x="2531699"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8" name="object 21">
                    <a:extLst>
                      <a:ext uri="{FF2B5EF4-FFF2-40B4-BE49-F238E27FC236}">
                        <a16:creationId xmlns:a16="http://schemas.microsoft.com/office/drawing/2014/main" id="{76359691-15D2-4800-A1AF-EECFF000C2B0}"/>
                      </a:ext>
                    </a:extLst>
                  </p:cNvPr>
                  <p:cNvSpPr/>
                  <p:nvPr/>
                </p:nvSpPr>
                <p:spPr>
                  <a:xfrm>
                    <a:off x="2724257"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49" name="object 22">
                    <a:extLst>
                      <a:ext uri="{FF2B5EF4-FFF2-40B4-BE49-F238E27FC236}">
                        <a16:creationId xmlns:a16="http://schemas.microsoft.com/office/drawing/2014/main" id="{926FD4AF-3C25-4B3A-9EFB-6E8D43632466}"/>
                      </a:ext>
                    </a:extLst>
                  </p:cNvPr>
                  <p:cNvSpPr/>
                  <p:nvPr/>
                </p:nvSpPr>
                <p:spPr>
                  <a:xfrm>
                    <a:off x="2930644"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50" name="object 23">
                    <a:extLst>
                      <a:ext uri="{FF2B5EF4-FFF2-40B4-BE49-F238E27FC236}">
                        <a16:creationId xmlns:a16="http://schemas.microsoft.com/office/drawing/2014/main" id="{351DD28B-0959-44C2-82D7-409D8F091495}"/>
                      </a:ext>
                    </a:extLst>
                  </p:cNvPr>
                  <p:cNvSpPr/>
                  <p:nvPr/>
                </p:nvSpPr>
                <p:spPr>
                  <a:xfrm>
                    <a:off x="3122298"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51" name="object 24">
                    <a:extLst>
                      <a:ext uri="{FF2B5EF4-FFF2-40B4-BE49-F238E27FC236}">
                        <a16:creationId xmlns:a16="http://schemas.microsoft.com/office/drawing/2014/main" id="{584EF1B1-7E27-41A3-9B18-4E529CF651E1}"/>
                      </a:ext>
                    </a:extLst>
                  </p:cNvPr>
                  <p:cNvSpPr/>
                  <p:nvPr/>
                </p:nvSpPr>
                <p:spPr>
                  <a:xfrm>
                    <a:off x="3328685" y="2363129"/>
                    <a:ext cx="0" cy="55880"/>
                  </a:xfrm>
                  <a:custGeom>
                    <a:avLst/>
                    <a:gdLst/>
                    <a:ahLst/>
                    <a:cxnLst/>
                    <a:rect l="l" t="t" r="r" b="b"/>
                    <a:pathLst>
                      <a:path h="55880">
                        <a:moveTo>
                          <a:pt x="0" y="0"/>
                        </a:moveTo>
                        <a:lnTo>
                          <a:pt x="0" y="55613"/>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sp>
                <p:nvSpPr>
                  <p:cNvPr id="552" name="object 25">
                    <a:extLst>
                      <a:ext uri="{FF2B5EF4-FFF2-40B4-BE49-F238E27FC236}">
                        <a16:creationId xmlns:a16="http://schemas.microsoft.com/office/drawing/2014/main" id="{E6D704E0-9018-4BF9-B942-E70C620EFC4C}"/>
                      </a:ext>
                    </a:extLst>
                  </p:cNvPr>
                  <p:cNvSpPr/>
                  <p:nvPr/>
                </p:nvSpPr>
                <p:spPr>
                  <a:xfrm>
                    <a:off x="3526776" y="2364059"/>
                    <a:ext cx="0" cy="55880"/>
                  </a:xfrm>
                  <a:custGeom>
                    <a:avLst/>
                    <a:gdLst/>
                    <a:ahLst/>
                    <a:cxnLst/>
                    <a:rect l="l" t="t" r="r" b="b"/>
                    <a:pathLst>
                      <a:path h="55880">
                        <a:moveTo>
                          <a:pt x="0" y="0"/>
                        </a:moveTo>
                        <a:lnTo>
                          <a:pt x="0" y="55600"/>
                        </a:lnTo>
                      </a:path>
                    </a:pathLst>
                  </a:custGeom>
                  <a:ln w="12700">
                    <a:solidFill>
                      <a:srgbClr val="010202"/>
                    </a:solidFill>
                  </a:ln>
                </p:spPr>
                <p:txBody>
                  <a:bodyPr wrap="square" lIns="0" tIns="0" rIns="0" bIns="0" rtlCol="0"/>
                  <a:lstStyle/>
                  <a:p>
                    <a:pPr defTabSz="457189">
                      <a:defRPr/>
                    </a:pPr>
                    <a:endParaRPr kern="0" dirty="0">
                      <a:solidFill>
                        <a:prstClr val="black"/>
                      </a:solidFill>
                      <a:latin typeface="HelveticaNeueLT Std"/>
                    </a:endParaRPr>
                  </a:p>
                </p:txBody>
              </p:sp>
            </p:grpSp>
          </p:grpSp>
        </p:grpSp>
        <p:sp>
          <p:nvSpPr>
            <p:cNvPr id="528" name="object 31">
              <a:extLst>
                <a:ext uri="{FF2B5EF4-FFF2-40B4-BE49-F238E27FC236}">
                  <a16:creationId xmlns:a16="http://schemas.microsoft.com/office/drawing/2014/main" id="{EE2C3A2F-C428-4891-8C39-56C4648BA783}"/>
                </a:ext>
              </a:extLst>
            </p:cNvPr>
            <p:cNvSpPr txBox="1">
              <a:spLocks noChangeAspect="1"/>
            </p:cNvSpPr>
            <p:nvPr/>
          </p:nvSpPr>
          <p:spPr>
            <a:xfrm>
              <a:off x="436657" y="1659471"/>
              <a:ext cx="856785" cy="247797"/>
            </a:xfrm>
            <a:prstGeom prst="rect">
              <a:avLst/>
            </a:prstGeom>
          </p:spPr>
          <p:txBody>
            <a:bodyPr vert="horz" wrap="square" lIns="0" tIns="76200" rIns="0" bIns="0" rtlCol="0">
              <a:spAutoFit/>
            </a:bodyPr>
            <a:lstStyle/>
            <a:p>
              <a:pPr marL="12700" algn="r" defTabSz="457189">
                <a:spcBef>
                  <a:spcPts val="600"/>
                </a:spcBef>
                <a:defRPr/>
              </a:pPr>
              <a:r>
                <a:rPr lang="en-US" sz="1100" b="1" kern="0" dirty="0">
                  <a:solidFill>
                    <a:srgbClr val="010202"/>
                  </a:solidFill>
                  <a:latin typeface="Arial Narrow" panose="020B0606020202030204" pitchFamily="34" charset="0"/>
                  <a:cs typeface="Arial"/>
                </a:rPr>
                <a:t>Uninfected</a:t>
              </a:r>
              <a:endParaRPr sz="1100" kern="0" dirty="0">
                <a:solidFill>
                  <a:prstClr val="black"/>
                </a:solidFill>
                <a:latin typeface="Arial Narrow" panose="020B0606020202030204" pitchFamily="34" charset="0"/>
                <a:cs typeface="Arial"/>
              </a:endParaRPr>
            </a:p>
          </p:txBody>
        </p:sp>
        <p:sp>
          <p:nvSpPr>
            <p:cNvPr id="529" name="object 31">
              <a:extLst>
                <a:ext uri="{FF2B5EF4-FFF2-40B4-BE49-F238E27FC236}">
                  <a16:creationId xmlns:a16="http://schemas.microsoft.com/office/drawing/2014/main" id="{2132B9B8-49C6-4AF0-8DB2-629672A875A6}"/>
                </a:ext>
              </a:extLst>
            </p:cNvPr>
            <p:cNvSpPr txBox="1">
              <a:spLocks noChangeAspect="1"/>
            </p:cNvSpPr>
            <p:nvPr/>
          </p:nvSpPr>
          <p:spPr>
            <a:xfrm>
              <a:off x="399144" y="2427835"/>
              <a:ext cx="856785" cy="247797"/>
            </a:xfrm>
            <a:prstGeom prst="rect">
              <a:avLst/>
            </a:prstGeom>
          </p:spPr>
          <p:txBody>
            <a:bodyPr vert="horz" wrap="square" lIns="0" tIns="76200" rIns="0" bIns="0" rtlCol="0">
              <a:spAutoFit/>
            </a:bodyPr>
            <a:lstStyle/>
            <a:p>
              <a:pPr marL="12700" algn="r" defTabSz="457189">
                <a:spcBef>
                  <a:spcPts val="600"/>
                </a:spcBef>
                <a:defRPr/>
              </a:pPr>
              <a:r>
                <a:rPr lang="en-US" sz="1100" b="1" kern="0" dirty="0">
                  <a:solidFill>
                    <a:srgbClr val="010202"/>
                  </a:solidFill>
                  <a:latin typeface="Arial Narrow" panose="020B0606020202030204" pitchFamily="34" charset="0"/>
                  <a:cs typeface="Arial"/>
                </a:rPr>
                <a:t>HCV</a:t>
              </a:r>
              <a:endParaRPr sz="1100" kern="0" dirty="0">
                <a:solidFill>
                  <a:prstClr val="black"/>
                </a:solidFill>
                <a:latin typeface="Arial Narrow" panose="020B0606020202030204" pitchFamily="34" charset="0"/>
                <a:cs typeface="Arial"/>
              </a:endParaRPr>
            </a:p>
          </p:txBody>
        </p:sp>
        <p:sp>
          <p:nvSpPr>
            <p:cNvPr id="530" name="object 31">
              <a:extLst>
                <a:ext uri="{FF2B5EF4-FFF2-40B4-BE49-F238E27FC236}">
                  <a16:creationId xmlns:a16="http://schemas.microsoft.com/office/drawing/2014/main" id="{93CFCCCD-54BA-47CE-B12E-50ABA677C3E7}"/>
                </a:ext>
              </a:extLst>
            </p:cNvPr>
            <p:cNvSpPr txBox="1">
              <a:spLocks noChangeAspect="1"/>
            </p:cNvSpPr>
            <p:nvPr/>
          </p:nvSpPr>
          <p:spPr>
            <a:xfrm>
              <a:off x="436657" y="3153163"/>
              <a:ext cx="856785" cy="247797"/>
            </a:xfrm>
            <a:prstGeom prst="rect">
              <a:avLst/>
            </a:prstGeom>
          </p:spPr>
          <p:txBody>
            <a:bodyPr vert="horz" wrap="square" lIns="0" tIns="76200" rIns="0" bIns="0" rtlCol="0">
              <a:spAutoFit/>
            </a:bodyPr>
            <a:lstStyle/>
            <a:p>
              <a:pPr marL="12700" algn="r" defTabSz="457189">
                <a:spcBef>
                  <a:spcPts val="600"/>
                </a:spcBef>
                <a:defRPr/>
              </a:pPr>
              <a:r>
                <a:rPr lang="en-US" sz="1100" b="1" kern="0" dirty="0">
                  <a:solidFill>
                    <a:srgbClr val="010202"/>
                  </a:solidFill>
                  <a:latin typeface="Arial Narrow" panose="020B0606020202030204" pitchFamily="34" charset="0"/>
                  <a:cs typeface="Arial"/>
                </a:rPr>
                <a:t>HBV</a:t>
              </a:r>
              <a:endParaRPr sz="1100" kern="0" dirty="0">
                <a:solidFill>
                  <a:prstClr val="black"/>
                </a:solidFill>
                <a:latin typeface="Arial Narrow" panose="020B0606020202030204" pitchFamily="34" charset="0"/>
                <a:cs typeface="Arial"/>
              </a:endParaRPr>
            </a:p>
          </p:txBody>
        </p:sp>
      </p:grpSp>
      <p:grpSp>
        <p:nvGrpSpPr>
          <p:cNvPr id="19" name="Group 18">
            <a:extLst>
              <a:ext uri="{FF2B5EF4-FFF2-40B4-BE49-F238E27FC236}">
                <a16:creationId xmlns:a16="http://schemas.microsoft.com/office/drawing/2014/main" id="{8E390DC5-4BC8-4DC5-ACE8-C57B07ADA25D}"/>
              </a:ext>
            </a:extLst>
          </p:cNvPr>
          <p:cNvGrpSpPr/>
          <p:nvPr/>
        </p:nvGrpSpPr>
        <p:grpSpPr>
          <a:xfrm>
            <a:off x="2651647" y="2316967"/>
            <a:ext cx="5730416" cy="261610"/>
            <a:chOff x="2651646" y="2316972"/>
            <a:chExt cx="5730416" cy="261610"/>
          </a:xfrm>
        </p:grpSpPr>
        <p:sp>
          <p:nvSpPr>
            <p:cNvPr id="524" name="object 22">
              <a:extLst>
                <a:ext uri="{FF2B5EF4-FFF2-40B4-BE49-F238E27FC236}">
                  <a16:creationId xmlns:a16="http://schemas.microsoft.com/office/drawing/2014/main" id="{DD87FA4D-2D0E-42FD-95D6-47556F3229C7}"/>
                </a:ext>
              </a:extLst>
            </p:cNvPr>
            <p:cNvSpPr/>
            <p:nvPr/>
          </p:nvSpPr>
          <p:spPr>
            <a:xfrm>
              <a:off x="2833372" y="2403659"/>
              <a:ext cx="88236" cy="88236"/>
            </a:xfrm>
            <a:custGeom>
              <a:avLst/>
              <a:gdLst/>
              <a:ahLst/>
              <a:cxnLst/>
              <a:rect l="l" t="t" r="r" b="b"/>
              <a:pathLst>
                <a:path w="146050" h="146050">
                  <a:moveTo>
                    <a:pt x="72897" y="0"/>
                  </a:moveTo>
                  <a:lnTo>
                    <a:pt x="44523" y="5728"/>
                  </a:lnTo>
                  <a:lnTo>
                    <a:pt x="21351" y="21351"/>
                  </a:lnTo>
                  <a:lnTo>
                    <a:pt x="5728" y="44523"/>
                  </a:lnTo>
                  <a:lnTo>
                    <a:pt x="0" y="72898"/>
                  </a:lnTo>
                  <a:lnTo>
                    <a:pt x="5728" y="101277"/>
                  </a:lnTo>
                  <a:lnTo>
                    <a:pt x="21351" y="124448"/>
                  </a:lnTo>
                  <a:lnTo>
                    <a:pt x="44523" y="140068"/>
                  </a:lnTo>
                  <a:lnTo>
                    <a:pt x="72897" y="145796"/>
                  </a:lnTo>
                  <a:lnTo>
                    <a:pt x="101279" y="140068"/>
                  </a:lnTo>
                  <a:lnTo>
                    <a:pt x="124455" y="124448"/>
                  </a:lnTo>
                  <a:lnTo>
                    <a:pt x="140079" y="101277"/>
                  </a:lnTo>
                  <a:lnTo>
                    <a:pt x="145808" y="72898"/>
                  </a:lnTo>
                  <a:lnTo>
                    <a:pt x="140079" y="44523"/>
                  </a:lnTo>
                  <a:lnTo>
                    <a:pt x="124455" y="21351"/>
                  </a:lnTo>
                  <a:lnTo>
                    <a:pt x="101279" y="5728"/>
                  </a:lnTo>
                  <a:lnTo>
                    <a:pt x="72897" y="0"/>
                  </a:lnTo>
                  <a:close/>
                </a:path>
              </a:pathLst>
            </a:custGeom>
            <a:solidFill>
              <a:srgbClr val="000000"/>
            </a:solidFill>
          </p:spPr>
          <p:txBody>
            <a:bodyPr wrap="square" lIns="0" tIns="0" rIns="0" bIns="0" rtlCol="0" anchor="ctr"/>
            <a:lstStyle/>
            <a:p>
              <a:pPr defTabSz="457189" fontAlgn="base">
                <a:spcBef>
                  <a:spcPct val="0"/>
                </a:spcBef>
                <a:spcAft>
                  <a:spcPct val="0"/>
                </a:spcAft>
                <a:defRPr/>
              </a:pPr>
              <a:endParaRPr sz="1000" kern="0" dirty="0">
                <a:solidFill>
                  <a:prstClr val="black"/>
                </a:solidFill>
                <a:latin typeface="Arial Narrow" panose="020B0606020202030204" pitchFamily="34" charset="0"/>
                <a:ea typeface="ＭＳ Ｐゴシック" charset="0"/>
              </a:endParaRPr>
            </a:p>
          </p:txBody>
        </p:sp>
        <p:sp>
          <p:nvSpPr>
            <p:cNvPr id="525" name="object 23">
              <a:extLst>
                <a:ext uri="{FF2B5EF4-FFF2-40B4-BE49-F238E27FC236}">
                  <a16:creationId xmlns:a16="http://schemas.microsoft.com/office/drawing/2014/main" id="{283EFAA2-2E3C-4175-A3EB-CEA7DDC479D5}"/>
                </a:ext>
              </a:extLst>
            </p:cNvPr>
            <p:cNvSpPr txBox="1"/>
            <p:nvPr/>
          </p:nvSpPr>
          <p:spPr>
            <a:xfrm>
              <a:off x="2956835" y="2386222"/>
              <a:ext cx="194835" cy="123111"/>
            </a:xfrm>
            <a:prstGeom prst="rect">
              <a:avLst/>
            </a:prstGeom>
          </p:spPr>
          <p:txBody>
            <a:bodyPr vert="horz" wrap="square" lIns="0" tIns="0" rIns="0" bIns="0" rtlCol="0" anchor="ctr">
              <a:spAutoFit/>
            </a:bodyPr>
            <a:lstStyle/>
            <a:p>
              <a:pPr marL="7618" defTabSz="457189" fontAlgn="base">
                <a:spcBef>
                  <a:spcPct val="0"/>
                </a:spcBef>
                <a:spcAft>
                  <a:spcPct val="0"/>
                </a:spcAft>
                <a:defRPr/>
              </a:pPr>
              <a:r>
                <a:rPr sz="800" kern="0" spc="-13" dirty="0">
                  <a:solidFill>
                    <a:prstClr val="black"/>
                  </a:solidFill>
                  <a:latin typeface="Arial Narrow" panose="020B0606020202030204" pitchFamily="34" charset="0"/>
                  <a:ea typeface="ＭＳ Ｐゴシック" charset="0"/>
                  <a:cs typeface="Arial"/>
                </a:rPr>
                <a:t>CR</a:t>
              </a:r>
              <a:endParaRPr sz="800" kern="0" dirty="0">
                <a:solidFill>
                  <a:prstClr val="black"/>
                </a:solidFill>
                <a:latin typeface="Arial Narrow" panose="020B0606020202030204" pitchFamily="34" charset="0"/>
                <a:ea typeface="ＭＳ Ｐゴシック" charset="0"/>
                <a:cs typeface="Arial"/>
              </a:endParaRPr>
            </a:p>
          </p:txBody>
        </p:sp>
        <p:sp>
          <p:nvSpPr>
            <p:cNvPr id="522" name="object 24">
              <a:extLst>
                <a:ext uri="{FF2B5EF4-FFF2-40B4-BE49-F238E27FC236}">
                  <a16:creationId xmlns:a16="http://schemas.microsoft.com/office/drawing/2014/main" id="{77598901-4027-4E47-B540-B481084EF9D1}"/>
                </a:ext>
              </a:extLst>
            </p:cNvPr>
            <p:cNvSpPr/>
            <p:nvPr/>
          </p:nvSpPr>
          <p:spPr>
            <a:xfrm>
              <a:off x="3381735" y="2403660"/>
              <a:ext cx="88236" cy="88234"/>
            </a:xfrm>
            <a:custGeom>
              <a:avLst/>
              <a:gdLst/>
              <a:ahLst/>
              <a:cxnLst/>
              <a:rect l="l" t="t" r="r" b="b"/>
              <a:pathLst>
                <a:path w="146050" h="146050">
                  <a:moveTo>
                    <a:pt x="145808" y="72897"/>
                  </a:moveTo>
                  <a:lnTo>
                    <a:pt x="140079" y="101279"/>
                  </a:lnTo>
                  <a:lnTo>
                    <a:pt x="124455" y="124455"/>
                  </a:lnTo>
                  <a:lnTo>
                    <a:pt x="101279" y="140079"/>
                  </a:lnTo>
                  <a:lnTo>
                    <a:pt x="72897" y="145808"/>
                  </a:lnTo>
                  <a:lnTo>
                    <a:pt x="44523" y="140079"/>
                  </a:lnTo>
                  <a:lnTo>
                    <a:pt x="21351" y="124455"/>
                  </a:lnTo>
                  <a:lnTo>
                    <a:pt x="5728" y="101279"/>
                  </a:lnTo>
                  <a:lnTo>
                    <a:pt x="0" y="72897"/>
                  </a:lnTo>
                  <a:lnTo>
                    <a:pt x="5728" y="44523"/>
                  </a:lnTo>
                  <a:lnTo>
                    <a:pt x="21351" y="21351"/>
                  </a:lnTo>
                  <a:lnTo>
                    <a:pt x="44523" y="5728"/>
                  </a:lnTo>
                  <a:lnTo>
                    <a:pt x="72897" y="0"/>
                  </a:lnTo>
                  <a:lnTo>
                    <a:pt x="101279" y="5728"/>
                  </a:lnTo>
                  <a:lnTo>
                    <a:pt x="124455" y="21351"/>
                  </a:lnTo>
                  <a:lnTo>
                    <a:pt x="140079" y="44523"/>
                  </a:lnTo>
                  <a:lnTo>
                    <a:pt x="145808" y="72897"/>
                  </a:lnTo>
                  <a:close/>
                </a:path>
              </a:pathLst>
            </a:custGeom>
            <a:ln w="14173">
              <a:solidFill>
                <a:srgbClr val="000000"/>
              </a:solidFill>
            </a:ln>
          </p:spPr>
          <p:txBody>
            <a:bodyPr wrap="square" lIns="0" tIns="0" rIns="0" bIns="0" rtlCol="0" anchor="ctr"/>
            <a:lstStyle/>
            <a:p>
              <a:pPr defTabSz="457189" fontAlgn="base">
                <a:spcBef>
                  <a:spcPct val="0"/>
                </a:spcBef>
                <a:spcAft>
                  <a:spcPct val="0"/>
                </a:spcAft>
                <a:defRPr/>
              </a:pPr>
              <a:endParaRPr sz="1000" kern="0" dirty="0">
                <a:solidFill>
                  <a:prstClr val="black"/>
                </a:solidFill>
                <a:latin typeface="Arial Narrow" panose="020B0606020202030204" pitchFamily="34" charset="0"/>
                <a:ea typeface="ＭＳ Ｐゴシック" charset="0"/>
              </a:endParaRPr>
            </a:p>
          </p:txBody>
        </p:sp>
        <p:sp>
          <p:nvSpPr>
            <p:cNvPr id="523" name="object 23">
              <a:extLst>
                <a:ext uri="{FF2B5EF4-FFF2-40B4-BE49-F238E27FC236}">
                  <a16:creationId xmlns:a16="http://schemas.microsoft.com/office/drawing/2014/main" id="{471FC5C7-D146-4C10-B90A-6C8E6FE3647B}"/>
                </a:ext>
              </a:extLst>
            </p:cNvPr>
            <p:cNvSpPr txBox="1"/>
            <p:nvPr/>
          </p:nvSpPr>
          <p:spPr>
            <a:xfrm>
              <a:off x="3505198" y="2386222"/>
              <a:ext cx="172189" cy="123111"/>
            </a:xfrm>
            <a:prstGeom prst="rect">
              <a:avLst/>
            </a:prstGeom>
          </p:spPr>
          <p:txBody>
            <a:bodyPr vert="horz" wrap="square" lIns="0" tIns="0" rIns="0" bIns="0" rtlCol="0" anchor="ctr">
              <a:spAutoFit/>
            </a:bodyPr>
            <a:lstStyle/>
            <a:p>
              <a:pPr marL="7618" defTabSz="457189" fontAlgn="base">
                <a:spcBef>
                  <a:spcPct val="0"/>
                </a:spcBef>
                <a:spcAft>
                  <a:spcPct val="0"/>
                </a:spcAft>
                <a:defRPr/>
              </a:pPr>
              <a:r>
                <a:rPr lang="en-US" sz="800" kern="0" spc="-13" dirty="0">
                  <a:solidFill>
                    <a:prstClr val="black"/>
                  </a:solidFill>
                  <a:latin typeface="Arial Narrow" panose="020B0606020202030204" pitchFamily="34" charset="0"/>
                  <a:ea typeface="ＭＳ Ｐゴシック" charset="0"/>
                  <a:cs typeface="Arial"/>
                </a:rPr>
                <a:t>PR</a:t>
              </a:r>
              <a:endParaRPr lang="en-US" sz="800" kern="0" dirty="0">
                <a:solidFill>
                  <a:prstClr val="black"/>
                </a:solidFill>
                <a:latin typeface="Arial Narrow" panose="020B0606020202030204" pitchFamily="34" charset="0"/>
                <a:ea typeface="ＭＳ Ｐゴシック" charset="0"/>
                <a:cs typeface="Arial"/>
              </a:endParaRPr>
            </a:p>
          </p:txBody>
        </p:sp>
        <p:sp>
          <p:nvSpPr>
            <p:cNvPr id="520" name="object 21">
              <a:extLst>
                <a:ext uri="{FF2B5EF4-FFF2-40B4-BE49-F238E27FC236}">
                  <a16:creationId xmlns:a16="http://schemas.microsoft.com/office/drawing/2014/main" id="{EF976CCB-8A7E-4C89-A1CE-8B45CCFD5FB8}"/>
                </a:ext>
              </a:extLst>
            </p:cNvPr>
            <p:cNvSpPr/>
            <p:nvPr/>
          </p:nvSpPr>
          <p:spPr>
            <a:xfrm>
              <a:off x="3995689" y="2406921"/>
              <a:ext cx="81714" cy="81712"/>
            </a:xfrm>
            <a:custGeom>
              <a:avLst/>
              <a:gdLst/>
              <a:ahLst/>
              <a:cxnLst/>
              <a:rect l="l" t="t" r="r" b="b"/>
              <a:pathLst>
                <a:path w="135254" h="135254">
                  <a:moveTo>
                    <a:pt x="135216" y="135216"/>
                  </a:moveTo>
                  <a:lnTo>
                    <a:pt x="0" y="135216"/>
                  </a:lnTo>
                  <a:lnTo>
                    <a:pt x="0" y="0"/>
                  </a:lnTo>
                  <a:lnTo>
                    <a:pt x="135216" y="0"/>
                  </a:lnTo>
                  <a:lnTo>
                    <a:pt x="135216" y="135216"/>
                  </a:lnTo>
                  <a:close/>
                </a:path>
              </a:pathLst>
            </a:custGeom>
            <a:ln w="14173">
              <a:solidFill>
                <a:srgbClr val="000000"/>
              </a:solidFill>
            </a:ln>
          </p:spPr>
          <p:txBody>
            <a:bodyPr wrap="square" lIns="0" tIns="0" rIns="0" bIns="0" rtlCol="0" anchor="ctr"/>
            <a:lstStyle/>
            <a:p>
              <a:pPr defTabSz="457189" fontAlgn="base">
                <a:spcBef>
                  <a:spcPct val="0"/>
                </a:spcBef>
                <a:spcAft>
                  <a:spcPct val="0"/>
                </a:spcAft>
                <a:defRPr/>
              </a:pPr>
              <a:endParaRPr sz="1000" kern="0" dirty="0">
                <a:solidFill>
                  <a:prstClr val="black"/>
                </a:solidFill>
                <a:latin typeface="Arial Narrow" panose="020B0606020202030204" pitchFamily="34" charset="0"/>
                <a:ea typeface="ＭＳ Ｐゴシック" charset="0"/>
              </a:endParaRPr>
            </a:p>
          </p:txBody>
        </p:sp>
        <p:sp>
          <p:nvSpPr>
            <p:cNvPr id="521" name="object 26">
              <a:extLst>
                <a:ext uri="{FF2B5EF4-FFF2-40B4-BE49-F238E27FC236}">
                  <a16:creationId xmlns:a16="http://schemas.microsoft.com/office/drawing/2014/main" id="{382F4E17-FA0E-40F0-8B18-ED0F1FD8480D}"/>
                </a:ext>
              </a:extLst>
            </p:cNvPr>
            <p:cNvSpPr txBox="1"/>
            <p:nvPr/>
          </p:nvSpPr>
          <p:spPr>
            <a:xfrm>
              <a:off x="4115955" y="2386222"/>
              <a:ext cx="677117" cy="123111"/>
            </a:xfrm>
            <a:prstGeom prst="rect">
              <a:avLst/>
            </a:prstGeom>
          </p:spPr>
          <p:txBody>
            <a:bodyPr vert="horz" wrap="square" lIns="0" tIns="0" rIns="0" bIns="0" rtlCol="0" anchor="ctr">
              <a:spAutoFit/>
            </a:bodyPr>
            <a:lstStyle/>
            <a:p>
              <a:pPr marL="7618" defTabSz="457189" fontAlgn="base">
                <a:spcBef>
                  <a:spcPct val="0"/>
                </a:spcBef>
                <a:spcAft>
                  <a:spcPct val="0"/>
                </a:spcAft>
                <a:defRPr/>
              </a:pPr>
              <a:r>
                <a:rPr sz="800" kern="0" spc="-13" dirty="0">
                  <a:solidFill>
                    <a:prstClr val="black"/>
                  </a:solidFill>
                  <a:latin typeface="Arial Narrow" panose="020B0606020202030204" pitchFamily="34" charset="0"/>
                  <a:ea typeface="ＭＳ Ｐゴシック" charset="0"/>
                  <a:cs typeface="Arial"/>
                </a:rPr>
                <a:t>Last</a:t>
              </a:r>
              <a:r>
                <a:rPr sz="800" kern="0" spc="-77" dirty="0">
                  <a:solidFill>
                    <a:prstClr val="black"/>
                  </a:solidFill>
                  <a:latin typeface="Arial Narrow" panose="020B0606020202030204" pitchFamily="34" charset="0"/>
                  <a:ea typeface="ＭＳ Ｐゴシック" charset="0"/>
                  <a:cs typeface="Arial"/>
                </a:rPr>
                <a:t> </a:t>
              </a:r>
              <a:r>
                <a:rPr sz="800" kern="0" spc="-15" dirty="0">
                  <a:solidFill>
                    <a:prstClr val="black"/>
                  </a:solidFill>
                  <a:latin typeface="Arial Narrow" panose="020B0606020202030204" pitchFamily="34" charset="0"/>
                  <a:ea typeface="ＭＳ Ｐゴシック" charset="0"/>
                  <a:cs typeface="Arial"/>
                </a:rPr>
                <a:t>dose</a:t>
              </a:r>
              <a:endParaRPr sz="800" kern="0" dirty="0">
                <a:solidFill>
                  <a:prstClr val="black"/>
                </a:solidFill>
                <a:latin typeface="Arial Narrow" panose="020B0606020202030204" pitchFamily="34" charset="0"/>
                <a:ea typeface="ＭＳ Ｐゴシック" charset="0"/>
                <a:cs typeface="Arial"/>
              </a:endParaRPr>
            </a:p>
          </p:txBody>
        </p:sp>
        <p:sp>
          <p:nvSpPr>
            <p:cNvPr id="509" name="object 26">
              <a:extLst>
                <a:ext uri="{FF2B5EF4-FFF2-40B4-BE49-F238E27FC236}">
                  <a16:creationId xmlns:a16="http://schemas.microsoft.com/office/drawing/2014/main" id="{8745ABF1-D9A3-45C0-A114-9AE4A8707F3C}"/>
                </a:ext>
              </a:extLst>
            </p:cNvPr>
            <p:cNvSpPr txBox="1"/>
            <p:nvPr/>
          </p:nvSpPr>
          <p:spPr>
            <a:xfrm>
              <a:off x="5810297" y="2386222"/>
              <a:ext cx="844693" cy="123111"/>
            </a:xfrm>
            <a:prstGeom prst="rect">
              <a:avLst/>
            </a:prstGeom>
          </p:spPr>
          <p:txBody>
            <a:bodyPr vert="horz" wrap="square" lIns="0" tIns="0" rIns="0" bIns="0" rtlCol="0" anchor="ctr">
              <a:spAutoFit/>
            </a:bodyPr>
            <a:lstStyle/>
            <a:p>
              <a:pPr marL="7618" defTabSz="457189" fontAlgn="base">
                <a:spcBef>
                  <a:spcPts val="235"/>
                </a:spcBef>
                <a:spcAft>
                  <a:spcPct val="0"/>
                </a:spcAft>
                <a:defRPr/>
              </a:pPr>
              <a:r>
                <a:rPr lang="en-US" sz="800" kern="0" spc="-15" dirty="0">
                  <a:solidFill>
                    <a:prstClr val="black"/>
                  </a:solidFill>
                  <a:latin typeface="Arial Narrow" panose="020B0606020202030204" pitchFamily="34" charset="0"/>
                  <a:ea typeface="ＭＳ Ｐゴシック" charset="0"/>
                  <a:cs typeface="Arial"/>
                </a:rPr>
                <a:t>Ongoing response</a:t>
              </a:r>
            </a:p>
          </p:txBody>
        </p:sp>
        <p:sp>
          <p:nvSpPr>
            <p:cNvPr id="518" name="object 21">
              <a:extLst>
                <a:ext uri="{FF2B5EF4-FFF2-40B4-BE49-F238E27FC236}">
                  <a16:creationId xmlns:a16="http://schemas.microsoft.com/office/drawing/2014/main" id="{DFF5376F-0737-45DA-AC74-4D4A36D7A598}"/>
                </a:ext>
              </a:extLst>
            </p:cNvPr>
            <p:cNvSpPr/>
            <p:nvPr/>
          </p:nvSpPr>
          <p:spPr>
            <a:xfrm>
              <a:off x="4716345" y="2406921"/>
              <a:ext cx="81714" cy="81713"/>
            </a:xfrm>
            <a:custGeom>
              <a:avLst/>
              <a:gdLst/>
              <a:ahLst/>
              <a:cxnLst/>
              <a:rect l="l" t="t" r="r" b="b"/>
              <a:pathLst>
                <a:path w="135254" h="135254">
                  <a:moveTo>
                    <a:pt x="135216" y="135216"/>
                  </a:moveTo>
                  <a:lnTo>
                    <a:pt x="0" y="135216"/>
                  </a:lnTo>
                  <a:lnTo>
                    <a:pt x="0" y="0"/>
                  </a:lnTo>
                  <a:lnTo>
                    <a:pt x="135216" y="0"/>
                  </a:lnTo>
                  <a:lnTo>
                    <a:pt x="135216" y="135216"/>
                  </a:lnTo>
                  <a:close/>
                </a:path>
              </a:pathLst>
            </a:custGeom>
            <a:solidFill>
              <a:sysClr val="windowText" lastClr="000000"/>
            </a:solidFill>
            <a:ln w="14173">
              <a:solidFill>
                <a:srgbClr val="000000"/>
              </a:solidFill>
            </a:ln>
          </p:spPr>
          <p:txBody>
            <a:bodyPr wrap="square" lIns="0" tIns="0" rIns="0" bIns="0" rtlCol="0" anchor="ctr"/>
            <a:lstStyle/>
            <a:p>
              <a:pPr defTabSz="457189" fontAlgn="base">
                <a:spcBef>
                  <a:spcPct val="0"/>
                </a:spcBef>
                <a:spcAft>
                  <a:spcPct val="0"/>
                </a:spcAft>
                <a:defRPr/>
              </a:pPr>
              <a:endParaRPr sz="1000" kern="0" dirty="0">
                <a:solidFill>
                  <a:prstClr val="black"/>
                </a:solidFill>
                <a:latin typeface="Arial Narrow" panose="020B0606020202030204" pitchFamily="34" charset="0"/>
                <a:ea typeface="ＭＳ Ｐゴシック" charset="0"/>
              </a:endParaRPr>
            </a:p>
          </p:txBody>
        </p:sp>
        <p:sp>
          <p:nvSpPr>
            <p:cNvPr id="519" name="object 26">
              <a:extLst>
                <a:ext uri="{FF2B5EF4-FFF2-40B4-BE49-F238E27FC236}">
                  <a16:creationId xmlns:a16="http://schemas.microsoft.com/office/drawing/2014/main" id="{1FBFB75E-45F0-40BE-929E-28FE167868FE}"/>
                </a:ext>
              </a:extLst>
            </p:cNvPr>
            <p:cNvSpPr txBox="1"/>
            <p:nvPr/>
          </p:nvSpPr>
          <p:spPr>
            <a:xfrm>
              <a:off x="4836611" y="2386222"/>
              <a:ext cx="677117" cy="123111"/>
            </a:xfrm>
            <a:prstGeom prst="rect">
              <a:avLst/>
            </a:prstGeom>
          </p:spPr>
          <p:txBody>
            <a:bodyPr vert="horz" wrap="square" lIns="0" tIns="0" rIns="0" bIns="0" rtlCol="0" anchor="ctr">
              <a:spAutoFit/>
            </a:bodyPr>
            <a:lstStyle/>
            <a:p>
              <a:pPr marL="7618" defTabSz="457189" fontAlgn="base">
                <a:spcBef>
                  <a:spcPct val="0"/>
                </a:spcBef>
                <a:spcAft>
                  <a:spcPct val="0"/>
                </a:spcAft>
                <a:defRPr/>
              </a:pPr>
              <a:r>
                <a:rPr lang="en-US" sz="800" kern="0" spc="-13" dirty="0">
                  <a:solidFill>
                    <a:prstClr val="black"/>
                  </a:solidFill>
                  <a:latin typeface="Arial Narrow" panose="020B0606020202030204" pitchFamily="34" charset="0"/>
                  <a:ea typeface="ＭＳ Ｐゴシック" charset="0"/>
                  <a:cs typeface="Arial"/>
                </a:rPr>
                <a:t>Off treatment</a:t>
              </a:r>
              <a:endParaRPr sz="800" kern="0" dirty="0">
                <a:solidFill>
                  <a:prstClr val="black"/>
                </a:solidFill>
                <a:latin typeface="Arial Narrow" panose="020B0606020202030204" pitchFamily="34" charset="0"/>
                <a:ea typeface="ＭＳ Ｐゴシック" charset="0"/>
                <a:cs typeface="Arial"/>
              </a:endParaRPr>
            </a:p>
          </p:txBody>
        </p:sp>
        <p:sp>
          <p:nvSpPr>
            <p:cNvPr id="516" name="object 26">
              <a:extLst>
                <a:ext uri="{FF2B5EF4-FFF2-40B4-BE49-F238E27FC236}">
                  <a16:creationId xmlns:a16="http://schemas.microsoft.com/office/drawing/2014/main" id="{AF0FBAC5-6883-4814-B378-6A65441FE6EF}"/>
                </a:ext>
              </a:extLst>
            </p:cNvPr>
            <p:cNvSpPr txBox="1"/>
            <p:nvPr/>
          </p:nvSpPr>
          <p:spPr>
            <a:xfrm>
              <a:off x="7665894" y="2386222"/>
              <a:ext cx="716168" cy="123111"/>
            </a:xfrm>
            <a:prstGeom prst="rect">
              <a:avLst/>
            </a:prstGeom>
          </p:spPr>
          <p:txBody>
            <a:bodyPr vert="horz" wrap="square" lIns="0" tIns="0" rIns="0" bIns="0" rtlCol="0" anchor="ctr">
              <a:spAutoFit/>
            </a:bodyPr>
            <a:lstStyle/>
            <a:p>
              <a:pPr marL="7618" defTabSz="457189" fontAlgn="base">
                <a:spcBef>
                  <a:spcPts val="235"/>
                </a:spcBef>
                <a:spcAft>
                  <a:spcPct val="0"/>
                </a:spcAft>
                <a:defRPr/>
              </a:pPr>
              <a:r>
                <a:rPr lang="en-US" sz="800" kern="0" spc="-15" dirty="0">
                  <a:solidFill>
                    <a:prstClr val="black"/>
                  </a:solidFill>
                  <a:latin typeface="Arial Narrow" panose="020B0606020202030204" pitchFamily="34" charset="0"/>
                  <a:ea typeface="ＭＳ Ｐゴシック" charset="0"/>
                  <a:cs typeface="Arial"/>
                </a:rPr>
                <a:t>Death</a:t>
              </a:r>
            </a:p>
          </p:txBody>
        </p:sp>
        <p:sp>
          <p:nvSpPr>
            <p:cNvPr id="517" name="TextBox 516">
              <a:extLst>
                <a:ext uri="{FF2B5EF4-FFF2-40B4-BE49-F238E27FC236}">
                  <a16:creationId xmlns:a16="http://schemas.microsoft.com/office/drawing/2014/main" id="{E4886AD1-4CDB-4504-A6DA-EEE83052BA58}"/>
                </a:ext>
              </a:extLst>
            </p:cNvPr>
            <p:cNvSpPr txBox="1"/>
            <p:nvPr/>
          </p:nvSpPr>
          <p:spPr>
            <a:xfrm>
              <a:off x="7490786" y="2316972"/>
              <a:ext cx="193545" cy="261610"/>
            </a:xfrm>
            <a:prstGeom prst="rect">
              <a:avLst/>
            </a:prstGeom>
            <a:noFill/>
          </p:spPr>
          <p:txBody>
            <a:bodyPr wrap="square" rtlCol="0" anchor="ctr">
              <a:spAutoFit/>
            </a:bodyPr>
            <a:lstStyle/>
            <a:p>
              <a:pPr algn="ctr" defTabSz="457189">
                <a:defRPr/>
              </a:pPr>
              <a:r>
                <a:rPr lang="en-US" sz="1100" b="1" kern="0" dirty="0">
                  <a:solidFill>
                    <a:prstClr val="black"/>
                  </a:solidFill>
                  <a:latin typeface="Arial Narrow" panose="020B0606020202030204" pitchFamily="34" charset="0"/>
                </a:rPr>
                <a:t>#</a:t>
              </a:r>
            </a:p>
          </p:txBody>
        </p:sp>
        <p:sp>
          <p:nvSpPr>
            <p:cNvPr id="512" name="Rectangle 511">
              <a:extLst>
                <a:ext uri="{FF2B5EF4-FFF2-40B4-BE49-F238E27FC236}">
                  <a16:creationId xmlns:a16="http://schemas.microsoft.com/office/drawing/2014/main" id="{F6BC960C-E05A-498F-811C-F5D1966A1558}"/>
                </a:ext>
              </a:extLst>
            </p:cNvPr>
            <p:cNvSpPr/>
            <p:nvPr/>
          </p:nvSpPr>
          <p:spPr>
            <a:xfrm>
              <a:off x="2651646" y="2337290"/>
              <a:ext cx="5447220" cy="220974"/>
            </a:xfrm>
            <a:prstGeom prst="rect">
              <a:avLst/>
            </a:prstGeom>
            <a:noFill/>
            <a:ln w="12700" cap="flat" cmpd="sng" algn="ctr">
              <a:solidFill>
                <a:sysClr val="windowText" lastClr="000000"/>
              </a:solidFill>
              <a:prstDash val="solid"/>
              <a:miter lim="800000"/>
            </a:ln>
            <a:effectLst/>
          </p:spPr>
          <p:txBody>
            <a:bodyPr rtlCol="0" anchor="ctr"/>
            <a:lstStyle/>
            <a:p>
              <a:pPr algn="ctr" defTabSz="457189">
                <a:defRPr/>
              </a:pPr>
              <a:endParaRPr lang="en-US" sz="1400" kern="0" dirty="0">
                <a:solidFill>
                  <a:prstClr val="white"/>
                </a:solidFill>
                <a:latin typeface="Arial Narrow" panose="020B0606020202030204" pitchFamily="34" charset="0"/>
              </a:endParaRPr>
            </a:p>
          </p:txBody>
        </p:sp>
        <p:sp>
          <p:nvSpPr>
            <p:cNvPr id="513" name="bk object 54">
              <a:extLst>
                <a:ext uri="{FF2B5EF4-FFF2-40B4-BE49-F238E27FC236}">
                  <a16:creationId xmlns:a16="http://schemas.microsoft.com/office/drawing/2014/main" id="{0364CEDE-F275-4B8C-AC8F-ACCED189EC4C}"/>
                </a:ext>
              </a:extLst>
            </p:cNvPr>
            <p:cNvSpPr>
              <a:spLocks noChangeAspect="1"/>
            </p:cNvSpPr>
            <p:nvPr/>
          </p:nvSpPr>
          <p:spPr>
            <a:xfrm>
              <a:off x="5631583" y="2396642"/>
              <a:ext cx="153866" cy="102271"/>
            </a:xfrm>
            <a:custGeom>
              <a:avLst/>
              <a:gdLst/>
              <a:ahLst/>
              <a:cxnLst/>
              <a:rect l="l" t="t" r="r" b="b"/>
              <a:pathLst>
                <a:path w="106044" h="70485">
                  <a:moveTo>
                    <a:pt x="35826" y="0"/>
                  </a:moveTo>
                  <a:lnTo>
                    <a:pt x="35826" y="23075"/>
                  </a:lnTo>
                  <a:lnTo>
                    <a:pt x="0" y="23075"/>
                  </a:lnTo>
                  <a:lnTo>
                    <a:pt x="0" y="48171"/>
                  </a:lnTo>
                  <a:lnTo>
                    <a:pt x="35826" y="48171"/>
                  </a:lnTo>
                  <a:lnTo>
                    <a:pt x="35826" y="70142"/>
                  </a:lnTo>
                  <a:lnTo>
                    <a:pt x="105511" y="35064"/>
                  </a:lnTo>
                  <a:lnTo>
                    <a:pt x="35826" y="0"/>
                  </a:lnTo>
                  <a:close/>
                </a:path>
              </a:pathLst>
            </a:custGeom>
            <a:solidFill>
              <a:srgbClr val="010202"/>
            </a:solidFill>
          </p:spPr>
          <p:txBody>
            <a:bodyPr wrap="square" lIns="0" tIns="0" rIns="0" bIns="0" rtlCol="0" anchor="ctr"/>
            <a:lstStyle/>
            <a:p>
              <a:pPr defTabSz="457189">
                <a:defRPr/>
              </a:pPr>
              <a:endParaRPr sz="1400" kern="0" dirty="0">
                <a:solidFill>
                  <a:prstClr val="black"/>
                </a:solidFill>
                <a:latin typeface="Arial Narrow" panose="020B0606020202030204" pitchFamily="34" charset="0"/>
              </a:endParaRPr>
            </a:p>
          </p:txBody>
        </p:sp>
        <p:sp>
          <p:nvSpPr>
            <p:cNvPr id="514" name="object 26">
              <a:extLst>
                <a:ext uri="{FF2B5EF4-FFF2-40B4-BE49-F238E27FC236}">
                  <a16:creationId xmlns:a16="http://schemas.microsoft.com/office/drawing/2014/main" id="{B83000D2-E523-4E7C-BDC6-A59615BFF0B4}"/>
                </a:ext>
              </a:extLst>
            </p:cNvPr>
            <p:cNvSpPr txBox="1"/>
            <p:nvPr/>
          </p:nvSpPr>
          <p:spPr>
            <a:xfrm>
              <a:off x="6934505" y="2386222"/>
              <a:ext cx="844693" cy="123111"/>
            </a:xfrm>
            <a:prstGeom prst="rect">
              <a:avLst/>
            </a:prstGeom>
          </p:spPr>
          <p:txBody>
            <a:bodyPr vert="horz" wrap="square" lIns="0" tIns="0" rIns="0" bIns="0" rtlCol="0" anchor="ctr">
              <a:spAutoFit/>
            </a:bodyPr>
            <a:lstStyle/>
            <a:p>
              <a:pPr marL="7618" defTabSz="457189" fontAlgn="base">
                <a:spcBef>
                  <a:spcPts val="235"/>
                </a:spcBef>
                <a:spcAft>
                  <a:spcPct val="0"/>
                </a:spcAft>
                <a:defRPr/>
              </a:pPr>
              <a:r>
                <a:rPr lang="en-US" sz="800" kern="0" spc="-15" dirty="0">
                  <a:solidFill>
                    <a:prstClr val="black"/>
                  </a:solidFill>
                  <a:latin typeface="Arial Narrow" panose="020B0606020202030204" pitchFamily="34" charset="0"/>
                  <a:ea typeface="ＭＳ Ｐゴシック" charset="0"/>
                  <a:cs typeface="Arial"/>
                </a:rPr>
                <a:t>Censored</a:t>
              </a:r>
            </a:p>
          </p:txBody>
        </p:sp>
        <p:sp>
          <p:nvSpPr>
            <p:cNvPr id="515" name="bk object 81">
              <a:extLst>
                <a:ext uri="{FF2B5EF4-FFF2-40B4-BE49-F238E27FC236}">
                  <a16:creationId xmlns:a16="http://schemas.microsoft.com/office/drawing/2014/main" id="{795C2FD1-4DF8-4FB7-AB05-7D97832458E2}"/>
                </a:ext>
              </a:extLst>
            </p:cNvPr>
            <p:cNvSpPr>
              <a:spLocks noChangeAspect="1"/>
            </p:cNvSpPr>
            <p:nvPr/>
          </p:nvSpPr>
          <p:spPr>
            <a:xfrm>
              <a:off x="6794587" y="2403420"/>
              <a:ext cx="101763" cy="88715"/>
            </a:xfrm>
            <a:custGeom>
              <a:avLst/>
              <a:gdLst/>
              <a:ahLst/>
              <a:cxnLst/>
              <a:rect l="l" t="t" r="r" b="b"/>
              <a:pathLst>
                <a:path w="74294" h="64769">
                  <a:moveTo>
                    <a:pt x="37147" y="0"/>
                  </a:moveTo>
                  <a:lnTo>
                    <a:pt x="0" y="64338"/>
                  </a:lnTo>
                  <a:lnTo>
                    <a:pt x="74295" y="64338"/>
                  </a:lnTo>
                  <a:lnTo>
                    <a:pt x="37147" y="0"/>
                  </a:lnTo>
                  <a:close/>
                </a:path>
              </a:pathLst>
            </a:custGeom>
            <a:ln w="6743">
              <a:solidFill>
                <a:srgbClr val="010202"/>
              </a:solidFill>
            </a:ln>
          </p:spPr>
          <p:txBody>
            <a:bodyPr wrap="square" lIns="0" tIns="0" rIns="0" bIns="0" rtlCol="0" anchor="ctr"/>
            <a:lstStyle/>
            <a:p>
              <a:pPr defTabSz="457189">
                <a:defRPr/>
              </a:pPr>
              <a:endParaRPr sz="1400" kern="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2004584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3915" y="185380"/>
            <a:ext cx="10515600" cy="1325563"/>
          </a:xfrm>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respuesta</a:t>
            </a:r>
            <a:r>
              <a:rPr lang="en-US" sz="2800" i="1" dirty="0">
                <a:solidFill>
                  <a:schemeClr val="accent1">
                    <a:lumMod val="50000"/>
                  </a:schemeClr>
                </a:solidFill>
              </a:rPr>
              <a:t> </a:t>
            </a:r>
            <a:r>
              <a:rPr lang="en-US" sz="2800" i="1" dirty="0" err="1">
                <a:solidFill>
                  <a:schemeClr val="accent1">
                    <a:lumMod val="50000"/>
                  </a:schemeClr>
                </a:solidFill>
              </a:rPr>
              <a:t>segun</a:t>
            </a:r>
            <a:r>
              <a:rPr lang="en-US" sz="2800" i="1" dirty="0">
                <a:solidFill>
                  <a:schemeClr val="accent1">
                    <a:lumMod val="50000"/>
                  </a:schemeClr>
                </a:solidFill>
              </a:rPr>
              <a:t> </a:t>
            </a:r>
            <a:r>
              <a:rPr lang="en-US" sz="2800" i="1" dirty="0" err="1" smtClean="0">
                <a:solidFill>
                  <a:schemeClr val="accent1">
                    <a:lumMod val="50000"/>
                  </a:schemeClr>
                </a:solidFill>
              </a:rPr>
              <a:t>etiología</a:t>
            </a:r>
            <a:endParaRPr lang="en-US" sz="2800" i="1" dirty="0">
              <a:solidFill>
                <a:schemeClr val="accent1">
                  <a:lumMod val="50000"/>
                </a:schemeClr>
              </a:solidFill>
            </a:endParaRPr>
          </a:p>
        </p:txBody>
      </p:sp>
      <p:sp>
        <p:nvSpPr>
          <p:cNvPr id="7" name="Text Placeholder 6">
            <a:extLst>
              <a:ext uri="{FF2B5EF4-FFF2-40B4-BE49-F238E27FC236}">
                <a16:creationId xmlns:a16="http://schemas.microsoft.com/office/drawing/2014/main" id="{5F7D3F53-99D1-4284-9E1A-199B1E70672B}"/>
              </a:ext>
            </a:extLst>
          </p:cNvPr>
          <p:cNvSpPr>
            <a:spLocks noGrp="1"/>
          </p:cNvSpPr>
          <p:nvPr>
            <p:ph type="body" sz="quarter" idx="14"/>
          </p:nvPr>
        </p:nvSpPr>
        <p:spPr/>
        <p:txBody>
          <a:bodyPr/>
          <a:lstStyle/>
          <a:p>
            <a:r>
              <a:rPr lang="en-US" dirty="0"/>
              <a:t>Tumor response assessed by BICR using RECIST v1.1; plots include patients who were evaluable for tumor response and had ≥ 1 postbaseline target lesion assessment (sorafenib naive, n = 72; sorafenib experienced [ESC], n = 32; and sorafenib experienced [EXP], n = 135). </a:t>
            </a:r>
            <a:br>
              <a:rPr lang="en-US" dirty="0"/>
            </a:br>
            <a:r>
              <a:rPr lang="en-US" baseline="30000" dirty="0"/>
              <a:t>a</a:t>
            </a:r>
            <a:r>
              <a:rPr lang="en-US" dirty="0"/>
              <a:t> Percent change truncated to 100%.</a:t>
            </a:r>
          </a:p>
          <a:p>
            <a:endParaRPr lang="en-US" dirty="0"/>
          </a:p>
          <a:p>
            <a:r>
              <a:rPr lang="en-US" dirty="0"/>
              <a:t>1. </a:t>
            </a:r>
            <a:r>
              <a:rPr lang="en-US" dirty="0" err="1"/>
              <a:t>Crocenzi</a:t>
            </a:r>
            <a:r>
              <a:rPr lang="en-US" dirty="0"/>
              <a:t> TS et al. Poster presentation at ASCO 2017. 4013.</a:t>
            </a:r>
          </a:p>
        </p:txBody>
      </p:sp>
      <p:sp>
        <p:nvSpPr>
          <p:cNvPr id="477" name="Content Placeholder 1">
            <a:extLst>
              <a:ext uri="{FF2B5EF4-FFF2-40B4-BE49-F238E27FC236}">
                <a16:creationId xmlns:a16="http://schemas.microsoft.com/office/drawing/2014/main" id="{4FDED4C1-CCF5-4FCA-B177-F9F12CE18AF9}"/>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graphicFrame>
        <p:nvGraphicFramePr>
          <p:cNvPr id="478" name="Table 477">
            <a:extLst>
              <a:ext uri="{FF2B5EF4-FFF2-40B4-BE49-F238E27FC236}">
                <a16:creationId xmlns:a16="http://schemas.microsoft.com/office/drawing/2014/main" id="{5EF23B0B-5920-4E1B-B8DE-308EB4D49807}"/>
              </a:ext>
            </a:extLst>
          </p:cNvPr>
          <p:cNvGraphicFramePr>
            <a:graphicFrameLocks noGrp="1"/>
          </p:cNvGraphicFramePr>
          <p:nvPr/>
        </p:nvGraphicFramePr>
        <p:xfrm>
          <a:off x="5442993" y="2260239"/>
          <a:ext cx="3587472" cy="457830"/>
        </p:xfrm>
        <a:graphic>
          <a:graphicData uri="http://schemas.openxmlformats.org/drawingml/2006/table">
            <a:tbl>
              <a:tblPr firstRow="1" firstCol="1" bandRow="1"/>
              <a:tblGrid>
                <a:gridCol w="1081515">
                  <a:extLst>
                    <a:ext uri="{9D8B030D-6E8A-4147-A177-3AD203B41FA5}">
                      <a16:colId xmlns:a16="http://schemas.microsoft.com/office/drawing/2014/main" val="20000"/>
                    </a:ext>
                  </a:extLst>
                </a:gridCol>
                <a:gridCol w="835319">
                  <a:extLst>
                    <a:ext uri="{9D8B030D-6E8A-4147-A177-3AD203B41FA5}">
                      <a16:colId xmlns:a16="http://schemas.microsoft.com/office/drawing/2014/main" val="20002"/>
                    </a:ext>
                  </a:extLst>
                </a:gridCol>
                <a:gridCol w="835319">
                  <a:extLst>
                    <a:ext uri="{9D8B030D-6E8A-4147-A177-3AD203B41FA5}">
                      <a16:colId xmlns:a16="http://schemas.microsoft.com/office/drawing/2014/main" val="20003"/>
                    </a:ext>
                  </a:extLst>
                </a:gridCol>
                <a:gridCol w="835319">
                  <a:extLst>
                    <a:ext uri="{9D8B030D-6E8A-4147-A177-3AD203B41FA5}">
                      <a16:colId xmlns:a16="http://schemas.microsoft.com/office/drawing/2014/main" val="20004"/>
                    </a:ext>
                  </a:extLst>
                </a:gridCol>
              </a:tblGrid>
              <a:tr h="22891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endPar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51" marR="51251" marT="20500" marB="2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Uninfected</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621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HCV</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913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HBV</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6CA7"/>
                    </a:solidFill>
                  </a:tcPr>
                </a:tc>
                <a:extLst>
                  <a:ext uri="{0D108BD9-81ED-4DB2-BD59-A6C34878D82A}">
                    <a16:rowId xmlns:a16="http://schemas.microsoft.com/office/drawing/2014/main" val="10001"/>
                  </a:ext>
                </a:extLst>
              </a:tr>
              <a:tr h="22891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ORR,</a:t>
                      </a:r>
                      <a:r>
                        <a:rPr lang="en-US" sz="1200" b="1"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n/N (%)</a:t>
                      </a:r>
                      <a:endParaRPr lang="en-US" sz="1200" b="1"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51" marR="51251" marT="20500" marB="2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9/72 (13)</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6/30 (20)</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6/43 (14)</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2"/>
                  </a:ext>
                </a:extLst>
              </a:tr>
            </a:tbl>
          </a:graphicData>
        </a:graphic>
      </p:graphicFrame>
      <p:graphicFrame>
        <p:nvGraphicFramePr>
          <p:cNvPr id="479" name="Table 478">
            <a:extLst>
              <a:ext uri="{FF2B5EF4-FFF2-40B4-BE49-F238E27FC236}">
                <a16:creationId xmlns:a16="http://schemas.microsoft.com/office/drawing/2014/main" id="{18D8D3D4-5496-4742-9AC0-DB0994CDA404}"/>
              </a:ext>
            </a:extLst>
          </p:cNvPr>
          <p:cNvGraphicFramePr>
            <a:graphicFrameLocks noGrp="1"/>
          </p:cNvGraphicFramePr>
          <p:nvPr/>
        </p:nvGraphicFramePr>
        <p:xfrm>
          <a:off x="807075" y="2266079"/>
          <a:ext cx="3587472" cy="457830"/>
        </p:xfrm>
        <a:graphic>
          <a:graphicData uri="http://schemas.openxmlformats.org/drawingml/2006/table">
            <a:tbl>
              <a:tblPr firstRow="1" firstCol="1" bandRow="1"/>
              <a:tblGrid>
                <a:gridCol w="1081515">
                  <a:extLst>
                    <a:ext uri="{9D8B030D-6E8A-4147-A177-3AD203B41FA5}">
                      <a16:colId xmlns:a16="http://schemas.microsoft.com/office/drawing/2014/main" val="20000"/>
                    </a:ext>
                  </a:extLst>
                </a:gridCol>
                <a:gridCol w="835319">
                  <a:extLst>
                    <a:ext uri="{9D8B030D-6E8A-4147-A177-3AD203B41FA5}">
                      <a16:colId xmlns:a16="http://schemas.microsoft.com/office/drawing/2014/main" val="20002"/>
                    </a:ext>
                  </a:extLst>
                </a:gridCol>
                <a:gridCol w="835319">
                  <a:extLst>
                    <a:ext uri="{9D8B030D-6E8A-4147-A177-3AD203B41FA5}">
                      <a16:colId xmlns:a16="http://schemas.microsoft.com/office/drawing/2014/main" val="20003"/>
                    </a:ext>
                  </a:extLst>
                </a:gridCol>
                <a:gridCol w="835319">
                  <a:extLst>
                    <a:ext uri="{9D8B030D-6E8A-4147-A177-3AD203B41FA5}">
                      <a16:colId xmlns:a16="http://schemas.microsoft.com/office/drawing/2014/main" val="20004"/>
                    </a:ext>
                  </a:extLst>
                </a:gridCol>
              </a:tblGrid>
              <a:tr h="22891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endPar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51" marR="51251" marT="20500" marB="2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Uninfected</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621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HCV</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913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HBV</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6CA7"/>
                    </a:solidFill>
                  </a:tcPr>
                </a:tc>
                <a:extLst>
                  <a:ext uri="{0D108BD9-81ED-4DB2-BD59-A6C34878D82A}">
                    <a16:rowId xmlns:a16="http://schemas.microsoft.com/office/drawing/2014/main" val="10001"/>
                  </a:ext>
                </a:extLst>
              </a:tr>
              <a:tr h="22891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ORR,</a:t>
                      </a:r>
                      <a:r>
                        <a:rPr lang="en-US" sz="1200" b="1"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n/N (%)</a:t>
                      </a:r>
                      <a:endParaRPr lang="en-US" sz="1200" b="1"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51" marR="51251" marT="20500" marB="2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3/17 (18)</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2/5 (40)</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2/15 (13)</a:t>
                      </a:r>
                    </a:p>
                  </a:txBody>
                  <a:tcPr marL="20643" marR="20643" marT="20643" marB="206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2"/>
                  </a:ext>
                </a:extLst>
              </a:tr>
            </a:tbl>
          </a:graphicData>
        </a:graphic>
      </p:graphicFrame>
      <p:grpSp>
        <p:nvGrpSpPr>
          <p:cNvPr id="481" name="Group 480">
            <a:extLst>
              <a:ext uri="{FF2B5EF4-FFF2-40B4-BE49-F238E27FC236}">
                <a16:creationId xmlns:a16="http://schemas.microsoft.com/office/drawing/2014/main" id="{E305719A-FBB8-4BB7-9326-AF0011A921F9}"/>
              </a:ext>
            </a:extLst>
          </p:cNvPr>
          <p:cNvGrpSpPr/>
          <p:nvPr/>
        </p:nvGrpSpPr>
        <p:grpSpPr>
          <a:xfrm>
            <a:off x="1483447" y="1891006"/>
            <a:ext cx="7461388" cy="3447483"/>
            <a:chOff x="930270" y="1052222"/>
            <a:chExt cx="6913214" cy="3194203"/>
          </a:xfrm>
        </p:grpSpPr>
        <p:sp>
          <p:nvSpPr>
            <p:cNvPr id="482" name="Rounded Rectangle 52">
              <a:extLst>
                <a:ext uri="{FF2B5EF4-FFF2-40B4-BE49-F238E27FC236}">
                  <a16:creationId xmlns:a16="http://schemas.microsoft.com/office/drawing/2014/main" id="{A1E41B67-519D-45CD-906D-223BB4A2155B}"/>
                </a:ext>
              </a:extLst>
            </p:cNvPr>
            <p:cNvSpPr>
              <a:spLocks/>
            </p:cNvSpPr>
            <p:nvPr/>
          </p:nvSpPr>
          <p:spPr>
            <a:xfrm>
              <a:off x="1657502" y="1052222"/>
              <a:ext cx="2011680" cy="338328"/>
            </a:xfrm>
            <a:prstGeom prst="roundRect">
              <a:avLst/>
            </a:prstGeom>
            <a:solidFill>
              <a:srgbClr val="595959"/>
            </a:solidFill>
            <a:ln w="12700" cap="flat" cmpd="sng" algn="ctr">
              <a:noFill/>
              <a:prstDash val="solid"/>
              <a:miter lim="800000"/>
            </a:ln>
            <a:effectLst/>
          </p:spPr>
          <p:txBody>
            <a:bodyPr rtlCol="0" anchor="ctr"/>
            <a:lstStyle/>
            <a:p>
              <a:pPr algn="ctr" defTabSz="457189">
                <a:lnSpc>
                  <a:spcPct val="85000"/>
                </a:lnSpc>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pPr>
              <a:r>
                <a:rPr lang="en-US" sz="1100" kern="0" dirty="0">
                  <a:solidFill>
                    <a:prstClr val="white"/>
                  </a:solidFill>
                  <a:latin typeface="Arial Narrow" panose="020B0606020202030204" pitchFamily="34" charset="0"/>
                  <a:cs typeface="Arial" panose="020B0604020202020204" pitchFamily="34" charset="0"/>
                </a:rPr>
                <a:t>ESC</a:t>
              </a:r>
            </a:p>
          </p:txBody>
        </p:sp>
        <p:sp>
          <p:nvSpPr>
            <p:cNvPr id="484" name="Rounded Rectangle 53">
              <a:extLst>
                <a:ext uri="{FF2B5EF4-FFF2-40B4-BE49-F238E27FC236}">
                  <a16:creationId xmlns:a16="http://schemas.microsoft.com/office/drawing/2014/main" id="{750EA3A3-F1BC-4009-9939-DEC79EC2D7D3}"/>
                </a:ext>
              </a:extLst>
            </p:cNvPr>
            <p:cNvSpPr>
              <a:spLocks/>
            </p:cNvSpPr>
            <p:nvPr/>
          </p:nvSpPr>
          <p:spPr>
            <a:xfrm>
              <a:off x="5490597" y="1052222"/>
              <a:ext cx="2011680" cy="338328"/>
            </a:xfrm>
            <a:prstGeom prst="roundRect">
              <a:avLst/>
            </a:prstGeom>
            <a:solidFill>
              <a:srgbClr val="00457C"/>
            </a:solidFill>
            <a:ln w="12700" cap="flat" cmpd="sng" algn="ctr">
              <a:noFill/>
              <a:prstDash val="solid"/>
              <a:miter lim="800000"/>
            </a:ln>
            <a:effectLst/>
          </p:spPr>
          <p:txBody>
            <a:bodyPr rtlCol="0" anchor="ctr"/>
            <a:lstStyle/>
            <a:p>
              <a:pPr algn="ctr" defTabSz="457189">
                <a:lnSpc>
                  <a:spcPct val="85000"/>
                </a:lnSpc>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pPr>
              <a:r>
                <a:rPr lang="en-US" sz="1100" kern="0" dirty="0">
                  <a:solidFill>
                    <a:prstClr val="white"/>
                  </a:solidFill>
                  <a:latin typeface="Arial Narrow" panose="020B0606020202030204" pitchFamily="34" charset="0"/>
                  <a:cs typeface="Arial" panose="020B0604020202020204" pitchFamily="34" charset="0"/>
                </a:rPr>
                <a:t>EXP</a:t>
              </a:r>
            </a:p>
          </p:txBody>
        </p:sp>
        <p:grpSp>
          <p:nvGrpSpPr>
            <p:cNvPr id="485" name="Group 484">
              <a:extLst>
                <a:ext uri="{FF2B5EF4-FFF2-40B4-BE49-F238E27FC236}">
                  <a16:creationId xmlns:a16="http://schemas.microsoft.com/office/drawing/2014/main" id="{F30574FA-AF69-4C50-B62D-DA7F4AD035BF}"/>
                </a:ext>
              </a:extLst>
            </p:cNvPr>
            <p:cNvGrpSpPr>
              <a:grpSpLocks noChangeAspect="1"/>
            </p:cNvGrpSpPr>
            <p:nvPr/>
          </p:nvGrpSpPr>
          <p:grpSpPr>
            <a:xfrm>
              <a:off x="1103295" y="2089584"/>
              <a:ext cx="2836317" cy="2156841"/>
              <a:chOff x="654634" y="2153774"/>
              <a:chExt cx="3526639" cy="2681791"/>
            </a:xfrm>
          </p:grpSpPr>
          <p:grpSp>
            <p:nvGrpSpPr>
              <p:cNvPr id="655" name="Group 654">
                <a:extLst>
                  <a:ext uri="{FF2B5EF4-FFF2-40B4-BE49-F238E27FC236}">
                    <a16:creationId xmlns:a16="http://schemas.microsoft.com/office/drawing/2014/main" id="{E0013ACC-8204-4B1D-A224-55E93EB94339}"/>
                  </a:ext>
                </a:extLst>
              </p:cNvPr>
              <p:cNvGrpSpPr/>
              <p:nvPr/>
            </p:nvGrpSpPr>
            <p:grpSpPr>
              <a:xfrm>
                <a:off x="1071107" y="3075143"/>
                <a:ext cx="1336713" cy="1487881"/>
                <a:chOff x="490283" y="1119505"/>
                <a:chExt cx="1336713" cy="1487881"/>
              </a:xfrm>
            </p:grpSpPr>
            <p:sp>
              <p:nvSpPr>
                <p:cNvPr id="704" name="bk object 16">
                  <a:extLst>
                    <a:ext uri="{FF2B5EF4-FFF2-40B4-BE49-F238E27FC236}">
                      <a16:creationId xmlns:a16="http://schemas.microsoft.com/office/drawing/2014/main" id="{F6B1BFA5-6889-40E7-864E-F6F639262017}"/>
                    </a:ext>
                  </a:extLst>
                </p:cNvPr>
                <p:cNvSpPr/>
                <p:nvPr/>
              </p:nvSpPr>
              <p:spPr>
                <a:xfrm>
                  <a:off x="490283" y="1119505"/>
                  <a:ext cx="89535" cy="313055"/>
                </a:xfrm>
                <a:custGeom>
                  <a:avLst/>
                  <a:gdLst/>
                  <a:ahLst/>
                  <a:cxnLst/>
                  <a:rect l="l" t="t" r="r" b="b"/>
                  <a:pathLst>
                    <a:path w="89534" h="313055">
                      <a:moveTo>
                        <a:pt x="89471" y="0"/>
                      </a:moveTo>
                      <a:lnTo>
                        <a:pt x="0" y="0"/>
                      </a:lnTo>
                      <a:lnTo>
                        <a:pt x="0" y="312496"/>
                      </a:lnTo>
                      <a:lnTo>
                        <a:pt x="89471" y="312496"/>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5" name="bk object 17">
                  <a:extLst>
                    <a:ext uri="{FF2B5EF4-FFF2-40B4-BE49-F238E27FC236}">
                      <a16:creationId xmlns:a16="http://schemas.microsoft.com/office/drawing/2014/main" id="{9EC9883E-64B7-4614-BA60-AAA11317E876}"/>
                    </a:ext>
                  </a:extLst>
                </p:cNvPr>
                <p:cNvSpPr/>
                <p:nvPr/>
              </p:nvSpPr>
              <p:spPr>
                <a:xfrm>
                  <a:off x="586220" y="1136154"/>
                  <a:ext cx="89535" cy="295910"/>
                </a:xfrm>
                <a:custGeom>
                  <a:avLst/>
                  <a:gdLst/>
                  <a:ahLst/>
                  <a:cxnLst/>
                  <a:rect l="l" t="t" r="r" b="b"/>
                  <a:pathLst>
                    <a:path w="89534" h="295909">
                      <a:moveTo>
                        <a:pt x="89471" y="0"/>
                      </a:moveTo>
                      <a:lnTo>
                        <a:pt x="0" y="0"/>
                      </a:lnTo>
                      <a:lnTo>
                        <a:pt x="0" y="295846"/>
                      </a:lnTo>
                      <a:lnTo>
                        <a:pt x="89471" y="295846"/>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6" name="bk object 18">
                  <a:extLst>
                    <a:ext uri="{FF2B5EF4-FFF2-40B4-BE49-F238E27FC236}">
                      <a16:creationId xmlns:a16="http://schemas.microsoft.com/office/drawing/2014/main" id="{AE923EF4-E57D-4E31-AFDA-BB3B40AA3027}"/>
                    </a:ext>
                  </a:extLst>
                </p:cNvPr>
                <p:cNvSpPr/>
                <p:nvPr/>
              </p:nvSpPr>
              <p:spPr>
                <a:xfrm>
                  <a:off x="682157" y="1138923"/>
                  <a:ext cx="89535" cy="293370"/>
                </a:xfrm>
                <a:custGeom>
                  <a:avLst/>
                  <a:gdLst/>
                  <a:ahLst/>
                  <a:cxnLst/>
                  <a:rect l="l" t="t" r="r" b="b"/>
                  <a:pathLst>
                    <a:path w="89534" h="293369">
                      <a:moveTo>
                        <a:pt x="89471" y="0"/>
                      </a:moveTo>
                      <a:lnTo>
                        <a:pt x="0" y="0"/>
                      </a:lnTo>
                      <a:lnTo>
                        <a:pt x="0" y="293077"/>
                      </a:lnTo>
                      <a:lnTo>
                        <a:pt x="89471" y="293077"/>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7" name="bk object 19">
                  <a:extLst>
                    <a:ext uri="{FF2B5EF4-FFF2-40B4-BE49-F238E27FC236}">
                      <a16:creationId xmlns:a16="http://schemas.microsoft.com/office/drawing/2014/main" id="{671DA01D-EE8D-4D9C-AB4B-D47263CD4BCF}"/>
                    </a:ext>
                  </a:extLst>
                </p:cNvPr>
                <p:cNvSpPr/>
                <p:nvPr/>
              </p:nvSpPr>
              <p:spPr>
                <a:xfrm>
                  <a:off x="778094" y="1244168"/>
                  <a:ext cx="89535" cy="187960"/>
                </a:xfrm>
                <a:custGeom>
                  <a:avLst/>
                  <a:gdLst/>
                  <a:ahLst/>
                  <a:cxnLst/>
                  <a:rect l="l" t="t" r="r" b="b"/>
                  <a:pathLst>
                    <a:path w="89534" h="187959">
                      <a:moveTo>
                        <a:pt x="89471" y="0"/>
                      </a:moveTo>
                      <a:lnTo>
                        <a:pt x="0" y="0"/>
                      </a:lnTo>
                      <a:lnTo>
                        <a:pt x="0" y="187832"/>
                      </a:lnTo>
                      <a:lnTo>
                        <a:pt x="89471" y="187832"/>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8" name="bk object 20">
                  <a:extLst>
                    <a:ext uri="{FF2B5EF4-FFF2-40B4-BE49-F238E27FC236}">
                      <a16:creationId xmlns:a16="http://schemas.microsoft.com/office/drawing/2014/main" id="{722D0E7A-05A8-4B57-99B4-8BA9719E0DF8}"/>
                    </a:ext>
                  </a:extLst>
                </p:cNvPr>
                <p:cNvSpPr/>
                <p:nvPr/>
              </p:nvSpPr>
              <p:spPr>
                <a:xfrm>
                  <a:off x="874031" y="1368793"/>
                  <a:ext cx="89535" cy="63500"/>
                </a:xfrm>
                <a:custGeom>
                  <a:avLst/>
                  <a:gdLst/>
                  <a:ahLst/>
                  <a:cxnLst/>
                  <a:rect l="l" t="t" r="r" b="b"/>
                  <a:pathLst>
                    <a:path w="89534" h="63500">
                      <a:moveTo>
                        <a:pt x="89471" y="0"/>
                      </a:moveTo>
                      <a:lnTo>
                        <a:pt x="0" y="0"/>
                      </a:lnTo>
                      <a:lnTo>
                        <a:pt x="0" y="63207"/>
                      </a:lnTo>
                      <a:lnTo>
                        <a:pt x="89471" y="63207"/>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9" name="bk object 21">
                  <a:extLst>
                    <a:ext uri="{FF2B5EF4-FFF2-40B4-BE49-F238E27FC236}">
                      <a16:creationId xmlns:a16="http://schemas.microsoft.com/office/drawing/2014/main" id="{2C4007F0-7098-4C32-8076-4EDA0E8F3BE5}"/>
                    </a:ext>
                  </a:extLst>
                </p:cNvPr>
                <p:cNvSpPr/>
                <p:nvPr/>
              </p:nvSpPr>
              <p:spPr>
                <a:xfrm>
                  <a:off x="969968" y="1412157"/>
                  <a:ext cx="89535" cy="0"/>
                </a:xfrm>
                <a:custGeom>
                  <a:avLst/>
                  <a:gdLst/>
                  <a:ahLst/>
                  <a:cxnLst/>
                  <a:rect l="l" t="t" r="r" b="b"/>
                  <a:pathLst>
                    <a:path w="89534">
                      <a:moveTo>
                        <a:pt x="0" y="0"/>
                      </a:moveTo>
                      <a:lnTo>
                        <a:pt x="89471" y="0"/>
                      </a:lnTo>
                    </a:path>
                  </a:pathLst>
                </a:custGeom>
                <a:ln w="39687">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0" name="bk object 22">
                  <a:extLst>
                    <a:ext uri="{FF2B5EF4-FFF2-40B4-BE49-F238E27FC236}">
                      <a16:creationId xmlns:a16="http://schemas.microsoft.com/office/drawing/2014/main" id="{3FBA22F9-10A0-47ED-B9DE-7E5E6FF5001B}"/>
                    </a:ext>
                  </a:extLst>
                </p:cNvPr>
                <p:cNvSpPr/>
                <p:nvPr/>
              </p:nvSpPr>
              <p:spPr>
                <a:xfrm>
                  <a:off x="1065905" y="1414773"/>
                  <a:ext cx="89535" cy="0"/>
                </a:xfrm>
                <a:custGeom>
                  <a:avLst/>
                  <a:gdLst/>
                  <a:ahLst/>
                  <a:cxnLst/>
                  <a:rect l="l" t="t" r="r" b="b"/>
                  <a:pathLst>
                    <a:path w="89534">
                      <a:moveTo>
                        <a:pt x="0" y="0"/>
                      </a:moveTo>
                      <a:lnTo>
                        <a:pt x="89484" y="0"/>
                      </a:lnTo>
                    </a:path>
                  </a:pathLst>
                </a:custGeom>
                <a:ln w="34455">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1" name="bk object 23">
                  <a:extLst>
                    <a:ext uri="{FF2B5EF4-FFF2-40B4-BE49-F238E27FC236}">
                      <a16:creationId xmlns:a16="http://schemas.microsoft.com/office/drawing/2014/main" id="{05A26DE7-6EED-4575-8600-EF46622B0165}"/>
                    </a:ext>
                  </a:extLst>
                </p:cNvPr>
                <p:cNvSpPr/>
                <p:nvPr/>
              </p:nvSpPr>
              <p:spPr>
                <a:xfrm>
                  <a:off x="1161842" y="1416202"/>
                  <a:ext cx="89535" cy="0"/>
                </a:xfrm>
                <a:custGeom>
                  <a:avLst/>
                  <a:gdLst/>
                  <a:ahLst/>
                  <a:cxnLst/>
                  <a:rect l="l" t="t" r="r" b="b"/>
                  <a:pathLst>
                    <a:path w="89534">
                      <a:moveTo>
                        <a:pt x="0" y="0"/>
                      </a:moveTo>
                      <a:lnTo>
                        <a:pt x="89471" y="0"/>
                      </a:lnTo>
                    </a:path>
                  </a:pathLst>
                </a:custGeom>
                <a:ln w="31597">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2" name="bk object 24">
                  <a:extLst>
                    <a:ext uri="{FF2B5EF4-FFF2-40B4-BE49-F238E27FC236}">
                      <a16:creationId xmlns:a16="http://schemas.microsoft.com/office/drawing/2014/main" id="{2F3841E6-1622-481B-BAA9-DED08D15D28A}"/>
                    </a:ext>
                  </a:extLst>
                </p:cNvPr>
                <p:cNvSpPr/>
                <p:nvPr/>
              </p:nvSpPr>
              <p:spPr>
                <a:xfrm>
                  <a:off x="1257779" y="1420793"/>
                  <a:ext cx="89535" cy="0"/>
                </a:xfrm>
                <a:custGeom>
                  <a:avLst/>
                  <a:gdLst/>
                  <a:ahLst/>
                  <a:cxnLst/>
                  <a:rect l="l" t="t" r="r" b="b"/>
                  <a:pathLst>
                    <a:path w="89534">
                      <a:moveTo>
                        <a:pt x="0" y="0"/>
                      </a:moveTo>
                      <a:lnTo>
                        <a:pt x="89471" y="0"/>
                      </a:lnTo>
                    </a:path>
                  </a:pathLst>
                </a:custGeom>
                <a:ln w="22415">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3" name="bk object 25">
                  <a:extLst>
                    <a:ext uri="{FF2B5EF4-FFF2-40B4-BE49-F238E27FC236}">
                      <a16:creationId xmlns:a16="http://schemas.microsoft.com/office/drawing/2014/main" id="{BD8A8501-F5AD-4D24-8637-1035ED72E645}"/>
                    </a:ext>
                  </a:extLst>
                </p:cNvPr>
                <p:cNvSpPr/>
                <p:nvPr/>
              </p:nvSpPr>
              <p:spPr>
                <a:xfrm>
                  <a:off x="1353716" y="1424101"/>
                  <a:ext cx="89535" cy="0"/>
                </a:xfrm>
                <a:custGeom>
                  <a:avLst/>
                  <a:gdLst/>
                  <a:ahLst/>
                  <a:cxnLst/>
                  <a:rect l="l" t="t" r="r" b="b"/>
                  <a:pathLst>
                    <a:path w="89534">
                      <a:moveTo>
                        <a:pt x="0" y="0"/>
                      </a:moveTo>
                      <a:lnTo>
                        <a:pt x="89484" y="0"/>
                      </a:lnTo>
                    </a:path>
                  </a:pathLst>
                </a:custGeom>
                <a:ln w="15798">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4" name="bk object 26">
                  <a:extLst>
                    <a:ext uri="{FF2B5EF4-FFF2-40B4-BE49-F238E27FC236}">
                      <a16:creationId xmlns:a16="http://schemas.microsoft.com/office/drawing/2014/main" id="{986F8263-C675-4A30-8422-34418CEB6F02}"/>
                    </a:ext>
                  </a:extLst>
                </p:cNvPr>
                <p:cNvSpPr/>
                <p:nvPr/>
              </p:nvSpPr>
              <p:spPr>
                <a:xfrm>
                  <a:off x="1449653" y="1451546"/>
                  <a:ext cx="89535" cy="0"/>
                </a:xfrm>
                <a:custGeom>
                  <a:avLst/>
                  <a:gdLst/>
                  <a:ahLst/>
                  <a:cxnLst/>
                  <a:rect l="l" t="t" r="r" b="b"/>
                  <a:pathLst>
                    <a:path w="89534">
                      <a:moveTo>
                        <a:pt x="0" y="0"/>
                      </a:moveTo>
                      <a:lnTo>
                        <a:pt x="89471" y="0"/>
                      </a:lnTo>
                    </a:path>
                  </a:pathLst>
                </a:custGeom>
                <a:ln w="39090">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5" name="bk object 27">
                  <a:extLst>
                    <a:ext uri="{FF2B5EF4-FFF2-40B4-BE49-F238E27FC236}">
                      <a16:creationId xmlns:a16="http://schemas.microsoft.com/office/drawing/2014/main" id="{EE34576E-B9FE-4E9B-A96A-A77F6D140195}"/>
                    </a:ext>
                  </a:extLst>
                </p:cNvPr>
                <p:cNvSpPr/>
                <p:nvPr/>
              </p:nvSpPr>
              <p:spPr>
                <a:xfrm>
                  <a:off x="1545590" y="1432001"/>
                  <a:ext cx="89535" cy="664210"/>
                </a:xfrm>
                <a:custGeom>
                  <a:avLst/>
                  <a:gdLst/>
                  <a:ahLst/>
                  <a:cxnLst/>
                  <a:rect l="l" t="t" r="r" b="b"/>
                  <a:pathLst>
                    <a:path w="89535" h="664210">
                      <a:moveTo>
                        <a:pt x="89471" y="0"/>
                      </a:moveTo>
                      <a:lnTo>
                        <a:pt x="0" y="0"/>
                      </a:lnTo>
                      <a:lnTo>
                        <a:pt x="0" y="663714"/>
                      </a:lnTo>
                      <a:lnTo>
                        <a:pt x="89471" y="663714"/>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6" name="bk object 28">
                  <a:extLst>
                    <a:ext uri="{FF2B5EF4-FFF2-40B4-BE49-F238E27FC236}">
                      <a16:creationId xmlns:a16="http://schemas.microsoft.com/office/drawing/2014/main" id="{E7DA7B29-71C7-47D7-A616-8F9ADDB5F3EC}"/>
                    </a:ext>
                  </a:extLst>
                </p:cNvPr>
                <p:cNvSpPr/>
                <p:nvPr/>
              </p:nvSpPr>
              <p:spPr>
                <a:xfrm>
                  <a:off x="1641527" y="1432001"/>
                  <a:ext cx="89535" cy="1175385"/>
                </a:xfrm>
                <a:custGeom>
                  <a:avLst/>
                  <a:gdLst/>
                  <a:ahLst/>
                  <a:cxnLst/>
                  <a:rect l="l" t="t" r="r" b="b"/>
                  <a:pathLst>
                    <a:path w="89535" h="1175385">
                      <a:moveTo>
                        <a:pt x="89471" y="0"/>
                      </a:moveTo>
                      <a:lnTo>
                        <a:pt x="0" y="0"/>
                      </a:lnTo>
                      <a:lnTo>
                        <a:pt x="0" y="1175054"/>
                      </a:lnTo>
                      <a:lnTo>
                        <a:pt x="89471" y="1175054"/>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17" name="bk object 29">
                  <a:extLst>
                    <a:ext uri="{FF2B5EF4-FFF2-40B4-BE49-F238E27FC236}">
                      <a16:creationId xmlns:a16="http://schemas.microsoft.com/office/drawing/2014/main" id="{D58AF76A-88AC-4FFA-B5DB-2AF44995FAE2}"/>
                    </a:ext>
                  </a:extLst>
                </p:cNvPr>
                <p:cNvSpPr/>
                <p:nvPr/>
              </p:nvSpPr>
              <p:spPr>
                <a:xfrm>
                  <a:off x="1737461" y="1432001"/>
                  <a:ext cx="89535" cy="1175385"/>
                </a:xfrm>
                <a:custGeom>
                  <a:avLst/>
                  <a:gdLst/>
                  <a:ahLst/>
                  <a:cxnLst/>
                  <a:rect l="l" t="t" r="r" b="b"/>
                  <a:pathLst>
                    <a:path w="89535" h="1175385">
                      <a:moveTo>
                        <a:pt x="89471" y="0"/>
                      </a:moveTo>
                      <a:lnTo>
                        <a:pt x="0" y="0"/>
                      </a:lnTo>
                      <a:lnTo>
                        <a:pt x="0" y="1175054"/>
                      </a:lnTo>
                      <a:lnTo>
                        <a:pt x="89471" y="1175054"/>
                      </a:lnTo>
                      <a:lnTo>
                        <a:pt x="89471" y="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grpSp>
          <p:grpSp>
            <p:nvGrpSpPr>
              <p:cNvPr id="656" name="Group 655">
                <a:extLst>
                  <a:ext uri="{FF2B5EF4-FFF2-40B4-BE49-F238E27FC236}">
                    <a16:creationId xmlns:a16="http://schemas.microsoft.com/office/drawing/2014/main" id="{E423223D-7571-483C-914F-B2CA9B38D565}"/>
                  </a:ext>
                </a:extLst>
              </p:cNvPr>
              <p:cNvGrpSpPr/>
              <p:nvPr/>
            </p:nvGrpSpPr>
            <p:grpSpPr>
              <a:xfrm>
                <a:off x="2416062" y="3047698"/>
                <a:ext cx="474053" cy="1515605"/>
                <a:chOff x="1835238" y="1092060"/>
                <a:chExt cx="474053" cy="1515605"/>
              </a:xfrm>
            </p:grpSpPr>
            <p:sp>
              <p:nvSpPr>
                <p:cNvPr id="699" name="bk object 30">
                  <a:extLst>
                    <a:ext uri="{FF2B5EF4-FFF2-40B4-BE49-F238E27FC236}">
                      <a16:creationId xmlns:a16="http://schemas.microsoft.com/office/drawing/2014/main" id="{43764282-2E89-4018-A8D4-5B36787396B4}"/>
                    </a:ext>
                  </a:extLst>
                </p:cNvPr>
                <p:cNvSpPr/>
                <p:nvPr/>
              </p:nvSpPr>
              <p:spPr>
                <a:xfrm>
                  <a:off x="1835238" y="1092060"/>
                  <a:ext cx="89535" cy="338455"/>
                </a:xfrm>
                <a:custGeom>
                  <a:avLst/>
                  <a:gdLst/>
                  <a:ahLst/>
                  <a:cxnLst/>
                  <a:rect l="l" t="t" r="r" b="b"/>
                  <a:pathLst>
                    <a:path w="89535" h="338455">
                      <a:moveTo>
                        <a:pt x="89001" y="0"/>
                      </a:moveTo>
                      <a:lnTo>
                        <a:pt x="0" y="0"/>
                      </a:lnTo>
                      <a:lnTo>
                        <a:pt x="0" y="338239"/>
                      </a:lnTo>
                      <a:lnTo>
                        <a:pt x="89001" y="338239"/>
                      </a:lnTo>
                      <a:lnTo>
                        <a:pt x="89001" y="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0" name="bk object 31">
                  <a:extLst>
                    <a:ext uri="{FF2B5EF4-FFF2-40B4-BE49-F238E27FC236}">
                      <a16:creationId xmlns:a16="http://schemas.microsoft.com/office/drawing/2014/main" id="{1CF579D0-401C-4A00-9A4B-3F4051185A97}"/>
                    </a:ext>
                  </a:extLst>
                </p:cNvPr>
                <p:cNvSpPr/>
                <p:nvPr/>
              </p:nvSpPr>
              <p:spPr>
                <a:xfrm>
                  <a:off x="1931368" y="1436090"/>
                  <a:ext cx="89535" cy="102235"/>
                </a:xfrm>
                <a:custGeom>
                  <a:avLst/>
                  <a:gdLst/>
                  <a:ahLst/>
                  <a:cxnLst/>
                  <a:rect l="l" t="t" r="r" b="b"/>
                  <a:pathLst>
                    <a:path w="89535" h="102234">
                      <a:moveTo>
                        <a:pt x="89001" y="0"/>
                      </a:moveTo>
                      <a:lnTo>
                        <a:pt x="0" y="0"/>
                      </a:lnTo>
                      <a:lnTo>
                        <a:pt x="0" y="101638"/>
                      </a:lnTo>
                      <a:lnTo>
                        <a:pt x="89001" y="101638"/>
                      </a:lnTo>
                      <a:lnTo>
                        <a:pt x="89001" y="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1" name="bk object 32">
                  <a:extLst>
                    <a:ext uri="{FF2B5EF4-FFF2-40B4-BE49-F238E27FC236}">
                      <a16:creationId xmlns:a16="http://schemas.microsoft.com/office/drawing/2014/main" id="{779A0BDF-18D8-4214-B477-1C26559861A6}"/>
                    </a:ext>
                  </a:extLst>
                </p:cNvPr>
                <p:cNvSpPr/>
                <p:nvPr/>
              </p:nvSpPr>
              <p:spPr>
                <a:xfrm>
                  <a:off x="2027498" y="1436090"/>
                  <a:ext cx="89535" cy="299720"/>
                </a:xfrm>
                <a:custGeom>
                  <a:avLst/>
                  <a:gdLst/>
                  <a:ahLst/>
                  <a:cxnLst/>
                  <a:rect l="l" t="t" r="r" b="b"/>
                  <a:pathLst>
                    <a:path w="89535" h="299719">
                      <a:moveTo>
                        <a:pt x="89001" y="0"/>
                      </a:moveTo>
                      <a:lnTo>
                        <a:pt x="0" y="0"/>
                      </a:lnTo>
                      <a:lnTo>
                        <a:pt x="0" y="299377"/>
                      </a:lnTo>
                      <a:lnTo>
                        <a:pt x="89001" y="299377"/>
                      </a:lnTo>
                      <a:lnTo>
                        <a:pt x="89001" y="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2" name="bk object 33">
                  <a:extLst>
                    <a:ext uri="{FF2B5EF4-FFF2-40B4-BE49-F238E27FC236}">
                      <a16:creationId xmlns:a16="http://schemas.microsoft.com/office/drawing/2014/main" id="{B1706B9F-F870-4052-BDBD-5E14C6F7CAD4}"/>
                    </a:ext>
                  </a:extLst>
                </p:cNvPr>
                <p:cNvSpPr/>
                <p:nvPr/>
              </p:nvSpPr>
              <p:spPr>
                <a:xfrm>
                  <a:off x="2123627" y="1436090"/>
                  <a:ext cx="89535" cy="757555"/>
                </a:xfrm>
                <a:custGeom>
                  <a:avLst/>
                  <a:gdLst/>
                  <a:ahLst/>
                  <a:cxnLst/>
                  <a:rect l="l" t="t" r="r" b="b"/>
                  <a:pathLst>
                    <a:path w="89535" h="757555">
                      <a:moveTo>
                        <a:pt x="89014" y="0"/>
                      </a:moveTo>
                      <a:lnTo>
                        <a:pt x="0" y="0"/>
                      </a:lnTo>
                      <a:lnTo>
                        <a:pt x="0" y="757047"/>
                      </a:lnTo>
                      <a:lnTo>
                        <a:pt x="89014" y="757047"/>
                      </a:lnTo>
                      <a:lnTo>
                        <a:pt x="89014" y="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703" name="bk object 34">
                  <a:extLst>
                    <a:ext uri="{FF2B5EF4-FFF2-40B4-BE49-F238E27FC236}">
                      <a16:creationId xmlns:a16="http://schemas.microsoft.com/office/drawing/2014/main" id="{92CDAD34-D964-4F72-A960-61B4710A0118}"/>
                    </a:ext>
                  </a:extLst>
                </p:cNvPr>
                <p:cNvSpPr/>
                <p:nvPr/>
              </p:nvSpPr>
              <p:spPr>
                <a:xfrm>
                  <a:off x="2219756" y="1436090"/>
                  <a:ext cx="89535" cy="1171575"/>
                </a:xfrm>
                <a:custGeom>
                  <a:avLst/>
                  <a:gdLst/>
                  <a:ahLst/>
                  <a:cxnLst/>
                  <a:rect l="l" t="t" r="r" b="b"/>
                  <a:pathLst>
                    <a:path w="89535" h="1171575">
                      <a:moveTo>
                        <a:pt x="89014" y="0"/>
                      </a:moveTo>
                      <a:lnTo>
                        <a:pt x="0" y="0"/>
                      </a:lnTo>
                      <a:lnTo>
                        <a:pt x="0" y="1170965"/>
                      </a:lnTo>
                      <a:lnTo>
                        <a:pt x="89014" y="1170965"/>
                      </a:lnTo>
                      <a:lnTo>
                        <a:pt x="89014" y="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grpSp>
          <p:grpSp>
            <p:nvGrpSpPr>
              <p:cNvPr id="657" name="Group 656">
                <a:extLst>
                  <a:ext uri="{FF2B5EF4-FFF2-40B4-BE49-F238E27FC236}">
                    <a16:creationId xmlns:a16="http://schemas.microsoft.com/office/drawing/2014/main" id="{37D484D9-7FF6-4BC2-877E-28A07CBBC942}"/>
                  </a:ext>
                </a:extLst>
              </p:cNvPr>
              <p:cNvGrpSpPr/>
              <p:nvPr/>
            </p:nvGrpSpPr>
            <p:grpSpPr>
              <a:xfrm>
                <a:off x="2898256" y="2317054"/>
                <a:ext cx="1242365" cy="1826235"/>
                <a:chOff x="2317432" y="361416"/>
                <a:chExt cx="1242365" cy="1826235"/>
              </a:xfrm>
            </p:grpSpPr>
            <p:sp>
              <p:nvSpPr>
                <p:cNvPr id="686" name="bk object 35">
                  <a:extLst>
                    <a:ext uri="{FF2B5EF4-FFF2-40B4-BE49-F238E27FC236}">
                      <a16:creationId xmlns:a16="http://schemas.microsoft.com/office/drawing/2014/main" id="{7D2368F8-1DD7-4FD3-B341-EBD45006E7DE}"/>
                    </a:ext>
                  </a:extLst>
                </p:cNvPr>
                <p:cNvSpPr/>
                <p:nvPr/>
              </p:nvSpPr>
              <p:spPr>
                <a:xfrm>
                  <a:off x="2317432" y="361416"/>
                  <a:ext cx="89535" cy="1069340"/>
                </a:xfrm>
                <a:custGeom>
                  <a:avLst/>
                  <a:gdLst/>
                  <a:ahLst/>
                  <a:cxnLst/>
                  <a:rect l="l" t="t" r="r" b="b"/>
                  <a:pathLst>
                    <a:path w="89535" h="1069340">
                      <a:moveTo>
                        <a:pt x="89014" y="0"/>
                      </a:moveTo>
                      <a:lnTo>
                        <a:pt x="0" y="0"/>
                      </a:lnTo>
                      <a:lnTo>
                        <a:pt x="0" y="1068882"/>
                      </a:lnTo>
                      <a:lnTo>
                        <a:pt x="89014" y="1068882"/>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7" name="bk object 36">
                  <a:extLst>
                    <a:ext uri="{FF2B5EF4-FFF2-40B4-BE49-F238E27FC236}">
                      <a16:creationId xmlns:a16="http://schemas.microsoft.com/office/drawing/2014/main" id="{D214ECA7-B2F4-40F6-B8EA-8795D56B598D}"/>
                    </a:ext>
                  </a:extLst>
                </p:cNvPr>
                <p:cNvSpPr/>
                <p:nvPr/>
              </p:nvSpPr>
              <p:spPr>
                <a:xfrm>
                  <a:off x="2413501" y="1038682"/>
                  <a:ext cx="89535" cy="391795"/>
                </a:xfrm>
                <a:custGeom>
                  <a:avLst/>
                  <a:gdLst/>
                  <a:ahLst/>
                  <a:cxnLst/>
                  <a:rect l="l" t="t" r="r" b="b"/>
                  <a:pathLst>
                    <a:path w="89535" h="391794">
                      <a:moveTo>
                        <a:pt x="89014" y="0"/>
                      </a:moveTo>
                      <a:lnTo>
                        <a:pt x="0" y="0"/>
                      </a:lnTo>
                      <a:lnTo>
                        <a:pt x="0" y="391604"/>
                      </a:lnTo>
                      <a:lnTo>
                        <a:pt x="89014" y="391604"/>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8" name="bk object 37">
                  <a:extLst>
                    <a:ext uri="{FF2B5EF4-FFF2-40B4-BE49-F238E27FC236}">
                      <a16:creationId xmlns:a16="http://schemas.microsoft.com/office/drawing/2014/main" id="{8408B6A7-4CC4-4F03-B3B1-22371056CC4D}"/>
                    </a:ext>
                  </a:extLst>
                </p:cNvPr>
                <p:cNvSpPr/>
                <p:nvPr/>
              </p:nvSpPr>
              <p:spPr>
                <a:xfrm>
                  <a:off x="2509570" y="1170546"/>
                  <a:ext cx="89535" cy="260350"/>
                </a:xfrm>
                <a:custGeom>
                  <a:avLst/>
                  <a:gdLst/>
                  <a:ahLst/>
                  <a:cxnLst/>
                  <a:rect l="l" t="t" r="r" b="b"/>
                  <a:pathLst>
                    <a:path w="89535" h="260350">
                      <a:moveTo>
                        <a:pt x="89014" y="0"/>
                      </a:moveTo>
                      <a:lnTo>
                        <a:pt x="0" y="0"/>
                      </a:lnTo>
                      <a:lnTo>
                        <a:pt x="0" y="259753"/>
                      </a:lnTo>
                      <a:lnTo>
                        <a:pt x="89014" y="259753"/>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9" name="bk object 38">
                  <a:extLst>
                    <a:ext uri="{FF2B5EF4-FFF2-40B4-BE49-F238E27FC236}">
                      <a16:creationId xmlns:a16="http://schemas.microsoft.com/office/drawing/2014/main" id="{D22CE426-1F2A-47CF-8C6C-3207612DE07C}"/>
                    </a:ext>
                  </a:extLst>
                </p:cNvPr>
                <p:cNvSpPr/>
                <p:nvPr/>
              </p:nvSpPr>
              <p:spPr>
                <a:xfrm>
                  <a:off x="2605639" y="1199972"/>
                  <a:ext cx="89535" cy="230504"/>
                </a:xfrm>
                <a:custGeom>
                  <a:avLst/>
                  <a:gdLst/>
                  <a:ahLst/>
                  <a:cxnLst/>
                  <a:rect l="l" t="t" r="r" b="b"/>
                  <a:pathLst>
                    <a:path w="89535" h="230505">
                      <a:moveTo>
                        <a:pt x="89014" y="0"/>
                      </a:moveTo>
                      <a:lnTo>
                        <a:pt x="0" y="0"/>
                      </a:lnTo>
                      <a:lnTo>
                        <a:pt x="0" y="230327"/>
                      </a:lnTo>
                      <a:lnTo>
                        <a:pt x="89014" y="230327"/>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0" name="bk object 39">
                  <a:extLst>
                    <a:ext uri="{FF2B5EF4-FFF2-40B4-BE49-F238E27FC236}">
                      <a16:creationId xmlns:a16="http://schemas.microsoft.com/office/drawing/2014/main" id="{C2ADCD0B-FCE8-46A6-94AC-AEECD596DFBC}"/>
                    </a:ext>
                  </a:extLst>
                </p:cNvPr>
                <p:cNvSpPr/>
                <p:nvPr/>
              </p:nvSpPr>
              <p:spPr>
                <a:xfrm>
                  <a:off x="2701708" y="1207477"/>
                  <a:ext cx="89535" cy="222885"/>
                </a:xfrm>
                <a:custGeom>
                  <a:avLst/>
                  <a:gdLst/>
                  <a:ahLst/>
                  <a:cxnLst/>
                  <a:rect l="l" t="t" r="r" b="b"/>
                  <a:pathLst>
                    <a:path w="89535" h="222884">
                      <a:moveTo>
                        <a:pt x="89014" y="0"/>
                      </a:moveTo>
                      <a:lnTo>
                        <a:pt x="0" y="0"/>
                      </a:lnTo>
                      <a:lnTo>
                        <a:pt x="0" y="222808"/>
                      </a:lnTo>
                      <a:lnTo>
                        <a:pt x="89014" y="222808"/>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1" name="bk object 40">
                  <a:extLst>
                    <a:ext uri="{FF2B5EF4-FFF2-40B4-BE49-F238E27FC236}">
                      <a16:creationId xmlns:a16="http://schemas.microsoft.com/office/drawing/2014/main" id="{B1ABFD7A-BC1D-4290-9B75-E6496BCDBCC8}"/>
                    </a:ext>
                  </a:extLst>
                </p:cNvPr>
                <p:cNvSpPr/>
                <p:nvPr/>
              </p:nvSpPr>
              <p:spPr>
                <a:xfrm>
                  <a:off x="2797777" y="1308176"/>
                  <a:ext cx="89535" cy="122555"/>
                </a:xfrm>
                <a:custGeom>
                  <a:avLst/>
                  <a:gdLst/>
                  <a:ahLst/>
                  <a:cxnLst/>
                  <a:rect l="l" t="t" r="r" b="b"/>
                  <a:pathLst>
                    <a:path w="89535" h="122555">
                      <a:moveTo>
                        <a:pt x="89014" y="0"/>
                      </a:moveTo>
                      <a:lnTo>
                        <a:pt x="0" y="0"/>
                      </a:lnTo>
                      <a:lnTo>
                        <a:pt x="0" y="122110"/>
                      </a:lnTo>
                      <a:lnTo>
                        <a:pt x="89014" y="122110"/>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2" name="bk object 41">
                  <a:extLst>
                    <a:ext uri="{FF2B5EF4-FFF2-40B4-BE49-F238E27FC236}">
                      <a16:creationId xmlns:a16="http://schemas.microsoft.com/office/drawing/2014/main" id="{7DA6EE54-4C50-40A9-AA9D-20A1AF8CBD6B}"/>
                    </a:ext>
                  </a:extLst>
                </p:cNvPr>
                <p:cNvSpPr/>
                <p:nvPr/>
              </p:nvSpPr>
              <p:spPr>
                <a:xfrm>
                  <a:off x="2893846" y="1333182"/>
                  <a:ext cx="89535" cy="97155"/>
                </a:xfrm>
                <a:custGeom>
                  <a:avLst/>
                  <a:gdLst/>
                  <a:ahLst/>
                  <a:cxnLst/>
                  <a:rect l="l" t="t" r="r" b="b"/>
                  <a:pathLst>
                    <a:path w="89535" h="97155">
                      <a:moveTo>
                        <a:pt x="89014" y="0"/>
                      </a:moveTo>
                      <a:lnTo>
                        <a:pt x="0" y="0"/>
                      </a:lnTo>
                      <a:lnTo>
                        <a:pt x="0" y="97116"/>
                      </a:lnTo>
                      <a:lnTo>
                        <a:pt x="89014" y="97116"/>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3" name="bk object 42">
                  <a:extLst>
                    <a:ext uri="{FF2B5EF4-FFF2-40B4-BE49-F238E27FC236}">
                      <a16:creationId xmlns:a16="http://schemas.microsoft.com/office/drawing/2014/main" id="{41E2C9D6-D36F-451B-87A2-1818C9BC1CFC}"/>
                    </a:ext>
                  </a:extLst>
                </p:cNvPr>
                <p:cNvSpPr/>
                <p:nvPr/>
              </p:nvSpPr>
              <p:spPr>
                <a:xfrm>
                  <a:off x="2989915" y="1410252"/>
                  <a:ext cx="89535" cy="0"/>
                </a:xfrm>
                <a:custGeom>
                  <a:avLst/>
                  <a:gdLst/>
                  <a:ahLst/>
                  <a:cxnLst/>
                  <a:rect l="l" t="t" r="r" b="b"/>
                  <a:pathLst>
                    <a:path w="89535">
                      <a:moveTo>
                        <a:pt x="0" y="0"/>
                      </a:moveTo>
                      <a:lnTo>
                        <a:pt x="89014" y="0"/>
                      </a:lnTo>
                    </a:path>
                  </a:pathLst>
                </a:custGeom>
                <a:ln w="4009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4" name="bk object 43">
                  <a:extLst>
                    <a:ext uri="{FF2B5EF4-FFF2-40B4-BE49-F238E27FC236}">
                      <a16:creationId xmlns:a16="http://schemas.microsoft.com/office/drawing/2014/main" id="{CE4C003C-43BB-4AAC-B39B-FA4B4E7A9318}"/>
                    </a:ext>
                  </a:extLst>
                </p:cNvPr>
                <p:cNvSpPr/>
                <p:nvPr/>
              </p:nvSpPr>
              <p:spPr>
                <a:xfrm>
                  <a:off x="3085984" y="1455267"/>
                  <a:ext cx="89535" cy="0"/>
                </a:xfrm>
                <a:custGeom>
                  <a:avLst/>
                  <a:gdLst/>
                  <a:ahLst/>
                  <a:cxnLst/>
                  <a:rect l="l" t="t" r="r" b="b"/>
                  <a:pathLst>
                    <a:path w="89535">
                      <a:moveTo>
                        <a:pt x="0" y="0"/>
                      </a:moveTo>
                      <a:lnTo>
                        <a:pt x="89014" y="0"/>
                      </a:lnTo>
                    </a:path>
                  </a:pathLst>
                </a:custGeom>
                <a:ln w="46532">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5" name="bk object 44">
                  <a:extLst>
                    <a:ext uri="{FF2B5EF4-FFF2-40B4-BE49-F238E27FC236}">
                      <a16:creationId xmlns:a16="http://schemas.microsoft.com/office/drawing/2014/main" id="{B673062F-B472-482A-80B1-EE79E6FCDFCC}"/>
                    </a:ext>
                  </a:extLst>
                </p:cNvPr>
                <p:cNvSpPr/>
                <p:nvPr/>
              </p:nvSpPr>
              <p:spPr>
                <a:xfrm>
                  <a:off x="3182053" y="1432001"/>
                  <a:ext cx="89535" cy="65405"/>
                </a:xfrm>
                <a:custGeom>
                  <a:avLst/>
                  <a:gdLst/>
                  <a:ahLst/>
                  <a:cxnLst/>
                  <a:rect l="l" t="t" r="r" b="b"/>
                  <a:pathLst>
                    <a:path w="89535" h="65405">
                      <a:moveTo>
                        <a:pt x="89014" y="0"/>
                      </a:moveTo>
                      <a:lnTo>
                        <a:pt x="0" y="0"/>
                      </a:lnTo>
                      <a:lnTo>
                        <a:pt x="0" y="65201"/>
                      </a:lnTo>
                      <a:lnTo>
                        <a:pt x="89014" y="65201"/>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6" name="bk object 45">
                  <a:extLst>
                    <a:ext uri="{FF2B5EF4-FFF2-40B4-BE49-F238E27FC236}">
                      <a16:creationId xmlns:a16="http://schemas.microsoft.com/office/drawing/2014/main" id="{578FB8FB-5E51-464B-B688-44B0898480DB}"/>
                    </a:ext>
                  </a:extLst>
                </p:cNvPr>
                <p:cNvSpPr/>
                <p:nvPr/>
              </p:nvSpPr>
              <p:spPr>
                <a:xfrm>
                  <a:off x="3278122" y="1432001"/>
                  <a:ext cx="89535" cy="73660"/>
                </a:xfrm>
                <a:custGeom>
                  <a:avLst/>
                  <a:gdLst/>
                  <a:ahLst/>
                  <a:cxnLst/>
                  <a:rect l="l" t="t" r="r" b="b"/>
                  <a:pathLst>
                    <a:path w="89535" h="73659">
                      <a:moveTo>
                        <a:pt x="89014" y="0"/>
                      </a:moveTo>
                      <a:lnTo>
                        <a:pt x="0" y="0"/>
                      </a:lnTo>
                      <a:lnTo>
                        <a:pt x="0" y="73266"/>
                      </a:lnTo>
                      <a:lnTo>
                        <a:pt x="89014" y="73266"/>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7" name="bk object 46">
                  <a:extLst>
                    <a:ext uri="{FF2B5EF4-FFF2-40B4-BE49-F238E27FC236}">
                      <a16:creationId xmlns:a16="http://schemas.microsoft.com/office/drawing/2014/main" id="{95851813-750D-4800-8979-680D9A791134}"/>
                    </a:ext>
                  </a:extLst>
                </p:cNvPr>
                <p:cNvSpPr/>
                <p:nvPr/>
              </p:nvSpPr>
              <p:spPr>
                <a:xfrm>
                  <a:off x="3374191" y="1432001"/>
                  <a:ext cx="89535" cy="563245"/>
                </a:xfrm>
                <a:custGeom>
                  <a:avLst/>
                  <a:gdLst/>
                  <a:ahLst/>
                  <a:cxnLst/>
                  <a:rect l="l" t="t" r="r" b="b"/>
                  <a:pathLst>
                    <a:path w="89535" h="563244">
                      <a:moveTo>
                        <a:pt x="89014" y="0"/>
                      </a:moveTo>
                      <a:lnTo>
                        <a:pt x="0" y="0"/>
                      </a:lnTo>
                      <a:lnTo>
                        <a:pt x="0" y="562635"/>
                      </a:lnTo>
                      <a:lnTo>
                        <a:pt x="89014" y="562635"/>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98" name="bk object 47">
                  <a:extLst>
                    <a:ext uri="{FF2B5EF4-FFF2-40B4-BE49-F238E27FC236}">
                      <a16:creationId xmlns:a16="http://schemas.microsoft.com/office/drawing/2014/main" id="{494F121F-B0A7-4783-8466-15B837E2CAF2}"/>
                    </a:ext>
                  </a:extLst>
                </p:cNvPr>
                <p:cNvSpPr/>
                <p:nvPr/>
              </p:nvSpPr>
              <p:spPr>
                <a:xfrm>
                  <a:off x="3470262" y="1432001"/>
                  <a:ext cx="89535" cy="755650"/>
                </a:xfrm>
                <a:custGeom>
                  <a:avLst/>
                  <a:gdLst/>
                  <a:ahLst/>
                  <a:cxnLst/>
                  <a:rect l="l" t="t" r="r" b="b"/>
                  <a:pathLst>
                    <a:path w="89535" h="755650">
                      <a:moveTo>
                        <a:pt x="89014" y="0"/>
                      </a:moveTo>
                      <a:lnTo>
                        <a:pt x="0" y="0"/>
                      </a:lnTo>
                      <a:lnTo>
                        <a:pt x="0" y="755192"/>
                      </a:lnTo>
                      <a:lnTo>
                        <a:pt x="89014" y="755192"/>
                      </a:lnTo>
                      <a:lnTo>
                        <a:pt x="89014" y="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grpSp>
          <p:sp>
            <p:nvSpPr>
              <p:cNvPr id="658" name="object 5">
                <a:extLst>
                  <a:ext uri="{FF2B5EF4-FFF2-40B4-BE49-F238E27FC236}">
                    <a16:creationId xmlns:a16="http://schemas.microsoft.com/office/drawing/2014/main" id="{640EE570-A72B-4580-B510-385093F9E283}"/>
                  </a:ext>
                </a:extLst>
              </p:cNvPr>
              <p:cNvSpPr/>
              <p:nvPr/>
            </p:nvSpPr>
            <p:spPr>
              <a:xfrm flipV="1">
                <a:off x="1054400" y="3690047"/>
                <a:ext cx="3126873" cy="45719"/>
              </a:xfrm>
              <a:custGeom>
                <a:avLst/>
                <a:gdLst/>
                <a:ahLst/>
                <a:cxnLst/>
                <a:rect l="l" t="t" r="r" b="b"/>
                <a:pathLst>
                  <a:path w="3016250">
                    <a:moveTo>
                      <a:pt x="0" y="0"/>
                    </a:moveTo>
                    <a:lnTo>
                      <a:pt x="3015805" y="0"/>
                    </a:lnTo>
                  </a:path>
                </a:pathLst>
              </a:custGeom>
              <a:ln w="9525">
                <a:solidFill>
                  <a:srgbClr val="010202"/>
                </a:solidFill>
                <a:prstDash val="sysDash"/>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9" name="object 8">
                <a:extLst>
                  <a:ext uri="{FF2B5EF4-FFF2-40B4-BE49-F238E27FC236}">
                    <a16:creationId xmlns:a16="http://schemas.microsoft.com/office/drawing/2014/main" id="{06A28855-2205-42A6-8397-3B2C3A551C6A}"/>
                  </a:ext>
                </a:extLst>
              </p:cNvPr>
              <p:cNvSpPr/>
              <p:nvPr/>
            </p:nvSpPr>
            <p:spPr>
              <a:xfrm>
                <a:off x="1054400" y="3387638"/>
                <a:ext cx="3126873" cy="45719"/>
              </a:xfrm>
              <a:custGeom>
                <a:avLst/>
                <a:gdLst/>
                <a:ahLst/>
                <a:cxnLst/>
                <a:rect l="l" t="t" r="r" b="b"/>
                <a:pathLst>
                  <a:path w="3016250">
                    <a:moveTo>
                      <a:pt x="0" y="0"/>
                    </a:moveTo>
                    <a:lnTo>
                      <a:pt x="3015805" y="0"/>
                    </a:lnTo>
                  </a:path>
                </a:pathLst>
              </a:custGeom>
              <a:ln w="9525">
                <a:solidFill>
                  <a:srgbClr val="010202"/>
                </a:solidFill>
                <a:prstDash val="solid"/>
              </a:ln>
            </p:spPr>
            <p:txBody>
              <a:bodyPr wrap="square" lIns="0" tIns="0" rIns="0" bIns="0" rtlCol="0"/>
              <a:lstStyle/>
              <a:p>
                <a:endParaRPr sz="2000" dirty="0">
                  <a:solidFill>
                    <a:prstClr val="black"/>
                  </a:solidFill>
                  <a:latin typeface="HelveticaNeueLT Std Cn" panose="020B0506030502030204" pitchFamily="34" charset="0"/>
                </a:endParaRPr>
              </a:p>
            </p:txBody>
          </p:sp>
          <p:grpSp>
            <p:nvGrpSpPr>
              <p:cNvPr id="660" name="Group 659">
                <a:extLst>
                  <a:ext uri="{FF2B5EF4-FFF2-40B4-BE49-F238E27FC236}">
                    <a16:creationId xmlns:a16="http://schemas.microsoft.com/office/drawing/2014/main" id="{0B67765A-5CB7-4F56-9DB0-F5268ADBC0A1}"/>
                  </a:ext>
                </a:extLst>
              </p:cNvPr>
              <p:cNvGrpSpPr/>
              <p:nvPr/>
            </p:nvGrpSpPr>
            <p:grpSpPr>
              <a:xfrm>
                <a:off x="1001554" y="2216950"/>
                <a:ext cx="53340" cy="2338074"/>
                <a:chOff x="420730" y="261312"/>
                <a:chExt cx="53340" cy="2338074"/>
              </a:xfrm>
            </p:grpSpPr>
            <p:sp>
              <p:nvSpPr>
                <p:cNvPr id="674" name="object 10">
                  <a:extLst>
                    <a:ext uri="{FF2B5EF4-FFF2-40B4-BE49-F238E27FC236}">
                      <a16:creationId xmlns:a16="http://schemas.microsoft.com/office/drawing/2014/main" id="{22B84D4A-D345-4A78-9202-BB001A0DCAEF}"/>
                    </a:ext>
                  </a:extLst>
                </p:cNvPr>
                <p:cNvSpPr/>
                <p:nvPr/>
              </p:nvSpPr>
              <p:spPr>
                <a:xfrm>
                  <a:off x="420730" y="261312"/>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75" name="object 11">
                  <a:extLst>
                    <a:ext uri="{FF2B5EF4-FFF2-40B4-BE49-F238E27FC236}">
                      <a16:creationId xmlns:a16="http://schemas.microsoft.com/office/drawing/2014/main" id="{0744E3C2-9042-4AF2-BEEE-D1D1D883D062}"/>
                    </a:ext>
                  </a:extLst>
                </p:cNvPr>
                <p:cNvSpPr/>
                <p:nvPr/>
              </p:nvSpPr>
              <p:spPr>
                <a:xfrm>
                  <a:off x="420730" y="495171"/>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76" name="object 12">
                  <a:extLst>
                    <a:ext uri="{FF2B5EF4-FFF2-40B4-BE49-F238E27FC236}">
                      <a16:creationId xmlns:a16="http://schemas.microsoft.com/office/drawing/2014/main" id="{76AC0029-7C37-477F-BAB9-FB94A21D8795}"/>
                    </a:ext>
                  </a:extLst>
                </p:cNvPr>
                <p:cNvSpPr/>
                <p:nvPr/>
              </p:nvSpPr>
              <p:spPr>
                <a:xfrm>
                  <a:off x="420730" y="729048"/>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77" name="object 13">
                  <a:extLst>
                    <a:ext uri="{FF2B5EF4-FFF2-40B4-BE49-F238E27FC236}">
                      <a16:creationId xmlns:a16="http://schemas.microsoft.com/office/drawing/2014/main" id="{0D551858-6811-410A-AE2D-0C493C3D2424}"/>
                    </a:ext>
                  </a:extLst>
                </p:cNvPr>
                <p:cNvSpPr/>
                <p:nvPr/>
              </p:nvSpPr>
              <p:spPr>
                <a:xfrm>
                  <a:off x="420730" y="962920"/>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78" name="object 14">
                  <a:extLst>
                    <a:ext uri="{FF2B5EF4-FFF2-40B4-BE49-F238E27FC236}">
                      <a16:creationId xmlns:a16="http://schemas.microsoft.com/office/drawing/2014/main" id="{D934BA39-3F4A-4F44-92CB-33AFE650DF76}"/>
                    </a:ext>
                  </a:extLst>
                </p:cNvPr>
                <p:cNvSpPr/>
                <p:nvPr/>
              </p:nvSpPr>
              <p:spPr>
                <a:xfrm>
                  <a:off x="420730" y="1196797"/>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79" name="object 15">
                  <a:extLst>
                    <a:ext uri="{FF2B5EF4-FFF2-40B4-BE49-F238E27FC236}">
                      <a16:creationId xmlns:a16="http://schemas.microsoft.com/office/drawing/2014/main" id="{E7A28CCC-D2A2-42C4-8864-245CC9EDEDBF}"/>
                    </a:ext>
                  </a:extLst>
                </p:cNvPr>
                <p:cNvSpPr/>
                <p:nvPr/>
              </p:nvSpPr>
              <p:spPr>
                <a:xfrm>
                  <a:off x="420730" y="1432001"/>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0" name="object 16">
                  <a:extLst>
                    <a:ext uri="{FF2B5EF4-FFF2-40B4-BE49-F238E27FC236}">
                      <a16:creationId xmlns:a16="http://schemas.microsoft.com/office/drawing/2014/main" id="{551FE86F-4DA6-4D3A-A62D-FAAE1ED8398E}"/>
                    </a:ext>
                  </a:extLst>
                </p:cNvPr>
                <p:cNvSpPr/>
                <p:nvPr/>
              </p:nvSpPr>
              <p:spPr>
                <a:xfrm>
                  <a:off x="420730" y="1664545"/>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1" name="object 17">
                  <a:extLst>
                    <a:ext uri="{FF2B5EF4-FFF2-40B4-BE49-F238E27FC236}">
                      <a16:creationId xmlns:a16="http://schemas.microsoft.com/office/drawing/2014/main" id="{3B447838-2797-471F-B7ED-1359ECB8DBB1}"/>
                    </a:ext>
                  </a:extLst>
                </p:cNvPr>
                <p:cNvSpPr/>
                <p:nvPr/>
              </p:nvSpPr>
              <p:spPr>
                <a:xfrm>
                  <a:off x="420730" y="1898416"/>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2" name="object 18">
                  <a:extLst>
                    <a:ext uri="{FF2B5EF4-FFF2-40B4-BE49-F238E27FC236}">
                      <a16:creationId xmlns:a16="http://schemas.microsoft.com/office/drawing/2014/main" id="{1D9CE832-5F25-482F-957D-42A17309C596}"/>
                    </a:ext>
                  </a:extLst>
                </p:cNvPr>
                <p:cNvSpPr/>
                <p:nvPr/>
              </p:nvSpPr>
              <p:spPr>
                <a:xfrm>
                  <a:off x="420730" y="2131537"/>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3" name="object 19">
                  <a:extLst>
                    <a:ext uri="{FF2B5EF4-FFF2-40B4-BE49-F238E27FC236}">
                      <a16:creationId xmlns:a16="http://schemas.microsoft.com/office/drawing/2014/main" id="{AFD54ED4-6D59-410E-A003-D45DA0ADA216}"/>
                    </a:ext>
                  </a:extLst>
                </p:cNvPr>
                <p:cNvSpPr/>
                <p:nvPr/>
              </p:nvSpPr>
              <p:spPr>
                <a:xfrm>
                  <a:off x="420730" y="2365407"/>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4" name="object 20">
                  <a:extLst>
                    <a:ext uri="{FF2B5EF4-FFF2-40B4-BE49-F238E27FC236}">
                      <a16:creationId xmlns:a16="http://schemas.microsoft.com/office/drawing/2014/main" id="{063F2CD5-E39E-4A9C-9B60-32A596ACF713}"/>
                    </a:ext>
                  </a:extLst>
                </p:cNvPr>
                <p:cNvSpPr/>
                <p:nvPr/>
              </p:nvSpPr>
              <p:spPr>
                <a:xfrm>
                  <a:off x="420730" y="2599284"/>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85" name="object 21">
                  <a:extLst>
                    <a:ext uri="{FF2B5EF4-FFF2-40B4-BE49-F238E27FC236}">
                      <a16:creationId xmlns:a16="http://schemas.microsoft.com/office/drawing/2014/main" id="{BE9C5E21-6175-44AF-A034-0B6BDD0F8A7A}"/>
                    </a:ext>
                  </a:extLst>
                </p:cNvPr>
                <p:cNvSpPr/>
                <p:nvPr/>
              </p:nvSpPr>
              <p:spPr>
                <a:xfrm>
                  <a:off x="473577" y="261316"/>
                  <a:ext cx="0" cy="2338070"/>
                </a:xfrm>
                <a:custGeom>
                  <a:avLst/>
                  <a:gdLst/>
                  <a:ahLst/>
                  <a:cxnLst/>
                  <a:rect l="l" t="t" r="r" b="b"/>
                  <a:pathLst>
                    <a:path h="2338070">
                      <a:moveTo>
                        <a:pt x="0" y="2337968"/>
                      </a:moveTo>
                      <a:lnTo>
                        <a:pt x="0"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grpSp>
          <p:sp>
            <p:nvSpPr>
              <p:cNvPr id="661" name="object 28">
                <a:extLst>
                  <a:ext uri="{FF2B5EF4-FFF2-40B4-BE49-F238E27FC236}">
                    <a16:creationId xmlns:a16="http://schemas.microsoft.com/office/drawing/2014/main" id="{0067CE7A-1C89-45B9-9B7A-52A5CAF2FE66}"/>
                  </a:ext>
                </a:extLst>
              </p:cNvPr>
              <p:cNvSpPr txBox="1"/>
              <p:nvPr/>
            </p:nvSpPr>
            <p:spPr>
              <a:xfrm>
                <a:off x="2385214" y="4625778"/>
                <a:ext cx="606176" cy="209787"/>
              </a:xfrm>
              <a:prstGeom prst="rect">
                <a:avLst/>
              </a:prstGeom>
            </p:spPr>
            <p:txBody>
              <a:bodyPr vert="horz" wrap="square" lIns="0" tIns="12700" rIns="0" bIns="0" rtlCol="0">
                <a:spAutoFit/>
              </a:bodyPr>
              <a:lstStyle/>
              <a:p>
                <a:pPr marL="12700">
                  <a:spcBef>
                    <a:spcPts val="100"/>
                  </a:spcBef>
                </a:pPr>
                <a:r>
                  <a:rPr sz="1100" b="1" dirty="0">
                    <a:solidFill>
                      <a:srgbClr val="010202"/>
                    </a:solidFill>
                    <a:latin typeface="Arial Narrow" panose="020B0606020202030204" pitchFamily="34" charset="0"/>
                    <a:cs typeface="Arial"/>
                  </a:rPr>
                  <a:t>Patients</a:t>
                </a:r>
                <a:endParaRPr sz="1000" dirty="0">
                  <a:solidFill>
                    <a:prstClr val="black"/>
                  </a:solidFill>
                  <a:latin typeface="Arial Narrow" panose="020B0606020202030204" pitchFamily="34" charset="0"/>
                  <a:cs typeface="Arial"/>
                </a:endParaRPr>
              </a:p>
            </p:txBody>
          </p:sp>
          <p:grpSp>
            <p:nvGrpSpPr>
              <p:cNvPr id="662" name="Group 661">
                <a:extLst>
                  <a:ext uri="{FF2B5EF4-FFF2-40B4-BE49-F238E27FC236}">
                    <a16:creationId xmlns:a16="http://schemas.microsoft.com/office/drawing/2014/main" id="{9C0D1C8C-BDF5-4ED7-9060-A51638E1FEEA}"/>
                  </a:ext>
                </a:extLst>
              </p:cNvPr>
              <p:cNvGrpSpPr/>
              <p:nvPr/>
            </p:nvGrpSpPr>
            <p:grpSpPr>
              <a:xfrm>
                <a:off x="654634" y="2153774"/>
                <a:ext cx="347307" cy="2508917"/>
                <a:chOff x="159190" y="198136"/>
                <a:chExt cx="251041" cy="2508917"/>
              </a:xfrm>
            </p:grpSpPr>
            <p:sp>
              <p:nvSpPr>
                <p:cNvPr id="663" name="object 2">
                  <a:extLst>
                    <a:ext uri="{FF2B5EF4-FFF2-40B4-BE49-F238E27FC236}">
                      <a16:creationId xmlns:a16="http://schemas.microsoft.com/office/drawing/2014/main" id="{3D99304A-A1C8-4F14-A3A1-8FF5FFB56798}"/>
                    </a:ext>
                  </a:extLst>
                </p:cNvPr>
                <p:cNvSpPr txBox="1"/>
                <p:nvPr/>
              </p:nvSpPr>
              <p:spPr>
                <a:xfrm>
                  <a:off x="205301" y="198136"/>
                  <a:ext cx="204930" cy="174330"/>
                </a:xfrm>
                <a:prstGeom prst="rect">
                  <a:avLst/>
                </a:prstGeom>
              </p:spPr>
              <p:txBody>
                <a:bodyPr vert="horz" wrap="square" lIns="0" tIns="12700" rIns="0" bIns="0" rtlCol="0">
                  <a:spAutoFit/>
                </a:bodyPr>
                <a:lstStyle/>
                <a:p>
                  <a:pPr marL="42544" algn="ctr">
                    <a:spcBef>
                      <a:spcPts val="100"/>
                    </a:spcBef>
                  </a:pPr>
                  <a:r>
                    <a:rPr sz="900" spc="-5" dirty="0">
                      <a:solidFill>
                        <a:srgbClr val="010202"/>
                      </a:solidFill>
                      <a:latin typeface="Arial Narrow" panose="020B0606020202030204" pitchFamily="34" charset="0"/>
                      <a:cs typeface="Arial"/>
                    </a:rPr>
                    <a:t>100</a:t>
                  </a:r>
                  <a:endParaRPr sz="900" dirty="0">
                    <a:solidFill>
                      <a:prstClr val="black"/>
                    </a:solidFill>
                    <a:latin typeface="Arial Narrow" panose="020B0606020202030204" pitchFamily="34" charset="0"/>
                    <a:cs typeface="Arial"/>
                  </a:endParaRPr>
                </a:p>
              </p:txBody>
            </p:sp>
            <p:sp>
              <p:nvSpPr>
                <p:cNvPr id="664" name="object 2">
                  <a:extLst>
                    <a:ext uri="{FF2B5EF4-FFF2-40B4-BE49-F238E27FC236}">
                      <a16:creationId xmlns:a16="http://schemas.microsoft.com/office/drawing/2014/main" id="{112A2579-3F8C-49D4-AEA1-2F06E81EB40A}"/>
                    </a:ext>
                  </a:extLst>
                </p:cNvPr>
                <p:cNvSpPr txBox="1"/>
                <p:nvPr/>
              </p:nvSpPr>
              <p:spPr>
                <a:xfrm>
                  <a:off x="257491" y="426095"/>
                  <a:ext cx="148578" cy="17433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80</a:t>
                  </a:r>
                  <a:endParaRPr sz="900" dirty="0">
                    <a:solidFill>
                      <a:prstClr val="black"/>
                    </a:solidFill>
                    <a:latin typeface="Arial Narrow" panose="020B0606020202030204" pitchFamily="34" charset="0"/>
                    <a:cs typeface="Arial"/>
                  </a:endParaRPr>
                </a:p>
              </p:txBody>
            </p:sp>
            <p:sp>
              <p:nvSpPr>
                <p:cNvPr id="665" name="object 2">
                  <a:extLst>
                    <a:ext uri="{FF2B5EF4-FFF2-40B4-BE49-F238E27FC236}">
                      <a16:creationId xmlns:a16="http://schemas.microsoft.com/office/drawing/2014/main" id="{3CB4AC32-F034-494B-827A-096B809BC38B}"/>
                    </a:ext>
                  </a:extLst>
                </p:cNvPr>
                <p:cNvSpPr txBox="1"/>
                <p:nvPr/>
              </p:nvSpPr>
              <p:spPr>
                <a:xfrm>
                  <a:off x="257491" y="654050"/>
                  <a:ext cx="148578" cy="17433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60</a:t>
                  </a:r>
                  <a:endParaRPr sz="900" dirty="0">
                    <a:solidFill>
                      <a:prstClr val="black"/>
                    </a:solidFill>
                    <a:latin typeface="Arial Narrow" panose="020B0606020202030204" pitchFamily="34" charset="0"/>
                    <a:cs typeface="Arial"/>
                  </a:endParaRPr>
                </a:p>
              </p:txBody>
            </p:sp>
            <p:sp>
              <p:nvSpPr>
                <p:cNvPr id="666" name="object 2">
                  <a:extLst>
                    <a:ext uri="{FF2B5EF4-FFF2-40B4-BE49-F238E27FC236}">
                      <a16:creationId xmlns:a16="http://schemas.microsoft.com/office/drawing/2014/main" id="{6AC0490F-CEA3-4CC3-AC2E-47EA0F2CB792}"/>
                    </a:ext>
                  </a:extLst>
                </p:cNvPr>
                <p:cNvSpPr txBox="1"/>
                <p:nvPr/>
              </p:nvSpPr>
              <p:spPr>
                <a:xfrm>
                  <a:off x="257491" y="899720"/>
                  <a:ext cx="148578" cy="17433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40</a:t>
                  </a:r>
                  <a:endParaRPr sz="900" dirty="0">
                    <a:solidFill>
                      <a:prstClr val="black"/>
                    </a:solidFill>
                    <a:latin typeface="Arial Narrow" panose="020B0606020202030204" pitchFamily="34" charset="0"/>
                    <a:cs typeface="Arial"/>
                  </a:endParaRPr>
                </a:p>
              </p:txBody>
            </p:sp>
            <p:sp>
              <p:nvSpPr>
                <p:cNvPr id="667" name="object 2">
                  <a:extLst>
                    <a:ext uri="{FF2B5EF4-FFF2-40B4-BE49-F238E27FC236}">
                      <a16:creationId xmlns:a16="http://schemas.microsoft.com/office/drawing/2014/main" id="{9F56F498-AFD7-481B-973B-3800B4E59F47}"/>
                    </a:ext>
                  </a:extLst>
                </p:cNvPr>
                <p:cNvSpPr txBox="1"/>
                <p:nvPr/>
              </p:nvSpPr>
              <p:spPr>
                <a:xfrm>
                  <a:off x="257491" y="1137028"/>
                  <a:ext cx="148578" cy="174330"/>
                </a:xfrm>
                <a:prstGeom prst="rect">
                  <a:avLst/>
                </a:prstGeom>
              </p:spPr>
              <p:txBody>
                <a:bodyPr vert="horz" wrap="square" lIns="0" tIns="12700" rIns="0" bIns="0" rtlCol="0">
                  <a:spAutoFit/>
                </a:bodyPr>
                <a:lstStyle/>
                <a:p>
                  <a:pPr marL="42544" algn="ctr">
                    <a:spcBef>
                      <a:spcPts val="100"/>
                    </a:spcBef>
                  </a:pPr>
                  <a:r>
                    <a:rPr lang="is-IS" sz="900" spc="-5" dirty="0">
                      <a:solidFill>
                        <a:srgbClr val="010202"/>
                      </a:solidFill>
                      <a:latin typeface="Arial Narrow" panose="020B0606020202030204" pitchFamily="34" charset="0"/>
                      <a:cs typeface="Arial"/>
                    </a:rPr>
                    <a:t>20</a:t>
                  </a:r>
                  <a:endParaRPr sz="900" dirty="0">
                    <a:solidFill>
                      <a:prstClr val="black"/>
                    </a:solidFill>
                    <a:latin typeface="Arial Narrow" panose="020B0606020202030204" pitchFamily="34" charset="0"/>
                    <a:cs typeface="Arial"/>
                  </a:endParaRPr>
                </a:p>
              </p:txBody>
            </p:sp>
            <p:sp>
              <p:nvSpPr>
                <p:cNvPr id="668" name="object 2">
                  <a:extLst>
                    <a:ext uri="{FF2B5EF4-FFF2-40B4-BE49-F238E27FC236}">
                      <a16:creationId xmlns:a16="http://schemas.microsoft.com/office/drawing/2014/main" id="{D28170F5-602B-45C8-B200-E076C5603C63}"/>
                    </a:ext>
                  </a:extLst>
                </p:cNvPr>
                <p:cNvSpPr txBox="1"/>
                <p:nvPr/>
              </p:nvSpPr>
              <p:spPr>
                <a:xfrm>
                  <a:off x="307767" y="1368210"/>
                  <a:ext cx="98302" cy="174330"/>
                </a:xfrm>
                <a:prstGeom prst="rect">
                  <a:avLst/>
                </a:prstGeom>
              </p:spPr>
              <p:txBody>
                <a:bodyPr vert="horz" wrap="square" lIns="0" tIns="12700" rIns="0" bIns="0" rtlCol="0">
                  <a:spAutoFit/>
                </a:bodyPr>
                <a:lstStyle/>
                <a:p>
                  <a:pPr marL="42544" algn="ctr">
                    <a:spcBef>
                      <a:spcPts val="100"/>
                    </a:spcBef>
                  </a:pPr>
                  <a:r>
                    <a:rPr lang="en-US" sz="900" dirty="0">
                      <a:solidFill>
                        <a:srgbClr val="010202"/>
                      </a:solidFill>
                      <a:latin typeface="Arial Narrow" panose="020B0606020202030204" pitchFamily="34" charset="0"/>
                      <a:cs typeface="Arial"/>
                    </a:rPr>
                    <a:t>0</a:t>
                  </a:r>
                  <a:endParaRPr sz="900" dirty="0">
                    <a:solidFill>
                      <a:prstClr val="black"/>
                    </a:solidFill>
                    <a:latin typeface="Arial Narrow" panose="020B0606020202030204" pitchFamily="34" charset="0"/>
                    <a:cs typeface="Arial"/>
                  </a:endParaRPr>
                </a:p>
              </p:txBody>
            </p:sp>
            <p:sp>
              <p:nvSpPr>
                <p:cNvPr id="669" name="object 2">
                  <a:extLst>
                    <a:ext uri="{FF2B5EF4-FFF2-40B4-BE49-F238E27FC236}">
                      <a16:creationId xmlns:a16="http://schemas.microsoft.com/office/drawing/2014/main" id="{92C9C339-7865-4153-827D-6F0C4410982E}"/>
                    </a:ext>
                  </a:extLst>
                </p:cNvPr>
                <p:cNvSpPr txBox="1"/>
                <p:nvPr/>
              </p:nvSpPr>
              <p:spPr>
                <a:xfrm>
                  <a:off x="210491" y="1608189"/>
                  <a:ext cx="195578" cy="17433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–20</a:t>
                  </a:r>
                  <a:endParaRPr sz="900" dirty="0">
                    <a:solidFill>
                      <a:prstClr val="black"/>
                    </a:solidFill>
                    <a:latin typeface="Arial Narrow" panose="020B0606020202030204" pitchFamily="34" charset="0"/>
                    <a:cs typeface="Arial"/>
                  </a:endParaRPr>
                </a:p>
              </p:txBody>
            </p:sp>
            <p:sp>
              <p:nvSpPr>
                <p:cNvPr id="670" name="object 2">
                  <a:extLst>
                    <a:ext uri="{FF2B5EF4-FFF2-40B4-BE49-F238E27FC236}">
                      <a16:creationId xmlns:a16="http://schemas.microsoft.com/office/drawing/2014/main" id="{640A4F1F-5C0D-44BB-86F9-FD9EAE429CE5}"/>
                    </a:ext>
                  </a:extLst>
                </p:cNvPr>
                <p:cNvSpPr txBox="1"/>
                <p:nvPr/>
              </p:nvSpPr>
              <p:spPr>
                <a:xfrm>
                  <a:off x="210491" y="1843774"/>
                  <a:ext cx="195578" cy="17433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40</a:t>
                  </a:r>
                  <a:endParaRPr sz="900" dirty="0">
                    <a:solidFill>
                      <a:prstClr val="black"/>
                    </a:solidFill>
                    <a:latin typeface="Arial Narrow" panose="020B0606020202030204" pitchFamily="34" charset="0"/>
                    <a:cs typeface="Arial"/>
                  </a:endParaRPr>
                </a:p>
              </p:txBody>
            </p:sp>
            <p:sp>
              <p:nvSpPr>
                <p:cNvPr id="671" name="object 2">
                  <a:extLst>
                    <a:ext uri="{FF2B5EF4-FFF2-40B4-BE49-F238E27FC236}">
                      <a16:creationId xmlns:a16="http://schemas.microsoft.com/office/drawing/2014/main" id="{AD5D900D-5F8E-4BEE-AEC6-48CDB7FA3068}"/>
                    </a:ext>
                  </a:extLst>
                </p:cNvPr>
                <p:cNvSpPr txBox="1"/>
                <p:nvPr/>
              </p:nvSpPr>
              <p:spPr>
                <a:xfrm>
                  <a:off x="210491" y="2068199"/>
                  <a:ext cx="195578" cy="17433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60</a:t>
                  </a:r>
                  <a:endParaRPr sz="900" dirty="0">
                    <a:solidFill>
                      <a:prstClr val="black"/>
                    </a:solidFill>
                    <a:latin typeface="Arial Narrow" panose="020B0606020202030204" pitchFamily="34" charset="0"/>
                    <a:cs typeface="Arial"/>
                  </a:endParaRPr>
                </a:p>
              </p:txBody>
            </p:sp>
            <p:sp>
              <p:nvSpPr>
                <p:cNvPr id="672" name="object 2">
                  <a:extLst>
                    <a:ext uri="{FF2B5EF4-FFF2-40B4-BE49-F238E27FC236}">
                      <a16:creationId xmlns:a16="http://schemas.microsoft.com/office/drawing/2014/main" id="{6DFE44A5-5B9D-4DAA-A0D6-A809F061F6B4}"/>
                    </a:ext>
                  </a:extLst>
                </p:cNvPr>
                <p:cNvSpPr txBox="1"/>
                <p:nvPr/>
              </p:nvSpPr>
              <p:spPr>
                <a:xfrm>
                  <a:off x="210491" y="2308072"/>
                  <a:ext cx="195578" cy="17433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80</a:t>
                  </a:r>
                  <a:endParaRPr sz="900" dirty="0">
                    <a:solidFill>
                      <a:prstClr val="black"/>
                    </a:solidFill>
                    <a:latin typeface="Arial Narrow" panose="020B0606020202030204" pitchFamily="34" charset="0"/>
                    <a:cs typeface="Arial"/>
                  </a:endParaRPr>
                </a:p>
              </p:txBody>
            </p:sp>
            <p:sp>
              <p:nvSpPr>
                <p:cNvPr id="673" name="object 2">
                  <a:extLst>
                    <a:ext uri="{FF2B5EF4-FFF2-40B4-BE49-F238E27FC236}">
                      <a16:creationId xmlns:a16="http://schemas.microsoft.com/office/drawing/2014/main" id="{03CE85E7-5175-4468-A25F-468538D4E003}"/>
                    </a:ext>
                  </a:extLst>
                </p:cNvPr>
                <p:cNvSpPr txBox="1"/>
                <p:nvPr/>
              </p:nvSpPr>
              <p:spPr>
                <a:xfrm>
                  <a:off x="159190" y="2532723"/>
                  <a:ext cx="246879" cy="17433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100</a:t>
                  </a:r>
                  <a:endParaRPr sz="900" dirty="0">
                    <a:solidFill>
                      <a:prstClr val="black"/>
                    </a:solidFill>
                    <a:latin typeface="Arial Narrow" panose="020B0606020202030204" pitchFamily="34" charset="0"/>
                    <a:cs typeface="Arial"/>
                  </a:endParaRPr>
                </a:p>
              </p:txBody>
            </p:sp>
          </p:grpSp>
        </p:grpSp>
        <p:grpSp>
          <p:nvGrpSpPr>
            <p:cNvPr id="486" name="Group 485">
              <a:extLst>
                <a:ext uri="{FF2B5EF4-FFF2-40B4-BE49-F238E27FC236}">
                  <a16:creationId xmlns:a16="http://schemas.microsoft.com/office/drawing/2014/main" id="{9231FB88-F86A-4E09-8892-0F510F55DC70}"/>
                </a:ext>
              </a:extLst>
            </p:cNvPr>
            <p:cNvGrpSpPr>
              <a:grpSpLocks noChangeAspect="1"/>
            </p:cNvGrpSpPr>
            <p:nvPr/>
          </p:nvGrpSpPr>
          <p:grpSpPr>
            <a:xfrm>
              <a:off x="4990968" y="2019900"/>
              <a:ext cx="2852516" cy="2203478"/>
              <a:chOff x="4560495" y="2072123"/>
              <a:chExt cx="3542103" cy="2736162"/>
            </a:xfrm>
          </p:grpSpPr>
          <p:grpSp>
            <p:nvGrpSpPr>
              <p:cNvPr id="488" name="Group 487">
                <a:extLst>
                  <a:ext uri="{FF2B5EF4-FFF2-40B4-BE49-F238E27FC236}">
                    <a16:creationId xmlns:a16="http://schemas.microsoft.com/office/drawing/2014/main" id="{72A09207-8EFA-4042-B685-10B8C7690C62}"/>
                  </a:ext>
                </a:extLst>
              </p:cNvPr>
              <p:cNvGrpSpPr>
                <a:grpSpLocks noChangeAspect="1"/>
              </p:cNvGrpSpPr>
              <p:nvPr/>
            </p:nvGrpSpPr>
            <p:grpSpPr>
              <a:xfrm>
                <a:off x="4560495" y="2150427"/>
                <a:ext cx="3542103" cy="2657858"/>
                <a:chOff x="4560495" y="2150427"/>
                <a:chExt cx="3542103" cy="2657858"/>
              </a:xfrm>
            </p:grpSpPr>
            <p:grpSp>
              <p:nvGrpSpPr>
                <p:cNvPr id="490" name="Group 489">
                  <a:extLst>
                    <a:ext uri="{FF2B5EF4-FFF2-40B4-BE49-F238E27FC236}">
                      <a16:creationId xmlns:a16="http://schemas.microsoft.com/office/drawing/2014/main" id="{9A0332EF-371C-4D4E-A100-14F64CB2F900}"/>
                    </a:ext>
                  </a:extLst>
                </p:cNvPr>
                <p:cNvGrpSpPr/>
                <p:nvPr/>
              </p:nvGrpSpPr>
              <p:grpSpPr>
                <a:xfrm>
                  <a:off x="5012396" y="2645215"/>
                  <a:ext cx="1500163" cy="1660703"/>
                  <a:chOff x="516597" y="692924"/>
                  <a:chExt cx="1500163" cy="1660703"/>
                </a:xfrm>
              </p:grpSpPr>
              <p:sp>
                <p:nvSpPr>
                  <p:cNvPr id="588" name="bk object 16">
                    <a:extLst>
                      <a:ext uri="{FF2B5EF4-FFF2-40B4-BE49-F238E27FC236}">
                        <a16:creationId xmlns:a16="http://schemas.microsoft.com/office/drawing/2014/main" id="{3D0A9194-8BB0-4173-BD13-0CB75C6CE88D}"/>
                      </a:ext>
                    </a:extLst>
                  </p:cNvPr>
                  <p:cNvSpPr/>
                  <p:nvPr/>
                </p:nvSpPr>
                <p:spPr>
                  <a:xfrm>
                    <a:off x="516597" y="692924"/>
                    <a:ext cx="0" cy="749300"/>
                  </a:xfrm>
                  <a:custGeom>
                    <a:avLst/>
                    <a:gdLst/>
                    <a:ahLst/>
                    <a:cxnLst/>
                    <a:rect l="l" t="t" r="r" b="b"/>
                    <a:pathLst>
                      <a:path h="749300">
                        <a:moveTo>
                          <a:pt x="0" y="0"/>
                        </a:moveTo>
                        <a:lnTo>
                          <a:pt x="0" y="749274"/>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9" name="bk object 17">
                    <a:extLst>
                      <a:ext uri="{FF2B5EF4-FFF2-40B4-BE49-F238E27FC236}">
                        <a16:creationId xmlns:a16="http://schemas.microsoft.com/office/drawing/2014/main" id="{D188D709-D652-43E9-8462-DFA59C2B209A}"/>
                      </a:ext>
                    </a:extLst>
                  </p:cNvPr>
                  <p:cNvSpPr/>
                  <p:nvPr/>
                </p:nvSpPr>
                <p:spPr>
                  <a:xfrm>
                    <a:off x="539330" y="849820"/>
                    <a:ext cx="0" cy="592455"/>
                  </a:xfrm>
                  <a:custGeom>
                    <a:avLst/>
                    <a:gdLst/>
                    <a:ahLst/>
                    <a:cxnLst/>
                    <a:rect l="l" t="t" r="r" b="b"/>
                    <a:pathLst>
                      <a:path h="592455">
                        <a:moveTo>
                          <a:pt x="0" y="0"/>
                        </a:moveTo>
                        <a:lnTo>
                          <a:pt x="0" y="592391"/>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0" name="bk object 18">
                    <a:extLst>
                      <a:ext uri="{FF2B5EF4-FFF2-40B4-BE49-F238E27FC236}">
                        <a16:creationId xmlns:a16="http://schemas.microsoft.com/office/drawing/2014/main" id="{E8E7A939-384B-411A-9BC0-9E29F88D45D7}"/>
                      </a:ext>
                    </a:extLst>
                  </p:cNvPr>
                  <p:cNvSpPr/>
                  <p:nvPr/>
                </p:nvSpPr>
                <p:spPr>
                  <a:xfrm>
                    <a:off x="562063" y="943368"/>
                    <a:ext cx="0" cy="499109"/>
                  </a:xfrm>
                  <a:custGeom>
                    <a:avLst/>
                    <a:gdLst/>
                    <a:ahLst/>
                    <a:cxnLst/>
                    <a:rect l="l" t="t" r="r" b="b"/>
                    <a:pathLst>
                      <a:path h="499109">
                        <a:moveTo>
                          <a:pt x="0" y="0"/>
                        </a:moveTo>
                        <a:lnTo>
                          <a:pt x="0" y="498830"/>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1" name="bk object 19">
                    <a:extLst>
                      <a:ext uri="{FF2B5EF4-FFF2-40B4-BE49-F238E27FC236}">
                        <a16:creationId xmlns:a16="http://schemas.microsoft.com/office/drawing/2014/main" id="{44F993FF-A58D-4231-8B26-15D0DB0AD6F6}"/>
                      </a:ext>
                    </a:extLst>
                  </p:cNvPr>
                  <p:cNvSpPr/>
                  <p:nvPr/>
                </p:nvSpPr>
                <p:spPr>
                  <a:xfrm>
                    <a:off x="584784" y="959993"/>
                    <a:ext cx="0" cy="482600"/>
                  </a:xfrm>
                  <a:custGeom>
                    <a:avLst/>
                    <a:gdLst/>
                    <a:ahLst/>
                    <a:cxnLst/>
                    <a:rect l="l" t="t" r="r" b="b"/>
                    <a:pathLst>
                      <a:path h="482600">
                        <a:moveTo>
                          <a:pt x="0" y="0"/>
                        </a:moveTo>
                        <a:lnTo>
                          <a:pt x="0" y="482206"/>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2" name="bk object 20">
                    <a:extLst>
                      <a:ext uri="{FF2B5EF4-FFF2-40B4-BE49-F238E27FC236}">
                        <a16:creationId xmlns:a16="http://schemas.microsoft.com/office/drawing/2014/main" id="{1E12C2D0-CAB9-43F3-9A33-E2970464BCCB}"/>
                      </a:ext>
                    </a:extLst>
                  </p:cNvPr>
                  <p:cNvSpPr/>
                  <p:nvPr/>
                </p:nvSpPr>
                <p:spPr>
                  <a:xfrm>
                    <a:off x="607517" y="989406"/>
                    <a:ext cx="0" cy="453390"/>
                  </a:xfrm>
                  <a:custGeom>
                    <a:avLst/>
                    <a:gdLst/>
                    <a:ahLst/>
                    <a:cxnLst/>
                    <a:rect l="l" t="t" r="r" b="b"/>
                    <a:pathLst>
                      <a:path h="453390">
                        <a:moveTo>
                          <a:pt x="0" y="0"/>
                        </a:moveTo>
                        <a:lnTo>
                          <a:pt x="0" y="452793"/>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3" name="bk object 21">
                    <a:extLst>
                      <a:ext uri="{FF2B5EF4-FFF2-40B4-BE49-F238E27FC236}">
                        <a16:creationId xmlns:a16="http://schemas.microsoft.com/office/drawing/2014/main" id="{20DD3C21-2A29-4082-82F5-C6FA8F3F86F4}"/>
                      </a:ext>
                    </a:extLst>
                  </p:cNvPr>
                  <p:cNvSpPr/>
                  <p:nvPr/>
                </p:nvSpPr>
                <p:spPr>
                  <a:xfrm>
                    <a:off x="630250" y="1046632"/>
                    <a:ext cx="0" cy="395605"/>
                  </a:xfrm>
                  <a:custGeom>
                    <a:avLst/>
                    <a:gdLst/>
                    <a:ahLst/>
                    <a:cxnLst/>
                    <a:rect l="l" t="t" r="r" b="b"/>
                    <a:pathLst>
                      <a:path h="395605">
                        <a:moveTo>
                          <a:pt x="0" y="0"/>
                        </a:moveTo>
                        <a:lnTo>
                          <a:pt x="0" y="395566"/>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4" name="bk object 22">
                    <a:extLst>
                      <a:ext uri="{FF2B5EF4-FFF2-40B4-BE49-F238E27FC236}">
                        <a16:creationId xmlns:a16="http://schemas.microsoft.com/office/drawing/2014/main" id="{709A5D19-F09C-4711-BB0C-76AE72B72BFF}"/>
                      </a:ext>
                    </a:extLst>
                  </p:cNvPr>
                  <p:cNvSpPr/>
                  <p:nvPr/>
                </p:nvSpPr>
                <p:spPr>
                  <a:xfrm>
                    <a:off x="652983" y="1082065"/>
                    <a:ext cx="0" cy="360680"/>
                  </a:xfrm>
                  <a:custGeom>
                    <a:avLst/>
                    <a:gdLst/>
                    <a:ahLst/>
                    <a:cxnLst/>
                    <a:rect l="l" t="t" r="r" b="b"/>
                    <a:pathLst>
                      <a:path h="360680">
                        <a:moveTo>
                          <a:pt x="0" y="0"/>
                        </a:moveTo>
                        <a:lnTo>
                          <a:pt x="0" y="360133"/>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5" name="bk object 23">
                    <a:extLst>
                      <a:ext uri="{FF2B5EF4-FFF2-40B4-BE49-F238E27FC236}">
                        <a16:creationId xmlns:a16="http://schemas.microsoft.com/office/drawing/2014/main" id="{E068C53D-0F78-4C01-8A1B-128734296A94}"/>
                      </a:ext>
                    </a:extLst>
                  </p:cNvPr>
                  <p:cNvSpPr/>
                  <p:nvPr/>
                </p:nvSpPr>
                <p:spPr>
                  <a:xfrm>
                    <a:off x="665175" y="1134859"/>
                    <a:ext cx="21590" cy="307340"/>
                  </a:xfrm>
                  <a:custGeom>
                    <a:avLst/>
                    <a:gdLst/>
                    <a:ahLst/>
                    <a:cxnLst/>
                    <a:rect l="l" t="t" r="r" b="b"/>
                    <a:pathLst>
                      <a:path w="21590" h="307340">
                        <a:moveTo>
                          <a:pt x="0" y="307340"/>
                        </a:moveTo>
                        <a:lnTo>
                          <a:pt x="21056" y="307340"/>
                        </a:lnTo>
                        <a:lnTo>
                          <a:pt x="21056" y="0"/>
                        </a:lnTo>
                        <a:lnTo>
                          <a:pt x="0" y="0"/>
                        </a:lnTo>
                        <a:lnTo>
                          <a:pt x="0" y="307340"/>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6" name="bk object 24">
                    <a:extLst>
                      <a:ext uri="{FF2B5EF4-FFF2-40B4-BE49-F238E27FC236}">
                        <a16:creationId xmlns:a16="http://schemas.microsoft.com/office/drawing/2014/main" id="{AD0C0697-6387-4BE9-B70F-01B3229F5F85}"/>
                      </a:ext>
                    </a:extLst>
                  </p:cNvPr>
                  <p:cNvSpPr/>
                  <p:nvPr/>
                </p:nvSpPr>
                <p:spPr>
                  <a:xfrm>
                    <a:off x="687908" y="1146009"/>
                    <a:ext cx="21590" cy="296545"/>
                  </a:xfrm>
                  <a:custGeom>
                    <a:avLst/>
                    <a:gdLst/>
                    <a:ahLst/>
                    <a:cxnLst/>
                    <a:rect l="l" t="t" r="r" b="b"/>
                    <a:pathLst>
                      <a:path w="21590" h="296544">
                        <a:moveTo>
                          <a:pt x="0" y="296189"/>
                        </a:moveTo>
                        <a:lnTo>
                          <a:pt x="21056" y="296189"/>
                        </a:lnTo>
                        <a:lnTo>
                          <a:pt x="21056" y="0"/>
                        </a:lnTo>
                        <a:lnTo>
                          <a:pt x="0" y="0"/>
                        </a:lnTo>
                        <a:lnTo>
                          <a:pt x="0" y="296189"/>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7" name="bk object 25">
                    <a:extLst>
                      <a:ext uri="{FF2B5EF4-FFF2-40B4-BE49-F238E27FC236}">
                        <a16:creationId xmlns:a16="http://schemas.microsoft.com/office/drawing/2014/main" id="{437C9C1A-9F9F-446A-901E-CEBEC65894A7}"/>
                      </a:ext>
                    </a:extLst>
                  </p:cNvPr>
                  <p:cNvSpPr/>
                  <p:nvPr/>
                </p:nvSpPr>
                <p:spPr>
                  <a:xfrm>
                    <a:off x="710641" y="1159332"/>
                    <a:ext cx="21590" cy="283210"/>
                  </a:xfrm>
                  <a:custGeom>
                    <a:avLst/>
                    <a:gdLst/>
                    <a:ahLst/>
                    <a:cxnLst/>
                    <a:rect l="l" t="t" r="r" b="b"/>
                    <a:pathLst>
                      <a:path w="21590" h="283209">
                        <a:moveTo>
                          <a:pt x="0" y="282867"/>
                        </a:moveTo>
                        <a:lnTo>
                          <a:pt x="21056" y="282867"/>
                        </a:lnTo>
                        <a:lnTo>
                          <a:pt x="21056" y="0"/>
                        </a:lnTo>
                        <a:lnTo>
                          <a:pt x="0" y="0"/>
                        </a:lnTo>
                        <a:lnTo>
                          <a:pt x="0" y="28286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8" name="bk object 26">
                    <a:extLst>
                      <a:ext uri="{FF2B5EF4-FFF2-40B4-BE49-F238E27FC236}">
                        <a16:creationId xmlns:a16="http://schemas.microsoft.com/office/drawing/2014/main" id="{7E562582-08C5-40F9-A72D-C9FEE24BE4BE}"/>
                      </a:ext>
                    </a:extLst>
                  </p:cNvPr>
                  <p:cNvSpPr/>
                  <p:nvPr/>
                </p:nvSpPr>
                <p:spPr>
                  <a:xfrm>
                    <a:off x="733361" y="1159332"/>
                    <a:ext cx="21590" cy="283210"/>
                  </a:xfrm>
                  <a:custGeom>
                    <a:avLst/>
                    <a:gdLst/>
                    <a:ahLst/>
                    <a:cxnLst/>
                    <a:rect l="l" t="t" r="r" b="b"/>
                    <a:pathLst>
                      <a:path w="21590" h="283209">
                        <a:moveTo>
                          <a:pt x="0" y="282867"/>
                        </a:moveTo>
                        <a:lnTo>
                          <a:pt x="21056" y="282867"/>
                        </a:lnTo>
                        <a:lnTo>
                          <a:pt x="21056" y="0"/>
                        </a:lnTo>
                        <a:lnTo>
                          <a:pt x="0" y="0"/>
                        </a:lnTo>
                        <a:lnTo>
                          <a:pt x="0" y="28286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99" name="bk object 27">
                    <a:extLst>
                      <a:ext uri="{FF2B5EF4-FFF2-40B4-BE49-F238E27FC236}">
                        <a16:creationId xmlns:a16="http://schemas.microsoft.com/office/drawing/2014/main" id="{1F515917-8AC1-4DC8-8232-52F806170DB2}"/>
                      </a:ext>
                    </a:extLst>
                  </p:cNvPr>
                  <p:cNvSpPr/>
                  <p:nvPr/>
                </p:nvSpPr>
                <p:spPr>
                  <a:xfrm>
                    <a:off x="756094" y="1167282"/>
                    <a:ext cx="21590" cy="274955"/>
                  </a:xfrm>
                  <a:custGeom>
                    <a:avLst/>
                    <a:gdLst/>
                    <a:ahLst/>
                    <a:cxnLst/>
                    <a:rect l="l" t="t" r="r" b="b"/>
                    <a:pathLst>
                      <a:path w="21590" h="274955">
                        <a:moveTo>
                          <a:pt x="0" y="274916"/>
                        </a:moveTo>
                        <a:lnTo>
                          <a:pt x="21056" y="274916"/>
                        </a:lnTo>
                        <a:lnTo>
                          <a:pt x="21056" y="0"/>
                        </a:lnTo>
                        <a:lnTo>
                          <a:pt x="0" y="0"/>
                        </a:lnTo>
                        <a:lnTo>
                          <a:pt x="0" y="274916"/>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0" name="bk object 28">
                    <a:extLst>
                      <a:ext uri="{FF2B5EF4-FFF2-40B4-BE49-F238E27FC236}">
                        <a16:creationId xmlns:a16="http://schemas.microsoft.com/office/drawing/2014/main" id="{C56A7C5F-6EB3-4262-B8ED-1268E83DCFD7}"/>
                      </a:ext>
                    </a:extLst>
                  </p:cNvPr>
                  <p:cNvSpPr/>
                  <p:nvPr/>
                </p:nvSpPr>
                <p:spPr>
                  <a:xfrm>
                    <a:off x="789355" y="1183347"/>
                    <a:ext cx="0" cy="259079"/>
                  </a:xfrm>
                  <a:custGeom>
                    <a:avLst/>
                    <a:gdLst/>
                    <a:ahLst/>
                    <a:cxnLst/>
                    <a:rect l="l" t="t" r="r" b="b"/>
                    <a:pathLst>
                      <a:path h="259080">
                        <a:moveTo>
                          <a:pt x="0" y="0"/>
                        </a:moveTo>
                        <a:lnTo>
                          <a:pt x="0" y="258851"/>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1" name="bk object 29">
                    <a:extLst>
                      <a:ext uri="{FF2B5EF4-FFF2-40B4-BE49-F238E27FC236}">
                        <a16:creationId xmlns:a16="http://schemas.microsoft.com/office/drawing/2014/main" id="{BD3C0207-37EC-425A-9B5C-FA1BDC0370F7}"/>
                      </a:ext>
                    </a:extLst>
                  </p:cNvPr>
                  <p:cNvSpPr/>
                  <p:nvPr/>
                </p:nvSpPr>
                <p:spPr>
                  <a:xfrm>
                    <a:off x="801560" y="1281785"/>
                    <a:ext cx="21590" cy="160655"/>
                  </a:xfrm>
                  <a:custGeom>
                    <a:avLst/>
                    <a:gdLst/>
                    <a:ahLst/>
                    <a:cxnLst/>
                    <a:rect l="l" t="t" r="r" b="b"/>
                    <a:pathLst>
                      <a:path w="21590" h="160655">
                        <a:moveTo>
                          <a:pt x="0" y="160413"/>
                        </a:moveTo>
                        <a:lnTo>
                          <a:pt x="21056" y="160413"/>
                        </a:lnTo>
                        <a:lnTo>
                          <a:pt x="21056" y="0"/>
                        </a:lnTo>
                        <a:lnTo>
                          <a:pt x="0" y="0"/>
                        </a:lnTo>
                        <a:lnTo>
                          <a:pt x="0" y="16041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2" name="bk object 30">
                    <a:extLst>
                      <a:ext uri="{FF2B5EF4-FFF2-40B4-BE49-F238E27FC236}">
                        <a16:creationId xmlns:a16="http://schemas.microsoft.com/office/drawing/2014/main" id="{5D3C0979-7A81-4BC5-94C1-BF3C94D484F3}"/>
                      </a:ext>
                    </a:extLst>
                  </p:cNvPr>
                  <p:cNvSpPr/>
                  <p:nvPr/>
                </p:nvSpPr>
                <p:spPr>
                  <a:xfrm>
                    <a:off x="824293" y="1281785"/>
                    <a:ext cx="21590" cy="160655"/>
                  </a:xfrm>
                  <a:custGeom>
                    <a:avLst/>
                    <a:gdLst/>
                    <a:ahLst/>
                    <a:cxnLst/>
                    <a:rect l="l" t="t" r="r" b="b"/>
                    <a:pathLst>
                      <a:path w="21590" h="160655">
                        <a:moveTo>
                          <a:pt x="0" y="160413"/>
                        </a:moveTo>
                        <a:lnTo>
                          <a:pt x="21056" y="160413"/>
                        </a:lnTo>
                        <a:lnTo>
                          <a:pt x="21056" y="0"/>
                        </a:lnTo>
                        <a:lnTo>
                          <a:pt x="0" y="0"/>
                        </a:lnTo>
                        <a:lnTo>
                          <a:pt x="0" y="16041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3" name="bk object 31">
                    <a:extLst>
                      <a:ext uri="{FF2B5EF4-FFF2-40B4-BE49-F238E27FC236}">
                        <a16:creationId xmlns:a16="http://schemas.microsoft.com/office/drawing/2014/main" id="{5BBD470B-EDAD-489D-AE39-AFD41B94216C}"/>
                      </a:ext>
                    </a:extLst>
                  </p:cNvPr>
                  <p:cNvSpPr/>
                  <p:nvPr/>
                </p:nvSpPr>
                <p:spPr>
                  <a:xfrm>
                    <a:off x="847013" y="1320279"/>
                    <a:ext cx="21590" cy="121920"/>
                  </a:xfrm>
                  <a:custGeom>
                    <a:avLst/>
                    <a:gdLst/>
                    <a:ahLst/>
                    <a:cxnLst/>
                    <a:rect l="l" t="t" r="r" b="b"/>
                    <a:pathLst>
                      <a:path w="21590" h="121919">
                        <a:moveTo>
                          <a:pt x="0" y="121919"/>
                        </a:moveTo>
                        <a:lnTo>
                          <a:pt x="21056" y="121919"/>
                        </a:lnTo>
                        <a:lnTo>
                          <a:pt x="21056" y="0"/>
                        </a:lnTo>
                        <a:lnTo>
                          <a:pt x="0" y="0"/>
                        </a:lnTo>
                        <a:lnTo>
                          <a:pt x="0" y="121919"/>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4" name="bk object 32">
                    <a:extLst>
                      <a:ext uri="{FF2B5EF4-FFF2-40B4-BE49-F238E27FC236}">
                        <a16:creationId xmlns:a16="http://schemas.microsoft.com/office/drawing/2014/main" id="{796B7EFD-4D68-4752-BDB2-A2A16D8192AC}"/>
                      </a:ext>
                    </a:extLst>
                  </p:cNvPr>
                  <p:cNvSpPr/>
                  <p:nvPr/>
                </p:nvSpPr>
                <p:spPr>
                  <a:xfrm>
                    <a:off x="869746" y="1323365"/>
                    <a:ext cx="21590" cy="119380"/>
                  </a:xfrm>
                  <a:custGeom>
                    <a:avLst/>
                    <a:gdLst/>
                    <a:ahLst/>
                    <a:cxnLst/>
                    <a:rect l="l" t="t" r="r" b="b"/>
                    <a:pathLst>
                      <a:path w="21590" h="119380">
                        <a:moveTo>
                          <a:pt x="0" y="118833"/>
                        </a:moveTo>
                        <a:lnTo>
                          <a:pt x="21056" y="118833"/>
                        </a:lnTo>
                        <a:lnTo>
                          <a:pt x="21056" y="0"/>
                        </a:lnTo>
                        <a:lnTo>
                          <a:pt x="0" y="0"/>
                        </a:lnTo>
                        <a:lnTo>
                          <a:pt x="0" y="11883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5" name="bk object 33">
                    <a:extLst>
                      <a:ext uri="{FF2B5EF4-FFF2-40B4-BE49-F238E27FC236}">
                        <a16:creationId xmlns:a16="http://schemas.microsoft.com/office/drawing/2014/main" id="{130B1F57-231E-4918-A485-970D73657783}"/>
                      </a:ext>
                    </a:extLst>
                  </p:cNvPr>
                  <p:cNvSpPr/>
                  <p:nvPr/>
                </p:nvSpPr>
                <p:spPr>
                  <a:xfrm>
                    <a:off x="892479" y="1336573"/>
                    <a:ext cx="21590" cy="106045"/>
                  </a:xfrm>
                  <a:custGeom>
                    <a:avLst/>
                    <a:gdLst/>
                    <a:ahLst/>
                    <a:cxnLst/>
                    <a:rect l="l" t="t" r="r" b="b"/>
                    <a:pathLst>
                      <a:path w="21590" h="106044">
                        <a:moveTo>
                          <a:pt x="0" y="105625"/>
                        </a:moveTo>
                        <a:lnTo>
                          <a:pt x="21056" y="105625"/>
                        </a:lnTo>
                        <a:lnTo>
                          <a:pt x="21056" y="0"/>
                        </a:lnTo>
                        <a:lnTo>
                          <a:pt x="0" y="0"/>
                        </a:lnTo>
                        <a:lnTo>
                          <a:pt x="0" y="105625"/>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6" name="bk object 34">
                    <a:extLst>
                      <a:ext uri="{FF2B5EF4-FFF2-40B4-BE49-F238E27FC236}">
                        <a16:creationId xmlns:a16="http://schemas.microsoft.com/office/drawing/2014/main" id="{32C6F323-C25C-4EB1-9BD8-CC8750624772}"/>
                      </a:ext>
                    </a:extLst>
                  </p:cNvPr>
                  <p:cNvSpPr/>
                  <p:nvPr/>
                </p:nvSpPr>
                <p:spPr>
                  <a:xfrm>
                    <a:off x="915200" y="1336573"/>
                    <a:ext cx="21590" cy="106045"/>
                  </a:xfrm>
                  <a:custGeom>
                    <a:avLst/>
                    <a:gdLst/>
                    <a:ahLst/>
                    <a:cxnLst/>
                    <a:rect l="l" t="t" r="r" b="b"/>
                    <a:pathLst>
                      <a:path w="21590" h="106044">
                        <a:moveTo>
                          <a:pt x="0" y="105625"/>
                        </a:moveTo>
                        <a:lnTo>
                          <a:pt x="21056" y="105625"/>
                        </a:lnTo>
                        <a:lnTo>
                          <a:pt x="21056" y="0"/>
                        </a:lnTo>
                        <a:lnTo>
                          <a:pt x="0" y="0"/>
                        </a:lnTo>
                        <a:lnTo>
                          <a:pt x="0" y="105625"/>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7" name="bk object 35">
                    <a:extLst>
                      <a:ext uri="{FF2B5EF4-FFF2-40B4-BE49-F238E27FC236}">
                        <a16:creationId xmlns:a16="http://schemas.microsoft.com/office/drawing/2014/main" id="{EA2DCCB7-2664-43EB-9069-F463CA0E2204}"/>
                      </a:ext>
                    </a:extLst>
                  </p:cNvPr>
                  <p:cNvSpPr/>
                  <p:nvPr/>
                </p:nvSpPr>
                <p:spPr>
                  <a:xfrm>
                    <a:off x="937933" y="1342250"/>
                    <a:ext cx="21590" cy="100330"/>
                  </a:xfrm>
                  <a:custGeom>
                    <a:avLst/>
                    <a:gdLst/>
                    <a:ahLst/>
                    <a:cxnLst/>
                    <a:rect l="l" t="t" r="r" b="b"/>
                    <a:pathLst>
                      <a:path w="21590" h="100330">
                        <a:moveTo>
                          <a:pt x="0" y="99961"/>
                        </a:moveTo>
                        <a:lnTo>
                          <a:pt x="21056" y="99961"/>
                        </a:lnTo>
                        <a:lnTo>
                          <a:pt x="21056" y="0"/>
                        </a:lnTo>
                        <a:lnTo>
                          <a:pt x="0" y="0"/>
                        </a:lnTo>
                        <a:lnTo>
                          <a:pt x="0" y="99961"/>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8" name="bk object 36">
                    <a:extLst>
                      <a:ext uri="{FF2B5EF4-FFF2-40B4-BE49-F238E27FC236}">
                        <a16:creationId xmlns:a16="http://schemas.microsoft.com/office/drawing/2014/main" id="{AED185FD-8039-4D40-A8C7-F325DFA5ABD4}"/>
                      </a:ext>
                    </a:extLst>
                  </p:cNvPr>
                  <p:cNvSpPr/>
                  <p:nvPr/>
                </p:nvSpPr>
                <p:spPr>
                  <a:xfrm>
                    <a:off x="960666" y="1344015"/>
                    <a:ext cx="21590" cy="98425"/>
                  </a:xfrm>
                  <a:custGeom>
                    <a:avLst/>
                    <a:gdLst/>
                    <a:ahLst/>
                    <a:cxnLst/>
                    <a:rect l="l" t="t" r="r" b="b"/>
                    <a:pathLst>
                      <a:path w="21590" h="98425">
                        <a:moveTo>
                          <a:pt x="0" y="98183"/>
                        </a:moveTo>
                        <a:lnTo>
                          <a:pt x="21056" y="98183"/>
                        </a:lnTo>
                        <a:lnTo>
                          <a:pt x="21056" y="0"/>
                        </a:lnTo>
                        <a:lnTo>
                          <a:pt x="0" y="0"/>
                        </a:lnTo>
                        <a:lnTo>
                          <a:pt x="0" y="9818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09" name="bk object 37">
                    <a:extLst>
                      <a:ext uri="{FF2B5EF4-FFF2-40B4-BE49-F238E27FC236}">
                        <a16:creationId xmlns:a16="http://schemas.microsoft.com/office/drawing/2014/main" id="{3E641FA2-F287-467E-B963-6B0F07697BB5}"/>
                      </a:ext>
                    </a:extLst>
                  </p:cNvPr>
                  <p:cNvSpPr/>
                  <p:nvPr/>
                </p:nvSpPr>
                <p:spPr>
                  <a:xfrm>
                    <a:off x="983386" y="1352359"/>
                    <a:ext cx="21590" cy="90170"/>
                  </a:xfrm>
                  <a:custGeom>
                    <a:avLst/>
                    <a:gdLst/>
                    <a:ahLst/>
                    <a:cxnLst/>
                    <a:rect l="l" t="t" r="r" b="b"/>
                    <a:pathLst>
                      <a:path w="21590" h="90169">
                        <a:moveTo>
                          <a:pt x="0" y="89852"/>
                        </a:moveTo>
                        <a:lnTo>
                          <a:pt x="21056" y="89852"/>
                        </a:lnTo>
                        <a:lnTo>
                          <a:pt x="21056" y="0"/>
                        </a:lnTo>
                        <a:lnTo>
                          <a:pt x="0" y="0"/>
                        </a:lnTo>
                        <a:lnTo>
                          <a:pt x="0" y="89852"/>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0" name="bk object 38">
                    <a:extLst>
                      <a:ext uri="{FF2B5EF4-FFF2-40B4-BE49-F238E27FC236}">
                        <a16:creationId xmlns:a16="http://schemas.microsoft.com/office/drawing/2014/main" id="{F9ADD84B-BB77-4F1D-AC42-B10EA7AA1C56}"/>
                      </a:ext>
                    </a:extLst>
                  </p:cNvPr>
                  <p:cNvSpPr/>
                  <p:nvPr/>
                </p:nvSpPr>
                <p:spPr>
                  <a:xfrm>
                    <a:off x="1006132" y="1355534"/>
                    <a:ext cx="21590" cy="86995"/>
                  </a:xfrm>
                  <a:custGeom>
                    <a:avLst/>
                    <a:gdLst/>
                    <a:ahLst/>
                    <a:cxnLst/>
                    <a:rect l="l" t="t" r="r" b="b"/>
                    <a:pathLst>
                      <a:path w="21590" h="86994">
                        <a:moveTo>
                          <a:pt x="0" y="86677"/>
                        </a:moveTo>
                        <a:lnTo>
                          <a:pt x="21056" y="86677"/>
                        </a:lnTo>
                        <a:lnTo>
                          <a:pt x="21056" y="0"/>
                        </a:lnTo>
                        <a:lnTo>
                          <a:pt x="0" y="0"/>
                        </a:lnTo>
                        <a:lnTo>
                          <a:pt x="0" y="8667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1" name="bk object 39">
                    <a:extLst>
                      <a:ext uri="{FF2B5EF4-FFF2-40B4-BE49-F238E27FC236}">
                        <a16:creationId xmlns:a16="http://schemas.microsoft.com/office/drawing/2014/main" id="{4EF5EFA5-553A-42C1-939E-43BEBCF7646D}"/>
                      </a:ext>
                    </a:extLst>
                  </p:cNvPr>
                  <p:cNvSpPr/>
                  <p:nvPr/>
                </p:nvSpPr>
                <p:spPr>
                  <a:xfrm>
                    <a:off x="1028852" y="1363954"/>
                    <a:ext cx="21590" cy="78740"/>
                  </a:xfrm>
                  <a:custGeom>
                    <a:avLst/>
                    <a:gdLst/>
                    <a:ahLst/>
                    <a:cxnLst/>
                    <a:rect l="l" t="t" r="r" b="b"/>
                    <a:pathLst>
                      <a:path w="21590" h="78740">
                        <a:moveTo>
                          <a:pt x="0" y="78257"/>
                        </a:moveTo>
                        <a:lnTo>
                          <a:pt x="21056" y="78257"/>
                        </a:lnTo>
                        <a:lnTo>
                          <a:pt x="21056" y="0"/>
                        </a:lnTo>
                        <a:lnTo>
                          <a:pt x="0" y="0"/>
                        </a:lnTo>
                        <a:lnTo>
                          <a:pt x="0" y="7825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2" name="bk object 40">
                    <a:extLst>
                      <a:ext uri="{FF2B5EF4-FFF2-40B4-BE49-F238E27FC236}">
                        <a16:creationId xmlns:a16="http://schemas.microsoft.com/office/drawing/2014/main" id="{9B6026EF-405F-4BBB-B27C-2EA99E2C2705}"/>
                      </a:ext>
                    </a:extLst>
                  </p:cNvPr>
                  <p:cNvSpPr/>
                  <p:nvPr/>
                </p:nvSpPr>
                <p:spPr>
                  <a:xfrm>
                    <a:off x="1051585" y="1372692"/>
                    <a:ext cx="21590" cy="69850"/>
                  </a:xfrm>
                  <a:custGeom>
                    <a:avLst/>
                    <a:gdLst/>
                    <a:ahLst/>
                    <a:cxnLst/>
                    <a:rect l="l" t="t" r="r" b="b"/>
                    <a:pathLst>
                      <a:path w="21590" h="69850">
                        <a:moveTo>
                          <a:pt x="0" y="69507"/>
                        </a:moveTo>
                        <a:lnTo>
                          <a:pt x="21056" y="69507"/>
                        </a:lnTo>
                        <a:lnTo>
                          <a:pt x="21056" y="0"/>
                        </a:lnTo>
                        <a:lnTo>
                          <a:pt x="0" y="0"/>
                        </a:lnTo>
                        <a:lnTo>
                          <a:pt x="0" y="6950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3" name="bk object 41">
                    <a:extLst>
                      <a:ext uri="{FF2B5EF4-FFF2-40B4-BE49-F238E27FC236}">
                        <a16:creationId xmlns:a16="http://schemas.microsoft.com/office/drawing/2014/main" id="{7C169010-BA17-4E75-9F88-6C0033D11BC3}"/>
                      </a:ext>
                    </a:extLst>
                  </p:cNvPr>
                  <p:cNvSpPr/>
                  <p:nvPr/>
                </p:nvSpPr>
                <p:spPr>
                  <a:xfrm>
                    <a:off x="1074318" y="1372692"/>
                    <a:ext cx="21590" cy="69850"/>
                  </a:xfrm>
                  <a:custGeom>
                    <a:avLst/>
                    <a:gdLst/>
                    <a:ahLst/>
                    <a:cxnLst/>
                    <a:rect l="l" t="t" r="r" b="b"/>
                    <a:pathLst>
                      <a:path w="21590" h="69850">
                        <a:moveTo>
                          <a:pt x="0" y="69507"/>
                        </a:moveTo>
                        <a:lnTo>
                          <a:pt x="21056" y="69507"/>
                        </a:lnTo>
                        <a:lnTo>
                          <a:pt x="21056" y="0"/>
                        </a:lnTo>
                        <a:lnTo>
                          <a:pt x="0" y="0"/>
                        </a:lnTo>
                        <a:lnTo>
                          <a:pt x="0" y="6950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4" name="bk object 42">
                    <a:extLst>
                      <a:ext uri="{FF2B5EF4-FFF2-40B4-BE49-F238E27FC236}">
                        <a16:creationId xmlns:a16="http://schemas.microsoft.com/office/drawing/2014/main" id="{366A4045-0AC5-4268-8FDF-02A8DDB0FF9E}"/>
                      </a:ext>
                    </a:extLst>
                  </p:cNvPr>
                  <p:cNvSpPr/>
                  <p:nvPr/>
                </p:nvSpPr>
                <p:spPr>
                  <a:xfrm>
                    <a:off x="1097038" y="1375930"/>
                    <a:ext cx="21590" cy="66675"/>
                  </a:xfrm>
                  <a:custGeom>
                    <a:avLst/>
                    <a:gdLst/>
                    <a:ahLst/>
                    <a:cxnLst/>
                    <a:rect l="l" t="t" r="r" b="b"/>
                    <a:pathLst>
                      <a:path w="21590" h="66675">
                        <a:moveTo>
                          <a:pt x="0" y="66268"/>
                        </a:moveTo>
                        <a:lnTo>
                          <a:pt x="21056" y="66268"/>
                        </a:lnTo>
                        <a:lnTo>
                          <a:pt x="21056" y="0"/>
                        </a:lnTo>
                        <a:lnTo>
                          <a:pt x="0" y="0"/>
                        </a:lnTo>
                        <a:lnTo>
                          <a:pt x="0" y="66268"/>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5" name="bk object 43">
                    <a:extLst>
                      <a:ext uri="{FF2B5EF4-FFF2-40B4-BE49-F238E27FC236}">
                        <a16:creationId xmlns:a16="http://schemas.microsoft.com/office/drawing/2014/main" id="{8D6F5918-519D-421C-BA8C-DE70CF97C1C0}"/>
                      </a:ext>
                    </a:extLst>
                  </p:cNvPr>
                  <p:cNvSpPr/>
                  <p:nvPr/>
                </p:nvSpPr>
                <p:spPr>
                  <a:xfrm>
                    <a:off x="1130300" y="1389392"/>
                    <a:ext cx="0" cy="53340"/>
                  </a:xfrm>
                  <a:custGeom>
                    <a:avLst/>
                    <a:gdLst/>
                    <a:ahLst/>
                    <a:cxnLst/>
                    <a:rect l="l" t="t" r="r" b="b"/>
                    <a:pathLst>
                      <a:path h="53340">
                        <a:moveTo>
                          <a:pt x="0" y="0"/>
                        </a:moveTo>
                        <a:lnTo>
                          <a:pt x="0" y="52819"/>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6" name="bk object 44">
                    <a:extLst>
                      <a:ext uri="{FF2B5EF4-FFF2-40B4-BE49-F238E27FC236}">
                        <a16:creationId xmlns:a16="http://schemas.microsoft.com/office/drawing/2014/main" id="{0C18C25B-3E5B-45E5-BFDC-EB4B9E397CB3}"/>
                      </a:ext>
                    </a:extLst>
                  </p:cNvPr>
                  <p:cNvSpPr/>
                  <p:nvPr/>
                </p:nvSpPr>
                <p:spPr>
                  <a:xfrm>
                    <a:off x="1142504" y="1418405"/>
                    <a:ext cx="21590" cy="0"/>
                  </a:xfrm>
                  <a:custGeom>
                    <a:avLst/>
                    <a:gdLst/>
                    <a:ahLst/>
                    <a:cxnLst/>
                    <a:rect l="l" t="t" r="r" b="b"/>
                    <a:pathLst>
                      <a:path w="21590">
                        <a:moveTo>
                          <a:pt x="0" y="0"/>
                        </a:moveTo>
                        <a:lnTo>
                          <a:pt x="21056" y="0"/>
                        </a:lnTo>
                      </a:path>
                    </a:pathLst>
                  </a:custGeom>
                  <a:ln w="47612">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7" name="bk object 45">
                    <a:extLst>
                      <a:ext uri="{FF2B5EF4-FFF2-40B4-BE49-F238E27FC236}">
                        <a16:creationId xmlns:a16="http://schemas.microsoft.com/office/drawing/2014/main" id="{7101A205-12E0-424E-AA89-A4D51854C5BD}"/>
                      </a:ext>
                    </a:extLst>
                  </p:cNvPr>
                  <p:cNvSpPr/>
                  <p:nvPr/>
                </p:nvSpPr>
                <p:spPr>
                  <a:xfrm>
                    <a:off x="1165225" y="1420539"/>
                    <a:ext cx="21590" cy="0"/>
                  </a:xfrm>
                  <a:custGeom>
                    <a:avLst/>
                    <a:gdLst/>
                    <a:ahLst/>
                    <a:cxnLst/>
                    <a:rect l="l" t="t" r="r" b="b"/>
                    <a:pathLst>
                      <a:path w="21590">
                        <a:moveTo>
                          <a:pt x="0" y="0"/>
                        </a:moveTo>
                        <a:lnTo>
                          <a:pt x="21056" y="0"/>
                        </a:lnTo>
                      </a:path>
                    </a:pathLst>
                  </a:custGeom>
                  <a:ln w="43345">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8" name="bk object 46">
                    <a:extLst>
                      <a:ext uri="{FF2B5EF4-FFF2-40B4-BE49-F238E27FC236}">
                        <a16:creationId xmlns:a16="http://schemas.microsoft.com/office/drawing/2014/main" id="{5698E337-024F-4C0D-A205-69015FEB97E4}"/>
                      </a:ext>
                    </a:extLst>
                  </p:cNvPr>
                  <p:cNvSpPr/>
                  <p:nvPr/>
                </p:nvSpPr>
                <p:spPr>
                  <a:xfrm>
                    <a:off x="1187958" y="1424819"/>
                    <a:ext cx="21590" cy="0"/>
                  </a:xfrm>
                  <a:custGeom>
                    <a:avLst/>
                    <a:gdLst/>
                    <a:ahLst/>
                    <a:cxnLst/>
                    <a:rect l="l" t="t" r="r" b="b"/>
                    <a:pathLst>
                      <a:path w="21590">
                        <a:moveTo>
                          <a:pt x="0" y="0"/>
                        </a:moveTo>
                        <a:lnTo>
                          <a:pt x="21056" y="0"/>
                        </a:lnTo>
                      </a:path>
                    </a:pathLst>
                  </a:custGeom>
                  <a:ln w="34759">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19" name="bk object 47">
                    <a:extLst>
                      <a:ext uri="{FF2B5EF4-FFF2-40B4-BE49-F238E27FC236}">
                        <a16:creationId xmlns:a16="http://schemas.microsoft.com/office/drawing/2014/main" id="{83DA1229-B2B4-44AA-AFCA-6FE5D07586C0}"/>
                      </a:ext>
                    </a:extLst>
                  </p:cNvPr>
                  <p:cNvSpPr/>
                  <p:nvPr/>
                </p:nvSpPr>
                <p:spPr>
                  <a:xfrm>
                    <a:off x="1210691" y="1431372"/>
                    <a:ext cx="21590" cy="0"/>
                  </a:xfrm>
                  <a:custGeom>
                    <a:avLst/>
                    <a:gdLst/>
                    <a:ahLst/>
                    <a:cxnLst/>
                    <a:rect l="l" t="t" r="r" b="b"/>
                    <a:pathLst>
                      <a:path w="21590">
                        <a:moveTo>
                          <a:pt x="0" y="0"/>
                        </a:moveTo>
                        <a:lnTo>
                          <a:pt x="21056" y="0"/>
                        </a:lnTo>
                      </a:path>
                    </a:pathLst>
                  </a:custGeom>
                  <a:ln w="21678">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0" name="bk object 48">
                    <a:extLst>
                      <a:ext uri="{FF2B5EF4-FFF2-40B4-BE49-F238E27FC236}">
                        <a16:creationId xmlns:a16="http://schemas.microsoft.com/office/drawing/2014/main" id="{94844B11-8D05-411D-85FC-C2C2B70EB9CC}"/>
                      </a:ext>
                    </a:extLst>
                  </p:cNvPr>
                  <p:cNvSpPr/>
                  <p:nvPr/>
                </p:nvSpPr>
                <p:spPr>
                  <a:xfrm>
                    <a:off x="1233424" y="1434420"/>
                    <a:ext cx="21590" cy="0"/>
                  </a:xfrm>
                  <a:custGeom>
                    <a:avLst/>
                    <a:gdLst/>
                    <a:ahLst/>
                    <a:cxnLst/>
                    <a:rect l="l" t="t" r="r" b="b"/>
                    <a:pathLst>
                      <a:path w="21590">
                        <a:moveTo>
                          <a:pt x="0" y="0"/>
                        </a:moveTo>
                        <a:lnTo>
                          <a:pt x="21056" y="0"/>
                        </a:lnTo>
                      </a:path>
                    </a:pathLst>
                  </a:custGeom>
                  <a:ln w="15582">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1" name="bk object 49">
                    <a:extLst>
                      <a:ext uri="{FF2B5EF4-FFF2-40B4-BE49-F238E27FC236}">
                        <a16:creationId xmlns:a16="http://schemas.microsoft.com/office/drawing/2014/main" id="{4E5103E3-71D1-4F67-A8DA-CA12CBB08FB1}"/>
                      </a:ext>
                    </a:extLst>
                  </p:cNvPr>
                  <p:cNvSpPr/>
                  <p:nvPr/>
                </p:nvSpPr>
                <p:spPr>
                  <a:xfrm>
                    <a:off x="1256157" y="1435182"/>
                    <a:ext cx="21590" cy="0"/>
                  </a:xfrm>
                  <a:custGeom>
                    <a:avLst/>
                    <a:gdLst/>
                    <a:ahLst/>
                    <a:cxnLst/>
                    <a:rect l="l" t="t" r="r" b="b"/>
                    <a:pathLst>
                      <a:path w="21590">
                        <a:moveTo>
                          <a:pt x="0" y="0"/>
                        </a:moveTo>
                        <a:lnTo>
                          <a:pt x="21056" y="0"/>
                        </a:lnTo>
                      </a:path>
                    </a:pathLst>
                  </a:custGeom>
                  <a:ln w="14033">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2" name="bk object 50">
                    <a:extLst>
                      <a:ext uri="{FF2B5EF4-FFF2-40B4-BE49-F238E27FC236}">
                        <a16:creationId xmlns:a16="http://schemas.microsoft.com/office/drawing/2014/main" id="{9A271822-FB62-4551-B05A-6B9C2869459B}"/>
                      </a:ext>
                    </a:extLst>
                  </p:cNvPr>
                  <p:cNvSpPr/>
                  <p:nvPr/>
                </p:nvSpPr>
                <p:spPr>
                  <a:xfrm>
                    <a:off x="1278877" y="1437538"/>
                    <a:ext cx="21590" cy="0"/>
                  </a:xfrm>
                  <a:custGeom>
                    <a:avLst/>
                    <a:gdLst/>
                    <a:ahLst/>
                    <a:cxnLst/>
                    <a:rect l="l" t="t" r="r" b="b"/>
                    <a:pathLst>
                      <a:path w="21590">
                        <a:moveTo>
                          <a:pt x="0" y="0"/>
                        </a:moveTo>
                        <a:lnTo>
                          <a:pt x="21056" y="0"/>
                        </a:lnTo>
                      </a:path>
                    </a:pathLst>
                  </a:custGeom>
                  <a:ln w="9321">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3" name="bk object 51">
                    <a:extLst>
                      <a:ext uri="{FF2B5EF4-FFF2-40B4-BE49-F238E27FC236}">
                        <a16:creationId xmlns:a16="http://schemas.microsoft.com/office/drawing/2014/main" id="{C6504052-7DD8-4DF8-B0C2-E28606782FB3}"/>
                      </a:ext>
                    </a:extLst>
                  </p:cNvPr>
                  <p:cNvSpPr/>
                  <p:nvPr/>
                </p:nvSpPr>
                <p:spPr>
                  <a:xfrm>
                    <a:off x="1301610" y="1438306"/>
                    <a:ext cx="21590" cy="0"/>
                  </a:xfrm>
                  <a:custGeom>
                    <a:avLst/>
                    <a:gdLst/>
                    <a:ahLst/>
                    <a:cxnLst/>
                    <a:rect l="l" t="t" r="r" b="b"/>
                    <a:pathLst>
                      <a:path w="21590">
                        <a:moveTo>
                          <a:pt x="0" y="0"/>
                        </a:moveTo>
                        <a:lnTo>
                          <a:pt x="21043" y="0"/>
                        </a:lnTo>
                      </a:path>
                    </a:pathLst>
                  </a:custGeom>
                  <a:ln w="7785">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4" name="bk object 52">
                    <a:extLst>
                      <a:ext uri="{FF2B5EF4-FFF2-40B4-BE49-F238E27FC236}">
                        <a16:creationId xmlns:a16="http://schemas.microsoft.com/office/drawing/2014/main" id="{F58B06CD-ECCA-474C-A199-ADCF5925D8FE}"/>
                      </a:ext>
                    </a:extLst>
                  </p:cNvPr>
                  <p:cNvSpPr/>
                  <p:nvPr/>
                </p:nvSpPr>
                <p:spPr>
                  <a:xfrm>
                    <a:off x="1324343" y="1446657"/>
                    <a:ext cx="21590" cy="0"/>
                  </a:xfrm>
                  <a:custGeom>
                    <a:avLst/>
                    <a:gdLst/>
                    <a:ahLst/>
                    <a:cxnLst/>
                    <a:rect l="l" t="t" r="r" b="b"/>
                    <a:pathLst>
                      <a:path w="21590">
                        <a:moveTo>
                          <a:pt x="0" y="0"/>
                        </a:moveTo>
                        <a:lnTo>
                          <a:pt x="21043" y="0"/>
                        </a:lnTo>
                      </a:path>
                    </a:pathLst>
                  </a:custGeom>
                  <a:ln w="12318">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5" name="bk object 53">
                    <a:extLst>
                      <a:ext uri="{FF2B5EF4-FFF2-40B4-BE49-F238E27FC236}">
                        <a16:creationId xmlns:a16="http://schemas.microsoft.com/office/drawing/2014/main" id="{C89620F1-D524-46BA-B155-A5BB30CB1CDE}"/>
                      </a:ext>
                    </a:extLst>
                  </p:cNvPr>
                  <p:cNvSpPr/>
                  <p:nvPr/>
                </p:nvSpPr>
                <p:spPr>
                  <a:xfrm>
                    <a:off x="1357591" y="1440497"/>
                    <a:ext cx="0" cy="64769"/>
                  </a:xfrm>
                  <a:custGeom>
                    <a:avLst/>
                    <a:gdLst/>
                    <a:ahLst/>
                    <a:cxnLst/>
                    <a:rect l="l" t="t" r="r" b="b"/>
                    <a:pathLst>
                      <a:path h="64769">
                        <a:moveTo>
                          <a:pt x="0" y="0"/>
                        </a:moveTo>
                        <a:lnTo>
                          <a:pt x="0" y="64655"/>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6" name="bk object 54">
                    <a:extLst>
                      <a:ext uri="{FF2B5EF4-FFF2-40B4-BE49-F238E27FC236}">
                        <a16:creationId xmlns:a16="http://schemas.microsoft.com/office/drawing/2014/main" id="{78A696AE-64F6-40E3-A54B-C51130970460}"/>
                      </a:ext>
                    </a:extLst>
                  </p:cNvPr>
                  <p:cNvSpPr/>
                  <p:nvPr/>
                </p:nvSpPr>
                <p:spPr>
                  <a:xfrm>
                    <a:off x="1380324" y="1440497"/>
                    <a:ext cx="0" cy="79375"/>
                  </a:xfrm>
                  <a:custGeom>
                    <a:avLst/>
                    <a:gdLst/>
                    <a:ahLst/>
                    <a:cxnLst/>
                    <a:rect l="l" t="t" r="r" b="b"/>
                    <a:pathLst>
                      <a:path h="79375">
                        <a:moveTo>
                          <a:pt x="0" y="0"/>
                        </a:moveTo>
                        <a:lnTo>
                          <a:pt x="0" y="78955"/>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7" name="bk object 55">
                    <a:extLst>
                      <a:ext uri="{FF2B5EF4-FFF2-40B4-BE49-F238E27FC236}">
                        <a16:creationId xmlns:a16="http://schemas.microsoft.com/office/drawing/2014/main" id="{37A91A2E-9CB3-4A1E-AB9F-BD6BDC798D24}"/>
                      </a:ext>
                    </a:extLst>
                  </p:cNvPr>
                  <p:cNvSpPr/>
                  <p:nvPr/>
                </p:nvSpPr>
                <p:spPr>
                  <a:xfrm>
                    <a:off x="1403057" y="1440497"/>
                    <a:ext cx="0" cy="96520"/>
                  </a:xfrm>
                  <a:custGeom>
                    <a:avLst/>
                    <a:gdLst/>
                    <a:ahLst/>
                    <a:cxnLst/>
                    <a:rect l="l" t="t" r="r" b="b"/>
                    <a:pathLst>
                      <a:path h="96519">
                        <a:moveTo>
                          <a:pt x="0" y="0"/>
                        </a:moveTo>
                        <a:lnTo>
                          <a:pt x="0" y="96367"/>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8" name="bk object 56">
                    <a:extLst>
                      <a:ext uri="{FF2B5EF4-FFF2-40B4-BE49-F238E27FC236}">
                        <a16:creationId xmlns:a16="http://schemas.microsoft.com/office/drawing/2014/main" id="{E9DCF9F6-EF30-471B-BD9B-CAA556B6822C}"/>
                      </a:ext>
                    </a:extLst>
                  </p:cNvPr>
                  <p:cNvSpPr/>
                  <p:nvPr/>
                </p:nvSpPr>
                <p:spPr>
                  <a:xfrm>
                    <a:off x="1415249" y="1440497"/>
                    <a:ext cx="21590" cy="143510"/>
                  </a:xfrm>
                  <a:custGeom>
                    <a:avLst/>
                    <a:gdLst/>
                    <a:ahLst/>
                    <a:cxnLst/>
                    <a:rect l="l" t="t" r="r" b="b"/>
                    <a:pathLst>
                      <a:path w="21590" h="143509">
                        <a:moveTo>
                          <a:pt x="0" y="142925"/>
                        </a:moveTo>
                        <a:lnTo>
                          <a:pt x="21056" y="142925"/>
                        </a:lnTo>
                        <a:lnTo>
                          <a:pt x="21056" y="0"/>
                        </a:lnTo>
                        <a:lnTo>
                          <a:pt x="0" y="0"/>
                        </a:lnTo>
                        <a:lnTo>
                          <a:pt x="0" y="142925"/>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29" name="bk object 57">
                    <a:extLst>
                      <a:ext uri="{FF2B5EF4-FFF2-40B4-BE49-F238E27FC236}">
                        <a16:creationId xmlns:a16="http://schemas.microsoft.com/office/drawing/2014/main" id="{0411B7FD-4E78-48E5-B9E3-4D5AA96E8A69}"/>
                      </a:ext>
                    </a:extLst>
                  </p:cNvPr>
                  <p:cNvSpPr/>
                  <p:nvPr/>
                </p:nvSpPr>
                <p:spPr>
                  <a:xfrm>
                    <a:off x="1437982" y="1440497"/>
                    <a:ext cx="21590" cy="146685"/>
                  </a:xfrm>
                  <a:custGeom>
                    <a:avLst/>
                    <a:gdLst/>
                    <a:ahLst/>
                    <a:cxnLst/>
                    <a:rect l="l" t="t" r="r" b="b"/>
                    <a:pathLst>
                      <a:path w="21590" h="146684">
                        <a:moveTo>
                          <a:pt x="0" y="146405"/>
                        </a:moveTo>
                        <a:lnTo>
                          <a:pt x="21056" y="146405"/>
                        </a:lnTo>
                        <a:lnTo>
                          <a:pt x="21056" y="0"/>
                        </a:lnTo>
                        <a:lnTo>
                          <a:pt x="0" y="0"/>
                        </a:lnTo>
                        <a:lnTo>
                          <a:pt x="0" y="146405"/>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0" name="bk object 58">
                    <a:extLst>
                      <a:ext uri="{FF2B5EF4-FFF2-40B4-BE49-F238E27FC236}">
                        <a16:creationId xmlns:a16="http://schemas.microsoft.com/office/drawing/2014/main" id="{3A66109F-F7C9-4DD6-93FE-6373283B7DA7}"/>
                      </a:ext>
                    </a:extLst>
                  </p:cNvPr>
                  <p:cNvSpPr/>
                  <p:nvPr/>
                </p:nvSpPr>
                <p:spPr>
                  <a:xfrm>
                    <a:off x="1460715" y="1440497"/>
                    <a:ext cx="21590" cy="153035"/>
                  </a:xfrm>
                  <a:custGeom>
                    <a:avLst/>
                    <a:gdLst/>
                    <a:ahLst/>
                    <a:cxnLst/>
                    <a:rect l="l" t="t" r="r" b="b"/>
                    <a:pathLst>
                      <a:path w="21590" h="153034">
                        <a:moveTo>
                          <a:pt x="0" y="152628"/>
                        </a:moveTo>
                        <a:lnTo>
                          <a:pt x="21056" y="152628"/>
                        </a:lnTo>
                        <a:lnTo>
                          <a:pt x="21056" y="0"/>
                        </a:lnTo>
                        <a:lnTo>
                          <a:pt x="0" y="0"/>
                        </a:lnTo>
                        <a:lnTo>
                          <a:pt x="0" y="152628"/>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1" name="bk object 59">
                    <a:extLst>
                      <a:ext uri="{FF2B5EF4-FFF2-40B4-BE49-F238E27FC236}">
                        <a16:creationId xmlns:a16="http://schemas.microsoft.com/office/drawing/2014/main" id="{DA345777-473B-4264-9B93-07EC194F80FD}"/>
                      </a:ext>
                    </a:extLst>
                  </p:cNvPr>
                  <p:cNvSpPr/>
                  <p:nvPr/>
                </p:nvSpPr>
                <p:spPr>
                  <a:xfrm>
                    <a:off x="1483448" y="1440497"/>
                    <a:ext cx="21590" cy="153035"/>
                  </a:xfrm>
                  <a:custGeom>
                    <a:avLst/>
                    <a:gdLst/>
                    <a:ahLst/>
                    <a:cxnLst/>
                    <a:rect l="l" t="t" r="r" b="b"/>
                    <a:pathLst>
                      <a:path w="21590" h="153034">
                        <a:moveTo>
                          <a:pt x="0" y="152628"/>
                        </a:moveTo>
                        <a:lnTo>
                          <a:pt x="21056" y="152628"/>
                        </a:lnTo>
                        <a:lnTo>
                          <a:pt x="21056" y="0"/>
                        </a:lnTo>
                        <a:lnTo>
                          <a:pt x="0" y="0"/>
                        </a:lnTo>
                        <a:lnTo>
                          <a:pt x="0" y="152628"/>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2" name="bk object 60">
                    <a:extLst>
                      <a:ext uri="{FF2B5EF4-FFF2-40B4-BE49-F238E27FC236}">
                        <a16:creationId xmlns:a16="http://schemas.microsoft.com/office/drawing/2014/main" id="{134E1E99-3B18-4438-82E9-0C14823F2A0B}"/>
                      </a:ext>
                    </a:extLst>
                  </p:cNvPr>
                  <p:cNvSpPr/>
                  <p:nvPr/>
                </p:nvSpPr>
                <p:spPr>
                  <a:xfrm>
                    <a:off x="1506181" y="1440497"/>
                    <a:ext cx="21590" cy="158115"/>
                  </a:xfrm>
                  <a:custGeom>
                    <a:avLst/>
                    <a:gdLst/>
                    <a:ahLst/>
                    <a:cxnLst/>
                    <a:rect l="l" t="t" r="r" b="b"/>
                    <a:pathLst>
                      <a:path w="21590" h="158115">
                        <a:moveTo>
                          <a:pt x="0" y="157759"/>
                        </a:moveTo>
                        <a:lnTo>
                          <a:pt x="21056" y="157759"/>
                        </a:lnTo>
                        <a:lnTo>
                          <a:pt x="21056" y="0"/>
                        </a:lnTo>
                        <a:lnTo>
                          <a:pt x="0" y="0"/>
                        </a:lnTo>
                        <a:lnTo>
                          <a:pt x="0" y="157759"/>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3" name="bk object 61">
                    <a:extLst>
                      <a:ext uri="{FF2B5EF4-FFF2-40B4-BE49-F238E27FC236}">
                        <a16:creationId xmlns:a16="http://schemas.microsoft.com/office/drawing/2014/main" id="{9D2A2DA6-B5F0-4032-B9CA-257F007EF0A0}"/>
                      </a:ext>
                    </a:extLst>
                  </p:cNvPr>
                  <p:cNvSpPr/>
                  <p:nvPr/>
                </p:nvSpPr>
                <p:spPr>
                  <a:xfrm>
                    <a:off x="1528902" y="1440497"/>
                    <a:ext cx="21590" cy="161290"/>
                  </a:xfrm>
                  <a:custGeom>
                    <a:avLst/>
                    <a:gdLst/>
                    <a:ahLst/>
                    <a:cxnLst/>
                    <a:rect l="l" t="t" r="r" b="b"/>
                    <a:pathLst>
                      <a:path w="21590" h="161290">
                        <a:moveTo>
                          <a:pt x="0" y="160731"/>
                        </a:moveTo>
                        <a:lnTo>
                          <a:pt x="21056" y="160731"/>
                        </a:lnTo>
                        <a:lnTo>
                          <a:pt x="21056" y="0"/>
                        </a:lnTo>
                        <a:lnTo>
                          <a:pt x="0" y="0"/>
                        </a:lnTo>
                        <a:lnTo>
                          <a:pt x="0" y="160731"/>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4" name="bk object 62">
                    <a:extLst>
                      <a:ext uri="{FF2B5EF4-FFF2-40B4-BE49-F238E27FC236}">
                        <a16:creationId xmlns:a16="http://schemas.microsoft.com/office/drawing/2014/main" id="{E6DF8B6F-26BE-4AEB-9612-AB2489132AC7}"/>
                      </a:ext>
                    </a:extLst>
                  </p:cNvPr>
                  <p:cNvSpPr/>
                  <p:nvPr/>
                </p:nvSpPr>
                <p:spPr>
                  <a:xfrm>
                    <a:off x="1551635" y="1440497"/>
                    <a:ext cx="21590" cy="161290"/>
                  </a:xfrm>
                  <a:custGeom>
                    <a:avLst/>
                    <a:gdLst/>
                    <a:ahLst/>
                    <a:cxnLst/>
                    <a:rect l="l" t="t" r="r" b="b"/>
                    <a:pathLst>
                      <a:path w="21590" h="161290">
                        <a:moveTo>
                          <a:pt x="0" y="160731"/>
                        </a:moveTo>
                        <a:lnTo>
                          <a:pt x="21056" y="160731"/>
                        </a:lnTo>
                        <a:lnTo>
                          <a:pt x="21056" y="0"/>
                        </a:lnTo>
                        <a:lnTo>
                          <a:pt x="0" y="0"/>
                        </a:lnTo>
                        <a:lnTo>
                          <a:pt x="0" y="160731"/>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5" name="bk object 63">
                    <a:extLst>
                      <a:ext uri="{FF2B5EF4-FFF2-40B4-BE49-F238E27FC236}">
                        <a16:creationId xmlns:a16="http://schemas.microsoft.com/office/drawing/2014/main" id="{C3437EAA-EDFC-40A1-8F55-F14CF41BCD6A}"/>
                      </a:ext>
                    </a:extLst>
                  </p:cNvPr>
                  <p:cNvSpPr/>
                  <p:nvPr/>
                </p:nvSpPr>
                <p:spPr>
                  <a:xfrm>
                    <a:off x="1574368" y="1440497"/>
                    <a:ext cx="21590" cy="175895"/>
                  </a:xfrm>
                  <a:custGeom>
                    <a:avLst/>
                    <a:gdLst/>
                    <a:ahLst/>
                    <a:cxnLst/>
                    <a:rect l="l" t="t" r="r" b="b"/>
                    <a:pathLst>
                      <a:path w="21590" h="175894">
                        <a:moveTo>
                          <a:pt x="0" y="175602"/>
                        </a:moveTo>
                        <a:lnTo>
                          <a:pt x="21056" y="175602"/>
                        </a:lnTo>
                        <a:lnTo>
                          <a:pt x="21056" y="0"/>
                        </a:lnTo>
                        <a:lnTo>
                          <a:pt x="0" y="0"/>
                        </a:lnTo>
                        <a:lnTo>
                          <a:pt x="0" y="175602"/>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6" name="bk object 64">
                    <a:extLst>
                      <a:ext uri="{FF2B5EF4-FFF2-40B4-BE49-F238E27FC236}">
                        <a16:creationId xmlns:a16="http://schemas.microsoft.com/office/drawing/2014/main" id="{A2A6AD50-A018-4582-BBA8-ADA072F68023}"/>
                      </a:ext>
                    </a:extLst>
                  </p:cNvPr>
                  <p:cNvSpPr/>
                  <p:nvPr/>
                </p:nvSpPr>
                <p:spPr>
                  <a:xfrm>
                    <a:off x="1597088" y="1440497"/>
                    <a:ext cx="21590" cy="175895"/>
                  </a:xfrm>
                  <a:custGeom>
                    <a:avLst/>
                    <a:gdLst/>
                    <a:ahLst/>
                    <a:cxnLst/>
                    <a:rect l="l" t="t" r="r" b="b"/>
                    <a:pathLst>
                      <a:path w="21590" h="175894">
                        <a:moveTo>
                          <a:pt x="0" y="175602"/>
                        </a:moveTo>
                        <a:lnTo>
                          <a:pt x="21056" y="175602"/>
                        </a:lnTo>
                        <a:lnTo>
                          <a:pt x="21056" y="0"/>
                        </a:lnTo>
                        <a:lnTo>
                          <a:pt x="0" y="0"/>
                        </a:lnTo>
                        <a:lnTo>
                          <a:pt x="0" y="175602"/>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7" name="bk object 65">
                    <a:extLst>
                      <a:ext uri="{FF2B5EF4-FFF2-40B4-BE49-F238E27FC236}">
                        <a16:creationId xmlns:a16="http://schemas.microsoft.com/office/drawing/2014/main" id="{B9FF7D06-3B7C-45E2-B10C-5D40F3B83BAD}"/>
                      </a:ext>
                    </a:extLst>
                  </p:cNvPr>
                  <p:cNvSpPr/>
                  <p:nvPr/>
                </p:nvSpPr>
                <p:spPr>
                  <a:xfrm>
                    <a:off x="1630349" y="1440497"/>
                    <a:ext cx="0" cy="213360"/>
                  </a:xfrm>
                  <a:custGeom>
                    <a:avLst/>
                    <a:gdLst/>
                    <a:ahLst/>
                    <a:cxnLst/>
                    <a:rect l="l" t="t" r="r" b="b"/>
                    <a:pathLst>
                      <a:path h="213360">
                        <a:moveTo>
                          <a:pt x="0" y="0"/>
                        </a:moveTo>
                        <a:lnTo>
                          <a:pt x="0" y="213359"/>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8" name="bk object 66">
                    <a:extLst>
                      <a:ext uri="{FF2B5EF4-FFF2-40B4-BE49-F238E27FC236}">
                        <a16:creationId xmlns:a16="http://schemas.microsoft.com/office/drawing/2014/main" id="{20B7BFEC-85C0-4795-9C5E-E944C35120DF}"/>
                      </a:ext>
                    </a:extLst>
                  </p:cNvPr>
                  <p:cNvSpPr/>
                  <p:nvPr/>
                </p:nvSpPr>
                <p:spPr>
                  <a:xfrm>
                    <a:off x="1653082" y="1440497"/>
                    <a:ext cx="0" cy="248285"/>
                  </a:xfrm>
                  <a:custGeom>
                    <a:avLst/>
                    <a:gdLst/>
                    <a:ahLst/>
                    <a:cxnLst/>
                    <a:rect l="l" t="t" r="r" b="b"/>
                    <a:pathLst>
                      <a:path h="248285">
                        <a:moveTo>
                          <a:pt x="0" y="0"/>
                        </a:moveTo>
                        <a:lnTo>
                          <a:pt x="0" y="248069"/>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39" name="bk object 67">
                    <a:extLst>
                      <a:ext uri="{FF2B5EF4-FFF2-40B4-BE49-F238E27FC236}">
                        <a16:creationId xmlns:a16="http://schemas.microsoft.com/office/drawing/2014/main" id="{6B7AD198-20BC-43A3-8493-6B50D7BE430F}"/>
                      </a:ext>
                    </a:extLst>
                  </p:cNvPr>
                  <p:cNvSpPr/>
                  <p:nvPr/>
                </p:nvSpPr>
                <p:spPr>
                  <a:xfrm>
                    <a:off x="1675803" y="1440497"/>
                    <a:ext cx="0" cy="269240"/>
                  </a:xfrm>
                  <a:custGeom>
                    <a:avLst/>
                    <a:gdLst/>
                    <a:ahLst/>
                    <a:cxnLst/>
                    <a:rect l="l" t="t" r="r" b="b"/>
                    <a:pathLst>
                      <a:path h="269239">
                        <a:moveTo>
                          <a:pt x="0" y="0"/>
                        </a:moveTo>
                        <a:lnTo>
                          <a:pt x="0" y="269011"/>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0" name="bk object 68">
                    <a:extLst>
                      <a:ext uri="{FF2B5EF4-FFF2-40B4-BE49-F238E27FC236}">
                        <a16:creationId xmlns:a16="http://schemas.microsoft.com/office/drawing/2014/main" id="{B97FB8BF-BAB1-4417-B193-FAD9044D73C2}"/>
                      </a:ext>
                    </a:extLst>
                  </p:cNvPr>
                  <p:cNvSpPr/>
                  <p:nvPr/>
                </p:nvSpPr>
                <p:spPr>
                  <a:xfrm>
                    <a:off x="1698536" y="1440497"/>
                    <a:ext cx="0" cy="286385"/>
                  </a:xfrm>
                  <a:custGeom>
                    <a:avLst/>
                    <a:gdLst/>
                    <a:ahLst/>
                    <a:cxnLst/>
                    <a:rect l="l" t="t" r="r" b="b"/>
                    <a:pathLst>
                      <a:path h="286385">
                        <a:moveTo>
                          <a:pt x="0" y="0"/>
                        </a:moveTo>
                        <a:lnTo>
                          <a:pt x="0" y="286042"/>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1" name="bk object 69">
                    <a:extLst>
                      <a:ext uri="{FF2B5EF4-FFF2-40B4-BE49-F238E27FC236}">
                        <a16:creationId xmlns:a16="http://schemas.microsoft.com/office/drawing/2014/main" id="{1EDA3CC3-6C18-4812-8F9A-1B11564D8C3F}"/>
                      </a:ext>
                    </a:extLst>
                  </p:cNvPr>
                  <p:cNvSpPr/>
                  <p:nvPr/>
                </p:nvSpPr>
                <p:spPr>
                  <a:xfrm>
                    <a:off x="1710740" y="1440497"/>
                    <a:ext cx="21590" cy="331470"/>
                  </a:xfrm>
                  <a:custGeom>
                    <a:avLst/>
                    <a:gdLst/>
                    <a:ahLst/>
                    <a:cxnLst/>
                    <a:rect l="l" t="t" r="r" b="b"/>
                    <a:pathLst>
                      <a:path w="21589" h="331469">
                        <a:moveTo>
                          <a:pt x="0" y="331203"/>
                        </a:moveTo>
                        <a:lnTo>
                          <a:pt x="21056" y="331203"/>
                        </a:lnTo>
                        <a:lnTo>
                          <a:pt x="21056" y="0"/>
                        </a:lnTo>
                        <a:lnTo>
                          <a:pt x="0" y="0"/>
                        </a:lnTo>
                        <a:lnTo>
                          <a:pt x="0" y="33120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2" name="bk object 70">
                    <a:extLst>
                      <a:ext uri="{FF2B5EF4-FFF2-40B4-BE49-F238E27FC236}">
                        <a16:creationId xmlns:a16="http://schemas.microsoft.com/office/drawing/2014/main" id="{DBE78024-8C68-4A82-B7FA-DC802EB3D132}"/>
                      </a:ext>
                    </a:extLst>
                  </p:cNvPr>
                  <p:cNvSpPr/>
                  <p:nvPr/>
                </p:nvSpPr>
                <p:spPr>
                  <a:xfrm>
                    <a:off x="1733473" y="1440497"/>
                    <a:ext cx="21590" cy="338455"/>
                  </a:xfrm>
                  <a:custGeom>
                    <a:avLst/>
                    <a:gdLst/>
                    <a:ahLst/>
                    <a:cxnLst/>
                    <a:rect l="l" t="t" r="r" b="b"/>
                    <a:pathLst>
                      <a:path w="21589" h="338455">
                        <a:moveTo>
                          <a:pt x="0" y="337921"/>
                        </a:moveTo>
                        <a:lnTo>
                          <a:pt x="21056" y="337921"/>
                        </a:lnTo>
                        <a:lnTo>
                          <a:pt x="21056" y="0"/>
                        </a:lnTo>
                        <a:lnTo>
                          <a:pt x="0" y="0"/>
                        </a:lnTo>
                        <a:lnTo>
                          <a:pt x="0" y="337921"/>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3" name="bk object 71">
                    <a:extLst>
                      <a:ext uri="{FF2B5EF4-FFF2-40B4-BE49-F238E27FC236}">
                        <a16:creationId xmlns:a16="http://schemas.microsoft.com/office/drawing/2014/main" id="{54A8B21B-B957-46FC-9842-D1671DD9B902}"/>
                      </a:ext>
                    </a:extLst>
                  </p:cNvPr>
                  <p:cNvSpPr/>
                  <p:nvPr/>
                </p:nvSpPr>
                <p:spPr>
                  <a:xfrm>
                    <a:off x="1756206" y="1440497"/>
                    <a:ext cx="21590" cy="340360"/>
                  </a:xfrm>
                  <a:custGeom>
                    <a:avLst/>
                    <a:gdLst/>
                    <a:ahLst/>
                    <a:cxnLst/>
                    <a:rect l="l" t="t" r="r" b="b"/>
                    <a:pathLst>
                      <a:path w="21589" h="340360">
                        <a:moveTo>
                          <a:pt x="0" y="340042"/>
                        </a:moveTo>
                        <a:lnTo>
                          <a:pt x="21056" y="340042"/>
                        </a:lnTo>
                        <a:lnTo>
                          <a:pt x="21056" y="0"/>
                        </a:lnTo>
                        <a:lnTo>
                          <a:pt x="0" y="0"/>
                        </a:lnTo>
                        <a:lnTo>
                          <a:pt x="0" y="340042"/>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4" name="bk object 72">
                    <a:extLst>
                      <a:ext uri="{FF2B5EF4-FFF2-40B4-BE49-F238E27FC236}">
                        <a16:creationId xmlns:a16="http://schemas.microsoft.com/office/drawing/2014/main" id="{6E56971A-4AB6-4440-8BDB-C4036BEDB060}"/>
                      </a:ext>
                    </a:extLst>
                  </p:cNvPr>
                  <p:cNvSpPr/>
                  <p:nvPr/>
                </p:nvSpPr>
                <p:spPr>
                  <a:xfrm>
                    <a:off x="1789455" y="1440497"/>
                    <a:ext cx="0" cy="356235"/>
                  </a:xfrm>
                  <a:custGeom>
                    <a:avLst/>
                    <a:gdLst/>
                    <a:ahLst/>
                    <a:cxnLst/>
                    <a:rect l="l" t="t" r="r" b="b"/>
                    <a:pathLst>
                      <a:path h="356235">
                        <a:moveTo>
                          <a:pt x="0" y="0"/>
                        </a:moveTo>
                        <a:lnTo>
                          <a:pt x="0" y="356196"/>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5" name="bk object 73">
                    <a:extLst>
                      <a:ext uri="{FF2B5EF4-FFF2-40B4-BE49-F238E27FC236}">
                        <a16:creationId xmlns:a16="http://schemas.microsoft.com/office/drawing/2014/main" id="{60D6F18D-5AC8-487A-A16A-3EA9B5D8CE40}"/>
                      </a:ext>
                    </a:extLst>
                  </p:cNvPr>
                  <p:cNvSpPr/>
                  <p:nvPr/>
                </p:nvSpPr>
                <p:spPr>
                  <a:xfrm>
                    <a:off x="1801660" y="1440497"/>
                    <a:ext cx="21590" cy="455930"/>
                  </a:xfrm>
                  <a:custGeom>
                    <a:avLst/>
                    <a:gdLst/>
                    <a:ahLst/>
                    <a:cxnLst/>
                    <a:rect l="l" t="t" r="r" b="b"/>
                    <a:pathLst>
                      <a:path w="21589" h="455930">
                        <a:moveTo>
                          <a:pt x="0" y="455333"/>
                        </a:moveTo>
                        <a:lnTo>
                          <a:pt x="21056" y="455333"/>
                        </a:lnTo>
                        <a:lnTo>
                          <a:pt x="21056" y="0"/>
                        </a:lnTo>
                        <a:lnTo>
                          <a:pt x="0" y="0"/>
                        </a:lnTo>
                        <a:lnTo>
                          <a:pt x="0" y="455333"/>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6" name="bk object 74">
                    <a:extLst>
                      <a:ext uri="{FF2B5EF4-FFF2-40B4-BE49-F238E27FC236}">
                        <a16:creationId xmlns:a16="http://schemas.microsoft.com/office/drawing/2014/main" id="{BA7678EC-B7E1-42E5-AC13-6CD35D492149}"/>
                      </a:ext>
                    </a:extLst>
                  </p:cNvPr>
                  <p:cNvSpPr/>
                  <p:nvPr/>
                </p:nvSpPr>
                <p:spPr>
                  <a:xfrm>
                    <a:off x="1824393" y="1440497"/>
                    <a:ext cx="21590" cy="463550"/>
                  </a:xfrm>
                  <a:custGeom>
                    <a:avLst/>
                    <a:gdLst/>
                    <a:ahLst/>
                    <a:cxnLst/>
                    <a:rect l="l" t="t" r="r" b="b"/>
                    <a:pathLst>
                      <a:path w="21589" h="463550">
                        <a:moveTo>
                          <a:pt x="0" y="463181"/>
                        </a:moveTo>
                        <a:lnTo>
                          <a:pt x="21056" y="463181"/>
                        </a:lnTo>
                        <a:lnTo>
                          <a:pt x="21056" y="0"/>
                        </a:lnTo>
                        <a:lnTo>
                          <a:pt x="0" y="0"/>
                        </a:lnTo>
                        <a:lnTo>
                          <a:pt x="0" y="463181"/>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7" name="bk object 75">
                    <a:extLst>
                      <a:ext uri="{FF2B5EF4-FFF2-40B4-BE49-F238E27FC236}">
                        <a16:creationId xmlns:a16="http://schemas.microsoft.com/office/drawing/2014/main" id="{9BB908EF-AA0F-4EA0-91AD-3CEAC621BFBE}"/>
                      </a:ext>
                    </a:extLst>
                  </p:cNvPr>
                  <p:cNvSpPr/>
                  <p:nvPr/>
                </p:nvSpPr>
                <p:spPr>
                  <a:xfrm>
                    <a:off x="1857641" y="1440497"/>
                    <a:ext cx="0" cy="498475"/>
                  </a:xfrm>
                  <a:custGeom>
                    <a:avLst/>
                    <a:gdLst/>
                    <a:ahLst/>
                    <a:cxnLst/>
                    <a:rect l="l" t="t" r="r" b="b"/>
                    <a:pathLst>
                      <a:path h="498475">
                        <a:moveTo>
                          <a:pt x="0" y="0"/>
                        </a:moveTo>
                        <a:lnTo>
                          <a:pt x="0" y="498182"/>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8" name="bk object 76">
                    <a:extLst>
                      <a:ext uri="{FF2B5EF4-FFF2-40B4-BE49-F238E27FC236}">
                        <a16:creationId xmlns:a16="http://schemas.microsoft.com/office/drawing/2014/main" id="{6C50FF9C-78BB-426B-B724-F3DC43986D41}"/>
                      </a:ext>
                    </a:extLst>
                  </p:cNvPr>
                  <p:cNvSpPr/>
                  <p:nvPr/>
                </p:nvSpPr>
                <p:spPr>
                  <a:xfrm>
                    <a:off x="1880374" y="1440497"/>
                    <a:ext cx="0" cy="554355"/>
                  </a:xfrm>
                  <a:custGeom>
                    <a:avLst/>
                    <a:gdLst/>
                    <a:ahLst/>
                    <a:cxnLst/>
                    <a:rect l="l" t="t" r="r" b="b"/>
                    <a:pathLst>
                      <a:path h="554355">
                        <a:moveTo>
                          <a:pt x="0" y="0"/>
                        </a:moveTo>
                        <a:lnTo>
                          <a:pt x="0" y="554215"/>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49" name="bk object 77">
                    <a:extLst>
                      <a:ext uri="{FF2B5EF4-FFF2-40B4-BE49-F238E27FC236}">
                        <a16:creationId xmlns:a16="http://schemas.microsoft.com/office/drawing/2014/main" id="{FEB80FCF-DF2C-491C-ACC1-F17396B15939}"/>
                      </a:ext>
                    </a:extLst>
                  </p:cNvPr>
                  <p:cNvSpPr/>
                  <p:nvPr/>
                </p:nvSpPr>
                <p:spPr>
                  <a:xfrm>
                    <a:off x="1892579" y="1440497"/>
                    <a:ext cx="21590" cy="770255"/>
                  </a:xfrm>
                  <a:custGeom>
                    <a:avLst/>
                    <a:gdLst/>
                    <a:ahLst/>
                    <a:cxnLst/>
                    <a:rect l="l" t="t" r="r" b="b"/>
                    <a:pathLst>
                      <a:path w="21589" h="770255">
                        <a:moveTo>
                          <a:pt x="0" y="769632"/>
                        </a:moveTo>
                        <a:lnTo>
                          <a:pt x="21043" y="769632"/>
                        </a:lnTo>
                        <a:lnTo>
                          <a:pt x="21043" y="0"/>
                        </a:lnTo>
                        <a:lnTo>
                          <a:pt x="0" y="0"/>
                        </a:lnTo>
                        <a:lnTo>
                          <a:pt x="0" y="769632"/>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0" name="bk object 78">
                    <a:extLst>
                      <a:ext uri="{FF2B5EF4-FFF2-40B4-BE49-F238E27FC236}">
                        <a16:creationId xmlns:a16="http://schemas.microsoft.com/office/drawing/2014/main" id="{02135739-64B1-49E5-AEAD-E74B28F4B296}"/>
                      </a:ext>
                    </a:extLst>
                  </p:cNvPr>
                  <p:cNvSpPr/>
                  <p:nvPr/>
                </p:nvSpPr>
                <p:spPr>
                  <a:xfrm>
                    <a:off x="1915312" y="1440497"/>
                    <a:ext cx="21590" cy="775335"/>
                  </a:xfrm>
                  <a:custGeom>
                    <a:avLst/>
                    <a:gdLst/>
                    <a:ahLst/>
                    <a:cxnLst/>
                    <a:rect l="l" t="t" r="r" b="b"/>
                    <a:pathLst>
                      <a:path w="21589" h="775335">
                        <a:moveTo>
                          <a:pt x="0" y="775017"/>
                        </a:moveTo>
                        <a:lnTo>
                          <a:pt x="21043" y="775017"/>
                        </a:lnTo>
                        <a:lnTo>
                          <a:pt x="21043" y="0"/>
                        </a:lnTo>
                        <a:lnTo>
                          <a:pt x="0" y="0"/>
                        </a:lnTo>
                        <a:lnTo>
                          <a:pt x="0" y="775017"/>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1" name="bk object 79">
                    <a:extLst>
                      <a:ext uri="{FF2B5EF4-FFF2-40B4-BE49-F238E27FC236}">
                        <a16:creationId xmlns:a16="http://schemas.microsoft.com/office/drawing/2014/main" id="{D7D789A9-0CB1-4D08-8718-2C7A2F59C103}"/>
                      </a:ext>
                    </a:extLst>
                  </p:cNvPr>
                  <p:cNvSpPr/>
                  <p:nvPr/>
                </p:nvSpPr>
                <p:spPr>
                  <a:xfrm>
                    <a:off x="1938032" y="1440497"/>
                    <a:ext cx="21590" cy="779780"/>
                  </a:xfrm>
                  <a:custGeom>
                    <a:avLst/>
                    <a:gdLst/>
                    <a:ahLst/>
                    <a:cxnLst/>
                    <a:rect l="l" t="t" r="r" b="b"/>
                    <a:pathLst>
                      <a:path w="21589" h="779780">
                        <a:moveTo>
                          <a:pt x="0" y="779589"/>
                        </a:moveTo>
                        <a:lnTo>
                          <a:pt x="21056" y="779589"/>
                        </a:lnTo>
                        <a:lnTo>
                          <a:pt x="21056" y="0"/>
                        </a:lnTo>
                        <a:lnTo>
                          <a:pt x="0" y="0"/>
                        </a:lnTo>
                        <a:lnTo>
                          <a:pt x="0" y="779589"/>
                        </a:lnTo>
                        <a:close/>
                      </a:path>
                    </a:pathLst>
                  </a:custGeom>
                  <a:solidFill>
                    <a:srgbClr val="EA602E"/>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2" name="bk object 80">
                    <a:extLst>
                      <a:ext uri="{FF2B5EF4-FFF2-40B4-BE49-F238E27FC236}">
                        <a16:creationId xmlns:a16="http://schemas.microsoft.com/office/drawing/2014/main" id="{FCBEC1D5-0D96-4E15-AAA3-FB5D59C34088}"/>
                      </a:ext>
                    </a:extLst>
                  </p:cNvPr>
                  <p:cNvSpPr/>
                  <p:nvPr/>
                </p:nvSpPr>
                <p:spPr>
                  <a:xfrm>
                    <a:off x="1971294" y="1440497"/>
                    <a:ext cx="0" cy="861694"/>
                  </a:xfrm>
                  <a:custGeom>
                    <a:avLst/>
                    <a:gdLst/>
                    <a:ahLst/>
                    <a:cxnLst/>
                    <a:rect l="l" t="t" r="r" b="b"/>
                    <a:pathLst>
                      <a:path h="861694">
                        <a:moveTo>
                          <a:pt x="0" y="0"/>
                        </a:moveTo>
                        <a:lnTo>
                          <a:pt x="0" y="861644"/>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3" name="bk object 81">
                    <a:extLst>
                      <a:ext uri="{FF2B5EF4-FFF2-40B4-BE49-F238E27FC236}">
                        <a16:creationId xmlns:a16="http://schemas.microsoft.com/office/drawing/2014/main" id="{94961D6B-5732-4A69-B93D-C4D0AD3E93EE}"/>
                      </a:ext>
                    </a:extLst>
                  </p:cNvPr>
                  <p:cNvSpPr/>
                  <p:nvPr/>
                </p:nvSpPr>
                <p:spPr>
                  <a:xfrm>
                    <a:off x="1994033" y="1440497"/>
                    <a:ext cx="0" cy="889635"/>
                  </a:xfrm>
                  <a:custGeom>
                    <a:avLst/>
                    <a:gdLst/>
                    <a:ahLst/>
                    <a:cxnLst/>
                    <a:rect l="l" t="t" r="r" b="b"/>
                    <a:pathLst>
                      <a:path h="889635">
                        <a:moveTo>
                          <a:pt x="0" y="0"/>
                        </a:moveTo>
                        <a:lnTo>
                          <a:pt x="0" y="889381"/>
                        </a:lnTo>
                      </a:path>
                    </a:pathLst>
                  </a:custGeom>
                  <a:ln w="21043">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654" name="bk object 82">
                    <a:extLst>
                      <a:ext uri="{FF2B5EF4-FFF2-40B4-BE49-F238E27FC236}">
                        <a16:creationId xmlns:a16="http://schemas.microsoft.com/office/drawing/2014/main" id="{89BE6262-A8DB-4F6D-9EF3-311A4CC90EED}"/>
                      </a:ext>
                    </a:extLst>
                  </p:cNvPr>
                  <p:cNvSpPr/>
                  <p:nvPr/>
                </p:nvSpPr>
                <p:spPr>
                  <a:xfrm>
                    <a:off x="2016760" y="1440497"/>
                    <a:ext cx="0" cy="913130"/>
                  </a:xfrm>
                  <a:custGeom>
                    <a:avLst/>
                    <a:gdLst/>
                    <a:ahLst/>
                    <a:cxnLst/>
                    <a:rect l="l" t="t" r="r" b="b"/>
                    <a:pathLst>
                      <a:path h="913130">
                        <a:moveTo>
                          <a:pt x="0" y="0"/>
                        </a:moveTo>
                        <a:lnTo>
                          <a:pt x="0" y="912990"/>
                        </a:lnTo>
                      </a:path>
                    </a:pathLst>
                  </a:custGeom>
                  <a:ln w="21056">
                    <a:solidFill>
                      <a:srgbClr val="EA602E"/>
                    </a:solidFill>
                  </a:ln>
                </p:spPr>
                <p:txBody>
                  <a:bodyPr wrap="square" lIns="0" tIns="0" rIns="0" bIns="0" rtlCol="0"/>
                  <a:lstStyle/>
                  <a:p>
                    <a:endParaRPr sz="2000" dirty="0">
                      <a:solidFill>
                        <a:prstClr val="black"/>
                      </a:solidFill>
                      <a:latin typeface="HelveticaNeueLT Std Cn" panose="020B0506030502030204" pitchFamily="34" charset="0"/>
                    </a:endParaRPr>
                  </a:p>
                </p:txBody>
              </p:sp>
            </p:grpSp>
            <p:grpSp>
              <p:nvGrpSpPr>
                <p:cNvPr id="491" name="Group 490">
                  <a:extLst>
                    <a:ext uri="{FF2B5EF4-FFF2-40B4-BE49-F238E27FC236}">
                      <a16:creationId xmlns:a16="http://schemas.microsoft.com/office/drawing/2014/main" id="{2864D918-C32B-42BB-B1A6-00A56A1EA6AC}"/>
                    </a:ext>
                  </a:extLst>
                </p:cNvPr>
                <p:cNvGrpSpPr/>
                <p:nvPr/>
              </p:nvGrpSpPr>
              <p:grpSpPr>
                <a:xfrm>
                  <a:off x="6535317" y="2427486"/>
                  <a:ext cx="578828" cy="2137601"/>
                  <a:chOff x="2039518" y="475195"/>
                  <a:chExt cx="578828" cy="2137601"/>
                </a:xfrm>
              </p:grpSpPr>
              <p:sp>
                <p:nvSpPr>
                  <p:cNvPr id="562" name="bk object 83">
                    <a:extLst>
                      <a:ext uri="{FF2B5EF4-FFF2-40B4-BE49-F238E27FC236}">
                        <a16:creationId xmlns:a16="http://schemas.microsoft.com/office/drawing/2014/main" id="{4D46FEC5-DE52-4A0F-BA32-6DB39B008FC7}"/>
                      </a:ext>
                    </a:extLst>
                  </p:cNvPr>
                  <p:cNvSpPr/>
                  <p:nvPr/>
                </p:nvSpPr>
                <p:spPr>
                  <a:xfrm>
                    <a:off x="2039518" y="475195"/>
                    <a:ext cx="0" cy="965835"/>
                  </a:xfrm>
                  <a:custGeom>
                    <a:avLst/>
                    <a:gdLst/>
                    <a:ahLst/>
                    <a:cxnLst/>
                    <a:rect l="l" t="t" r="r" b="b"/>
                    <a:pathLst>
                      <a:path h="965835">
                        <a:moveTo>
                          <a:pt x="0" y="0"/>
                        </a:moveTo>
                        <a:lnTo>
                          <a:pt x="0" y="965301"/>
                        </a:lnTo>
                      </a:path>
                    </a:pathLst>
                  </a:custGeom>
                  <a:ln w="21056">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3" name="bk object 84">
                    <a:extLst>
                      <a:ext uri="{FF2B5EF4-FFF2-40B4-BE49-F238E27FC236}">
                        <a16:creationId xmlns:a16="http://schemas.microsoft.com/office/drawing/2014/main" id="{DABB0AF5-3126-46BA-8680-3FE67CF27524}"/>
                      </a:ext>
                    </a:extLst>
                  </p:cNvPr>
                  <p:cNvSpPr/>
                  <p:nvPr/>
                </p:nvSpPr>
                <p:spPr>
                  <a:xfrm>
                    <a:off x="2051710" y="1053604"/>
                    <a:ext cx="21590" cy="387350"/>
                  </a:xfrm>
                  <a:custGeom>
                    <a:avLst/>
                    <a:gdLst/>
                    <a:ahLst/>
                    <a:cxnLst/>
                    <a:rect l="l" t="t" r="r" b="b"/>
                    <a:pathLst>
                      <a:path w="21589" h="387350">
                        <a:moveTo>
                          <a:pt x="0" y="386892"/>
                        </a:moveTo>
                        <a:lnTo>
                          <a:pt x="21043" y="386892"/>
                        </a:lnTo>
                        <a:lnTo>
                          <a:pt x="21043" y="0"/>
                        </a:lnTo>
                        <a:lnTo>
                          <a:pt x="0" y="0"/>
                        </a:lnTo>
                        <a:lnTo>
                          <a:pt x="0" y="386892"/>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4" name="bk object 85">
                    <a:extLst>
                      <a:ext uri="{FF2B5EF4-FFF2-40B4-BE49-F238E27FC236}">
                        <a16:creationId xmlns:a16="http://schemas.microsoft.com/office/drawing/2014/main" id="{736DB05F-E66A-446C-B21E-F078250FEBDE}"/>
                      </a:ext>
                    </a:extLst>
                  </p:cNvPr>
                  <p:cNvSpPr/>
                  <p:nvPr/>
                </p:nvSpPr>
                <p:spPr>
                  <a:xfrm>
                    <a:off x="2074417" y="1056474"/>
                    <a:ext cx="21590" cy="384175"/>
                  </a:xfrm>
                  <a:custGeom>
                    <a:avLst/>
                    <a:gdLst/>
                    <a:ahLst/>
                    <a:cxnLst/>
                    <a:rect l="l" t="t" r="r" b="b"/>
                    <a:pathLst>
                      <a:path w="21589" h="384175">
                        <a:moveTo>
                          <a:pt x="0" y="384022"/>
                        </a:moveTo>
                        <a:lnTo>
                          <a:pt x="21043" y="384022"/>
                        </a:lnTo>
                        <a:lnTo>
                          <a:pt x="21043" y="0"/>
                        </a:lnTo>
                        <a:lnTo>
                          <a:pt x="0" y="0"/>
                        </a:lnTo>
                        <a:lnTo>
                          <a:pt x="0" y="384022"/>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5" name="bk object 86">
                    <a:extLst>
                      <a:ext uri="{FF2B5EF4-FFF2-40B4-BE49-F238E27FC236}">
                        <a16:creationId xmlns:a16="http://schemas.microsoft.com/office/drawing/2014/main" id="{A70E23E4-24C1-4AAD-8A71-8D4954D1D7C9}"/>
                      </a:ext>
                    </a:extLst>
                  </p:cNvPr>
                  <p:cNvSpPr/>
                  <p:nvPr/>
                </p:nvSpPr>
                <p:spPr>
                  <a:xfrm>
                    <a:off x="2107647" y="1082459"/>
                    <a:ext cx="0" cy="358140"/>
                  </a:xfrm>
                  <a:custGeom>
                    <a:avLst/>
                    <a:gdLst/>
                    <a:ahLst/>
                    <a:cxnLst/>
                    <a:rect l="l" t="t" r="r" b="b"/>
                    <a:pathLst>
                      <a:path h="358140">
                        <a:moveTo>
                          <a:pt x="0" y="0"/>
                        </a:moveTo>
                        <a:lnTo>
                          <a:pt x="0" y="358038"/>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6" name="bk object 87">
                    <a:extLst>
                      <a:ext uri="{FF2B5EF4-FFF2-40B4-BE49-F238E27FC236}">
                        <a16:creationId xmlns:a16="http://schemas.microsoft.com/office/drawing/2014/main" id="{2D259D1F-C749-4165-9CEB-4C23B0503C23}"/>
                      </a:ext>
                    </a:extLst>
                  </p:cNvPr>
                  <p:cNvSpPr/>
                  <p:nvPr/>
                </p:nvSpPr>
                <p:spPr>
                  <a:xfrm>
                    <a:off x="2130361" y="1182446"/>
                    <a:ext cx="0" cy="258445"/>
                  </a:xfrm>
                  <a:custGeom>
                    <a:avLst/>
                    <a:gdLst/>
                    <a:ahLst/>
                    <a:cxnLst/>
                    <a:rect l="l" t="t" r="r" b="b"/>
                    <a:pathLst>
                      <a:path h="258444">
                        <a:moveTo>
                          <a:pt x="0" y="0"/>
                        </a:moveTo>
                        <a:lnTo>
                          <a:pt x="0" y="258051"/>
                        </a:lnTo>
                      </a:path>
                    </a:pathLst>
                  </a:custGeom>
                  <a:ln w="21056">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7" name="bk object 88">
                    <a:extLst>
                      <a:ext uri="{FF2B5EF4-FFF2-40B4-BE49-F238E27FC236}">
                        <a16:creationId xmlns:a16="http://schemas.microsoft.com/office/drawing/2014/main" id="{7A84CDBC-2307-4B7C-B437-F8FF2FB65F7C}"/>
                      </a:ext>
                    </a:extLst>
                  </p:cNvPr>
                  <p:cNvSpPr/>
                  <p:nvPr/>
                </p:nvSpPr>
                <p:spPr>
                  <a:xfrm>
                    <a:off x="2142540" y="1220508"/>
                    <a:ext cx="21590" cy="220345"/>
                  </a:xfrm>
                  <a:custGeom>
                    <a:avLst/>
                    <a:gdLst/>
                    <a:ahLst/>
                    <a:cxnLst/>
                    <a:rect l="l" t="t" r="r" b="b"/>
                    <a:pathLst>
                      <a:path w="21589" h="220344">
                        <a:moveTo>
                          <a:pt x="0" y="219989"/>
                        </a:moveTo>
                        <a:lnTo>
                          <a:pt x="21056" y="219989"/>
                        </a:lnTo>
                        <a:lnTo>
                          <a:pt x="21056" y="0"/>
                        </a:lnTo>
                        <a:lnTo>
                          <a:pt x="0" y="0"/>
                        </a:lnTo>
                        <a:lnTo>
                          <a:pt x="0" y="219989"/>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8" name="bk object 89">
                    <a:extLst>
                      <a:ext uri="{FF2B5EF4-FFF2-40B4-BE49-F238E27FC236}">
                        <a16:creationId xmlns:a16="http://schemas.microsoft.com/office/drawing/2014/main" id="{44ED4924-270C-47C2-A1E2-A373C892B791}"/>
                      </a:ext>
                    </a:extLst>
                  </p:cNvPr>
                  <p:cNvSpPr/>
                  <p:nvPr/>
                </p:nvSpPr>
                <p:spPr>
                  <a:xfrm>
                    <a:off x="2165248" y="1228928"/>
                    <a:ext cx="21590" cy="212090"/>
                  </a:xfrm>
                  <a:custGeom>
                    <a:avLst/>
                    <a:gdLst/>
                    <a:ahLst/>
                    <a:cxnLst/>
                    <a:rect l="l" t="t" r="r" b="b"/>
                    <a:pathLst>
                      <a:path w="21589" h="212090">
                        <a:moveTo>
                          <a:pt x="0" y="211569"/>
                        </a:moveTo>
                        <a:lnTo>
                          <a:pt x="21056" y="211569"/>
                        </a:lnTo>
                        <a:lnTo>
                          <a:pt x="21056" y="0"/>
                        </a:lnTo>
                        <a:lnTo>
                          <a:pt x="0" y="0"/>
                        </a:lnTo>
                        <a:lnTo>
                          <a:pt x="0" y="211569"/>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9" name="bk object 90">
                    <a:extLst>
                      <a:ext uri="{FF2B5EF4-FFF2-40B4-BE49-F238E27FC236}">
                        <a16:creationId xmlns:a16="http://schemas.microsoft.com/office/drawing/2014/main" id="{3E1460E3-538C-4C8E-BDA2-BCC55A44816C}"/>
                      </a:ext>
                    </a:extLst>
                  </p:cNvPr>
                  <p:cNvSpPr/>
                  <p:nvPr/>
                </p:nvSpPr>
                <p:spPr>
                  <a:xfrm>
                    <a:off x="2187955" y="1322425"/>
                    <a:ext cx="21590" cy="118110"/>
                  </a:xfrm>
                  <a:custGeom>
                    <a:avLst/>
                    <a:gdLst/>
                    <a:ahLst/>
                    <a:cxnLst/>
                    <a:rect l="l" t="t" r="r" b="b"/>
                    <a:pathLst>
                      <a:path w="21589" h="118109">
                        <a:moveTo>
                          <a:pt x="0" y="118071"/>
                        </a:moveTo>
                        <a:lnTo>
                          <a:pt x="21056" y="118071"/>
                        </a:lnTo>
                        <a:lnTo>
                          <a:pt x="21056" y="0"/>
                        </a:lnTo>
                        <a:lnTo>
                          <a:pt x="0" y="0"/>
                        </a:lnTo>
                        <a:lnTo>
                          <a:pt x="0" y="118071"/>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0" name="bk object 91">
                    <a:extLst>
                      <a:ext uri="{FF2B5EF4-FFF2-40B4-BE49-F238E27FC236}">
                        <a16:creationId xmlns:a16="http://schemas.microsoft.com/office/drawing/2014/main" id="{A183F3DA-AA07-4D8E-8FDC-92B74ED1A236}"/>
                      </a:ext>
                    </a:extLst>
                  </p:cNvPr>
                  <p:cNvSpPr/>
                  <p:nvPr/>
                </p:nvSpPr>
                <p:spPr>
                  <a:xfrm>
                    <a:off x="2210676" y="1329232"/>
                    <a:ext cx="21590" cy="111760"/>
                  </a:xfrm>
                  <a:custGeom>
                    <a:avLst/>
                    <a:gdLst/>
                    <a:ahLst/>
                    <a:cxnLst/>
                    <a:rect l="l" t="t" r="r" b="b"/>
                    <a:pathLst>
                      <a:path w="21589" h="111759">
                        <a:moveTo>
                          <a:pt x="0" y="111264"/>
                        </a:moveTo>
                        <a:lnTo>
                          <a:pt x="21043" y="111264"/>
                        </a:lnTo>
                        <a:lnTo>
                          <a:pt x="21043" y="0"/>
                        </a:lnTo>
                        <a:lnTo>
                          <a:pt x="0" y="0"/>
                        </a:lnTo>
                        <a:lnTo>
                          <a:pt x="0" y="111264"/>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1" name="bk object 92">
                    <a:extLst>
                      <a:ext uri="{FF2B5EF4-FFF2-40B4-BE49-F238E27FC236}">
                        <a16:creationId xmlns:a16="http://schemas.microsoft.com/office/drawing/2014/main" id="{C888D671-5009-4F1E-9B6C-49211081B551}"/>
                      </a:ext>
                    </a:extLst>
                  </p:cNvPr>
                  <p:cNvSpPr/>
                  <p:nvPr/>
                </p:nvSpPr>
                <p:spPr>
                  <a:xfrm>
                    <a:off x="2233383" y="1331849"/>
                    <a:ext cx="21590" cy="109220"/>
                  </a:xfrm>
                  <a:custGeom>
                    <a:avLst/>
                    <a:gdLst/>
                    <a:ahLst/>
                    <a:cxnLst/>
                    <a:rect l="l" t="t" r="r" b="b"/>
                    <a:pathLst>
                      <a:path w="21589" h="109219">
                        <a:moveTo>
                          <a:pt x="0" y="108648"/>
                        </a:moveTo>
                        <a:lnTo>
                          <a:pt x="21043" y="108648"/>
                        </a:lnTo>
                        <a:lnTo>
                          <a:pt x="21043" y="0"/>
                        </a:lnTo>
                        <a:lnTo>
                          <a:pt x="0" y="0"/>
                        </a:lnTo>
                        <a:lnTo>
                          <a:pt x="0" y="108648"/>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2" name="bk object 93">
                    <a:extLst>
                      <a:ext uri="{FF2B5EF4-FFF2-40B4-BE49-F238E27FC236}">
                        <a16:creationId xmlns:a16="http://schemas.microsoft.com/office/drawing/2014/main" id="{8FD729D6-7C15-457E-96E6-AAD42AC7583F}"/>
                      </a:ext>
                    </a:extLst>
                  </p:cNvPr>
                  <p:cNvSpPr/>
                  <p:nvPr/>
                </p:nvSpPr>
                <p:spPr>
                  <a:xfrm>
                    <a:off x="2256091" y="1372463"/>
                    <a:ext cx="21590" cy="68580"/>
                  </a:xfrm>
                  <a:custGeom>
                    <a:avLst/>
                    <a:gdLst/>
                    <a:ahLst/>
                    <a:cxnLst/>
                    <a:rect l="l" t="t" r="r" b="b"/>
                    <a:pathLst>
                      <a:path w="21589" h="68580">
                        <a:moveTo>
                          <a:pt x="0" y="68033"/>
                        </a:moveTo>
                        <a:lnTo>
                          <a:pt x="21056" y="68033"/>
                        </a:lnTo>
                        <a:lnTo>
                          <a:pt x="21056" y="0"/>
                        </a:lnTo>
                        <a:lnTo>
                          <a:pt x="0" y="0"/>
                        </a:lnTo>
                        <a:lnTo>
                          <a:pt x="0" y="68033"/>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3" name="bk object 94">
                    <a:extLst>
                      <a:ext uri="{FF2B5EF4-FFF2-40B4-BE49-F238E27FC236}">
                        <a16:creationId xmlns:a16="http://schemas.microsoft.com/office/drawing/2014/main" id="{44F24745-3D8A-4ABA-BD3A-37E27DA00D1F}"/>
                      </a:ext>
                    </a:extLst>
                  </p:cNvPr>
                  <p:cNvSpPr/>
                  <p:nvPr/>
                </p:nvSpPr>
                <p:spPr>
                  <a:xfrm>
                    <a:off x="2278799" y="1380439"/>
                    <a:ext cx="21590" cy="60325"/>
                  </a:xfrm>
                  <a:custGeom>
                    <a:avLst/>
                    <a:gdLst/>
                    <a:ahLst/>
                    <a:cxnLst/>
                    <a:rect l="l" t="t" r="r" b="b"/>
                    <a:pathLst>
                      <a:path w="21589" h="60325">
                        <a:moveTo>
                          <a:pt x="0" y="60058"/>
                        </a:moveTo>
                        <a:lnTo>
                          <a:pt x="21056" y="60058"/>
                        </a:lnTo>
                        <a:lnTo>
                          <a:pt x="21056" y="0"/>
                        </a:lnTo>
                        <a:lnTo>
                          <a:pt x="0" y="0"/>
                        </a:lnTo>
                        <a:lnTo>
                          <a:pt x="0" y="60058"/>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4" name="bk object 95">
                    <a:extLst>
                      <a:ext uri="{FF2B5EF4-FFF2-40B4-BE49-F238E27FC236}">
                        <a16:creationId xmlns:a16="http://schemas.microsoft.com/office/drawing/2014/main" id="{FCFE8B3C-71E5-4EAB-918C-1AA917ECADB7}"/>
                      </a:ext>
                    </a:extLst>
                  </p:cNvPr>
                  <p:cNvSpPr/>
                  <p:nvPr/>
                </p:nvSpPr>
                <p:spPr>
                  <a:xfrm>
                    <a:off x="2301519" y="1419237"/>
                    <a:ext cx="21590" cy="0"/>
                  </a:xfrm>
                  <a:custGeom>
                    <a:avLst/>
                    <a:gdLst/>
                    <a:ahLst/>
                    <a:cxnLst/>
                    <a:rect l="l" t="t" r="r" b="b"/>
                    <a:pathLst>
                      <a:path w="21589">
                        <a:moveTo>
                          <a:pt x="0" y="0"/>
                        </a:moveTo>
                        <a:lnTo>
                          <a:pt x="21056" y="0"/>
                        </a:lnTo>
                      </a:path>
                    </a:pathLst>
                  </a:custGeom>
                  <a:ln w="42519">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5" name="bk object 96">
                    <a:extLst>
                      <a:ext uri="{FF2B5EF4-FFF2-40B4-BE49-F238E27FC236}">
                        <a16:creationId xmlns:a16="http://schemas.microsoft.com/office/drawing/2014/main" id="{9CB2CBED-1949-4EBC-9C28-F718A8DA47BE}"/>
                      </a:ext>
                    </a:extLst>
                  </p:cNvPr>
                  <p:cNvSpPr/>
                  <p:nvPr/>
                </p:nvSpPr>
                <p:spPr>
                  <a:xfrm>
                    <a:off x="2324226" y="1450378"/>
                    <a:ext cx="21590" cy="0"/>
                  </a:xfrm>
                  <a:custGeom>
                    <a:avLst/>
                    <a:gdLst/>
                    <a:ahLst/>
                    <a:cxnLst/>
                    <a:rect l="l" t="t" r="r" b="b"/>
                    <a:pathLst>
                      <a:path w="21589">
                        <a:moveTo>
                          <a:pt x="0" y="0"/>
                        </a:moveTo>
                        <a:lnTo>
                          <a:pt x="21056" y="0"/>
                        </a:lnTo>
                      </a:path>
                    </a:pathLst>
                  </a:custGeom>
                  <a:ln w="1577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6" name="bk object 97">
                    <a:extLst>
                      <a:ext uri="{FF2B5EF4-FFF2-40B4-BE49-F238E27FC236}">
                        <a16:creationId xmlns:a16="http://schemas.microsoft.com/office/drawing/2014/main" id="{63A276D4-916A-445C-B6C3-EE57CC35DE91}"/>
                      </a:ext>
                    </a:extLst>
                  </p:cNvPr>
                  <p:cNvSpPr/>
                  <p:nvPr/>
                </p:nvSpPr>
                <p:spPr>
                  <a:xfrm>
                    <a:off x="2357469" y="1442491"/>
                    <a:ext cx="0" cy="67945"/>
                  </a:xfrm>
                  <a:custGeom>
                    <a:avLst/>
                    <a:gdLst/>
                    <a:ahLst/>
                    <a:cxnLst/>
                    <a:rect l="l" t="t" r="r" b="b"/>
                    <a:pathLst>
                      <a:path h="67944">
                        <a:moveTo>
                          <a:pt x="0" y="0"/>
                        </a:moveTo>
                        <a:lnTo>
                          <a:pt x="0" y="67767"/>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7" name="bk object 98">
                    <a:extLst>
                      <a:ext uri="{FF2B5EF4-FFF2-40B4-BE49-F238E27FC236}">
                        <a16:creationId xmlns:a16="http://schemas.microsoft.com/office/drawing/2014/main" id="{CE6653A3-B0EF-49B2-990D-56D9557BF455}"/>
                      </a:ext>
                    </a:extLst>
                  </p:cNvPr>
                  <p:cNvSpPr/>
                  <p:nvPr/>
                </p:nvSpPr>
                <p:spPr>
                  <a:xfrm>
                    <a:off x="2380176" y="1442491"/>
                    <a:ext cx="0" cy="98425"/>
                  </a:xfrm>
                  <a:custGeom>
                    <a:avLst/>
                    <a:gdLst/>
                    <a:ahLst/>
                    <a:cxnLst/>
                    <a:rect l="l" t="t" r="r" b="b"/>
                    <a:pathLst>
                      <a:path h="98425">
                        <a:moveTo>
                          <a:pt x="0" y="0"/>
                        </a:moveTo>
                        <a:lnTo>
                          <a:pt x="0" y="97866"/>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8" name="bk object 99">
                    <a:extLst>
                      <a:ext uri="{FF2B5EF4-FFF2-40B4-BE49-F238E27FC236}">
                        <a16:creationId xmlns:a16="http://schemas.microsoft.com/office/drawing/2014/main" id="{A77D855D-3380-49F1-A4D3-49057CB3A0E5}"/>
                      </a:ext>
                    </a:extLst>
                  </p:cNvPr>
                  <p:cNvSpPr/>
                  <p:nvPr/>
                </p:nvSpPr>
                <p:spPr>
                  <a:xfrm>
                    <a:off x="2402884" y="1442491"/>
                    <a:ext cx="0" cy="167640"/>
                  </a:xfrm>
                  <a:custGeom>
                    <a:avLst/>
                    <a:gdLst/>
                    <a:ahLst/>
                    <a:cxnLst/>
                    <a:rect l="l" t="t" r="r" b="b"/>
                    <a:pathLst>
                      <a:path h="167640">
                        <a:moveTo>
                          <a:pt x="0" y="0"/>
                        </a:moveTo>
                        <a:lnTo>
                          <a:pt x="0" y="167131"/>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79" name="bk object 100">
                    <a:extLst>
                      <a:ext uri="{FF2B5EF4-FFF2-40B4-BE49-F238E27FC236}">
                        <a16:creationId xmlns:a16="http://schemas.microsoft.com/office/drawing/2014/main" id="{3563BAB5-491D-4CFE-879A-4C3A97438169}"/>
                      </a:ext>
                    </a:extLst>
                  </p:cNvPr>
                  <p:cNvSpPr/>
                  <p:nvPr/>
                </p:nvSpPr>
                <p:spPr>
                  <a:xfrm>
                    <a:off x="2415070" y="1442491"/>
                    <a:ext cx="21590" cy="208915"/>
                  </a:xfrm>
                  <a:custGeom>
                    <a:avLst/>
                    <a:gdLst/>
                    <a:ahLst/>
                    <a:cxnLst/>
                    <a:rect l="l" t="t" r="r" b="b"/>
                    <a:pathLst>
                      <a:path w="21589" h="208914">
                        <a:moveTo>
                          <a:pt x="0" y="208699"/>
                        </a:moveTo>
                        <a:lnTo>
                          <a:pt x="21056" y="208699"/>
                        </a:lnTo>
                        <a:lnTo>
                          <a:pt x="21056" y="0"/>
                        </a:lnTo>
                        <a:lnTo>
                          <a:pt x="0" y="0"/>
                        </a:lnTo>
                        <a:lnTo>
                          <a:pt x="0" y="208699"/>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0" name="bk object 101">
                    <a:extLst>
                      <a:ext uri="{FF2B5EF4-FFF2-40B4-BE49-F238E27FC236}">
                        <a16:creationId xmlns:a16="http://schemas.microsoft.com/office/drawing/2014/main" id="{6473429B-993F-48E4-BC87-A4E70F5143D5}"/>
                      </a:ext>
                    </a:extLst>
                  </p:cNvPr>
                  <p:cNvSpPr/>
                  <p:nvPr/>
                </p:nvSpPr>
                <p:spPr>
                  <a:xfrm>
                    <a:off x="2437777" y="1442491"/>
                    <a:ext cx="21590" cy="211454"/>
                  </a:xfrm>
                  <a:custGeom>
                    <a:avLst/>
                    <a:gdLst/>
                    <a:ahLst/>
                    <a:cxnLst/>
                    <a:rect l="l" t="t" r="r" b="b"/>
                    <a:pathLst>
                      <a:path w="21589" h="211455">
                        <a:moveTo>
                          <a:pt x="0" y="211200"/>
                        </a:moveTo>
                        <a:lnTo>
                          <a:pt x="21056" y="211200"/>
                        </a:lnTo>
                        <a:lnTo>
                          <a:pt x="21056" y="0"/>
                        </a:lnTo>
                        <a:lnTo>
                          <a:pt x="0" y="0"/>
                        </a:lnTo>
                        <a:lnTo>
                          <a:pt x="0" y="211200"/>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1" name="bk object 102">
                    <a:extLst>
                      <a:ext uri="{FF2B5EF4-FFF2-40B4-BE49-F238E27FC236}">
                        <a16:creationId xmlns:a16="http://schemas.microsoft.com/office/drawing/2014/main" id="{C8276FBF-B838-4A6C-A822-B47005220FBC}"/>
                      </a:ext>
                    </a:extLst>
                  </p:cNvPr>
                  <p:cNvSpPr/>
                  <p:nvPr/>
                </p:nvSpPr>
                <p:spPr>
                  <a:xfrm>
                    <a:off x="2471013" y="1442491"/>
                    <a:ext cx="0" cy="423545"/>
                  </a:xfrm>
                  <a:custGeom>
                    <a:avLst/>
                    <a:gdLst/>
                    <a:ahLst/>
                    <a:cxnLst/>
                    <a:rect l="l" t="t" r="r" b="b"/>
                    <a:pathLst>
                      <a:path h="423544">
                        <a:moveTo>
                          <a:pt x="0" y="0"/>
                        </a:moveTo>
                        <a:lnTo>
                          <a:pt x="0" y="423329"/>
                        </a:lnTo>
                      </a:path>
                    </a:pathLst>
                  </a:custGeom>
                  <a:ln w="21056">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2" name="bk object 103">
                    <a:extLst>
                      <a:ext uri="{FF2B5EF4-FFF2-40B4-BE49-F238E27FC236}">
                        <a16:creationId xmlns:a16="http://schemas.microsoft.com/office/drawing/2014/main" id="{E83EE148-2BDD-46EB-97E2-569CF3BA0442}"/>
                      </a:ext>
                    </a:extLst>
                  </p:cNvPr>
                  <p:cNvSpPr/>
                  <p:nvPr/>
                </p:nvSpPr>
                <p:spPr>
                  <a:xfrm>
                    <a:off x="2493727" y="1442491"/>
                    <a:ext cx="0" cy="822960"/>
                  </a:xfrm>
                  <a:custGeom>
                    <a:avLst/>
                    <a:gdLst/>
                    <a:ahLst/>
                    <a:cxnLst/>
                    <a:rect l="l" t="t" r="r" b="b"/>
                    <a:pathLst>
                      <a:path h="822960">
                        <a:moveTo>
                          <a:pt x="0" y="0"/>
                        </a:moveTo>
                        <a:lnTo>
                          <a:pt x="0" y="822731"/>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3" name="bk object 104">
                    <a:extLst>
                      <a:ext uri="{FF2B5EF4-FFF2-40B4-BE49-F238E27FC236}">
                        <a16:creationId xmlns:a16="http://schemas.microsoft.com/office/drawing/2014/main" id="{CB0F139D-8077-4449-8843-C2E4CD7977C2}"/>
                      </a:ext>
                    </a:extLst>
                  </p:cNvPr>
                  <p:cNvSpPr/>
                  <p:nvPr/>
                </p:nvSpPr>
                <p:spPr>
                  <a:xfrm>
                    <a:off x="2516435" y="1442491"/>
                    <a:ext cx="0" cy="895985"/>
                  </a:xfrm>
                  <a:custGeom>
                    <a:avLst/>
                    <a:gdLst/>
                    <a:ahLst/>
                    <a:cxnLst/>
                    <a:rect l="l" t="t" r="r" b="b"/>
                    <a:pathLst>
                      <a:path h="895985">
                        <a:moveTo>
                          <a:pt x="0" y="0"/>
                        </a:moveTo>
                        <a:lnTo>
                          <a:pt x="0" y="895654"/>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4" name="bk object 105">
                    <a:extLst>
                      <a:ext uri="{FF2B5EF4-FFF2-40B4-BE49-F238E27FC236}">
                        <a16:creationId xmlns:a16="http://schemas.microsoft.com/office/drawing/2014/main" id="{1B2F3D11-70AB-4049-A11F-004ADB9381C5}"/>
                      </a:ext>
                    </a:extLst>
                  </p:cNvPr>
                  <p:cNvSpPr/>
                  <p:nvPr/>
                </p:nvSpPr>
                <p:spPr>
                  <a:xfrm>
                    <a:off x="2539142" y="1442491"/>
                    <a:ext cx="0" cy="945515"/>
                  </a:xfrm>
                  <a:custGeom>
                    <a:avLst/>
                    <a:gdLst/>
                    <a:ahLst/>
                    <a:cxnLst/>
                    <a:rect l="l" t="t" r="r" b="b"/>
                    <a:pathLst>
                      <a:path h="945514">
                        <a:moveTo>
                          <a:pt x="0" y="0"/>
                        </a:moveTo>
                        <a:lnTo>
                          <a:pt x="0" y="944968"/>
                        </a:lnTo>
                      </a:path>
                    </a:pathLst>
                  </a:custGeom>
                  <a:ln w="21043">
                    <a:solidFill>
                      <a:srgbClr val="59AF48"/>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5" name="bk object 106">
                    <a:extLst>
                      <a:ext uri="{FF2B5EF4-FFF2-40B4-BE49-F238E27FC236}">
                        <a16:creationId xmlns:a16="http://schemas.microsoft.com/office/drawing/2014/main" id="{88F52A4E-D3D2-4E59-9064-2F77F7EBB2C2}"/>
                      </a:ext>
                    </a:extLst>
                  </p:cNvPr>
                  <p:cNvSpPr/>
                  <p:nvPr/>
                </p:nvSpPr>
                <p:spPr>
                  <a:xfrm>
                    <a:off x="2551328" y="1442491"/>
                    <a:ext cx="21590" cy="1170305"/>
                  </a:xfrm>
                  <a:custGeom>
                    <a:avLst/>
                    <a:gdLst/>
                    <a:ahLst/>
                    <a:cxnLst/>
                    <a:rect l="l" t="t" r="r" b="b"/>
                    <a:pathLst>
                      <a:path w="21589" h="1170305">
                        <a:moveTo>
                          <a:pt x="0" y="1169847"/>
                        </a:moveTo>
                        <a:lnTo>
                          <a:pt x="21056" y="1169847"/>
                        </a:lnTo>
                        <a:lnTo>
                          <a:pt x="21056" y="0"/>
                        </a:lnTo>
                        <a:lnTo>
                          <a:pt x="0" y="0"/>
                        </a:lnTo>
                        <a:lnTo>
                          <a:pt x="0" y="1169847"/>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6" name="bk object 107">
                    <a:extLst>
                      <a:ext uri="{FF2B5EF4-FFF2-40B4-BE49-F238E27FC236}">
                        <a16:creationId xmlns:a16="http://schemas.microsoft.com/office/drawing/2014/main" id="{D237C6CE-3DAE-4959-B731-B11BE6B84695}"/>
                      </a:ext>
                    </a:extLst>
                  </p:cNvPr>
                  <p:cNvSpPr/>
                  <p:nvPr/>
                </p:nvSpPr>
                <p:spPr>
                  <a:xfrm>
                    <a:off x="2596756" y="1442491"/>
                    <a:ext cx="21590" cy="1170305"/>
                  </a:xfrm>
                  <a:custGeom>
                    <a:avLst/>
                    <a:gdLst/>
                    <a:ahLst/>
                    <a:cxnLst/>
                    <a:rect l="l" t="t" r="r" b="b"/>
                    <a:pathLst>
                      <a:path w="21589" h="1170305">
                        <a:moveTo>
                          <a:pt x="0" y="1169847"/>
                        </a:moveTo>
                        <a:lnTo>
                          <a:pt x="21056" y="1169847"/>
                        </a:lnTo>
                        <a:lnTo>
                          <a:pt x="21056" y="0"/>
                        </a:lnTo>
                        <a:lnTo>
                          <a:pt x="0" y="0"/>
                        </a:lnTo>
                        <a:lnTo>
                          <a:pt x="0" y="1169847"/>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87" name="bk object 108">
                    <a:extLst>
                      <a:ext uri="{FF2B5EF4-FFF2-40B4-BE49-F238E27FC236}">
                        <a16:creationId xmlns:a16="http://schemas.microsoft.com/office/drawing/2014/main" id="{87513E38-922E-494E-BBEE-668BAD01BB31}"/>
                      </a:ext>
                    </a:extLst>
                  </p:cNvPr>
                  <p:cNvSpPr/>
                  <p:nvPr/>
                </p:nvSpPr>
                <p:spPr>
                  <a:xfrm>
                    <a:off x="2574048" y="1442491"/>
                    <a:ext cx="21590" cy="1170305"/>
                  </a:xfrm>
                  <a:custGeom>
                    <a:avLst/>
                    <a:gdLst/>
                    <a:ahLst/>
                    <a:cxnLst/>
                    <a:rect l="l" t="t" r="r" b="b"/>
                    <a:pathLst>
                      <a:path w="21589" h="1170305">
                        <a:moveTo>
                          <a:pt x="0" y="1169847"/>
                        </a:moveTo>
                        <a:lnTo>
                          <a:pt x="21056" y="1169847"/>
                        </a:lnTo>
                        <a:lnTo>
                          <a:pt x="21056" y="0"/>
                        </a:lnTo>
                        <a:lnTo>
                          <a:pt x="0" y="0"/>
                        </a:lnTo>
                        <a:lnTo>
                          <a:pt x="0" y="1169847"/>
                        </a:lnTo>
                        <a:close/>
                      </a:path>
                    </a:pathLst>
                  </a:custGeom>
                  <a:solidFill>
                    <a:srgbClr val="59AF48"/>
                  </a:solidFill>
                </p:spPr>
                <p:txBody>
                  <a:bodyPr wrap="square" lIns="0" tIns="0" rIns="0" bIns="0" rtlCol="0"/>
                  <a:lstStyle/>
                  <a:p>
                    <a:endParaRPr sz="2000" dirty="0">
                      <a:solidFill>
                        <a:prstClr val="black"/>
                      </a:solidFill>
                      <a:latin typeface="HelveticaNeueLT Std Cn" panose="020B0506030502030204" pitchFamily="34" charset="0"/>
                    </a:endParaRPr>
                  </a:p>
                </p:txBody>
              </p:sp>
            </p:grpSp>
            <p:grpSp>
              <p:nvGrpSpPr>
                <p:cNvPr id="492" name="Group 491">
                  <a:extLst>
                    <a:ext uri="{FF2B5EF4-FFF2-40B4-BE49-F238E27FC236}">
                      <a16:creationId xmlns:a16="http://schemas.microsoft.com/office/drawing/2014/main" id="{939B1BEB-29F6-4463-A7BF-97DD91FA0382}"/>
                    </a:ext>
                  </a:extLst>
                </p:cNvPr>
                <p:cNvGrpSpPr/>
                <p:nvPr/>
              </p:nvGrpSpPr>
              <p:grpSpPr>
                <a:xfrm>
                  <a:off x="7125708" y="2222254"/>
                  <a:ext cx="920998" cy="2342807"/>
                  <a:chOff x="2629909" y="269963"/>
                  <a:chExt cx="920998" cy="2342807"/>
                </a:xfrm>
              </p:grpSpPr>
              <p:sp>
                <p:nvSpPr>
                  <p:cNvPr id="521" name="bk object 109">
                    <a:extLst>
                      <a:ext uri="{FF2B5EF4-FFF2-40B4-BE49-F238E27FC236}">
                        <a16:creationId xmlns:a16="http://schemas.microsoft.com/office/drawing/2014/main" id="{E7C8FBC7-6264-4BCC-A4D3-9B6C2F7E5175}"/>
                      </a:ext>
                    </a:extLst>
                  </p:cNvPr>
                  <p:cNvSpPr/>
                  <p:nvPr/>
                </p:nvSpPr>
                <p:spPr>
                  <a:xfrm>
                    <a:off x="2629909" y="269963"/>
                    <a:ext cx="0" cy="1170940"/>
                  </a:xfrm>
                  <a:custGeom>
                    <a:avLst/>
                    <a:gdLst/>
                    <a:ahLst/>
                    <a:cxnLst/>
                    <a:rect l="l" t="t" r="r" b="b"/>
                    <a:pathLst>
                      <a:path h="1170940">
                        <a:moveTo>
                          <a:pt x="0" y="0"/>
                        </a:moveTo>
                        <a:lnTo>
                          <a:pt x="0" y="1170533"/>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2" name="bk object 110">
                    <a:extLst>
                      <a:ext uri="{FF2B5EF4-FFF2-40B4-BE49-F238E27FC236}">
                        <a16:creationId xmlns:a16="http://schemas.microsoft.com/office/drawing/2014/main" id="{1E60CE30-464F-433A-A735-727780D2F567}"/>
                      </a:ext>
                    </a:extLst>
                  </p:cNvPr>
                  <p:cNvSpPr/>
                  <p:nvPr/>
                </p:nvSpPr>
                <p:spPr>
                  <a:xfrm>
                    <a:off x="2652655" y="867041"/>
                    <a:ext cx="0" cy="574040"/>
                  </a:xfrm>
                  <a:custGeom>
                    <a:avLst/>
                    <a:gdLst/>
                    <a:ahLst/>
                    <a:cxnLst/>
                    <a:rect l="l" t="t" r="r" b="b"/>
                    <a:pathLst>
                      <a:path h="574040">
                        <a:moveTo>
                          <a:pt x="0" y="0"/>
                        </a:moveTo>
                        <a:lnTo>
                          <a:pt x="0" y="573455"/>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3" name="bk object 111">
                    <a:extLst>
                      <a:ext uri="{FF2B5EF4-FFF2-40B4-BE49-F238E27FC236}">
                        <a16:creationId xmlns:a16="http://schemas.microsoft.com/office/drawing/2014/main" id="{239DE735-357B-46E4-9CE1-1F524A181E26}"/>
                      </a:ext>
                    </a:extLst>
                  </p:cNvPr>
                  <p:cNvSpPr/>
                  <p:nvPr/>
                </p:nvSpPr>
                <p:spPr>
                  <a:xfrm>
                    <a:off x="2675407" y="913130"/>
                    <a:ext cx="0" cy="527685"/>
                  </a:xfrm>
                  <a:custGeom>
                    <a:avLst/>
                    <a:gdLst/>
                    <a:ahLst/>
                    <a:cxnLst/>
                    <a:rect l="l" t="t" r="r" b="b"/>
                    <a:pathLst>
                      <a:path h="527685">
                        <a:moveTo>
                          <a:pt x="0" y="0"/>
                        </a:moveTo>
                        <a:lnTo>
                          <a:pt x="0" y="527367"/>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4" name="bk object 112">
                    <a:extLst>
                      <a:ext uri="{FF2B5EF4-FFF2-40B4-BE49-F238E27FC236}">
                        <a16:creationId xmlns:a16="http://schemas.microsoft.com/office/drawing/2014/main" id="{7DE5B847-2039-41D7-A5EB-6F46F68CA597}"/>
                      </a:ext>
                    </a:extLst>
                  </p:cNvPr>
                  <p:cNvSpPr/>
                  <p:nvPr/>
                </p:nvSpPr>
                <p:spPr>
                  <a:xfrm>
                    <a:off x="2698153" y="989444"/>
                    <a:ext cx="0" cy="451484"/>
                  </a:xfrm>
                  <a:custGeom>
                    <a:avLst/>
                    <a:gdLst/>
                    <a:ahLst/>
                    <a:cxnLst/>
                    <a:rect l="l" t="t" r="r" b="b"/>
                    <a:pathLst>
                      <a:path h="451484">
                        <a:moveTo>
                          <a:pt x="0" y="0"/>
                        </a:moveTo>
                        <a:lnTo>
                          <a:pt x="0" y="451053"/>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5" name="bk object 113">
                    <a:extLst>
                      <a:ext uri="{FF2B5EF4-FFF2-40B4-BE49-F238E27FC236}">
                        <a16:creationId xmlns:a16="http://schemas.microsoft.com/office/drawing/2014/main" id="{ADFBA92B-4E8A-4F44-AB9B-6F56466A078A}"/>
                      </a:ext>
                    </a:extLst>
                  </p:cNvPr>
                  <p:cNvSpPr/>
                  <p:nvPr/>
                </p:nvSpPr>
                <p:spPr>
                  <a:xfrm>
                    <a:off x="2720905" y="1039368"/>
                    <a:ext cx="0" cy="401320"/>
                  </a:xfrm>
                  <a:custGeom>
                    <a:avLst/>
                    <a:gdLst/>
                    <a:ahLst/>
                    <a:cxnLst/>
                    <a:rect l="l" t="t" r="r" b="b"/>
                    <a:pathLst>
                      <a:path h="401319">
                        <a:moveTo>
                          <a:pt x="0" y="0"/>
                        </a:moveTo>
                        <a:lnTo>
                          <a:pt x="0" y="401129"/>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6" name="bk object 114">
                    <a:extLst>
                      <a:ext uri="{FF2B5EF4-FFF2-40B4-BE49-F238E27FC236}">
                        <a16:creationId xmlns:a16="http://schemas.microsoft.com/office/drawing/2014/main" id="{8E882439-0811-445A-8AFF-635CB82A4EB9}"/>
                      </a:ext>
                    </a:extLst>
                  </p:cNvPr>
                  <p:cNvSpPr/>
                  <p:nvPr/>
                </p:nvSpPr>
                <p:spPr>
                  <a:xfrm>
                    <a:off x="2743650" y="1065974"/>
                    <a:ext cx="0" cy="374650"/>
                  </a:xfrm>
                  <a:custGeom>
                    <a:avLst/>
                    <a:gdLst/>
                    <a:ahLst/>
                    <a:cxnLst/>
                    <a:rect l="l" t="t" r="r" b="b"/>
                    <a:pathLst>
                      <a:path h="374650">
                        <a:moveTo>
                          <a:pt x="0" y="0"/>
                        </a:moveTo>
                        <a:lnTo>
                          <a:pt x="0" y="374522"/>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7" name="bk object 115">
                    <a:extLst>
                      <a:ext uri="{FF2B5EF4-FFF2-40B4-BE49-F238E27FC236}">
                        <a16:creationId xmlns:a16="http://schemas.microsoft.com/office/drawing/2014/main" id="{DE649B44-1CB5-4B5D-BB85-DB6C6E715260}"/>
                      </a:ext>
                    </a:extLst>
                  </p:cNvPr>
                  <p:cNvSpPr/>
                  <p:nvPr/>
                </p:nvSpPr>
                <p:spPr>
                  <a:xfrm>
                    <a:off x="2766402" y="1083183"/>
                    <a:ext cx="0" cy="357505"/>
                  </a:xfrm>
                  <a:custGeom>
                    <a:avLst/>
                    <a:gdLst/>
                    <a:ahLst/>
                    <a:cxnLst/>
                    <a:rect l="l" t="t" r="r" b="b"/>
                    <a:pathLst>
                      <a:path h="357505">
                        <a:moveTo>
                          <a:pt x="0" y="0"/>
                        </a:moveTo>
                        <a:lnTo>
                          <a:pt x="0" y="357314"/>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8" name="bk object 116">
                    <a:extLst>
                      <a:ext uri="{FF2B5EF4-FFF2-40B4-BE49-F238E27FC236}">
                        <a16:creationId xmlns:a16="http://schemas.microsoft.com/office/drawing/2014/main" id="{5F757B51-3EDB-41E8-8B15-ABAB58A3919F}"/>
                      </a:ext>
                    </a:extLst>
                  </p:cNvPr>
                  <p:cNvSpPr/>
                  <p:nvPr/>
                </p:nvSpPr>
                <p:spPr>
                  <a:xfrm>
                    <a:off x="2789148" y="1153769"/>
                    <a:ext cx="0" cy="287020"/>
                  </a:xfrm>
                  <a:custGeom>
                    <a:avLst/>
                    <a:gdLst/>
                    <a:ahLst/>
                    <a:cxnLst/>
                    <a:rect l="l" t="t" r="r" b="b"/>
                    <a:pathLst>
                      <a:path h="287019">
                        <a:moveTo>
                          <a:pt x="0" y="0"/>
                        </a:moveTo>
                        <a:lnTo>
                          <a:pt x="0" y="286727"/>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9" name="bk object 117">
                    <a:extLst>
                      <a:ext uri="{FF2B5EF4-FFF2-40B4-BE49-F238E27FC236}">
                        <a16:creationId xmlns:a16="http://schemas.microsoft.com/office/drawing/2014/main" id="{97A59151-4AF1-434F-BF51-3EFBC677E11C}"/>
                      </a:ext>
                    </a:extLst>
                  </p:cNvPr>
                  <p:cNvSpPr/>
                  <p:nvPr/>
                </p:nvSpPr>
                <p:spPr>
                  <a:xfrm>
                    <a:off x="2811894" y="1168171"/>
                    <a:ext cx="0" cy="272415"/>
                  </a:xfrm>
                  <a:custGeom>
                    <a:avLst/>
                    <a:gdLst/>
                    <a:ahLst/>
                    <a:cxnLst/>
                    <a:rect l="l" t="t" r="r" b="b"/>
                    <a:pathLst>
                      <a:path h="272415">
                        <a:moveTo>
                          <a:pt x="0" y="0"/>
                        </a:moveTo>
                        <a:lnTo>
                          <a:pt x="0" y="272326"/>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0" name="bk object 118">
                    <a:extLst>
                      <a:ext uri="{FF2B5EF4-FFF2-40B4-BE49-F238E27FC236}">
                        <a16:creationId xmlns:a16="http://schemas.microsoft.com/office/drawing/2014/main" id="{A111C163-C15A-418B-8DB3-510AD64C988A}"/>
                      </a:ext>
                    </a:extLst>
                  </p:cNvPr>
                  <p:cNvSpPr/>
                  <p:nvPr/>
                </p:nvSpPr>
                <p:spPr>
                  <a:xfrm>
                    <a:off x="2834646" y="1185799"/>
                    <a:ext cx="0" cy="255270"/>
                  </a:xfrm>
                  <a:custGeom>
                    <a:avLst/>
                    <a:gdLst/>
                    <a:ahLst/>
                    <a:cxnLst/>
                    <a:rect l="l" t="t" r="r" b="b"/>
                    <a:pathLst>
                      <a:path h="255269">
                        <a:moveTo>
                          <a:pt x="0" y="0"/>
                        </a:moveTo>
                        <a:lnTo>
                          <a:pt x="0" y="254698"/>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1" name="bk object 119">
                    <a:extLst>
                      <a:ext uri="{FF2B5EF4-FFF2-40B4-BE49-F238E27FC236}">
                        <a16:creationId xmlns:a16="http://schemas.microsoft.com/office/drawing/2014/main" id="{01CBA099-D55E-4137-9F05-F542AD0197F4}"/>
                      </a:ext>
                    </a:extLst>
                  </p:cNvPr>
                  <p:cNvSpPr/>
                  <p:nvPr/>
                </p:nvSpPr>
                <p:spPr>
                  <a:xfrm>
                    <a:off x="2846870" y="1226210"/>
                    <a:ext cx="21590" cy="214629"/>
                  </a:xfrm>
                  <a:custGeom>
                    <a:avLst/>
                    <a:gdLst/>
                    <a:ahLst/>
                    <a:cxnLst/>
                    <a:rect l="l" t="t" r="r" b="b"/>
                    <a:pathLst>
                      <a:path w="21589" h="214630">
                        <a:moveTo>
                          <a:pt x="0" y="214287"/>
                        </a:moveTo>
                        <a:lnTo>
                          <a:pt x="21043" y="214287"/>
                        </a:lnTo>
                        <a:lnTo>
                          <a:pt x="21043" y="0"/>
                        </a:lnTo>
                        <a:lnTo>
                          <a:pt x="0" y="0"/>
                        </a:lnTo>
                        <a:lnTo>
                          <a:pt x="0" y="214287"/>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2" name="bk object 120">
                    <a:extLst>
                      <a:ext uri="{FF2B5EF4-FFF2-40B4-BE49-F238E27FC236}">
                        <a16:creationId xmlns:a16="http://schemas.microsoft.com/office/drawing/2014/main" id="{6BE3CCB6-87AE-436F-AB30-E23587D14C5D}"/>
                      </a:ext>
                    </a:extLst>
                  </p:cNvPr>
                  <p:cNvSpPr/>
                  <p:nvPr/>
                </p:nvSpPr>
                <p:spPr>
                  <a:xfrm>
                    <a:off x="2869615" y="1229004"/>
                    <a:ext cx="21590" cy="212090"/>
                  </a:xfrm>
                  <a:custGeom>
                    <a:avLst/>
                    <a:gdLst/>
                    <a:ahLst/>
                    <a:cxnLst/>
                    <a:rect l="l" t="t" r="r" b="b"/>
                    <a:pathLst>
                      <a:path w="21589" h="212090">
                        <a:moveTo>
                          <a:pt x="0" y="211493"/>
                        </a:moveTo>
                        <a:lnTo>
                          <a:pt x="21056" y="211493"/>
                        </a:lnTo>
                        <a:lnTo>
                          <a:pt x="21056" y="0"/>
                        </a:lnTo>
                        <a:lnTo>
                          <a:pt x="0" y="0"/>
                        </a:lnTo>
                        <a:lnTo>
                          <a:pt x="0" y="211493"/>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3" name="bk object 121">
                    <a:extLst>
                      <a:ext uri="{FF2B5EF4-FFF2-40B4-BE49-F238E27FC236}">
                        <a16:creationId xmlns:a16="http://schemas.microsoft.com/office/drawing/2014/main" id="{FF03C820-4655-4A15-B740-2B78AE7C6AC6}"/>
                      </a:ext>
                    </a:extLst>
                  </p:cNvPr>
                  <p:cNvSpPr/>
                  <p:nvPr/>
                </p:nvSpPr>
                <p:spPr>
                  <a:xfrm>
                    <a:off x="2892361" y="1281925"/>
                    <a:ext cx="21590" cy="158750"/>
                  </a:xfrm>
                  <a:custGeom>
                    <a:avLst/>
                    <a:gdLst/>
                    <a:ahLst/>
                    <a:cxnLst/>
                    <a:rect l="l" t="t" r="r" b="b"/>
                    <a:pathLst>
                      <a:path w="21589" h="158750">
                        <a:moveTo>
                          <a:pt x="0" y="158572"/>
                        </a:moveTo>
                        <a:lnTo>
                          <a:pt x="21056" y="158572"/>
                        </a:lnTo>
                        <a:lnTo>
                          <a:pt x="21056" y="0"/>
                        </a:lnTo>
                        <a:lnTo>
                          <a:pt x="0" y="0"/>
                        </a:lnTo>
                        <a:lnTo>
                          <a:pt x="0" y="158572"/>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4" name="bk object 122">
                    <a:extLst>
                      <a:ext uri="{FF2B5EF4-FFF2-40B4-BE49-F238E27FC236}">
                        <a16:creationId xmlns:a16="http://schemas.microsoft.com/office/drawing/2014/main" id="{E23F262C-EF9C-481D-BE89-493B900F0AB0}"/>
                      </a:ext>
                    </a:extLst>
                  </p:cNvPr>
                  <p:cNvSpPr/>
                  <p:nvPr/>
                </p:nvSpPr>
                <p:spPr>
                  <a:xfrm>
                    <a:off x="2915107" y="1284782"/>
                    <a:ext cx="21590" cy="156210"/>
                  </a:xfrm>
                  <a:custGeom>
                    <a:avLst/>
                    <a:gdLst/>
                    <a:ahLst/>
                    <a:cxnLst/>
                    <a:rect l="l" t="t" r="r" b="b"/>
                    <a:pathLst>
                      <a:path w="21589" h="156209">
                        <a:moveTo>
                          <a:pt x="0" y="155714"/>
                        </a:moveTo>
                        <a:lnTo>
                          <a:pt x="21056" y="155714"/>
                        </a:lnTo>
                        <a:lnTo>
                          <a:pt x="21056" y="0"/>
                        </a:lnTo>
                        <a:lnTo>
                          <a:pt x="0" y="0"/>
                        </a:lnTo>
                        <a:lnTo>
                          <a:pt x="0" y="155714"/>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5" name="bk object 123">
                    <a:extLst>
                      <a:ext uri="{FF2B5EF4-FFF2-40B4-BE49-F238E27FC236}">
                        <a16:creationId xmlns:a16="http://schemas.microsoft.com/office/drawing/2014/main" id="{F92C545A-B772-419B-83E8-6AF87217F11F}"/>
                      </a:ext>
                    </a:extLst>
                  </p:cNvPr>
                  <p:cNvSpPr/>
                  <p:nvPr/>
                </p:nvSpPr>
                <p:spPr>
                  <a:xfrm>
                    <a:off x="2937865" y="1308315"/>
                    <a:ext cx="21590" cy="132715"/>
                  </a:xfrm>
                  <a:custGeom>
                    <a:avLst/>
                    <a:gdLst/>
                    <a:ahLst/>
                    <a:cxnLst/>
                    <a:rect l="l" t="t" r="r" b="b"/>
                    <a:pathLst>
                      <a:path w="21589" h="132715">
                        <a:moveTo>
                          <a:pt x="0" y="132181"/>
                        </a:moveTo>
                        <a:lnTo>
                          <a:pt x="21043" y="132181"/>
                        </a:lnTo>
                        <a:lnTo>
                          <a:pt x="21043" y="0"/>
                        </a:lnTo>
                        <a:lnTo>
                          <a:pt x="0" y="0"/>
                        </a:lnTo>
                        <a:lnTo>
                          <a:pt x="0" y="132181"/>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6" name="bk object 124">
                    <a:extLst>
                      <a:ext uri="{FF2B5EF4-FFF2-40B4-BE49-F238E27FC236}">
                        <a16:creationId xmlns:a16="http://schemas.microsoft.com/office/drawing/2014/main" id="{1D560731-6CE0-4DFF-A123-F937607EC284}"/>
                      </a:ext>
                    </a:extLst>
                  </p:cNvPr>
                  <p:cNvSpPr/>
                  <p:nvPr/>
                </p:nvSpPr>
                <p:spPr>
                  <a:xfrm>
                    <a:off x="2960611" y="1311376"/>
                    <a:ext cx="21590" cy="129539"/>
                  </a:xfrm>
                  <a:custGeom>
                    <a:avLst/>
                    <a:gdLst/>
                    <a:ahLst/>
                    <a:cxnLst/>
                    <a:rect l="l" t="t" r="r" b="b"/>
                    <a:pathLst>
                      <a:path w="21589" h="129540">
                        <a:moveTo>
                          <a:pt x="0" y="129120"/>
                        </a:moveTo>
                        <a:lnTo>
                          <a:pt x="21043" y="129120"/>
                        </a:lnTo>
                        <a:lnTo>
                          <a:pt x="21043" y="0"/>
                        </a:lnTo>
                        <a:lnTo>
                          <a:pt x="0" y="0"/>
                        </a:lnTo>
                        <a:lnTo>
                          <a:pt x="0" y="12912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7" name="bk object 125">
                    <a:extLst>
                      <a:ext uri="{FF2B5EF4-FFF2-40B4-BE49-F238E27FC236}">
                        <a16:creationId xmlns:a16="http://schemas.microsoft.com/office/drawing/2014/main" id="{77E9EDD0-10AC-41DA-B936-3E569E2BACB1}"/>
                      </a:ext>
                    </a:extLst>
                  </p:cNvPr>
                  <p:cNvSpPr/>
                  <p:nvPr/>
                </p:nvSpPr>
                <p:spPr>
                  <a:xfrm>
                    <a:off x="2983357" y="1322451"/>
                    <a:ext cx="21590" cy="118110"/>
                  </a:xfrm>
                  <a:custGeom>
                    <a:avLst/>
                    <a:gdLst/>
                    <a:ahLst/>
                    <a:cxnLst/>
                    <a:rect l="l" t="t" r="r" b="b"/>
                    <a:pathLst>
                      <a:path w="21589" h="118109">
                        <a:moveTo>
                          <a:pt x="0" y="118046"/>
                        </a:moveTo>
                        <a:lnTo>
                          <a:pt x="21056" y="118046"/>
                        </a:lnTo>
                        <a:lnTo>
                          <a:pt x="21056" y="0"/>
                        </a:lnTo>
                        <a:lnTo>
                          <a:pt x="0" y="0"/>
                        </a:lnTo>
                        <a:lnTo>
                          <a:pt x="0" y="118046"/>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8" name="bk object 126">
                    <a:extLst>
                      <a:ext uri="{FF2B5EF4-FFF2-40B4-BE49-F238E27FC236}">
                        <a16:creationId xmlns:a16="http://schemas.microsoft.com/office/drawing/2014/main" id="{F516D27E-B372-422A-9601-81612C9BEEEA}"/>
                      </a:ext>
                    </a:extLst>
                  </p:cNvPr>
                  <p:cNvSpPr/>
                  <p:nvPr/>
                </p:nvSpPr>
                <p:spPr>
                  <a:xfrm>
                    <a:off x="3006102" y="1334757"/>
                    <a:ext cx="21590" cy="106045"/>
                  </a:xfrm>
                  <a:custGeom>
                    <a:avLst/>
                    <a:gdLst/>
                    <a:ahLst/>
                    <a:cxnLst/>
                    <a:rect l="l" t="t" r="r" b="b"/>
                    <a:pathLst>
                      <a:path w="21589" h="106044">
                        <a:moveTo>
                          <a:pt x="0" y="105740"/>
                        </a:moveTo>
                        <a:lnTo>
                          <a:pt x="21056" y="105740"/>
                        </a:lnTo>
                        <a:lnTo>
                          <a:pt x="21056" y="0"/>
                        </a:lnTo>
                        <a:lnTo>
                          <a:pt x="0" y="0"/>
                        </a:lnTo>
                        <a:lnTo>
                          <a:pt x="0" y="105740"/>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39" name="bk object 127">
                    <a:extLst>
                      <a:ext uri="{FF2B5EF4-FFF2-40B4-BE49-F238E27FC236}">
                        <a16:creationId xmlns:a16="http://schemas.microsoft.com/office/drawing/2014/main" id="{A33FDA06-6DA2-4CF5-B3DC-EF10345B7652}"/>
                      </a:ext>
                    </a:extLst>
                  </p:cNvPr>
                  <p:cNvSpPr/>
                  <p:nvPr/>
                </p:nvSpPr>
                <p:spPr>
                  <a:xfrm>
                    <a:off x="3028861" y="1339481"/>
                    <a:ext cx="21590" cy="101600"/>
                  </a:xfrm>
                  <a:custGeom>
                    <a:avLst/>
                    <a:gdLst/>
                    <a:ahLst/>
                    <a:cxnLst/>
                    <a:rect l="l" t="t" r="r" b="b"/>
                    <a:pathLst>
                      <a:path w="21589" h="101600">
                        <a:moveTo>
                          <a:pt x="0" y="101015"/>
                        </a:moveTo>
                        <a:lnTo>
                          <a:pt x="21043" y="101015"/>
                        </a:lnTo>
                        <a:lnTo>
                          <a:pt x="21043" y="0"/>
                        </a:lnTo>
                        <a:lnTo>
                          <a:pt x="0" y="0"/>
                        </a:lnTo>
                        <a:lnTo>
                          <a:pt x="0" y="101015"/>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0" name="bk object 128">
                    <a:extLst>
                      <a:ext uri="{FF2B5EF4-FFF2-40B4-BE49-F238E27FC236}">
                        <a16:creationId xmlns:a16="http://schemas.microsoft.com/office/drawing/2014/main" id="{FEB7EACD-402B-4DEC-90A8-8DFC463A4B7E}"/>
                      </a:ext>
                    </a:extLst>
                  </p:cNvPr>
                  <p:cNvSpPr/>
                  <p:nvPr/>
                </p:nvSpPr>
                <p:spPr>
                  <a:xfrm>
                    <a:off x="3062128" y="1386128"/>
                    <a:ext cx="0" cy="54610"/>
                  </a:xfrm>
                  <a:custGeom>
                    <a:avLst/>
                    <a:gdLst/>
                    <a:ahLst/>
                    <a:cxnLst/>
                    <a:rect l="l" t="t" r="r" b="b"/>
                    <a:pathLst>
                      <a:path h="54609">
                        <a:moveTo>
                          <a:pt x="0" y="0"/>
                        </a:moveTo>
                        <a:lnTo>
                          <a:pt x="0" y="54368"/>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1" name="bk object 129">
                    <a:extLst>
                      <a:ext uri="{FF2B5EF4-FFF2-40B4-BE49-F238E27FC236}">
                        <a16:creationId xmlns:a16="http://schemas.microsoft.com/office/drawing/2014/main" id="{F2578B7F-AE2E-4E70-A52A-B114D8DA92B9}"/>
                      </a:ext>
                    </a:extLst>
                  </p:cNvPr>
                  <p:cNvSpPr/>
                  <p:nvPr/>
                </p:nvSpPr>
                <p:spPr>
                  <a:xfrm>
                    <a:off x="3074352" y="1415243"/>
                    <a:ext cx="21590" cy="0"/>
                  </a:xfrm>
                  <a:custGeom>
                    <a:avLst/>
                    <a:gdLst/>
                    <a:ahLst/>
                    <a:cxnLst/>
                    <a:rect l="l" t="t" r="r" b="b"/>
                    <a:pathLst>
                      <a:path w="21589">
                        <a:moveTo>
                          <a:pt x="0" y="0"/>
                        </a:moveTo>
                        <a:lnTo>
                          <a:pt x="21056" y="0"/>
                        </a:lnTo>
                      </a:path>
                    </a:pathLst>
                  </a:custGeom>
                  <a:ln w="50507">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2" name="bk object 130">
                    <a:extLst>
                      <a:ext uri="{FF2B5EF4-FFF2-40B4-BE49-F238E27FC236}">
                        <a16:creationId xmlns:a16="http://schemas.microsoft.com/office/drawing/2014/main" id="{5816E61F-F6B2-4209-A33E-6E8B337C82A5}"/>
                      </a:ext>
                    </a:extLst>
                  </p:cNvPr>
                  <p:cNvSpPr/>
                  <p:nvPr/>
                </p:nvSpPr>
                <p:spPr>
                  <a:xfrm>
                    <a:off x="3097098" y="1415243"/>
                    <a:ext cx="21590" cy="0"/>
                  </a:xfrm>
                  <a:custGeom>
                    <a:avLst/>
                    <a:gdLst/>
                    <a:ahLst/>
                    <a:cxnLst/>
                    <a:rect l="l" t="t" r="r" b="b"/>
                    <a:pathLst>
                      <a:path w="21589">
                        <a:moveTo>
                          <a:pt x="0" y="0"/>
                        </a:moveTo>
                        <a:lnTo>
                          <a:pt x="21056" y="0"/>
                        </a:lnTo>
                      </a:path>
                    </a:pathLst>
                  </a:custGeom>
                  <a:ln w="50507">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3" name="bk object 131">
                    <a:extLst>
                      <a:ext uri="{FF2B5EF4-FFF2-40B4-BE49-F238E27FC236}">
                        <a16:creationId xmlns:a16="http://schemas.microsoft.com/office/drawing/2014/main" id="{394A96F6-0C9A-4A79-9679-7EA683F35BC9}"/>
                      </a:ext>
                    </a:extLst>
                  </p:cNvPr>
                  <p:cNvSpPr/>
                  <p:nvPr/>
                </p:nvSpPr>
                <p:spPr>
                  <a:xfrm>
                    <a:off x="3119843" y="1415243"/>
                    <a:ext cx="21590" cy="0"/>
                  </a:xfrm>
                  <a:custGeom>
                    <a:avLst/>
                    <a:gdLst/>
                    <a:ahLst/>
                    <a:cxnLst/>
                    <a:rect l="l" t="t" r="r" b="b"/>
                    <a:pathLst>
                      <a:path w="21589">
                        <a:moveTo>
                          <a:pt x="0" y="0"/>
                        </a:moveTo>
                        <a:lnTo>
                          <a:pt x="21056" y="0"/>
                        </a:lnTo>
                      </a:path>
                    </a:pathLst>
                  </a:custGeom>
                  <a:ln w="50507">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4" name="bk object 132">
                    <a:extLst>
                      <a:ext uri="{FF2B5EF4-FFF2-40B4-BE49-F238E27FC236}">
                        <a16:creationId xmlns:a16="http://schemas.microsoft.com/office/drawing/2014/main" id="{A0449A04-FF7D-45AD-96D4-F749F2542FAB}"/>
                      </a:ext>
                    </a:extLst>
                  </p:cNvPr>
                  <p:cNvSpPr/>
                  <p:nvPr/>
                </p:nvSpPr>
                <p:spPr>
                  <a:xfrm>
                    <a:off x="3142602" y="1425479"/>
                    <a:ext cx="21590" cy="0"/>
                  </a:xfrm>
                  <a:custGeom>
                    <a:avLst/>
                    <a:gdLst/>
                    <a:ahLst/>
                    <a:cxnLst/>
                    <a:rect l="l" t="t" r="r" b="b"/>
                    <a:pathLst>
                      <a:path w="21589">
                        <a:moveTo>
                          <a:pt x="0" y="0"/>
                        </a:moveTo>
                        <a:lnTo>
                          <a:pt x="21043" y="0"/>
                        </a:lnTo>
                      </a:path>
                    </a:pathLst>
                  </a:custGeom>
                  <a:ln w="30035">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5" name="bk object 133">
                    <a:extLst>
                      <a:ext uri="{FF2B5EF4-FFF2-40B4-BE49-F238E27FC236}">
                        <a16:creationId xmlns:a16="http://schemas.microsoft.com/office/drawing/2014/main" id="{36A5644E-F112-4325-82D8-D4C496F5AB26}"/>
                      </a:ext>
                    </a:extLst>
                  </p:cNvPr>
                  <p:cNvSpPr/>
                  <p:nvPr/>
                </p:nvSpPr>
                <p:spPr>
                  <a:xfrm>
                    <a:off x="3165348" y="1428470"/>
                    <a:ext cx="21590" cy="0"/>
                  </a:xfrm>
                  <a:custGeom>
                    <a:avLst/>
                    <a:gdLst/>
                    <a:ahLst/>
                    <a:cxnLst/>
                    <a:rect l="l" t="t" r="r" b="b"/>
                    <a:pathLst>
                      <a:path w="21589">
                        <a:moveTo>
                          <a:pt x="0" y="0"/>
                        </a:moveTo>
                        <a:lnTo>
                          <a:pt x="21043" y="0"/>
                        </a:lnTo>
                      </a:path>
                    </a:pathLst>
                  </a:custGeom>
                  <a:ln w="2405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6" name="bk object 134">
                    <a:extLst>
                      <a:ext uri="{FF2B5EF4-FFF2-40B4-BE49-F238E27FC236}">
                        <a16:creationId xmlns:a16="http://schemas.microsoft.com/office/drawing/2014/main" id="{D2288234-72E5-4561-B569-54E86CBF94BE}"/>
                      </a:ext>
                    </a:extLst>
                  </p:cNvPr>
                  <p:cNvSpPr/>
                  <p:nvPr/>
                </p:nvSpPr>
                <p:spPr>
                  <a:xfrm>
                    <a:off x="3188093" y="1437411"/>
                    <a:ext cx="21590" cy="0"/>
                  </a:xfrm>
                  <a:custGeom>
                    <a:avLst/>
                    <a:gdLst/>
                    <a:ahLst/>
                    <a:cxnLst/>
                    <a:rect l="l" t="t" r="r" b="b"/>
                    <a:pathLst>
                      <a:path w="21589">
                        <a:moveTo>
                          <a:pt x="0" y="0"/>
                        </a:moveTo>
                        <a:lnTo>
                          <a:pt x="21069" y="0"/>
                        </a:lnTo>
                      </a:path>
                    </a:pathLst>
                  </a:custGeom>
                  <a:ln w="6172">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7" name="bk object 135">
                    <a:extLst>
                      <a:ext uri="{FF2B5EF4-FFF2-40B4-BE49-F238E27FC236}">
                        <a16:creationId xmlns:a16="http://schemas.microsoft.com/office/drawing/2014/main" id="{52BCA17A-378E-41D9-BDDA-1CAAF3284C79}"/>
                      </a:ext>
                    </a:extLst>
                  </p:cNvPr>
                  <p:cNvSpPr/>
                  <p:nvPr/>
                </p:nvSpPr>
                <p:spPr>
                  <a:xfrm>
                    <a:off x="3210839" y="1444218"/>
                    <a:ext cx="21590" cy="0"/>
                  </a:xfrm>
                  <a:custGeom>
                    <a:avLst/>
                    <a:gdLst/>
                    <a:ahLst/>
                    <a:cxnLst/>
                    <a:rect l="l" t="t" r="r" b="b"/>
                    <a:pathLst>
                      <a:path w="21589">
                        <a:moveTo>
                          <a:pt x="0" y="0"/>
                        </a:moveTo>
                        <a:lnTo>
                          <a:pt x="21069" y="0"/>
                        </a:lnTo>
                      </a:path>
                    </a:pathLst>
                  </a:custGeom>
                  <a:ln w="4749">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8" name="bk object 136">
                    <a:extLst>
                      <a:ext uri="{FF2B5EF4-FFF2-40B4-BE49-F238E27FC236}">
                        <a16:creationId xmlns:a16="http://schemas.microsoft.com/office/drawing/2014/main" id="{E14AC61A-59FD-455B-B7DC-0764E9A3DFD2}"/>
                      </a:ext>
                    </a:extLst>
                  </p:cNvPr>
                  <p:cNvSpPr/>
                  <p:nvPr/>
                </p:nvSpPr>
                <p:spPr>
                  <a:xfrm>
                    <a:off x="3233585" y="1457420"/>
                    <a:ext cx="21590" cy="0"/>
                  </a:xfrm>
                  <a:custGeom>
                    <a:avLst/>
                    <a:gdLst/>
                    <a:ahLst/>
                    <a:cxnLst/>
                    <a:rect l="l" t="t" r="r" b="b"/>
                    <a:pathLst>
                      <a:path w="21589">
                        <a:moveTo>
                          <a:pt x="0" y="0"/>
                        </a:moveTo>
                        <a:lnTo>
                          <a:pt x="21056" y="0"/>
                        </a:lnTo>
                      </a:path>
                    </a:pathLst>
                  </a:custGeom>
                  <a:ln w="31178">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49" name="bk object 137">
                    <a:extLst>
                      <a:ext uri="{FF2B5EF4-FFF2-40B4-BE49-F238E27FC236}">
                        <a16:creationId xmlns:a16="http://schemas.microsoft.com/office/drawing/2014/main" id="{11741ED3-111C-4E75-AFD2-E96107C3DBC6}"/>
                      </a:ext>
                    </a:extLst>
                  </p:cNvPr>
                  <p:cNvSpPr/>
                  <p:nvPr/>
                </p:nvSpPr>
                <p:spPr>
                  <a:xfrm>
                    <a:off x="3256343" y="1462970"/>
                    <a:ext cx="21590" cy="0"/>
                  </a:xfrm>
                  <a:custGeom>
                    <a:avLst/>
                    <a:gdLst/>
                    <a:ahLst/>
                    <a:cxnLst/>
                    <a:rect l="l" t="t" r="r" b="b"/>
                    <a:pathLst>
                      <a:path w="21589">
                        <a:moveTo>
                          <a:pt x="0" y="0"/>
                        </a:moveTo>
                        <a:lnTo>
                          <a:pt x="21043" y="0"/>
                        </a:lnTo>
                      </a:path>
                    </a:pathLst>
                  </a:custGeom>
                  <a:ln w="42278">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0" name="bk object 138">
                    <a:extLst>
                      <a:ext uri="{FF2B5EF4-FFF2-40B4-BE49-F238E27FC236}">
                        <a16:creationId xmlns:a16="http://schemas.microsoft.com/office/drawing/2014/main" id="{FB26C47D-456A-48A9-8FB0-282FF990CFF3}"/>
                      </a:ext>
                    </a:extLst>
                  </p:cNvPr>
                  <p:cNvSpPr/>
                  <p:nvPr/>
                </p:nvSpPr>
                <p:spPr>
                  <a:xfrm>
                    <a:off x="3279089" y="1464360"/>
                    <a:ext cx="21590" cy="0"/>
                  </a:xfrm>
                  <a:custGeom>
                    <a:avLst/>
                    <a:gdLst/>
                    <a:ahLst/>
                    <a:cxnLst/>
                    <a:rect l="l" t="t" r="r" b="b"/>
                    <a:pathLst>
                      <a:path w="21589">
                        <a:moveTo>
                          <a:pt x="0" y="0"/>
                        </a:moveTo>
                        <a:lnTo>
                          <a:pt x="21043" y="0"/>
                        </a:lnTo>
                      </a:path>
                    </a:pathLst>
                  </a:custGeom>
                  <a:ln w="45059">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1" name="bk object 139">
                    <a:extLst>
                      <a:ext uri="{FF2B5EF4-FFF2-40B4-BE49-F238E27FC236}">
                        <a16:creationId xmlns:a16="http://schemas.microsoft.com/office/drawing/2014/main" id="{F4C4FA3E-5BD4-4319-85AE-97FC41E9D223}"/>
                      </a:ext>
                    </a:extLst>
                  </p:cNvPr>
                  <p:cNvSpPr/>
                  <p:nvPr/>
                </p:nvSpPr>
                <p:spPr>
                  <a:xfrm>
                    <a:off x="3312363" y="1441830"/>
                    <a:ext cx="0" cy="109220"/>
                  </a:xfrm>
                  <a:custGeom>
                    <a:avLst/>
                    <a:gdLst/>
                    <a:ahLst/>
                    <a:cxnLst/>
                    <a:rect l="l" t="t" r="r" b="b"/>
                    <a:pathLst>
                      <a:path h="109219">
                        <a:moveTo>
                          <a:pt x="0" y="0"/>
                        </a:moveTo>
                        <a:lnTo>
                          <a:pt x="0" y="109156"/>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2" name="bk object 140">
                    <a:extLst>
                      <a:ext uri="{FF2B5EF4-FFF2-40B4-BE49-F238E27FC236}">
                        <a16:creationId xmlns:a16="http://schemas.microsoft.com/office/drawing/2014/main" id="{9554F4F9-502F-4E08-8767-56C16D9D19B2}"/>
                      </a:ext>
                    </a:extLst>
                  </p:cNvPr>
                  <p:cNvSpPr/>
                  <p:nvPr/>
                </p:nvSpPr>
                <p:spPr>
                  <a:xfrm>
                    <a:off x="3324580" y="1441830"/>
                    <a:ext cx="21590" cy="200660"/>
                  </a:xfrm>
                  <a:custGeom>
                    <a:avLst/>
                    <a:gdLst/>
                    <a:ahLst/>
                    <a:cxnLst/>
                    <a:rect l="l" t="t" r="r" b="b"/>
                    <a:pathLst>
                      <a:path w="21589" h="200660">
                        <a:moveTo>
                          <a:pt x="0" y="200621"/>
                        </a:moveTo>
                        <a:lnTo>
                          <a:pt x="21056" y="200621"/>
                        </a:lnTo>
                        <a:lnTo>
                          <a:pt x="21056" y="0"/>
                        </a:lnTo>
                        <a:lnTo>
                          <a:pt x="0" y="0"/>
                        </a:lnTo>
                        <a:lnTo>
                          <a:pt x="0" y="200621"/>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3" name="bk object 141">
                    <a:extLst>
                      <a:ext uri="{FF2B5EF4-FFF2-40B4-BE49-F238E27FC236}">
                        <a16:creationId xmlns:a16="http://schemas.microsoft.com/office/drawing/2014/main" id="{909623A2-E551-4A7A-A2D9-DE204E174665}"/>
                      </a:ext>
                    </a:extLst>
                  </p:cNvPr>
                  <p:cNvSpPr/>
                  <p:nvPr/>
                </p:nvSpPr>
                <p:spPr>
                  <a:xfrm>
                    <a:off x="3347339" y="1441830"/>
                    <a:ext cx="21590" cy="206375"/>
                  </a:xfrm>
                  <a:custGeom>
                    <a:avLst/>
                    <a:gdLst/>
                    <a:ahLst/>
                    <a:cxnLst/>
                    <a:rect l="l" t="t" r="r" b="b"/>
                    <a:pathLst>
                      <a:path w="21589" h="206375">
                        <a:moveTo>
                          <a:pt x="0" y="205879"/>
                        </a:moveTo>
                        <a:lnTo>
                          <a:pt x="21043" y="205879"/>
                        </a:lnTo>
                        <a:lnTo>
                          <a:pt x="21043" y="0"/>
                        </a:lnTo>
                        <a:lnTo>
                          <a:pt x="0" y="0"/>
                        </a:lnTo>
                        <a:lnTo>
                          <a:pt x="0" y="205879"/>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4" name="bk object 142">
                    <a:extLst>
                      <a:ext uri="{FF2B5EF4-FFF2-40B4-BE49-F238E27FC236}">
                        <a16:creationId xmlns:a16="http://schemas.microsoft.com/office/drawing/2014/main" id="{78CFAF48-25E9-4DE9-ADCE-9350AE717573}"/>
                      </a:ext>
                    </a:extLst>
                  </p:cNvPr>
                  <p:cNvSpPr/>
                  <p:nvPr/>
                </p:nvSpPr>
                <p:spPr>
                  <a:xfrm>
                    <a:off x="3380606" y="1441830"/>
                    <a:ext cx="0" cy="428625"/>
                  </a:xfrm>
                  <a:custGeom>
                    <a:avLst/>
                    <a:gdLst/>
                    <a:ahLst/>
                    <a:cxnLst/>
                    <a:rect l="l" t="t" r="r" b="b"/>
                    <a:pathLst>
                      <a:path h="428625">
                        <a:moveTo>
                          <a:pt x="0" y="0"/>
                        </a:moveTo>
                        <a:lnTo>
                          <a:pt x="0" y="428447"/>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5" name="bk object 143">
                    <a:extLst>
                      <a:ext uri="{FF2B5EF4-FFF2-40B4-BE49-F238E27FC236}">
                        <a16:creationId xmlns:a16="http://schemas.microsoft.com/office/drawing/2014/main" id="{E31BAA2A-FB00-4D46-9926-3330B4FBEE8C}"/>
                      </a:ext>
                    </a:extLst>
                  </p:cNvPr>
                  <p:cNvSpPr/>
                  <p:nvPr/>
                </p:nvSpPr>
                <p:spPr>
                  <a:xfrm>
                    <a:off x="3403358" y="1441830"/>
                    <a:ext cx="0" cy="653415"/>
                  </a:xfrm>
                  <a:custGeom>
                    <a:avLst/>
                    <a:gdLst/>
                    <a:ahLst/>
                    <a:cxnLst/>
                    <a:rect l="l" t="t" r="r" b="b"/>
                    <a:pathLst>
                      <a:path h="653414">
                        <a:moveTo>
                          <a:pt x="0" y="0"/>
                        </a:moveTo>
                        <a:lnTo>
                          <a:pt x="0" y="653288"/>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6" name="bk object 144">
                    <a:extLst>
                      <a:ext uri="{FF2B5EF4-FFF2-40B4-BE49-F238E27FC236}">
                        <a16:creationId xmlns:a16="http://schemas.microsoft.com/office/drawing/2014/main" id="{B9C0DE68-8095-472C-8DA0-E1DF2B87CF24}"/>
                      </a:ext>
                    </a:extLst>
                  </p:cNvPr>
                  <p:cNvSpPr/>
                  <p:nvPr/>
                </p:nvSpPr>
                <p:spPr>
                  <a:xfrm>
                    <a:off x="3426104" y="1441830"/>
                    <a:ext cx="0" cy="693420"/>
                  </a:xfrm>
                  <a:custGeom>
                    <a:avLst/>
                    <a:gdLst/>
                    <a:ahLst/>
                    <a:cxnLst/>
                    <a:rect l="l" t="t" r="r" b="b"/>
                    <a:pathLst>
                      <a:path h="693419">
                        <a:moveTo>
                          <a:pt x="0" y="0"/>
                        </a:moveTo>
                        <a:lnTo>
                          <a:pt x="0" y="692950"/>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7" name="bk object 145">
                    <a:extLst>
                      <a:ext uri="{FF2B5EF4-FFF2-40B4-BE49-F238E27FC236}">
                        <a16:creationId xmlns:a16="http://schemas.microsoft.com/office/drawing/2014/main" id="{64BE9D4D-EA00-4785-A0F6-79429045898C}"/>
                      </a:ext>
                    </a:extLst>
                  </p:cNvPr>
                  <p:cNvSpPr/>
                  <p:nvPr/>
                </p:nvSpPr>
                <p:spPr>
                  <a:xfrm>
                    <a:off x="3448849" y="1441830"/>
                    <a:ext cx="0" cy="770890"/>
                  </a:xfrm>
                  <a:custGeom>
                    <a:avLst/>
                    <a:gdLst/>
                    <a:ahLst/>
                    <a:cxnLst/>
                    <a:rect l="l" t="t" r="r" b="b"/>
                    <a:pathLst>
                      <a:path h="770889">
                        <a:moveTo>
                          <a:pt x="0" y="0"/>
                        </a:moveTo>
                        <a:lnTo>
                          <a:pt x="0" y="770699"/>
                        </a:lnTo>
                      </a:path>
                    </a:pathLst>
                  </a:custGeom>
                  <a:ln w="21056">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8" name="bk object 146">
                    <a:extLst>
                      <a:ext uri="{FF2B5EF4-FFF2-40B4-BE49-F238E27FC236}">
                        <a16:creationId xmlns:a16="http://schemas.microsoft.com/office/drawing/2014/main" id="{366C87BB-478B-4D02-82DC-F04049137A96}"/>
                      </a:ext>
                    </a:extLst>
                  </p:cNvPr>
                  <p:cNvSpPr/>
                  <p:nvPr/>
                </p:nvSpPr>
                <p:spPr>
                  <a:xfrm>
                    <a:off x="3471602" y="1441830"/>
                    <a:ext cx="0" cy="803910"/>
                  </a:xfrm>
                  <a:custGeom>
                    <a:avLst/>
                    <a:gdLst/>
                    <a:ahLst/>
                    <a:cxnLst/>
                    <a:rect l="l" t="t" r="r" b="b"/>
                    <a:pathLst>
                      <a:path h="803910">
                        <a:moveTo>
                          <a:pt x="0" y="0"/>
                        </a:moveTo>
                        <a:lnTo>
                          <a:pt x="0" y="803706"/>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59" name="bk object 147">
                    <a:extLst>
                      <a:ext uri="{FF2B5EF4-FFF2-40B4-BE49-F238E27FC236}">
                        <a16:creationId xmlns:a16="http://schemas.microsoft.com/office/drawing/2014/main" id="{020610D7-87D9-4C1A-ABCC-1056C52A4A69}"/>
                      </a:ext>
                    </a:extLst>
                  </p:cNvPr>
                  <p:cNvSpPr/>
                  <p:nvPr/>
                </p:nvSpPr>
                <p:spPr>
                  <a:xfrm>
                    <a:off x="3494347" y="1441830"/>
                    <a:ext cx="0" cy="1045844"/>
                  </a:xfrm>
                  <a:custGeom>
                    <a:avLst/>
                    <a:gdLst/>
                    <a:ahLst/>
                    <a:cxnLst/>
                    <a:rect l="l" t="t" r="r" b="b"/>
                    <a:pathLst>
                      <a:path h="1045844">
                        <a:moveTo>
                          <a:pt x="0" y="0"/>
                        </a:moveTo>
                        <a:lnTo>
                          <a:pt x="0" y="1045540"/>
                        </a:lnTo>
                      </a:path>
                    </a:pathLst>
                  </a:custGeom>
                  <a:ln w="21043">
                    <a:solidFill>
                      <a:srgbClr val="69B3E3"/>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0" name="bk object 148">
                    <a:extLst>
                      <a:ext uri="{FF2B5EF4-FFF2-40B4-BE49-F238E27FC236}">
                        <a16:creationId xmlns:a16="http://schemas.microsoft.com/office/drawing/2014/main" id="{0E2DBA8A-1B1E-406E-A1F4-13F5ECE44105}"/>
                      </a:ext>
                    </a:extLst>
                  </p:cNvPr>
                  <p:cNvSpPr/>
                  <p:nvPr/>
                </p:nvSpPr>
                <p:spPr>
                  <a:xfrm>
                    <a:off x="3506571" y="1441830"/>
                    <a:ext cx="21590" cy="1170940"/>
                  </a:xfrm>
                  <a:custGeom>
                    <a:avLst/>
                    <a:gdLst/>
                    <a:ahLst/>
                    <a:cxnLst/>
                    <a:rect l="l" t="t" r="r" b="b"/>
                    <a:pathLst>
                      <a:path w="21589" h="1170939">
                        <a:moveTo>
                          <a:pt x="0" y="1170762"/>
                        </a:moveTo>
                        <a:lnTo>
                          <a:pt x="21056" y="1170762"/>
                        </a:lnTo>
                        <a:lnTo>
                          <a:pt x="21056" y="0"/>
                        </a:lnTo>
                        <a:lnTo>
                          <a:pt x="0" y="0"/>
                        </a:lnTo>
                        <a:lnTo>
                          <a:pt x="0" y="1170762"/>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61" name="bk object 149">
                    <a:extLst>
                      <a:ext uri="{FF2B5EF4-FFF2-40B4-BE49-F238E27FC236}">
                        <a16:creationId xmlns:a16="http://schemas.microsoft.com/office/drawing/2014/main" id="{43936379-0829-4CD9-ABB0-AB8D82515E33}"/>
                      </a:ext>
                    </a:extLst>
                  </p:cNvPr>
                  <p:cNvSpPr/>
                  <p:nvPr/>
                </p:nvSpPr>
                <p:spPr>
                  <a:xfrm>
                    <a:off x="3529317" y="1441830"/>
                    <a:ext cx="21590" cy="1170940"/>
                  </a:xfrm>
                  <a:custGeom>
                    <a:avLst/>
                    <a:gdLst/>
                    <a:ahLst/>
                    <a:cxnLst/>
                    <a:rect l="l" t="t" r="r" b="b"/>
                    <a:pathLst>
                      <a:path w="21589" h="1170939">
                        <a:moveTo>
                          <a:pt x="0" y="1170762"/>
                        </a:moveTo>
                        <a:lnTo>
                          <a:pt x="21056" y="1170762"/>
                        </a:lnTo>
                        <a:lnTo>
                          <a:pt x="21056" y="0"/>
                        </a:lnTo>
                        <a:lnTo>
                          <a:pt x="0" y="0"/>
                        </a:lnTo>
                        <a:lnTo>
                          <a:pt x="0" y="1170762"/>
                        </a:lnTo>
                        <a:close/>
                      </a:path>
                    </a:pathLst>
                  </a:custGeom>
                  <a:solidFill>
                    <a:srgbClr val="69B3E3"/>
                  </a:solidFill>
                </p:spPr>
                <p:txBody>
                  <a:bodyPr wrap="square" lIns="0" tIns="0" rIns="0" bIns="0" rtlCol="0"/>
                  <a:lstStyle/>
                  <a:p>
                    <a:endParaRPr sz="2000" dirty="0">
                      <a:solidFill>
                        <a:prstClr val="black"/>
                      </a:solidFill>
                      <a:latin typeface="HelveticaNeueLT Std Cn" panose="020B0506030502030204" pitchFamily="34" charset="0"/>
                    </a:endParaRPr>
                  </a:p>
                </p:txBody>
              </p:sp>
            </p:grpSp>
            <p:sp>
              <p:nvSpPr>
                <p:cNvPr id="493" name="object 5">
                  <a:extLst>
                    <a:ext uri="{FF2B5EF4-FFF2-40B4-BE49-F238E27FC236}">
                      <a16:creationId xmlns:a16="http://schemas.microsoft.com/office/drawing/2014/main" id="{7F688101-4E7E-4F48-81E5-8C7AFC5B53D1}"/>
                    </a:ext>
                  </a:extLst>
                </p:cNvPr>
                <p:cNvSpPr/>
                <p:nvPr/>
              </p:nvSpPr>
              <p:spPr>
                <a:xfrm flipV="1">
                  <a:off x="4958967" y="3696902"/>
                  <a:ext cx="3143631" cy="45719"/>
                </a:xfrm>
                <a:custGeom>
                  <a:avLst/>
                  <a:gdLst/>
                  <a:ahLst/>
                  <a:cxnLst/>
                  <a:rect l="l" t="t" r="r" b="b"/>
                  <a:pathLst>
                    <a:path w="3016250">
                      <a:moveTo>
                        <a:pt x="0" y="0"/>
                      </a:moveTo>
                      <a:lnTo>
                        <a:pt x="3015805" y="0"/>
                      </a:lnTo>
                    </a:path>
                  </a:pathLst>
                </a:custGeom>
                <a:ln w="9525">
                  <a:solidFill>
                    <a:srgbClr val="010202"/>
                  </a:solidFill>
                  <a:prstDash val="sysDash"/>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494" name="object 8">
                  <a:extLst>
                    <a:ext uri="{FF2B5EF4-FFF2-40B4-BE49-F238E27FC236}">
                      <a16:creationId xmlns:a16="http://schemas.microsoft.com/office/drawing/2014/main" id="{6BB72E4F-D486-416B-BA6E-F93E27F97E32}"/>
                    </a:ext>
                  </a:extLst>
                </p:cNvPr>
                <p:cNvSpPr/>
                <p:nvPr/>
              </p:nvSpPr>
              <p:spPr>
                <a:xfrm>
                  <a:off x="4958967" y="3394491"/>
                  <a:ext cx="3143631" cy="45719"/>
                </a:xfrm>
                <a:custGeom>
                  <a:avLst/>
                  <a:gdLst/>
                  <a:ahLst/>
                  <a:cxnLst/>
                  <a:rect l="l" t="t" r="r" b="b"/>
                  <a:pathLst>
                    <a:path w="3016250">
                      <a:moveTo>
                        <a:pt x="0" y="0"/>
                      </a:moveTo>
                      <a:lnTo>
                        <a:pt x="3015805" y="0"/>
                      </a:lnTo>
                    </a:path>
                  </a:pathLst>
                </a:custGeom>
                <a:ln w="9525">
                  <a:solidFill>
                    <a:srgbClr val="010202"/>
                  </a:solidFill>
                  <a:prstDash val="solid"/>
                </a:ln>
              </p:spPr>
              <p:txBody>
                <a:bodyPr wrap="square" lIns="0" tIns="0" rIns="0" bIns="0" rtlCol="0"/>
                <a:lstStyle/>
                <a:p>
                  <a:endParaRPr sz="2000" dirty="0">
                    <a:solidFill>
                      <a:prstClr val="black"/>
                    </a:solidFill>
                    <a:latin typeface="HelveticaNeueLT Std Cn" panose="020B0506030502030204" pitchFamily="34" charset="0"/>
                  </a:endParaRPr>
                </a:p>
              </p:txBody>
            </p:sp>
            <p:grpSp>
              <p:nvGrpSpPr>
                <p:cNvPr id="495" name="Group 494">
                  <a:extLst>
                    <a:ext uri="{FF2B5EF4-FFF2-40B4-BE49-F238E27FC236}">
                      <a16:creationId xmlns:a16="http://schemas.microsoft.com/office/drawing/2014/main" id="{31E180E5-16F7-4E3F-82B8-615355439521}"/>
                    </a:ext>
                  </a:extLst>
                </p:cNvPr>
                <p:cNvGrpSpPr/>
                <p:nvPr/>
              </p:nvGrpSpPr>
              <p:grpSpPr>
                <a:xfrm>
                  <a:off x="4915650" y="2223805"/>
                  <a:ext cx="53340" cy="2338073"/>
                  <a:chOff x="419851" y="271514"/>
                  <a:chExt cx="53340" cy="2338073"/>
                </a:xfrm>
              </p:grpSpPr>
              <p:sp>
                <p:nvSpPr>
                  <p:cNvPr id="509" name="object 10">
                    <a:extLst>
                      <a:ext uri="{FF2B5EF4-FFF2-40B4-BE49-F238E27FC236}">
                        <a16:creationId xmlns:a16="http://schemas.microsoft.com/office/drawing/2014/main" id="{2DA08D28-EE07-46F5-B359-17A7FC85F7AA}"/>
                      </a:ext>
                    </a:extLst>
                  </p:cNvPr>
                  <p:cNvSpPr/>
                  <p:nvPr/>
                </p:nvSpPr>
                <p:spPr>
                  <a:xfrm>
                    <a:off x="419851" y="271514"/>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0" name="object 11">
                    <a:extLst>
                      <a:ext uri="{FF2B5EF4-FFF2-40B4-BE49-F238E27FC236}">
                        <a16:creationId xmlns:a16="http://schemas.microsoft.com/office/drawing/2014/main" id="{0D161B89-04CD-403B-8B77-48081383268C}"/>
                      </a:ext>
                    </a:extLst>
                  </p:cNvPr>
                  <p:cNvSpPr/>
                  <p:nvPr/>
                </p:nvSpPr>
                <p:spPr>
                  <a:xfrm>
                    <a:off x="419851" y="505372"/>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1" name="object 12">
                    <a:extLst>
                      <a:ext uri="{FF2B5EF4-FFF2-40B4-BE49-F238E27FC236}">
                        <a16:creationId xmlns:a16="http://schemas.microsoft.com/office/drawing/2014/main" id="{AA44AEA2-F10B-4D0D-BAD0-D821A8C5E99F}"/>
                      </a:ext>
                    </a:extLst>
                  </p:cNvPr>
                  <p:cNvSpPr/>
                  <p:nvPr/>
                </p:nvSpPr>
                <p:spPr>
                  <a:xfrm>
                    <a:off x="419851" y="739249"/>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2" name="object 13">
                    <a:extLst>
                      <a:ext uri="{FF2B5EF4-FFF2-40B4-BE49-F238E27FC236}">
                        <a16:creationId xmlns:a16="http://schemas.microsoft.com/office/drawing/2014/main" id="{761D82F4-A439-4678-9219-B2039D48FA0C}"/>
                      </a:ext>
                    </a:extLst>
                  </p:cNvPr>
                  <p:cNvSpPr/>
                  <p:nvPr/>
                </p:nvSpPr>
                <p:spPr>
                  <a:xfrm>
                    <a:off x="419851" y="973121"/>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3" name="object 14">
                    <a:extLst>
                      <a:ext uri="{FF2B5EF4-FFF2-40B4-BE49-F238E27FC236}">
                        <a16:creationId xmlns:a16="http://schemas.microsoft.com/office/drawing/2014/main" id="{8B262E24-DBFB-4BD4-A262-19BEDD5070D7}"/>
                      </a:ext>
                    </a:extLst>
                  </p:cNvPr>
                  <p:cNvSpPr/>
                  <p:nvPr/>
                </p:nvSpPr>
                <p:spPr>
                  <a:xfrm>
                    <a:off x="419851" y="1206997"/>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4" name="object 15">
                    <a:extLst>
                      <a:ext uri="{FF2B5EF4-FFF2-40B4-BE49-F238E27FC236}">
                        <a16:creationId xmlns:a16="http://schemas.microsoft.com/office/drawing/2014/main" id="{40CE4071-9794-46F0-B52B-BB3138BF8AA2}"/>
                      </a:ext>
                    </a:extLst>
                  </p:cNvPr>
                  <p:cNvSpPr/>
                  <p:nvPr/>
                </p:nvSpPr>
                <p:spPr>
                  <a:xfrm>
                    <a:off x="419851" y="1442201"/>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5" name="object 16">
                    <a:extLst>
                      <a:ext uri="{FF2B5EF4-FFF2-40B4-BE49-F238E27FC236}">
                        <a16:creationId xmlns:a16="http://schemas.microsoft.com/office/drawing/2014/main" id="{982B421E-E782-4595-A897-8132AF2088C7}"/>
                      </a:ext>
                    </a:extLst>
                  </p:cNvPr>
                  <p:cNvSpPr/>
                  <p:nvPr/>
                </p:nvSpPr>
                <p:spPr>
                  <a:xfrm>
                    <a:off x="419851" y="1674746"/>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6" name="object 17">
                    <a:extLst>
                      <a:ext uri="{FF2B5EF4-FFF2-40B4-BE49-F238E27FC236}">
                        <a16:creationId xmlns:a16="http://schemas.microsoft.com/office/drawing/2014/main" id="{8FA5ECF1-3F0D-492B-876B-834149B27673}"/>
                      </a:ext>
                    </a:extLst>
                  </p:cNvPr>
                  <p:cNvSpPr/>
                  <p:nvPr/>
                </p:nvSpPr>
                <p:spPr>
                  <a:xfrm>
                    <a:off x="419851" y="1908617"/>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7" name="object 18">
                    <a:extLst>
                      <a:ext uri="{FF2B5EF4-FFF2-40B4-BE49-F238E27FC236}">
                        <a16:creationId xmlns:a16="http://schemas.microsoft.com/office/drawing/2014/main" id="{37A8BEA5-EEFF-435A-AE1C-1B2B7D4FAE8A}"/>
                      </a:ext>
                    </a:extLst>
                  </p:cNvPr>
                  <p:cNvSpPr/>
                  <p:nvPr/>
                </p:nvSpPr>
                <p:spPr>
                  <a:xfrm>
                    <a:off x="419851" y="2141731"/>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8" name="object 19">
                    <a:extLst>
                      <a:ext uri="{FF2B5EF4-FFF2-40B4-BE49-F238E27FC236}">
                        <a16:creationId xmlns:a16="http://schemas.microsoft.com/office/drawing/2014/main" id="{ABF27B99-8905-4C20-90DE-27085DE63734}"/>
                      </a:ext>
                    </a:extLst>
                  </p:cNvPr>
                  <p:cNvSpPr/>
                  <p:nvPr/>
                </p:nvSpPr>
                <p:spPr>
                  <a:xfrm>
                    <a:off x="419851" y="2375608"/>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19" name="object 20">
                    <a:extLst>
                      <a:ext uri="{FF2B5EF4-FFF2-40B4-BE49-F238E27FC236}">
                        <a16:creationId xmlns:a16="http://schemas.microsoft.com/office/drawing/2014/main" id="{A3471428-4ABA-49BC-9142-061202BD5590}"/>
                      </a:ext>
                    </a:extLst>
                  </p:cNvPr>
                  <p:cNvSpPr/>
                  <p:nvPr/>
                </p:nvSpPr>
                <p:spPr>
                  <a:xfrm>
                    <a:off x="419851" y="2609485"/>
                    <a:ext cx="53340" cy="0"/>
                  </a:xfrm>
                  <a:custGeom>
                    <a:avLst/>
                    <a:gdLst/>
                    <a:ahLst/>
                    <a:cxnLst/>
                    <a:rect l="l" t="t" r="r" b="b"/>
                    <a:pathLst>
                      <a:path w="53340">
                        <a:moveTo>
                          <a:pt x="0" y="0"/>
                        </a:moveTo>
                        <a:lnTo>
                          <a:pt x="52844"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sp>
                <p:nvSpPr>
                  <p:cNvPr id="520" name="object 21">
                    <a:extLst>
                      <a:ext uri="{FF2B5EF4-FFF2-40B4-BE49-F238E27FC236}">
                        <a16:creationId xmlns:a16="http://schemas.microsoft.com/office/drawing/2014/main" id="{217DA9EF-4DDF-4AB4-BCEE-5067B2CC50ED}"/>
                      </a:ext>
                    </a:extLst>
                  </p:cNvPr>
                  <p:cNvSpPr/>
                  <p:nvPr/>
                </p:nvSpPr>
                <p:spPr>
                  <a:xfrm>
                    <a:off x="472699" y="271517"/>
                    <a:ext cx="0" cy="2338070"/>
                  </a:xfrm>
                  <a:custGeom>
                    <a:avLst/>
                    <a:gdLst/>
                    <a:ahLst/>
                    <a:cxnLst/>
                    <a:rect l="l" t="t" r="r" b="b"/>
                    <a:pathLst>
                      <a:path h="2338070">
                        <a:moveTo>
                          <a:pt x="0" y="2337968"/>
                        </a:moveTo>
                        <a:lnTo>
                          <a:pt x="0" y="0"/>
                        </a:lnTo>
                      </a:path>
                    </a:pathLst>
                  </a:custGeom>
                  <a:ln w="12700">
                    <a:solidFill>
                      <a:srgbClr val="010202"/>
                    </a:solidFill>
                  </a:ln>
                </p:spPr>
                <p:txBody>
                  <a:bodyPr wrap="square" lIns="0" tIns="0" rIns="0" bIns="0" rtlCol="0"/>
                  <a:lstStyle/>
                  <a:p>
                    <a:endParaRPr sz="2000" dirty="0">
                      <a:solidFill>
                        <a:prstClr val="black"/>
                      </a:solidFill>
                      <a:latin typeface="HelveticaNeueLT Std Cn" panose="020B0506030502030204" pitchFamily="34" charset="0"/>
                    </a:endParaRPr>
                  </a:p>
                </p:txBody>
              </p:sp>
            </p:grpSp>
            <p:sp>
              <p:nvSpPr>
                <p:cNvPr id="496" name="object 28">
                  <a:extLst>
                    <a:ext uri="{FF2B5EF4-FFF2-40B4-BE49-F238E27FC236}">
                      <a16:creationId xmlns:a16="http://schemas.microsoft.com/office/drawing/2014/main" id="{E9886705-97F4-4314-89F7-38DDB3566991}"/>
                    </a:ext>
                  </a:extLst>
                </p:cNvPr>
                <p:cNvSpPr txBox="1"/>
                <p:nvPr/>
              </p:nvSpPr>
              <p:spPr>
                <a:xfrm>
                  <a:off x="6300186" y="4598774"/>
                  <a:ext cx="689341" cy="209511"/>
                </a:xfrm>
                <a:prstGeom prst="rect">
                  <a:avLst/>
                </a:prstGeom>
              </p:spPr>
              <p:txBody>
                <a:bodyPr vert="horz" wrap="square" lIns="0" tIns="12700" rIns="0" bIns="0" rtlCol="0">
                  <a:spAutoFit/>
                </a:bodyPr>
                <a:lstStyle/>
                <a:p>
                  <a:pPr marL="12700">
                    <a:spcBef>
                      <a:spcPts val="100"/>
                    </a:spcBef>
                  </a:pPr>
                  <a:r>
                    <a:rPr sz="1100" b="1" dirty="0">
                      <a:solidFill>
                        <a:srgbClr val="010202"/>
                      </a:solidFill>
                      <a:latin typeface="Arial Narrow" panose="020B0606020202030204" pitchFamily="34" charset="0"/>
                      <a:cs typeface="Arial"/>
                    </a:rPr>
                    <a:t>Patients</a:t>
                  </a:r>
                  <a:endParaRPr sz="1051" dirty="0">
                    <a:solidFill>
                      <a:prstClr val="black"/>
                    </a:solidFill>
                    <a:latin typeface="Arial Narrow" panose="020B0606020202030204" pitchFamily="34" charset="0"/>
                    <a:cs typeface="Arial"/>
                  </a:endParaRPr>
                </a:p>
              </p:txBody>
            </p:sp>
            <p:grpSp>
              <p:nvGrpSpPr>
                <p:cNvPr id="497" name="Group 496">
                  <a:extLst>
                    <a:ext uri="{FF2B5EF4-FFF2-40B4-BE49-F238E27FC236}">
                      <a16:creationId xmlns:a16="http://schemas.microsoft.com/office/drawing/2014/main" id="{A6F6CC6F-CBAA-4F7B-A404-84CC6FD31960}"/>
                    </a:ext>
                  </a:extLst>
                </p:cNvPr>
                <p:cNvGrpSpPr/>
                <p:nvPr/>
              </p:nvGrpSpPr>
              <p:grpSpPr>
                <a:xfrm>
                  <a:off x="4560495" y="2150427"/>
                  <a:ext cx="378194" cy="2508685"/>
                  <a:chOff x="159190" y="198136"/>
                  <a:chExt cx="251041" cy="2508685"/>
                </a:xfrm>
              </p:grpSpPr>
              <p:sp>
                <p:nvSpPr>
                  <p:cNvPr id="498" name="object 2">
                    <a:extLst>
                      <a:ext uri="{FF2B5EF4-FFF2-40B4-BE49-F238E27FC236}">
                        <a16:creationId xmlns:a16="http://schemas.microsoft.com/office/drawing/2014/main" id="{126A7090-7A41-4B52-AF6D-BF69F7FCB626}"/>
                      </a:ext>
                    </a:extLst>
                  </p:cNvPr>
                  <p:cNvSpPr txBox="1"/>
                  <p:nvPr/>
                </p:nvSpPr>
                <p:spPr>
                  <a:xfrm>
                    <a:off x="205302" y="198136"/>
                    <a:ext cx="204929" cy="174100"/>
                  </a:xfrm>
                  <a:prstGeom prst="rect">
                    <a:avLst/>
                  </a:prstGeom>
                </p:spPr>
                <p:txBody>
                  <a:bodyPr vert="horz" wrap="square" lIns="0" tIns="12700" rIns="0" bIns="0" rtlCol="0">
                    <a:spAutoFit/>
                  </a:bodyPr>
                  <a:lstStyle/>
                  <a:p>
                    <a:pPr marL="42544" algn="ctr">
                      <a:spcBef>
                        <a:spcPts val="100"/>
                      </a:spcBef>
                    </a:pPr>
                    <a:r>
                      <a:rPr sz="900" spc="-5" dirty="0">
                        <a:solidFill>
                          <a:srgbClr val="010202"/>
                        </a:solidFill>
                        <a:latin typeface="Arial Narrow" panose="020B0606020202030204" pitchFamily="34" charset="0"/>
                        <a:cs typeface="Arial"/>
                      </a:rPr>
                      <a:t>100</a:t>
                    </a:r>
                    <a:endParaRPr sz="900" dirty="0">
                      <a:solidFill>
                        <a:prstClr val="black"/>
                      </a:solidFill>
                      <a:latin typeface="Arial Narrow" panose="020B0606020202030204" pitchFamily="34" charset="0"/>
                      <a:cs typeface="Arial"/>
                    </a:endParaRPr>
                  </a:p>
                </p:txBody>
              </p:sp>
              <p:sp>
                <p:nvSpPr>
                  <p:cNvPr id="499" name="object 2">
                    <a:extLst>
                      <a:ext uri="{FF2B5EF4-FFF2-40B4-BE49-F238E27FC236}">
                        <a16:creationId xmlns:a16="http://schemas.microsoft.com/office/drawing/2014/main" id="{7853FBD9-C78C-4416-BB82-BCD54982EBFE}"/>
                      </a:ext>
                    </a:extLst>
                  </p:cNvPr>
                  <p:cNvSpPr txBox="1"/>
                  <p:nvPr/>
                </p:nvSpPr>
                <p:spPr>
                  <a:xfrm>
                    <a:off x="257491" y="426093"/>
                    <a:ext cx="148578" cy="17410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80</a:t>
                    </a:r>
                    <a:endParaRPr sz="900" dirty="0">
                      <a:solidFill>
                        <a:prstClr val="black"/>
                      </a:solidFill>
                      <a:latin typeface="Arial Narrow" panose="020B0606020202030204" pitchFamily="34" charset="0"/>
                      <a:cs typeface="Arial"/>
                    </a:endParaRPr>
                  </a:p>
                </p:txBody>
              </p:sp>
              <p:sp>
                <p:nvSpPr>
                  <p:cNvPr id="500" name="object 2">
                    <a:extLst>
                      <a:ext uri="{FF2B5EF4-FFF2-40B4-BE49-F238E27FC236}">
                        <a16:creationId xmlns:a16="http://schemas.microsoft.com/office/drawing/2014/main" id="{7713C6A8-E75F-4B52-8ADD-614B35CF0EC4}"/>
                      </a:ext>
                    </a:extLst>
                  </p:cNvPr>
                  <p:cNvSpPr txBox="1"/>
                  <p:nvPr/>
                </p:nvSpPr>
                <p:spPr>
                  <a:xfrm>
                    <a:off x="257491" y="654048"/>
                    <a:ext cx="148578" cy="17410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60</a:t>
                    </a:r>
                    <a:endParaRPr sz="900" dirty="0">
                      <a:solidFill>
                        <a:prstClr val="black"/>
                      </a:solidFill>
                      <a:latin typeface="Arial Narrow" panose="020B0606020202030204" pitchFamily="34" charset="0"/>
                      <a:cs typeface="Arial"/>
                    </a:endParaRPr>
                  </a:p>
                </p:txBody>
              </p:sp>
              <p:sp>
                <p:nvSpPr>
                  <p:cNvPr id="501" name="object 2">
                    <a:extLst>
                      <a:ext uri="{FF2B5EF4-FFF2-40B4-BE49-F238E27FC236}">
                        <a16:creationId xmlns:a16="http://schemas.microsoft.com/office/drawing/2014/main" id="{4E98150E-82C8-4E1B-9A5B-56B504F05023}"/>
                      </a:ext>
                    </a:extLst>
                  </p:cNvPr>
                  <p:cNvSpPr txBox="1"/>
                  <p:nvPr/>
                </p:nvSpPr>
                <p:spPr>
                  <a:xfrm>
                    <a:off x="257491" y="899722"/>
                    <a:ext cx="148578" cy="174100"/>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cs typeface="Arial"/>
                      </a:rPr>
                      <a:t>40</a:t>
                    </a:r>
                    <a:endParaRPr sz="900" dirty="0">
                      <a:solidFill>
                        <a:prstClr val="black"/>
                      </a:solidFill>
                      <a:latin typeface="Arial Narrow" panose="020B0606020202030204" pitchFamily="34" charset="0"/>
                      <a:cs typeface="Arial"/>
                    </a:endParaRPr>
                  </a:p>
                </p:txBody>
              </p:sp>
              <p:sp>
                <p:nvSpPr>
                  <p:cNvPr id="502" name="object 2">
                    <a:extLst>
                      <a:ext uri="{FF2B5EF4-FFF2-40B4-BE49-F238E27FC236}">
                        <a16:creationId xmlns:a16="http://schemas.microsoft.com/office/drawing/2014/main" id="{1544D3F9-AC64-484A-B3C7-CFA143E3A45B}"/>
                      </a:ext>
                    </a:extLst>
                  </p:cNvPr>
                  <p:cNvSpPr txBox="1"/>
                  <p:nvPr/>
                </p:nvSpPr>
                <p:spPr>
                  <a:xfrm>
                    <a:off x="257491" y="1137027"/>
                    <a:ext cx="148578" cy="174100"/>
                  </a:xfrm>
                  <a:prstGeom prst="rect">
                    <a:avLst/>
                  </a:prstGeom>
                </p:spPr>
                <p:txBody>
                  <a:bodyPr vert="horz" wrap="square" lIns="0" tIns="12700" rIns="0" bIns="0" rtlCol="0">
                    <a:spAutoFit/>
                  </a:bodyPr>
                  <a:lstStyle/>
                  <a:p>
                    <a:pPr marL="42544" algn="ctr">
                      <a:spcBef>
                        <a:spcPts val="100"/>
                      </a:spcBef>
                    </a:pPr>
                    <a:r>
                      <a:rPr lang="is-IS" sz="900" spc="-5" dirty="0">
                        <a:solidFill>
                          <a:srgbClr val="010202"/>
                        </a:solidFill>
                        <a:latin typeface="Arial Narrow" panose="020B0606020202030204" pitchFamily="34" charset="0"/>
                        <a:cs typeface="Arial"/>
                      </a:rPr>
                      <a:t>20</a:t>
                    </a:r>
                    <a:endParaRPr sz="900" dirty="0">
                      <a:solidFill>
                        <a:prstClr val="black"/>
                      </a:solidFill>
                      <a:latin typeface="Arial Narrow" panose="020B0606020202030204" pitchFamily="34" charset="0"/>
                      <a:cs typeface="Arial"/>
                    </a:endParaRPr>
                  </a:p>
                </p:txBody>
              </p:sp>
              <p:sp>
                <p:nvSpPr>
                  <p:cNvPr id="503" name="object 2">
                    <a:extLst>
                      <a:ext uri="{FF2B5EF4-FFF2-40B4-BE49-F238E27FC236}">
                        <a16:creationId xmlns:a16="http://schemas.microsoft.com/office/drawing/2014/main" id="{67F9A0B7-8A0F-4EE8-B986-068796845686}"/>
                      </a:ext>
                    </a:extLst>
                  </p:cNvPr>
                  <p:cNvSpPr txBox="1"/>
                  <p:nvPr/>
                </p:nvSpPr>
                <p:spPr>
                  <a:xfrm>
                    <a:off x="307767" y="1368213"/>
                    <a:ext cx="98302" cy="174100"/>
                  </a:xfrm>
                  <a:prstGeom prst="rect">
                    <a:avLst/>
                  </a:prstGeom>
                </p:spPr>
                <p:txBody>
                  <a:bodyPr vert="horz" wrap="square" lIns="0" tIns="12700" rIns="0" bIns="0" rtlCol="0">
                    <a:spAutoFit/>
                  </a:bodyPr>
                  <a:lstStyle/>
                  <a:p>
                    <a:pPr marL="42544" algn="ctr">
                      <a:spcBef>
                        <a:spcPts val="100"/>
                      </a:spcBef>
                    </a:pPr>
                    <a:r>
                      <a:rPr lang="en-US" sz="900" dirty="0">
                        <a:solidFill>
                          <a:srgbClr val="010202"/>
                        </a:solidFill>
                        <a:latin typeface="Arial Narrow" panose="020B0606020202030204" pitchFamily="34" charset="0"/>
                        <a:cs typeface="Arial"/>
                      </a:rPr>
                      <a:t>0</a:t>
                    </a:r>
                    <a:endParaRPr sz="900" dirty="0">
                      <a:solidFill>
                        <a:prstClr val="black"/>
                      </a:solidFill>
                      <a:latin typeface="Arial Narrow" panose="020B0606020202030204" pitchFamily="34" charset="0"/>
                      <a:cs typeface="Arial"/>
                    </a:endParaRPr>
                  </a:p>
                </p:txBody>
              </p:sp>
              <p:sp>
                <p:nvSpPr>
                  <p:cNvPr id="504" name="object 2">
                    <a:extLst>
                      <a:ext uri="{FF2B5EF4-FFF2-40B4-BE49-F238E27FC236}">
                        <a16:creationId xmlns:a16="http://schemas.microsoft.com/office/drawing/2014/main" id="{ECF2E789-89B0-41E9-9FF5-975C534A5ED9}"/>
                      </a:ext>
                    </a:extLst>
                  </p:cNvPr>
                  <p:cNvSpPr txBox="1"/>
                  <p:nvPr/>
                </p:nvSpPr>
                <p:spPr>
                  <a:xfrm>
                    <a:off x="210491" y="1608187"/>
                    <a:ext cx="195578" cy="17410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–20</a:t>
                    </a:r>
                    <a:endParaRPr sz="900" dirty="0">
                      <a:solidFill>
                        <a:prstClr val="black"/>
                      </a:solidFill>
                      <a:latin typeface="Arial Narrow" panose="020B0606020202030204" pitchFamily="34" charset="0"/>
                      <a:cs typeface="Arial"/>
                    </a:endParaRPr>
                  </a:p>
                </p:txBody>
              </p:sp>
              <p:sp>
                <p:nvSpPr>
                  <p:cNvPr id="505" name="object 2">
                    <a:extLst>
                      <a:ext uri="{FF2B5EF4-FFF2-40B4-BE49-F238E27FC236}">
                        <a16:creationId xmlns:a16="http://schemas.microsoft.com/office/drawing/2014/main" id="{5CF62DFB-A2A1-49C3-A1DC-4ACD43D65BDC}"/>
                      </a:ext>
                    </a:extLst>
                  </p:cNvPr>
                  <p:cNvSpPr txBox="1"/>
                  <p:nvPr/>
                </p:nvSpPr>
                <p:spPr>
                  <a:xfrm>
                    <a:off x="210491" y="1843775"/>
                    <a:ext cx="195578" cy="17410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40</a:t>
                    </a:r>
                    <a:endParaRPr sz="900" dirty="0">
                      <a:solidFill>
                        <a:prstClr val="black"/>
                      </a:solidFill>
                      <a:latin typeface="Arial Narrow" panose="020B0606020202030204" pitchFamily="34" charset="0"/>
                      <a:cs typeface="Arial"/>
                    </a:endParaRPr>
                  </a:p>
                </p:txBody>
              </p:sp>
              <p:sp>
                <p:nvSpPr>
                  <p:cNvPr id="506" name="object 2">
                    <a:extLst>
                      <a:ext uri="{FF2B5EF4-FFF2-40B4-BE49-F238E27FC236}">
                        <a16:creationId xmlns:a16="http://schemas.microsoft.com/office/drawing/2014/main" id="{C7AC442A-2764-4DDC-85D6-8EAD45B9B184}"/>
                      </a:ext>
                    </a:extLst>
                  </p:cNvPr>
                  <p:cNvSpPr txBox="1"/>
                  <p:nvPr/>
                </p:nvSpPr>
                <p:spPr>
                  <a:xfrm>
                    <a:off x="210491" y="2068200"/>
                    <a:ext cx="195578" cy="17410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60</a:t>
                    </a:r>
                    <a:endParaRPr sz="900" dirty="0">
                      <a:solidFill>
                        <a:prstClr val="black"/>
                      </a:solidFill>
                      <a:latin typeface="Arial Narrow" panose="020B0606020202030204" pitchFamily="34" charset="0"/>
                      <a:cs typeface="Arial"/>
                    </a:endParaRPr>
                  </a:p>
                </p:txBody>
              </p:sp>
              <p:sp>
                <p:nvSpPr>
                  <p:cNvPr id="507" name="object 2">
                    <a:extLst>
                      <a:ext uri="{FF2B5EF4-FFF2-40B4-BE49-F238E27FC236}">
                        <a16:creationId xmlns:a16="http://schemas.microsoft.com/office/drawing/2014/main" id="{B3619AC4-1B1C-407F-86DC-7B240EE2F66A}"/>
                      </a:ext>
                    </a:extLst>
                  </p:cNvPr>
                  <p:cNvSpPr txBox="1"/>
                  <p:nvPr/>
                </p:nvSpPr>
                <p:spPr>
                  <a:xfrm>
                    <a:off x="210491" y="2308070"/>
                    <a:ext cx="195578" cy="17410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80</a:t>
                    </a:r>
                    <a:endParaRPr sz="900" dirty="0">
                      <a:solidFill>
                        <a:prstClr val="black"/>
                      </a:solidFill>
                      <a:latin typeface="Arial Narrow" panose="020B0606020202030204" pitchFamily="34" charset="0"/>
                      <a:cs typeface="Arial"/>
                    </a:endParaRPr>
                  </a:p>
                </p:txBody>
              </p:sp>
              <p:sp>
                <p:nvSpPr>
                  <p:cNvPr id="508" name="object 2">
                    <a:extLst>
                      <a:ext uri="{FF2B5EF4-FFF2-40B4-BE49-F238E27FC236}">
                        <a16:creationId xmlns:a16="http://schemas.microsoft.com/office/drawing/2014/main" id="{88D91B3C-45AE-4A0C-B7FE-5C97D51D2393}"/>
                      </a:ext>
                    </a:extLst>
                  </p:cNvPr>
                  <p:cNvSpPr txBox="1"/>
                  <p:nvPr/>
                </p:nvSpPr>
                <p:spPr>
                  <a:xfrm>
                    <a:off x="159190" y="2532721"/>
                    <a:ext cx="246879" cy="174100"/>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cs typeface="Arial"/>
                      </a:rPr>
                      <a:t>–</a:t>
                    </a:r>
                    <a:r>
                      <a:rPr lang="en-US" sz="900" spc="-5" dirty="0">
                        <a:solidFill>
                          <a:srgbClr val="010202"/>
                        </a:solidFill>
                        <a:latin typeface="Arial Narrow" panose="020B0606020202030204" pitchFamily="34" charset="0"/>
                        <a:cs typeface="Arial"/>
                      </a:rPr>
                      <a:t>100</a:t>
                    </a:r>
                    <a:endParaRPr sz="900" dirty="0">
                      <a:solidFill>
                        <a:prstClr val="black"/>
                      </a:solidFill>
                      <a:latin typeface="Arial Narrow" panose="020B0606020202030204" pitchFamily="34" charset="0"/>
                      <a:cs typeface="Arial"/>
                    </a:endParaRPr>
                  </a:p>
                </p:txBody>
              </p:sp>
            </p:grpSp>
          </p:grpSp>
          <p:sp>
            <p:nvSpPr>
              <p:cNvPr id="489" name="TextBox 488">
                <a:extLst>
                  <a:ext uri="{FF2B5EF4-FFF2-40B4-BE49-F238E27FC236}">
                    <a16:creationId xmlns:a16="http://schemas.microsoft.com/office/drawing/2014/main" id="{E7B81693-2EF0-4EDB-AE7F-6AB58495D4C3}"/>
                  </a:ext>
                </a:extLst>
              </p:cNvPr>
              <p:cNvSpPr txBox="1"/>
              <p:nvPr/>
            </p:nvSpPr>
            <p:spPr>
              <a:xfrm>
                <a:off x="7041696" y="2072123"/>
                <a:ext cx="168025" cy="224265"/>
              </a:xfrm>
              <a:prstGeom prst="rect">
                <a:avLst/>
              </a:prstGeom>
              <a:noFill/>
            </p:spPr>
            <p:txBody>
              <a:bodyPr wrap="square" rtlCol="0">
                <a:spAutoFit/>
              </a:bodyPr>
              <a:lstStyle/>
              <a:p>
                <a:pPr algn="ctr"/>
                <a:r>
                  <a:rPr lang="en-US" sz="1000" baseline="30000" dirty="0">
                    <a:solidFill>
                      <a:prstClr val="black"/>
                    </a:solidFill>
                    <a:latin typeface="HelveticaNeueLT Std Cn" panose="020B0506030502030204"/>
                    <a:cs typeface="Arial" panose="020B0604020202020204" pitchFamily="34" charset="0"/>
                  </a:rPr>
                  <a:t>a</a:t>
                </a:r>
              </a:p>
            </p:txBody>
          </p:sp>
        </p:grpSp>
        <p:sp>
          <p:nvSpPr>
            <p:cNvPr id="487" name="object 3">
              <a:extLst>
                <a:ext uri="{FF2B5EF4-FFF2-40B4-BE49-F238E27FC236}">
                  <a16:creationId xmlns:a16="http://schemas.microsoft.com/office/drawing/2014/main" id="{42F2393F-6A7C-4395-BF7B-C5B5C122FFD7}"/>
                </a:ext>
              </a:extLst>
            </p:cNvPr>
            <p:cNvSpPr txBox="1"/>
            <p:nvPr/>
          </p:nvSpPr>
          <p:spPr>
            <a:xfrm>
              <a:off x="930270" y="1483403"/>
              <a:ext cx="142582" cy="2729572"/>
            </a:xfrm>
            <a:prstGeom prst="rect">
              <a:avLst/>
            </a:prstGeom>
          </p:spPr>
          <p:txBody>
            <a:bodyPr vert="vert270" wrap="square" lIns="0" tIns="3175" rIns="0" bIns="0" rtlCol="0">
              <a:spAutoFit/>
            </a:bodyPr>
            <a:lstStyle/>
            <a:p>
              <a:pPr marL="12700">
                <a:spcBef>
                  <a:spcPts val="25"/>
                </a:spcBef>
              </a:pPr>
              <a:r>
                <a:rPr sz="1000" b="1" spc="-5" dirty="0">
                  <a:solidFill>
                    <a:srgbClr val="010202"/>
                  </a:solidFill>
                  <a:latin typeface="Arial Narrow" panose="020B0606020202030204" pitchFamily="34" charset="0"/>
                  <a:cs typeface="Arial"/>
                </a:rPr>
                <a:t>Bes</a:t>
              </a:r>
              <a:r>
                <a:rPr sz="1000" b="1" dirty="0">
                  <a:solidFill>
                    <a:srgbClr val="010202"/>
                  </a:solidFill>
                  <a:latin typeface="Arial Narrow" panose="020B0606020202030204" pitchFamily="34" charset="0"/>
                  <a:cs typeface="Arial"/>
                </a:rPr>
                <a:t>t</a:t>
              </a:r>
              <a:r>
                <a:rPr sz="1000" b="1" spc="-5" dirty="0">
                  <a:solidFill>
                    <a:srgbClr val="010202"/>
                  </a:solidFill>
                  <a:latin typeface="Arial Narrow" panose="020B0606020202030204" pitchFamily="34" charset="0"/>
                  <a:cs typeface="Arial"/>
                </a:rPr>
                <a:t> </a:t>
              </a:r>
              <a:r>
                <a:rPr lang="en-US" sz="1000" b="1" spc="-5" dirty="0">
                  <a:solidFill>
                    <a:srgbClr val="010202"/>
                  </a:solidFill>
                  <a:latin typeface="Arial Narrow" panose="020B0606020202030204" pitchFamily="34" charset="0"/>
                  <a:cs typeface="Arial"/>
                </a:rPr>
                <a:t>change </a:t>
              </a:r>
              <a:r>
                <a:rPr sz="1000" b="1" spc="-5" dirty="0">
                  <a:solidFill>
                    <a:srgbClr val="010202"/>
                  </a:solidFill>
                  <a:latin typeface="Arial Narrow" panose="020B0606020202030204" pitchFamily="34" charset="0"/>
                  <a:cs typeface="Arial"/>
                </a:rPr>
                <a:t>fro</a:t>
              </a:r>
              <a:r>
                <a:rPr sz="1000" b="1" dirty="0">
                  <a:solidFill>
                    <a:srgbClr val="010202"/>
                  </a:solidFill>
                  <a:latin typeface="Arial Narrow" panose="020B0606020202030204" pitchFamily="34" charset="0"/>
                  <a:cs typeface="Arial"/>
                </a:rPr>
                <a:t>m baseline in </a:t>
              </a:r>
              <a:r>
                <a:rPr sz="1000" b="1" spc="-5" dirty="0">
                  <a:solidFill>
                    <a:srgbClr val="010202"/>
                  </a:solidFill>
                  <a:latin typeface="Arial Narrow" panose="020B0606020202030204" pitchFamily="34" charset="0"/>
                  <a:cs typeface="Arial"/>
                </a:rPr>
                <a:t>targe</a:t>
              </a:r>
              <a:r>
                <a:rPr sz="1000" b="1" dirty="0">
                  <a:solidFill>
                    <a:srgbClr val="010202"/>
                  </a:solidFill>
                  <a:latin typeface="Arial Narrow" panose="020B0606020202030204" pitchFamily="34" charset="0"/>
                  <a:cs typeface="Arial"/>
                </a:rPr>
                <a:t>t lesion</a:t>
              </a:r>
              <a:r>
                <a:rPr lang="en-US" sz="1000" b="1" dirty="0">
                  <a:solidFill>
                    <a:srgbClr val="010202"/>
                  </a:solidFill>
                  <a:latin typeface="Arial Narrow" panose="020B0606020202030204" pitchFamily="34" charset="0"/>
                  <a:cs typeface="Arial"/>
                </a:rPr>
                <a:t>, %</a:t>
              </a:r>
              <a:endParaRPr sz="1000" baseline="30000" dirty="0">
                <a:solidFill>
                  <a:prstClr val="black"/>
                </a:solidFill>
                <a:latin typeface="Arial Narrow" panose="020B0606020202030204" pitchFamily="34" charset="0"/>
                <a:cs typeface="Arial"/>
              </a:endParaRPr>
            </a:p>
          </p:txBody>
        </p:sp>
      </p:grpSp>
    </p:spTree>
    <p:extLst>
      <p:ext uri="{BB962C8B-B14F-4D97-AF65-F5344CB8AC3E}">
        <p14:creationId xmlns:p14="http://schemas.microsoft.com/office/powerpoint/2010/main" val="171193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E8BDE-06BA-4B20-B483-CEB830F59122}"/>
              </a:ext>
            </a:extLst>
          </p:cNvPr>
          <p:cNvSpPr>
            <a:spLocks noGrp="1"/>
          </p:cNvSpPr>
          <p:nvPr>
            <p:ph type="title"/>
          </p:nvPr>
        </p:nvSpPr>
        <p:spPr/>
        <p:txBody>
          <a:bodyPr>
            <a:normAutofit fontScale="90000"/>
          </a:bodyPr>
          <a:lstStyle/>
          <a:p>
            <a:r>
              <a:rPr lang="en-US" sz="4000" dirty="0" err="1">
                <a:solidFill>
                  <a:schemeClr val="accent1">
                    <a:lumMod val="50000"/>
                  </a:schemeClr>
                </a:solidFill>
              </a:rPr>
              <a:t>CheckMate</a:t>
            </a:r>
            <a:r>
              <a:rPr lang="en-US" sz="40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3100" i="1" dirty="0" err="1">
                <a:solidFill>
                  <a:schemeClr val="accent1">
                    <a:lumMod val="50000"/>
                  </a:schemeClr>
                </a:solidFill>
              </a:rPr>
              <a:t>Eficacia</a:t>
            </a:r>
            <a:r>
              <a:rPr lang="en-US" sz="3100" i="1" dirty="0">
                <a:solidFill>
                  <a:schemeClr val="accent1">
                    <a:lumMod val="50000"/>
                  </a:schemeClr>
                </a:solidFill>
              </a:rPr>
              <a:t>: </a:t>
            </a:r>
            <a:r>
              <a:rPr lang="en-US" sz="3100" i="1" dirty="0" err="1">
                <a:solidFill>
                  <a:schemeClr val="accent1">
                    <a:lumMod val="50000"/>
                  </a:schemeClr>
                </a:solidFill>
              </a:rPr>
              <a:t>sobrevida</a:t>
            </a:r>
            <a:r>
              <a:rPr lang="en-US" sz="3100" i="1" dirty="0">
                <a:solidFill>
                  <a:schemeClr val="accent1">
                    <a:lumMod val="50000"/>
                  </a:schemeClr>
                </a:solidFill>
              </a:rPr>
              <a:t> global </a:t>
            </a:r>
            <a:r>
              <a:rPr lang="en-US" sz="3100" i="1" dirty="0" err="1" smtClean="0">
                <a:solidFill>
                  <a:schemeClr val="accent1">
                    <a:lumMod val="50000"/>
                  </a:schemeClr>
                </a:solidFill>
              </a:rPr>
              <a:t>según</a:t>
            </a:r>
            <a:r>
              <a:rPr lang="en-US" sz="3100" i="1" dirty="0" smtClean="0">
                <a:solidFill>
                  <a:schemeClr val="accent1">
                    <a:lumMod val="50000"/>
                  </a:schemeClr>
                </a:solidFill>
              </a:rPr>
              <a:t> </a:t>
            </a:r>
            <a:r>
              <a:rPr lang="en-US" sz="3100" i="1" dirty="0" err="1" smtClean="0">
                <a:solidFill>
                  <a:schemeClr val="accent1">
                    <a:lumMod val="50000"/>
                  </a:schemeClr>
                </a:solidFill>
              </a:rPr>
              <a:t>etiología</a:t>
            </a:r>
            <a:r>
              <a:rPr lang="en-US" dirty="0"/>
              <a:t/>
            </a:r>
            <a:br>
              <a:rPr lang="en-US" dirty="0"/>
            </a:br>
            <a:endParaRPr lang="en-US" dirty="0"/>
          </a:p>
        </p:txBody>
      </p:sp>
      <p:sp>
        <p:nvSpPr>
          <p:cNvPr id="9" name="Text Placeholder 8">
            <a:extLst>
              <a:ext uri="{FF2B5EF4-FFF2-40B4-BE49-F238E27FC236}">
                <a16:creationId xmlns:a16="http://schemas.microsoft.com/office/drawing/2014/main" id="{04E486DF-D65F-40D5-BE18-4E58CC88BA1F}"/>
              </a:ext>
            </a:extLst>
          </p:cNvPr>
          <p:cNvSpPr>
            <a:spLocks noGrp="1"/>
          </p:cNvSpPr>
          <p:nvPr>
            <p:ph type="body" sz="quarter" idx="14"/>
          </p:nvPr>
        </p:nvSpPr>
        <p:spPr/>
        <p:txBody>
          <a:bodyPr/>
          <a:lstStyle/>
          <a:p>
            <a:r>
              <a:rPr lang="en-US"/>
              <a:t>1. Sangro B et al. Oral presentation at EASL 2017. LB-4188.</a:t>
            </a:r>
            <a:endParaRPr lang="en-US" dirty="0"/>
          </a:p>
        </p:txBody>
      </p:sp>
      <p:sp>
        <p:nvSpPr>
          <p:cNvPr id="138" name="Content Placeholder 1">
            <a:extLst>
              <a:ext uri="{FF2B5EF4-FFF2-40B4-BE49-F238E27FC236}">
                <a16:creationId xmlns:a16="http://schemas.microsoft.com/office/drawing/2014/main" id="{CECCE971-6085-40A0-8F17-BF403F319401}"/>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600" dirty="0">
                <a:solidFill>
                  <a:srgbClr val="FFFFFF"/>
                </a:solidFill>
                <a:effectLst/>
                <a:latin typeface="Arial"/>
              </a:rPr>
              <a:t>Sorafenib Experienced (2L) – Dose Expansion</a:t>
            </a:r>
          </a:p>
        </p:txBody>
      </p:sp>
      <p:graphicFrame>
        <p:nvGraphicFramePr>
          <p:cNvPr id="394" name="Table 393">
            <a:extLst>
              <a:ext uri="{FF2B5EF4-FFF2-40B4-BE49-F238E27FC236}">
                <a16:creationId xmlns:a16="http://schemas.microsoft.com/office/drawing/2014/main" id="{D859CC08-9933-4370-BD26-2A9C413560E1}"/>
              </a:ext>
            </a:extLst>
          </p:cNvPr>
          <p:cNvGraphicFramePr>
            <a:graphicFrameLocks noGrp="1"/>
          </p:cNvGraphicFramePr>
          <p:nvPr/>
        </p:nvGraphicFramePr>
        <p:xfrm>
          <a:off x="1068949" y="1828201"/>
          <a:ext cx="8241363" cy="1085368"/>
        </p:xfrm>
        <a:graphic>
          <a:graphicData uri="http://schemas.openxmlformats.org/drawingml/2006/table">
            <a:tbl>
              <a:tblPr firstRow="1" firstCol="1" bandRow="1"/>
              <a:tblGrid>
                <a:gridCol w="2145999">
                  <a:extLst>
                    <a:ext uri="{9D8B030D-6E8A-4147-A177-3AD203B41FA5}">
                      <a16:colId xmlns:a16="http://schemas.microsoft.com/office/drawing/2014/main" val="20000"/>
                    </a:ext>
                  </a:extLst>
                </a:gridCol>
                <a:gridCol w="1523841">
                  <a:extLst>
                    <a:ext uri="{9D8B030D-6E8A-4147-A177-3AD203B41FA5}">
                      <a16:colId xmlns:a16="http://schemas.microsoft.com/office/drawing/2014/main" val="20002"/>
                    </a:ext>
                  </a:extLst>
                </a:gridCol>
                <a:gridCol w="1523841">
                  <a:extLst>
                    <a:ext uri="{9D8B030D-6E8A-4147-A177-3AD203B41FA5}">
                      <a16:colId xmlns:a16="http://schemas.microsoft.com/office/drawing/2014/main" val="20004"/>
                    </a:ext>
                  </a:extLst>
                </a:gridCol>
                <a:gridCol w="1523841">
                  <a:extLst>
                    <a:ext uri="{9D8B030D-6E8A-4147-A177-3AD203B41FA5}">
                      <a16:colId xmlns:a16="http://schemas.microsoft.com/office/drawing/2014/main" val="20003"/>
                    </a:ext>
                  </a:extLst>
                </a:gridCol>
                <a:gridCol w="1523841">
                  <a:extLst>
                    <a:ext uri="{9D8B030D-6E8A-4147-A177-3AD203B41FA5}">
                      <a16:colId xmlns:a16="http://schemas.microsoft.com/office/drawing/2014/main" val="20005"/>
                    </a:ext>
                  </a:extLst>
                </a:gridCol>
              </a:tblGrid>
              <a:tr h="4363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4961" marR="14961" marT="14961" marB="1496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HCV Infected</a:t>
                      </a:r>
                    </a:p>
                    <a:p>
                      <a:pPr marL="0" marR="0" algn="ctr">
                        <a:spcBef>
                          <a:spcPts val="0"/>
                        </a:spcBef>
                        <a:spcAft>
                          <a:spcPts val="0"/>
                        </a:spcAft>
                      </a:pPr>
                      <a:r>
                        <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30)</a:t>
                      </a:r>
                      <a:endPar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4961" marR="14961" marT="14961" marB="1496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913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HBV Infected</a:t>
                      </a:r>
                      <a:endPar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43)</a:t>
                      </a:r>
                      <a:endPar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4961" marR="14961" marT="14961" marB="1496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6CA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Uninfected</a:t>
                      </a:r>
                      <a:endPar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13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72)</a:t>
                      </a:r>
                      <a:endPar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4961" marR="14961" marT="14961" marB="1496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621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All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145)</a:t>
                      </a:r>
                    </a:p>
                  </a:txBody>
                  <a:tcPr marL="14961" marR="14961" marT="14961" marB="1496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258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Median OS</a:t>
                      </a:r>
                      <a:r>
                        <a:rPr lang="en-US"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(95% CI)</a:t>
                      </a:r>
                      <a:r>
                        <a:rPr lang="en-US" sz="1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p>
                  </a:txBody>
                  <a:tcPr marL="37401" marR="37401" marT="14961" marB="1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5063" marR="15063" marT="7480" marB="74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16.7 (11.3</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NE)</a:t>
                      </a: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16.7 (13.2</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NE)</a:t>
                      </a: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1"/>
                  </a:ext>
                </a:extLst>
              </a:tr>
              <a:tr h="2258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12-mo OS rate (95%</a:t>
                      </a:r>
                      <a:r>
                        <a:rPr lang="en-US"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CI)</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p>
                  </a:txBody>
                  <a:tcPr marL="37401" marR="37401" marT="14961" marB="1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67.1 (46.2–81.4)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55.6 (39.6–69.0)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5063" marR="15063" marT="7480" marB="74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59.7 (47.4</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70.0)</a:t>
                      </a: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59.9 (51.3</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67.4)</a:t>
                      </a:r>
                    </a:p>
                  </a:txBody>
                  <a:tcPr marL="15063" marR="15063" marT="15063" marB="150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2"/>
                  </a:ext>
                </a:extLst>
              </a:tr>
              <a:tr h="197379">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898989"/>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900" b="0" i="0" u="none" strike="noStrike" kern="1200" cap="none" spc="0" normalizeH="0" baseline="0" noProof="0" dirty="0">
                          <a:ln>
                            <a:noFill/>
                          </a:ln>
                          <a:solidFill>
                            <a:srgbClr val="898989"/>
                          </a:solidFill>
                          <a:effectLst/>
                          <a:uLnTx/>
                          <a:uFillTx/>
                          <a:latin typeface="Arial" panose="020B0604020202020204" pitchFamily="34" charset="0"/>
                          <a:ea typeface="Times New Roman" panose="02020603050405020304" pitchFamily="18" charset="0"/>
                          <a:cs typeface="Arial" panose="020B0604020202020204" pitchFamily="34" charset="0"/>
                        </a:rPr>
                        <a:t>Kaplan-Meier method</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txBody>
                  <a:tcPr marL="51095" marR="51095" marT="20439" marB="204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900" dirty="0">
                        <a:solidFill>
                          <a:srgbClr val="000000"/>
                        </a:solidFill>
                        <a:effectLst/>
                        <a:latin typeface="+mn-lt"/>
                        <a:ea typeface="Times New Roman" panose="02020603050405020304" pitchFamily="18" charset="0"/>
                        <a:cs typeface="Vrinda" panose="020B0502040204020203" pitchFamily="34" charset="0"/>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900" dirty="0">
                        <a:solidFill>
                          <a:srgbClr val="000000"/>
                        </a:solidFill>
                        <a:effectLst/>
                        <a:latin typeface="+mn-lt"/>
                        <a:ea typeface="Times New Roman" panose="02020603050405020304" pitchFamily="18" charset="0"/>
                        <a:cs typeface="Vrinda" panose="020B0502040204020203" pitchFamily="34" charset="0"/>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57150" marR="0" lvl="0" indent="-57150" algn="l" defTabSz="914400" rtl="0" eaLnBrk="1" fontAlgn="base" latinLnBrk="0" hangingPunct="1">
                        <a:lnSpc>
                          <a:spcPct val="9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Vrinda" panose="020B0502040204020203" pitchFamily="34" charset="0"/>
                      </a:endParaRP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37401" marR="37401" marT="14961" marB="1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bl>
          </a:graphicData>
        </a:graphic>
      </p:graphicFrame>
      <p:grpSp>
        <p:nvGrpSpPr>
          <p:cNvPr id="395" name="Group 394">
            <a:extLst>
              <a:ext uri="{FF2B5EF4-FFF2-40B4-BE49-F238E27FC236}">
                <a16:creationId xmlns:a16="http://schemas.microsoft.com/office/drawing/2014/main" id="{740557A5-04BB-4173-B0B4-E855CE72809D}"/>
              </a:ext>
            </a:extLst>
          </p:cNvPr>
          <p:cNvGrpSpPr/>
          <p:nvPr/>
        </p:nvGrpSpPr>
        <p:grpSpPr>
          <a:xfrm>
            <a:off x="946135" y="3005961"/>
            <a:ext cx="8334560" cy="2778260"/>
            <a:chOff x="762000" y="2096019"/>
            <a:chExt cx="7457765" cy="2485988"/>
          </a:xfrm>
        </p:grpSpPr>
        <p:sp>
          <p:nvSpPr>
            <p:cNvPr id="396" name="object 2">
              <a:extLst>
                <a:ext uri="{FF2B5EF4-FFF2-40B4-BE49-F238E27FC236}">
                  <a16:creationId xmlns:a16="http://schemas.microsoft.com/office/drawing/2014/main" id="{E9C718A0-CD19-49ED-83E3-BCCA13369DBB}"/>
                </a:ext>
              </a:extLst>
            </p:cNvPr>
            <p:cNvSpPr txBox="1"/>
            <p:nvPr/>
          </p:nvSpPr>
          <p:spPr>
            <a:xfrm>
              <a:off x="762000" y="2434862"/>
              <a:ext cx="149174" cy="1500505"/>
            </a:xfrm>
            <a:prstGeom prst="rect">
              <a:avLst/>
            </a:prstGeom>
          </p:spPr>
          <p:txBody>
            <a:bodyPr vert="vert270" wrap="square" lIns="0" tIns="0" rIns="0" bIns="0" rtlCol="0">
              <a:spAutoFit/>
            </a:bodyPr>
            <a:lstStyle/>
            <a:p>
              <a:pPr marL="12700">
                <a:lnSpc>
                  <a:spcPts val="1315"/>
                </a:lnSpc>
              </a:pPr>
              <a:r>
                <a:rPr sz="1100" b="1" dirty="0">
                  <a:solidFill>
                    <a:prstClr val="black"/>
                  </a:solidFill>
                  <a:cs typeface="Arial"/>
                </a:rPr>
                <a:t>Probability of </a:t>
              </a:r>
              <a:r>
                <a:rPr lang="en-US" sz="1100" b="1" dirty="0">
                  <a:solidFill>
                    <a:prstClr val="black"/>
                  </a:solidFill>
                  <a:cs typeface="Arial"/>
                </a:rPr>
                <a:t>s</a:t>
              </a:r>
              <a:r>
                <a:rPr sz="1100" b="1" dirty="0">
                  <a:solidFill>
                    <a:prstClr val="black"/>
                  </a:solidFill>
                  <a:cs typeface="Arial"/>
                </a:rPr>
                <a:t>urvival</a:t>
              </a:r>
              <a:endParaRPr sz="1100" dirty="0">
                <a:solidFill>
                  <a:prstClr val="black"/>
                </a:solidFill>
                <a:cs typeface="Arial"/>
              </a:endParaRPr>
            </a:p>
          </p:txBody>
        </p:sp>
        <p:sp>
          <p:nvSpPr>
            <p:cNvPr id="397" name="object 29">
              <a:extLst>
                <a:ext uri="{FF2B5EF4-FFF2-40B4-BE49-F238E27FC236}">
                  <a16:creationId xmlns:a16="http://schemas.microsoft.com/office/drawing/2014/main" id="{A8E68E88-351F-4913-A592-F443109738F3}"/>
                </a:ext>
              </a:extLst>
            </p:cNvPr>
            <p:cNvSpPr txBox="1"/>
            <p:nvPr/>
          </p:nvSpPr>
          <p:spPr>
            <a:xfrm>
              <a:off x="4581774" y="4444308"/>
              <a:ext cx="522605" cy="137699"/>
            </a:xfrm>
            <a:prstGeom prst="rect">
              <a:avLst/>
            </a:prstGeom>
          </p:spPr>
          <p:txBody>
            <a:bodyPr vert="horz" wrap="square" lIns="0" tIns="0" rIns="0" bIns="0" rtlCol="0">
              <a:spAutoFit/>
            </a:bodyPr>
            <a:lstStyle/>
            <a:p>
              <a:pPr algn="ctr"/>
              <a:r>
                <a:rPr lang="en-US" sz="1000" b="1" dirty="0">
                  <a:solidFill>
                    <a:prstClr val="black"/>
                  </a:solidFill>
                  <a:cs typeface="Arial"/>
                </a:rPr>
                <a:t>Months</a:t>
              </a:r>
              <a:endParaRPr lang="en-US" sz="1000" dirty="0">
                <a:solidFill>
                  <a:prstClr val="black"/>
                </a:solidFill>
                <a:cs typeface="Arial"/>
              </a:endParaRPr>
            </a:p>
          </p:txBody>
        </p:sp>
        <p:grpSp>
          <p:nvGrpSpPr>
            <p:cNvPr id="398" name="Group 397">
              <a:extLst>
                <a:ext uri="{FF2B5EF4-FFF2-40B4-BE49-F238E27FC236}">
                  <a16:creationId xmlns:a16="http://schemas.microsoft.com/office/drawing/2014/main" id="{58E2A734-DD37-4BA7-AB08-4CE6FA6135D7}"/>
                </a:ext>
              </a:extLst>
            </p:cNvPr>
            <p:cNvGrpSpPr>
              <a:grpSpLocks noChangeAspect="1"/>
            </p:cNvGrpSpPr>
            <p:nvPr/>
          </p:nvGrpSpPr>
          <p:grpSpPr>
            <a:xfrm>
              <a:off x="979334" y="2096019"/>
              <a:ext cx="7240431" cy="2300429"/>
              <a:chOff x="1311527" y="2593593"/>
              <a:chExt cx="6351255" cy="2017920"/>
            </a:xfrm>
          </p:grpSpPr>
          <p:sp>
            <p:nvSpPr>
              <p:cNvPr id="399" name="object 6">
                <a:extLst>
                  <a:ext uri="{FF2B5EF4-FFF2-40B4-BE49-F238E27FC236}">
                    <a16:creationId xmlns:a16="http://schemas.microsoft.com/office/drawing/2014/main" id="{A5A65BC7-E09E-494F-B635-4CE5A0D00D19}"/>
                  </a:ext>
                </a:extLst>
              </p:cNvPr>
              <p:cNvSpPr/>
              <p:nvPr/>
            </p:nvSpPr>
            <p:spPr>
              <a:xfrm rot="5400000">
                <a:off x="3744466" y="3495302"/>
                <a:ext cx="1806778" cy="45719"/>
              </a:xfrm>
              <a:custGeom>
                <a:avLst/>
                <a:gdLst/>
                <a:ahLst/>
                <a:cxnLst/>
                <a:rect l="l" t="t" r="r" b="b"/>
                <a:pathLst>
                  <a:path w="6235700">
                    <a:moveTo>
                      <a:pt x="0" y="0"/>
                    </a:moveTo>
                    <a:lnTo>
                      <a:pt x="6235395" y="0"/>
                    </a:lnTo>
                  </a:path>
                </a:pathLst>
              </a:custGeom>
              <a:ln w="19050">
                <a:solidFill>
                  <a:srgbClr val="000000"/>
                </a:solidFill>
                <a:prstDash val="sysDash"/>
              </a:ln>
            </p:spPr>
            <p:txBody>
              <a:bodyPr wrap="square" lIns="0" tIns="0" rIns="0" bIns="0" rtlCol="0"/>
              <a:lstStyle/>
              <a:p>
                <a:pPr fontAlgn="base">
                  <a:spcBef>
                    <a:spcPct val="0"/>
                  </a:spcBef>
                  <a:spcAft>
                    <a:spcPct val="0"/>
                  </a:spcAft>
                </a:pPr>
                <a:endParaRPr sz="691" dirty="0">
                  <a:solidFill>
                    <a:prstClr val="black"/>
                  </a:solidFill>
                  <a:ea typeface="ＭＳ Ｐゴシック" charset="0"/>
                </a:endParaRPr>
              </a:p>
            </p:txBody>
          </p:sp>
          <p:sp>
            <p:nvSpPr>
              <p:cNvPr id="400" name="object 3">
                <a:extLst>
                  <a:ext uri="{FF2B5EF4-FFF2-40B4-BE49-F238E27FC236}">
                    <a16:creationId xmlns:a16="http://schemas.microsoft.com/office/drawing/2014/main" id="{49E1392B-DACF-4726-9903-C25207965DE0}"/>
                  </a:ext>
                </a:extLst>
              </p:cNvPr>
              <p:cNvSpPr/>
              <p:nvPr/>
            </p:nvSpPr>
            <p:spPr>
              <a:xfrm>
                <a:off x="1613159" y="2614771"/>
                <a:ext cx="0" cy="1801495"/>
              </a:xfrm>
              <a:custGeom>
                <a:avLst/>
                <a:gdLst/>
                <a:ahLst/>
                <a:cxnLst/>
                <a:rect l="l" t="t" r="r" b="b"/>
                <a:pathLst>
                  <a:path h="1801495">
                    <a:moveTo>
                      <a:pt x="0" y="0"/>
                    </a:moveTo>
                    <a:lnTo>
                      <a:pt x="0" y="1801063"/>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1" name="object 4">
                <a:extLst>
                  <a:ext uri="{FF2B5EF4-FFF2-40B4-BE49-F238E27FC236}">
                    <a16:creationId xmlns:a16="http://schemas.microsoft.com/office/drawing/2014/main" id="{04D7BF87-A4DA-4E0C-B8B7-3CA905C92643}"/>
                  </a:ext>
                </a:extLst>
              </p:cNvPr>
              <p:cNvSpPr/>
              <p:nvPr/>
            </p:nvSpPr>
            <p:spPr>
              <a:xfrm>
                <a:off x="1550272" y="4415833"/>
                <a:ext cx="6112510" cy="0"/>
              </a:xfrm>
              <a:custGeom>
                <a:avLst/>
                <a:gdLst/>
                <a:ahLst/>
                <a:cxnLst/>
                <a:rect l="l" t="t" r="r" b="b"/>
                <a:pathLst>
                  <a:path w="6112509">
                    <a:moveTo>
                      <a:pt x="0" y="0"/>
                    </a:moveTo>
                    <a:lnTo>
                      <a:pt x="6112306"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2" name="object 5">
                <a:extLst>
                  <a:ext uri="{FF2B5EF4-FFF2-40B4-BE49-F238E27FC236}">
                    <a16:creationId xmlns:a16="http://schemas.microsoft.com/office/drawing/2014/main" id="{D93B30F9-D370-400D-BDF8-2DE5ECF64B6C}"/>
                  </a:ext>
                </a:extLst>
              </p:cNvPr>
              <p:cNvSpPr/>
              <p:nvPr/>
            </p:nvSpPr>
            <p:spPr>
              <a:xfrm>
                <a:off x="1810940"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3" name="object 6">
                <a:extLst>
                  <a:ext uri="{FF2B5EF4-FFF2-40B4-BE49-F238E27FC236}">
                    <a16:creationId xmlns:a16="http://schemas.microsoft.com/office/drawing/2014/main" id="{54233B2A-3754-4F54-A364-D4AF67A1829A}"/>
                  </a:ext>
                </a:extLst>
              </p:cNvPr>
              <p:cNvSpPr/>
              <p:nvPr/>
            </p:nvSpPr>
            <p:spPr>
              <a:xfrm>
                <a:off x="1550272" y="4069895"/>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4" name="object 7">
                <a:extLst>
                  <a:ext uri="{FF2B5EF4-FFF2-40B4-BE49-F238E27FC236}">
                    <a16:creationId xmlns:a16="http://schemas.microsoft.com/office/drawing/2014/main" id="{8E638D72-A33C-455B-81BF-ABCF2E97DD3C}"/>
                  </a:ext>
                </a:extLst>
              </p:cNvPr>
              <p:cNvSpPr/>
              <p:nvPr/>
            </p:nvSpPr>
            <p:spPr>
              <a:xfrm>
                <a:off x="1550272" y="3894916"/>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5" name="object 8">
                <a:extLst>
                  <a:ext uri="{FF2B5EF4-FFF2-40B4-BE49-F238E27FC236}">
                    <a16:creationId xmlns:a16="http://schemas.microsoft.com/office/drawing/2014/main" id="{EF4C946C-EAC6-4227-A5E8-E3E0E46D41BC}"/>
                  </a:ext>
                </a:extLst>
              </p:cNvPr>
              <p:cNvSpPr/>
              <p:nvPr/>
            </p:nvSpPr>
            <p:spPr>
              <a:xfrm>
                <a:off x="1550272" y="3721990"/>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6" name="object 9">
                <a:extLst>
                  <a:ext uri="{FF2B5EF4-FFF2-40B4-BE49-F238E27FC236}">
                    <a16:creationId xmlns:a16="http://schemas.microsoft.com/office/drawing/2014/main" id="{9138AD49-04DB-4F0C-962F-B6D173D035F3}"/>
                  </a:ext>
                </a:extLst>
              </p:cNvPr>
              <p:cNvSpPr/>
              <p:nvPr/>
            </p:nvSpPr>
            <p:spPr>
              <a:xfrm>
                <a:off x="1550272" y="3549449"/>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7" name="object 10">
                <a:extLst>
                  <a:ext uri="{FF2B5EF4-FFF2-40B4-BE49-F238E27FC236}">
                    <a16:creationId xmlns:a16="http://schemas.microsoft.com/office/drawing/2014/main" id="{32908302-5C27-4AA6-BD2F-CCEF8DA4BCF8}"/>
                  </a:ext>
                </a:extLst>
              </p:cNvPr>
              <p:cNvSpPr/>
              <p:nvPr/>
            </p:nvSpPr>
            <p:spPr>
              <a:xfrm>
                <a:off x="1550272" y="3372604"/>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8" name="object 11">
                <a:extLst>
                  <a:ext uri="{FF2B5EF4-FFF2-40B4-BE49-F238E27FC236}">
                    <a16:creationId xmlns:a16="http://schemas.microsoft.com/office/drawing/2014/main" id="{51FD14B2-8101-443E-B69B-486156EBF10E}"/>
                  </a:ext>
                </a:extLst>
              </p:cNvPr>
              <p:cNvSpPr/>
              <p:nvPr/>
            </p:nvSpPr>
            <p:spPr>
              <a:xfrm>
                <a:off x="1550272" y="3200645"/>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09" name="object 12">
                <a:extLst>
                  <a:ext uri="{FF2B5EF4-FFF2-40B4-BE49-F238E27FC236}">
                    <a16:creationId xmlns:a16="http://schemas.microsoft.com/office/drawing/2014/main" id="{C582A53F-F710-4CFA-9121-CFF8A53DBCC3}"/>
                  </a:ext>
                </a:extLst>
              </p:cNvPr>
              <p:cNvSpPr/>
              <p:nvPr/>
            </p:nvSpPr>
            <p:spPr>
              <a:xfrm>
                <a:off x="1550272" y="3026684"/>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0" name="object 13">
                <a:extLst>
                  <a:ext uri="{FF2B5EF4-FFF2-40B4-BE49-F238E27FC236}">
                    <a16:creationId xmlns:a16="http://schemas.microsoft.com/office/drawing/2014/main" id="{918F1F2A-35A5-43A8-8D17-8C5089AF5A3C}"/>
                  </a:ext>
                </a:extLst>
              </p:cNvPr>
              <p:cNvSpPr/>
              <p:nvPr/>
            </p:nvSpPr>
            <p:spPr>
              <a:xfrm>
                <a:off x="1550272" y="2854174"/>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1" name="object 14">
                <a:extLst>
                  <a:ext uri="{FF2B5EF4-FFF2-40B4-BE49-F238E27FC236}">
                    <a16:creationId xmlns:a16="http://schemas.microsoft.com/office/drawing/2014/main" id="{84BCD37C-3A4F-4660-B42E-B94482112E8B}"/>
                  </a:ext>
                </a:extLst>
              </p:cNvPr>
              <p:cNvSpPr/>
              <p:nvPr/>
            </p:nvSpPr>
            <p:spPr>
              <a:xfrm>
                <a:off x="1550272" y="2678544"/>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2" name="object 15">
                <a:extLst>
                  <a:ext uri="{FF2B5EF4-FFF2-40B4-BE49-F238E27FC236}">
                    <a16:creationId xmlns:a16="http://schemas.microsoft.com/office/drawing/2014/main" id="{CC5E1534-F862-4E78-B879-CCE77E3E0583}"/>
                  </a:ext>
                </a:extLst>
              </p:cNvPr>
              <p:cNvSpPr/>
              <p:nvPr/>
            </p:nvSpPr>
            <p:spPr>
              <a:xfrm>
                <a:off x="2518443"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3" name="object 16">
                <a:extLst>
                  <a:ext uri="{FF2B5EF4-FFF2-40B4-BE49-F238E27FC236}">
                    <a16:creationId xmlns:a16="http://schemas.microsoft.com/office/drawing/2014/main" id="{54089C7F-F55F-40DC-BA3F-FB4A708B6893}"/>
                  </a:ext>
                </a:extLst>
              </p:cNvPr>
              <p:cNvSpPr/>
              <p:nvPr/>
            </p:nvSpPr>
            <p:spPr>
              <a:xfrm>
                <a:off x="3237829"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4" name="object 17">
                <a:extLst>
                  <a:ext uri="{FF2B5EF4-FFF2-40B4-BE49-F238E27FC236}">
                    <a16:creationId xmlns:a16="http://schemas.microsoft.com/office/drawing/2014/main" id="{9A92106E-A144-4748-9881-157BCF0905A1}"/>
                  </a:ext>
                </a:extLst>
              </p:cNvPr>
              <p:cNvSpPr/>
              <p:nvPr/>
            </p:nvSpPr>
            <p:spPr>
              <a:xfrm>
                <a:off x="3963850"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5" name="object 18">
                <a:extLst>
                  <a:ext uri="{FF2B5EF4-FFF2-40B4-BE49-F238E27FC236}">
                    <a16:creationId xmlns:a16="http://schemas.microsoft.com/office/drawing/2014/main" id="{5581E9BF-0596-4D8F-A28E-31E98DF59E56}"/>
                  </a:ext>
                </a:extLst>
              </p:cNvPr>
              <p:cNvSpPr/>
              <p:nvPr/>
            </p:nvSpPr>
            <p:spPr>
              <a:xfrm>
                <a:off x="4668178"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6" name="object 19">
                <a:extLst>
                  <a:ext uri="{FF2B5EF4-FFF2-40B4-BE49-F238E27FC236}">
                    <a16:creationId xmlns:a16="http://schemas.microsoft.com/office/drawing/2014/main" id="{50276F5E-50B7-4C18-B8E5-AB1F18ADDECB}"/>
                  </a:ext>
                </a:extLst>
              </p:cNvPr>
              <p:cNvSpPr/>
              <p:nvPr/>
            </p:nvSpPr>
            <p:spPr>
              <a:xfrm>
                <a:off x="5395713"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7" name="object 20">
                <a:extLst>
                  <a:ext uri="{FF2B5EF4-FFF2-40B4-BE49-F238E27FC236}">
                    <a16:creationId xmlns:a16="http://schemas.microsoft.com/office/drawing/2014/main" id="{4963AB34-3BD5-4199-BFFB-688FBAD27E00}"/>
                  </a:ext>
                </a:extLst>
              </p:cNvPr>
              <p:cNvSpPr/>
              <p:nvPr/>
            </p:nvSpPr>
            <p:spPr>
              <a:xfrm>
                <a:off x="6111637"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8" name="object 21">
                <a:extLst>
                  <a:ext uri="{FF2B5EF4-FFF2-40B4-BE49-F238E27FC236}">
                    <a16:creationId xmlns:a16="http://schemas.microsoft.com/office/drawing/2014/main" id="{4258D061-B86F-4B29-B044-8449A427B9A7}"/>
                  </a:ext>
                </a:extLst>
              </p:cNvPr>
              <p:cNvSpPr/>
              <p:nvPr/>
            </p:nvSpPr>
            <p:spPr>
              <a:xfrm>
                <a:off x="6837051"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19" name="object 22">
                <a:extLst>
                  <a:ext uri="{FF2B5EF4-FFF2-40B4-BE49-F238E27FC236}">
                    <a16:creationId xmlns:a16="http://schemas.microsoft.com/office/drawing/2014/main" id="{440B1431-27E8-4C32-A671-36EC3538E2E6}"/>
                  </a:ext>
                </a:extLst>
              </p:cNvPr>
              <p:cNvSpPr/>
              <p:nvPr/>
            </p:nvSpPr>
            <p:spPr>
              <a:xfrm>
                <a:off x="7557714" y="4415837"/>
                <a:ext cx="0" cy="74295"/>
              </a:xfrm>
              <a:custGeom>
                <a:avLst/>
                <a:gdLst/>
                <a:ahLst/>
                <a:cxnLst/>
                <a:rect l="l" t="t" r="r" b="b"/>
                <a:pathLst>
                  <a:path h="74294">
                    <a:moveTo>
                      <a:pt x="0" y="73901"/>
                    </a:moveTo>
                    <a:lnTo>
                      <a:pt x="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20" name="object 23">
                <a:extLst>
                  <a:ext uri="{FF2B5EF4-FFF2-40B4-BE49-F238E27FC236}">
                    <a16:creationId xmlns:a16="http://schemas.microsoft.com/office/drawing/2014/main" id="{4EA97A14-0910-43AE-A233-102445D2DB84}"/>
                  </a:ext>
                </a:extLst>
              </p:cNvPr>
              <p:cNvSpPr/>
              <p:nvPr/>
            </p:nvSpPr>
            <p:spPr>
              <a:xfrm>
                <a:off x="1550272" y="4242584"/>
                <a:ext cx="63500" cy="0"/>
              </a:xfrm>
              <a:custGeom>
                <a:avLst/>
                <a:gdLst/>
                <a:ahLst/>
                <a:cxnLst/>
                <a:rect l="l" t="t" r="r" b="b"/>
                <a:pathLst>
                  <a:path w="63500">
                    <a:moveTo>
                      <a:pt x="0" y="0"/>
                    </a:moveTo>
                    <a:lnTo>
                      <a:pt x="62890" y="0"/>
                    </a:lnTo>
                  </a:path>
                </a:pathLst>
              </a:custGeom>
              <a:ln w="19431">
                <a:solidFill>
                  <a:srgbClr val="000000"/>
                </a:solidFill>
              </a:ln>
            </p:spPr>
            <p:txBody>
              <a:bodyPr wrap="square" lIns="0" tIns="0" rIns="0" bIns="0" rtlCol="0"/>
              <a:lstStyle/>
              <a:p>
                <a:endParaRPr dirty="0">
                  <a:solidFill>
                    <a:prstClr val="black"/>
                  </a:solidFill>
                  <a:latin typeface="Calibri"/>
                </a:endParaRPr>
              </a:p>
            </p:txBody>
          </p:sp>
          <p:sp>
            <p:nvSpPr>
              <p:cNvPr id="421" name="object 24">
                <a:extLst>
                  <a:ext uri="{FF2B5EF4-FFF2-40B4-BE49-F238E27FC236}">
                    <a16:creationId xmlns:a16="http://schemas.microsoft.com/office/drawing/2014/main" id="{86AE9FA3-B6B5-4749-90AB-B3CB9A932EBD}"/>
                  </a:ext>
                </a:extLst>
              </p:cNvPr>
              <p:cNvSpPr txBox="1"/>
              <p:nvPr/>
            </p:nvSpPr>
            <p:spPr>
              <a:xfrm>
                <a:off x="1311527" y="4332086"/>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0.0</a:t>
                </a:r>
                <a:endParaRPr sz="1000" dirty="0">
                  <a:solidFill>
                    <a:prstClr val="black"/>
                  </a:solidFill>
                  <a:cs typeface="Arial"/>
                </a:endParaRPr>
              </a:p>
            </p:txBody>
          </p:sp>
          <p:sp>
            <p:nvSpPr>
              <p:cNvPr id="422" name="object 25">
                <a:extLst>
                  <a:ext uri="{FF2B5EF4-FFF2-40B4-BE49-F238E27FC236}">
                    <a16:creationId xmlns:a16="http://schemas.microsoft.com/office/drawing/2014/main" id="{C4D6B29B-E40E-4626-8600-0DAF33F01110}"/>
                  </a:ext>
                </a:extLst>
              </p:cNvPr>
              <p:cNvSpPr txBox="1"/>
              <p:nvPr/>
            </p:nvSpPr>
            <p:spPr>
              <a:xfrm>
                <a:off x="1766441" y="4490724"/>
                <a:ext cx="96520" cy="120789"/>
              </a:xfrm>
              <a:prstGeom prst="rect">
                <a:avLst/>
              </a:prstGeom>
            </p:spPr>
            <p:txBody>
              <a:bodyPr vert="horz" wrap="square" lIns="0" tIns="0" rIns="0" bIns="0" rtlCol="0">
                <a:spAutoFit/>
              </a:bodyPr>
              <a:lstStyle/>
              <a:p>
                <a:pPr marL="12700"/>
                <a:r>
                  <a:rPr sz="1000" dirty="0">
                    <a:solidFill>
                      <a:prstClr val="black"/>
                    </a:solidFill>
                    <a:cs typeface="Arial"/>
                  </a:rPr>
                  <a:t>0</a:t>
                </a:r>
              </a:p>
            </p:txBody>
          </p:sp>
          <p:sp>
            <p:nvSpPr>
              <p:cNvPr id="423" name="object 26">
                <a:extLst>
                  <a:ext uri="{FF2B5EF4-FFF2-40B4-BE49-F238E27FC236}">
                    <a16:creationId xmlns:a16="http://schemas.microsoft.com/office/drawing/2014/main" id="{892322A1-5AF4-4EBA-81D3-D5FD702C7DFE}"/>
                  </a:ext>
                </a:extLst>
              </p:cNvPr>
              <p:cNvSpPr txBox="1"/>
              <p:nvPr/>
            </p:nvSpPr>
            <p:spPr>
              <a:xfrm>
                <a:off x="2473704" y="4490724"/>
                <a:ext cx="96520" cy="120789"/>
              </a:xfrm>
              <a:prstGeom prst="rect">
                <a:avLst/>
              </a:prstGeom>
            </p:spPr>
            <p:txBody>
              <a:bodyPr vert="horz" wrap="square" lIns="0" tIns="0" rIns="0" bIns="0" rtlCol="0">
                <a:spAutoFit/>
              </a:bodyPr>
              <a:lstStyle/>
              <a:p>
                <a:pPr marL="12700"/>
                <a:r>
                  <a:rPr sz="1000" dirty="0">
                    <a:solidFill>
                      <a:prstClr val="black"/>
                    </a:solidFill>
                    <a:cs typeface="Arial"/>
                  </a:rPr>
                  <a:t>3</a:t>
                </a:r>
              </a:p>
            </p:txBody>
          </p:sp>
          <p:sp>
            <p:nvSpPr>
              <p:cNvPr id="424" name="object 27">
                <a:extLst>
                  <a:ext uri="{FF2B5EF4-FFF2-40B4-BE49-F238E27FC236}">
                    <a16:creationId xmlns:a16="http://schemas.microsoft.com/office/drawing/2014/main" id="{0DA02B43-53F7-4705-A7D8-D049A2F8B4FF}"/>
                  </a:ext>
                </a:extLst>
              </p:cNvPr>
              <p:cNvSpPr txBox="1"/>
              <p:nvPr/>
            </p:nvSpPr>
            <p:spPr>
              <a:xfrm>
                <a:off x="3188460" y="4490724"/>
                <a:ext cx="96520" cy="120789"/>
              </a:xfrm>
              <a:prstGeom prst="rect">
                <a:avLst/>
              </a:prstGeom>
            </p:spPr>
            <p:txBody>
              <a:bodyPr vert="horz" wrap="square" lIns="0" tIns="0" rIns="0" bIns="0" rtlCol="0">
                <a:spAutoFit/>
              </a:bodyPr>
              <a:lstStyle/>
              <a:p>
                <a:pPr marL="12700"/>
                <a:r>
                  <a:rPr sz="1000" dirty="0">
                    <a:solidFill>
                      <a:prstClr val="black"/>
                    </a:solidFill>
                    <a:cs typeface="Arial"/>
                  </a:rPr>
                  <a:t>6</a:t>
                </a:r>
              </a:p>
            </p:txBody>
          </p:sp>
          <p:sp>
            <p:nvSpPr>
              <p:cNvPr id="425" name="object 28">
                <a:extLst>
                  <a:ext uri="{FF2B5EF4-FFF2-40B4-BE49-F238E27FC236}">
                    <a16:creationId xmlns:a16="http://schemas.microsoft.com/office/drawing/2014/main" id="{8B3A6EA2-B74A-4319-B0C7-2B3B4659A565}"/>
                  </a:ext>
                </a:extLst>
              </p:cNvPr>
              <p:cNvSpPr txBox="1"/>
              <p:nvPr/>
            </p:nvSpPr>
            <p:spPr>
              <a:xfrm>
                <a:off x="3915027" y="4490724"/>
                <a:ext cx="96520" cy="120789"/>
              </a:xfrm>
              <a:prstGeom prst="rect">
                <a:avLst/>
              </a:prstGeom>
            </p:spPr>
            <p:txBody>
              <a:bodyPr vert="horz" wrap="square" lIns="0" tIns="0" rIns="0" bIns="0" rtlCol="0">
                <a:spAutoFit/>
              </a:bodyPr>
              <a:lstStyle/>
              <a:p>
                <a:pPr marL="12700"/>
                <a:r>
                  <a:rPr sz="1000" dirty="0">
                    <a:solidFill>
                      <a:prstClr val="black"/>
                    </a:solidFill>
                    <a:cs typeface="Arial"/>
                  </a:rPr>
                  <a:t>9</a:t>
                </a:r>
              </a:p>
            </p:txBody>
          </p:sp>
          <p:sp>
            <p:nvSpPr>
              <p:cNvPr id="426" name="object 29">
                <a:extLst>
                  <a:ext uri="{FF2B5EF4-FFF2-40B4-BE49-F238E27FC236}">
                    <a16:creationId xmlns:a16="http://schemas.microsoft.com/office/drawing/2014/main" id="{7437DD43-B93C-49CD-9202-72BA556B865D}"/>
                  </a:ext>
                </a:extLst>
              </p:cNvPr>
              <p:cNvSpPr txBox="1"/>
              <p:nvPr/>
            </p:nvSpPr>
            <p:spPr>
              <a:xfrm>
                <a:off x="4407382" y="4490724"/>
                <a:ext cx="522605" cy="120789"/>
              </a:xfrm>
              <a:prstGeom prst="rect">
                <a:avLst/>
              </a:prstGeom>
            </p:spPr>
            <p:txBody>
              <a:bodyPr vert="horz" wrap="square" lIns="0" tIns="0" rIns="0" bIns="0" rtlCol="0">
                <a:spAutoFit/>
              </a:bodyPr>
              <a:lstStyle/>
              <a:p>
                <a:pPr algn="ctr"/>
                <a:r>
                  <a:rPr sz="1000" spc="-5" dirty="0">
                    <a:solidFill>
                      <a:prstClr val="black"/>
                    </a:solidFill>
                    <a:cs typeface="Arial"/>
                  </a:rPr>
                  <a:t>12</a:t>
                </a:r>
                <a:endParaRPr sz="1000" dirty="0">
                  <a:solidFill>
                    <a:prstClr val="black"/>
                  </a:solidFill>
                  <a:cs typeface="Arial"/>
                </a:endParaRPr>
              </a:p>
            </p:txBody>
          </p:sp>
          <p:sp>
            <p:nvSpPr>
              <p:cNvPr id="427" name="object 30">
                <a:extLst>
                  <a:ext uri="{FF2B5EF4-FFF2-40B4-BE49-F238E27FC236}">
                    <a16:creationId xmlns:a16="http://schemas.microsoft.com/office/drawing/2014/main" id="{E49F032E-936D-47D3-B678-FE74EC6238A1}"/>
                  </a:ext>
                </a:extLst>
              </p:cNvPr>
              <p:cNvSpPr txBox="1"/>
              <p:nvPr/>
            </p:nvSpPr>
            <p:spPr>
              <a:xfrm>
                <a:off x="5306439" y="4490724"/>
                <a:ext cx="167005" cy="120789"/>
              </a:xfrm>
              <a:prstGeom prst="rect">
                <a:avLst/>
              </a:prstGeom>
            </p:spPr>
            <p:txBody>
              <a:bodyPr vert="horz" wrap="square" lIns="0" tIns="0" rIns="0" bIns="0" rtlCol="0">
                <a:spAutoFit/>
              </a:bodyPr>
              <a:lstStyle/>
              <a:p>
                <a:pPr marL="12700"/>
                <a:r>
                  <a:rPr sz="1000" spc="-5" dirty="0">
                    <a:solidFill>
                      <a:prstClr val="black"/>
                    </a:solidFill>
                    <a:cs typeface="Arial"/>
                  </a:rPr>
                  <a:t>15</a:t>
                </a:r>
                <a:endParaRPr sz="1000" dirty="0">
                  <a:solidFill>
                    <a:prstClr val="black"/>
                  </a:solidFill>
                  <a:cs typeface="Arial"/>
                </a:endParaRPr>
              </a:p>
            </p:txBody>
          </p:sp>
          <p:sp>
            <p:nvSpPr>
              <p:cNvPr id="428" name="object 31">
                <a:extLst>
                  <a:ext uri="{FF2B5EF4-FFF2-40B4-BE49-F238E27FC236}">
                    <a16:creationId xmlns:a16="http://schemas.microsoft.com/office/drawing/2014/main" id="{FBA868C6-DB92-4384-8341-C49D86DAFD62}"/>
                  </a:ext>
                </a:extLst>
              </p:cNvPr>
              <p:cNvSpPr txBox="1"/>
              <p:nvPr/>
            </p:nvSpPr>
            <p:spPr>
              <a:xfrm>
                <a:off x="6028180" y="4490724"/>
                <a:ext cx="167005" cy="120789"/>
              </a:xfrm>
              <a:prstGeom prst="rect">
                <a:avLst/>
              </a:prstGeom>
            </p:spPr>
            <p:txBody>
              <a:bodyPr vert="horz" wrap="square" lIns="0" tIns="0" rIns="0" bIns="0" rtlCol="0">
                <a:spAutoFit/>
              </a:bodyPr>
              <a:lstStyle/>
              <a:p>
                <a:pPr marL="12700"/>
                <a:r>
                  <a:rPr sz="1000" spc="-5" dirty="0">
                    <a:solidFill>
                      <a:prstClr val="black"/>
                    </a:solidFill>
                    <a:cs typeface="Arial"/>
                  </a:rPr>
                  <a:t>18</a:t>
                </a:r>
                <a:endParaRPr sz="1000" dirty="0">
                  <a:solidFill>
                    <a:prstClr val="black"/>
                  </a:solidFill>
                  <a:cs typeface="Arial"/>
                </a:endParaRPr>
              </a:p>
            </p:txBody>
          </p:sp>
          <p:sp>
            <p:nvSpPr>
              <p:cNvPr id="429" name="object 32">
                <a:extLst>
                  <a:ext uri="{FF2B5EF4-FFF2-40B4-BE49-F238E27FC236}">
                    <a16:creationId xmlns:a16="http://schemas.microsoft.com/office/drawing/2014/main" id="{FF97B9DD-1345-485C-80F9-DA7FB1287BA2}"/>
                  </a:ext>
                </a:extLst>
              </p:cNvPr>
              <p:cNvSpPr txBox="1"/>
              <p:nvPr/>
            </p:nvSpPr>
            <p:spPr>
              <a:xfrm>
                <a:off x="6753096" y="4487549"/>
                <a:ext cx="167005" cy="120789"/>
              </a:xfrm>
              <a:prstGeom prst="rect">
                <a:avLst/>
              </a:prstGeom>
            </p:spPr>
            <p:txBody>
              <a:bodyPr vert="horz" wrap="square" lIns="0" tIns="0" rIns="0" bIns="0" rtlCol="0">
                <a:spAutoFit/>
              </a:bodyPr>
              <a:lstStyle/>
              <a:p>
                <a:pPr marL="12700"/>
                <a:r>
                  <a:rPr sz="1000" spc="-5" dirty="0">
                    <a:solidFill>
                      <a:prstClr val="black"/>
                    </a:solidFill>
                    <a:cs typeface="Arial"/>
                  </a:rPr>
                  <a:t>21</a:t>
                </a:r>
                <a:endParaRPr sz="1000" dirty="0">
                  <a:solidFill>
                    <a:prstClr val="black"/>
                  </a:solidFill>
                  <a:cs typeface="Arial"/>
                </a:endParaRPr>
              </a:p>
            </p:txBody>
          </p:sp>
          <p:sp>
            <p:nvSpPr>
              <p:cNvPr id="430" name="object 33">
                <a:extLst>
                  <a:ext uri="{FF2B5EF4-FFF2-40B4-BE49-F238E27FC236}">
                    <a16:creationId xmlns:a16="http://schemas.microsoft.com/office/drawing/2014/main" id="{8833831B-B55E-4F1A-89D1-9804054EBE5E}"/>
                  </a:ext>
                </a:extLst>
              </p:cNvPr>
              <p:cNvSpPr txBox="1"/>
              <p:nvPr/>
            </p:nvSpPr>
            <p:spPr>
              <a:xfrm>
                <a:off x="7474202" y="4490724"/>
                <a:ext cx="167005" cy="120789"/>
              </a:xfrm>
              <a:prstGeom prst="rect">
                <a:avLst/>
              </a:prstGeom>
            </p:spPr>
            <p:txBody>
              <a:bodyPr vert="horz" wrap="square" lIns="0" tIns="0" rIns="0" bIns="0" rtlCol="0">
                <a:spAutoFit/>
              </a:bodyPr>
              <a:lstStyle/>
              <a:p>
                <a:pPr marL="12700"/>
                <a:r>
                  <a:rPr sz="1000" spc="-5" dirty="0">
                    <a:solidFill>
                      <a:prstClr val="black"/>
                    </a:solidFill>
                    <a:cs typeface="Arial"/>
                  </a:rPr>
                  <a:t>24</a:t>
                </a:r>
                <a:endParaRPr sz="1000" dirty="0">
                  <a:solidFill>
                    <a:prstClr val="black"/>
                  </a:solidFill>
                  <a:cs typeface="Arial"/>
                </a:endParaRPr>
              </a:p>
            </p:txBody>
          </p:sp>
          <p:grpSp>
            <p:nvGrpSpPr>
              <p:cNvPr id="431" name="Group 430">
                <a:extLst>
                  <a:ext uri="{FF2B5EF4-FFF2-40B4-BE49-F238E27FC236}">
                    <a16:creationId xmlns:a16="http://schemas.microsoft.com/office/drawing/2014/main" id="{8A5FFE7E-119B-4BBD-8DC0-E48B4FBE6B06}"/>
                  </a:ext>
                </a:extLst>
              </p:cNvPr>
              <p:cNvGrpSpPr/>
              <p:nvPr/>
            </p:nvGrpSpPr>
            <p:grpSpPr>
              <a:xfrm>
                <a:off x="1793166" y="2656041"/>
                <a:ext cx="5148236" cy="1085295"/>
                <a:chOff x="924011" y="141442"/>
                <a:chExt cx="5148236" cy="1085295"/>
              </a:xfrm>
            </p:grpSpPr>
            <p:sp>
              <p:nvSpPr>
                <p:cNvPr id="494" name="bk object 16">
                  <a:extLst>
                    <a:ext uri="{FF2B5EF4-FFF2-40B4-BE49-F238E27FC236}">
                      <a16:creationId xmlns:a16="http://schemas.microsoft.com/office/drawing/2014/main" id="{24346062-0C57-4E3A-987E-71192C45268D}"/>
                    </a:ext>
                  </a:extLst>
                </p:cNvPr>
                <p:cNvSpPr/>
                <p:nvPr/>
              </p:nvSpPr>
              <p:spPr>
                <a:xfrm>
                  <a:off x="924011" y="163945"/>
                  <a:ext cx="5116830" cy="1017269"/>
                </a:xfrm>
                <a:custGeom>
                  <a:avLst/>
                  <a:gdLst/>
                  <a:ahLst/>
                  <a:cxnLst/>
                  <a:rect l="l" t="t" r="r" b="b"/>
                  <a:pathLst>
                    <a:path w="5116830" h="1017269">
                      <a:moveTo>
                        <a:pt x="0" y="0"/>
                      </a:moveTo>
                      <a:lnTo>
                        <a:pt x="94983" y="0"/>
                      </a:lnTo>
                      <a:lnTo>
                        <a:pt x="94983" y="23215"/>
                      </a:lnTo>
                      <a:lnTo>
                        <a:pt x="291490" y="23215"/>
                      </a:lnTo>
                      <a:lnTo>
                        <a:pt x="291490" y="38582"/>
                      </a:lnTo>
                      <a:lnTo>
                        <a:pt x="343890" y="38582"/>
                      </a:lnTo>
                      <a:lnTo>
                        <a:pt x="343890" y="49568"/>
                      </a:lnTo>
                      <a:lnTo>
                        <a:pt x="456882" y="49568"/>
                      </a:lnTo>
                      <a:lnTo>
                        <a:pt x="456882" y="64058"/>
                      </a:lnTo>
                      <a:lnTo>
                        <a:pt x="609168" y="64058"/>
                      </a:lnTo>
                      <a:lnTo>
                        <a:pt x="609168" y="85598"/>
                      </a:lnTo>
                      <a:lnTo>
                        <a:pt x="625208" y="85598"/>
                      </a:lnTo>
                      <a:lnTo>
                        <a:pt x="625208" y="97904"/>
                      </a:lnTo>
                      <a:lnTo>
                        <a:pt x="640295" y="97904"/>
                      </a:lnTo>
                      <a:lnTo>
                        <a:pt x="640295" y="109778"/>
                      </a:lnTo>
                      <a:lnTo>
                        <a:pt x="766381" y="109778"/>
                      </a:lnTo>
                      <a:lnTo>
                        <a:pt x="766381" y="143167"/>
                      </a:lnTo>
                      <a:lnTo>
                        <a:pt x="866266" y="143167"/>
                      </a:lnTo>
                      <a:lnTo>
                        <a:pt x="866266" y="155917"/>
                      </a:lnTo>
                      <a:lnTo>
                        <a:pt x="907211" y="155917"/>
                      </a:lnTo>
                      <a:lnTo>
                        <a:pt x="907211" y="184924"/>
                      </a:lnTo>
                      <a:lnTo>
                        <a:pt x="1106995" y="184924"/>
                      </a:lnTo>
                      <a:lnTo>
                        <a:pt x="1106995" y="195554"/>
                      </a:lnTo>
                      <a:lnTo>
                        <a:pt x="1119987" y="195554"/>
                      </a:lnTo>
                      <a:lnTo>
                        <a:pt x="1119987" y="207505"/>
                      </a:lnTo>
                      <a:lnTo>
                        <a:pt x="1137577" y="207505"/>
                      </a:lnTo>
                      <a:lnTo>
                        <a:pt x="1137577" y="217576"/>
                      </a:lnTo>
                      <a:lnTo>
                        <a:pt x="1179779" y="217576"/>
                      </a:lnTo>
                      <a:lnTo>
                        <a:pt x="1179779" y="232359"/>
                      </a:lnTo>
                      <a:lnTo>
                        <a:pt x="1225511" y="232359"/>
                      </a:lnTo>
                      <a:lnTo>
                        <a:pt x="1225511" y="243065"/>
                      </a:lnTo>
                      <a:lnTo>
                        <a:pt x="1243088" y="243065"/>
                      </a:lnTo>
                      <a:lnTo>
                        <a:pt x="1243088" y="255333"/>
                      </a:lnTo>
                      <a:lnTo>
                        <a:pt x="1279436" y="255333"/>
                      </a:lnTo>
                      <a:lnTo>
                        <a:pt x="1279436" y="279882"/>
                      </a:lnTo>
                      <a:lnTo>
                        <a:pt x="1321638" y="279882"/>
                      </a:lnTo>
                      <a:lnTo>
                        <a:pt x="1321638" y="293712"/>
                      </a:lnTo>
                      <a:lnTo>
                        <a:pt x="1415440" y="293712"/>
                      </a:lnTo>
                      <a:lnTo>
                        <a:pt x="1415440" y="304736"/>
                      </a:lnTo>
                      <a:lnTo>
                        <a:pt x="1434198" y="304736"/>
                      </a:lnTo>
                      <a:lnTo>
                        <a:pt x="1434198" y="319201"/>
                      </a:lnTo>
                      <a:lnTo>
                        <a:pt x="1586611" y="319201"/>
                      </a:lnTo>
                      <a:lnTo>
                        <a:pt x="1586611" y="328637"/>
                      </a:lnTo>
                      <a:lnTo>
                        <a:pt x="1713217" y="328637"/>
                      </a:lnTo>
                      <a:lnTo>
                        <a:pt x="1713217" y="340601"/>
                      </a:lnTo>
                      <a:lnTo>
                        <a:pt x="1748396" y="340601"/>
                      </a:lnTo>
                      <a:lnTo>
                        <a:pt x="1748396" y="353822"/>
                      </a:lnTo>
                      <a:lnTo>
                        <a:pt x="1771840" y="353822"/>
                      </a:lnTo>
                      <a:lnTo>
                        <a:pt x="1771840" y="365772"/>
                      </a:lnTo>
                      <a:lnTo>
                        <a:pt x="1801152" y="365772"/>
                      </a:lnTo>
                      <a:lnTo>
                        <a:pt x="1801152" y="378040"/>
                      </a:lnTo>
                      <a:lnTo>
                        <a:pt x="1822259" y="378040"/>
                      </a:lnTo>
                      <a:lnTo>
                        <a:pt x="1822259" y="390626"/>
                      </a:lnTo>
                      <a:lnTo>
                        <a:pt x="1837499" y="390626"/>
                      </a:lnTo>
                      <a:lnTo>
                        <a:pt x="1837499" y="402907"/>
                      </a:lnTo>
                      <a:lnTo>
                        <a:pt x="1855089" y="402907"/>
                      </a:lnTo>
                      <a:lnTo>
                        <a:pt x="1855089" y="413600"/>
                      </a:lnTo>
                      <a:lnTo>
                        <a:pt x="1885569" y="413600"/>
                      </a:lnTo>
                      <a:lnTo>
                        <a:pt x="1885569" y="427126"/>
                      </a:lnTo>
                      <a:lnTo>
                        <a:pt x="1932470" y="427126"/>
                      </a:lnTo>
                      <a:lnTo>
                        <a:pt x="1932470" y="441604"/>
                      </a:lnTo>
                      <a:lnTo>
                        <a:pt x="1950046" y="441604"/>
                      </a:lnTo>
                      <a:lnTo>
                        <a:pt x="1950046" y="451980"/>
                      </a:lnTo>
                      <a:lnTo>
                        <a:pt x="2023910" y="451980"/>
                      </a:lnTo>
                      <a:lnTo>
                        <a:pt x="2023910" y="465201"/>
                      </a:lnTo>
                      <a:lnTo>
                        <a:pt x="2066124" y="465201"/>
                      </a:lnTo>
                      <a:lnTo>
                        <a:pt x="2066124" y="476516"/>
                      </a:lnTo>
                      <a:lnTo>
                        <a:pt x="2124735" y="476516"/>
                      </a:lnTo>
                      <a:lnTo>
                        <a:pt x="2124735" y="489432"/>
                      </a:lnTo>
                      <a:lnTo>
                        <a:pt x="2137625" y="489432"/>
                      </a:lnTo>
                      <a:lnTo>
                        <a:pt x="2137625" y="500443"/>
                      </a:lnTo>
                      <a:lnTo>
                        <a:pt x="2202116" y="500443"/>
                      </a:lnTo>
                      <a:lnTo>
                        <a:pt x="2202116" y="513969"/>
                      </a:lnTo>
                      <a:lnTo>
                        <a:pt x="2245499" y="513969"/>
                      </a:lnTo>
                      <a:lnTo>
                        <a:pt x="2245499" y="525614"/>
                      </a:lnTo>
                      <a:lnTo>
                        <a:pt x="2257221" y="525614"/>
                      </a:lnTo>
                      <a:lnTo>
                        <a:pt x="2257221" y="537883"/>
                      </a:lnTo>
                      <a:lnTo>
                        <a:pt x="2343975" y="537883"/>
                      </a:lnTo>
                      <a:lnTo>
                        <a:pt x="2343975" y="562419"/>
                      </a:lnTo>
                      <a:lnTo>
                        <a:pt x="2368588" y="562419"/>
                      </a:lnTo>
                      <a:lnTo>
                        <a:pt x="2368588" y="573112"/>
                      </a:lnTo>
                      <a:lnTo>
                        <a:pt x="2377973" y="573112"/>
                      </a:lnTo>
                      <a:lnTo>
                        <a:pt x="2377973" y="585393"/>
                      </a:lnTo>
                      <a:lnTo>
                        <a:pt x="2555011" y="585393"/>
                      </a:lnTo>
                      <a:lnTo>
                        <a:pt x="2555011" y="598919"/>
                      </a:lnTo>
                      <a:lnTo>
                        <a:pt x="2619489" y="598919"/>
                      </a:lnTo>
                      <a:lnTo>
                        <a:pt x="2619489" y="624408"/>
                      </a:lnTo>
                      <a:lnTo>
                        <a:pt x="2692171" y="624408"/>
                      </a:lnTo>
                      <a:lnTo>
                        <a:pt x="2692171" y="634784"/>
                      </a:lnTo>
                      <a:lnTo>
                        <a:pt x="2713278" y="634784"/>
                      </a:lnTo>
                      <a:lnTo>
                        <a:pt x="2713278" y="647065"/>
                      </a:lnTo>
                      <a:lnTo>
                        <a:pt x="2741422" y="647065"/>
                      </a:lnTo>
                      <a:lnTo>
                        <a:pt x="2741422" y="662482"/>
                      </a:lnTo>
                      <a:lnTo>
                        <a:pt x="2754312" y="662482"/>
                      </a:lnTo>
                      <a:lnTo>
                        <a:pt x="2784792" y="662482"/>
                      </a:lnTo>
                      <a:lnTo>
                        <a:pt x="2784792" y="691426"/>
                      </a:lnTo>
                      <a:lnTo>
                        <a:pt x="3133001" y="691426"/>
                      </a:lnTo>
                      <a:lnTo>
                        <a:pt x="3133001" y="708723"/>
                      </a:lnTo>
                      <a:lnTo>
                        <a:pt x="3172866" y="708723"/>
                      </a:lnTo>
                      <a:lnTo>
                        <a:pt x="3172866" y="718820"/>
                      </a:lnTo>
                      <a:lnTo>
                        <a:pt x="3206864" y="718820"/>
                      </a:lnTo>
                      <a:lnTo>
                        <a:pt x="3206864" y="748055"/>
                      </a:lnTo>
                      <a:lnTo>
                        <a:pt x="3321761" y="748055"/>
                      </a:lnTo>
                      <a:lnTo>
                        <a:pt x="3321761" y="765987"/>
                      </a:lnTo>
                      <a:lnTo>
                        <a:pt x="3381552" y="765987"/>
                      </a:lnTo>
                      <a:lnTo>
                        <a:pt x="3381552" y="787069"/>
                      </a:lnTo>
                      <a:lnTo>
                        <a:pt x="3407346" y="787069"/>
                      </a:lnTo>
                      <a:lnTo>
                        <a:pt x="3407346" y="810361"/>
                      </a:lnTo>
                      <a:lnTo>
                        <a:pt x="3470643" y="810361"/>
                      </a:lnTo>
                      <a:lnTo>
                        <a:pt x="3470643" y="833640"/>
                      </a:lnTo>
                      <a:lnTo>
                        <a:pt x="4018165" y="833640"/>
                      </a:lnTo>
                      <a:lnTo>
                        <a:pt x="4018165" y="1017066"/>
                      </a:lnTo>
                      <a:lnTo>
                        <a:pt x="5116703" y="1017066"/>
                      </a:lnTo>
                    </a:path>
                  </a:pathLst>
                </a:custGeom>
                <a:ln w="21869">
                  <a:solidFill>
                    <a:srgbClr val="002060"/>
                  </a:solidFill>
                </a:ln>
              </p:spPr>
              <p:txBody>
                <a:bodyPr wrap="square" lIns="0" tIns="0" rIns="0" bIns="0" rtlCol="0"/>
                <a:lstStyle/>
                <a:p>
                  <a:endParaRPr dirty="0">
                    <a:solidFill>
                      <a:prstClr val="black"/>
                    </a:solidFill>
                    <a:latin typeface="Calibri"/>
                  </a:endParaRPr>
                </a:p>
              </p:txBody>
            </p:sp>
            <p:sp>
              <p:nvSpPr>
                <p:cNvPr id="495" name="bk object 17">
                  <a:extLst>
                    <a:ext uri="{FF2B5EF4-FFF2-40B4-BE49-F238E27FC236}">
                      <a16:creationId xmlns:a16="http://schemas.microsoft.com/office/drawing/2014/main" id="{30F5A5B5-E239-417C-B6AF-4420A3D107A5}"/>
                    </a:ext>
                  </a:extLst>
                </p:cNvPr>
                <p:cNvSpPr/>
                <p:nvPr/>
              </p:nvSpPr>
              <p:spPr>
                <a:xfrm>
                  <a:off x="972926" y="141442"/>
                  <a:ext cx="91440" cy="91440"/>
                </a:xfrm>
                <a:custGeom>
                  <a:avLst/>
                  <a:gdLst/>
                  <a:ahLst/>
                  <a:cxnLst/>
                  <a:rect l="l" t="t" r="r" b="b"/>
                  <a:pathLst>
                    <a:path w="91440"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496" name="bk object 18">
                  <a:extLst>
                    <a:ext uri="{FF2B5EF4-FFF2-40B4-BE49-F238E27FC236}">
                      <a16:creationId xmlns:a16="http://schemas.microsoft.com/office/drawing/2014/main" id="{9A122DCE-8B93-42D8-994B-A139CEAAEEEC}"/>
                    </a:ext>
                  </a:extLst>
                </p:cNvPr>
                <p:cNvSpPr/>
                <p:nvPr/>
              </p:nvSpPr>
              <p:spPr>
                <a:xfrm>
                  <a:off x="1673764" y="250502"/>
                  <a:ext cx="91440" cy="91440"/>
                </a:xfrm>
                <a:custGeom>
                  <a:avLst/>
                  <a:gdLst/>
                  <a:ahLst/>
                  <a:cxnLst/>
                  <a:rect l="l" t="t" r="r" b="b"/>
                  <a:pathLst>
                    <a:path w="91439"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497" name="bk object 19">
                  <a:extLst>
                    <a:ext uri="{FF2B5EF4-FFF2-40B4-BE49-F238E27FC236}">
                      <a16:creationId xmlns:a16="http://schemas.microsoft.com/office/drawing/2014/main" id="{C3014A9C-90A6-4E59-8AF1-F73539D861C6}"/>
                    </a:ext>
                  </a:extLst>
                </p:cNvPr>
                <p:cNvSpPr/>
                <p:nvPr/>
              </p:nvSpPr>
              <p:spPr>
                <a:xfrm>
                  <a:off x="1775054" y="275530"/>
                  <a:ext cx="91440" cy="91440"/>
                </a:xfrm>
                <a:custGeom>
                  <a:avLst/>
                  <a:gdLst/>
                  <a:ahLst/>
                  <a:cxnLst/>
                  <a:rect l="l" t="t" r="r" b="b"/>
                  <a:pathLst>
                    <a:path w="91439"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498" name="bk object 20">
                  <a:extLst>
                    <a:ext uri="{FF2B5EF4-FFF2-40B4-BE49-F238E27FC236}">
                      <a16:creationId xmlns:a16="http://schemas.microsoft.com/office/drawing/2014/main" id="{F2731AFB-487F-4F9E-BB7A-1D195DD1C4F9}"/>
                    </a:ext>
                  </a:extLst>
                </p:cNvPr>
                <p:cNvSpPr/>
                <p:nvPr/>
              </p:nvSpPr>
              <p:spPr>
                <a:xfrm>
                  <a:off x="3403910" y="718096"/>
                  <a:ext cx="91440" cy="91440"/>
                </a:xfrm>
                <a:custGeom>
                  <a:avLst/>
                  <a:gdLst/>
                  <a:ahLst/>
                  <a:cxnLst/>
                  <a:rect l="l" t="t" r="r" b="b"/>
                  <a:pathLst>
                    <a:path w="91439" h="91440">
                      <a:moveTo>
                        <a:pt x="45720" y="0"/>
                      </a:moveTo>
                      <a:lnTo>
                        <a:pt x="27924" y="3593"/>
                      </a:lnTo>
                      <a:lnTo>
                        <a:pt x="13392" y="13392"/>
                      </a:lnTo>
                      <a:lnTo>
                        <a:pt x="3593" y="27924"/>
                      </a:lnTo>
                      <a:lnTo>
                        <a:pt x="0" y="45720"/>
                      </a:lnTo>
                      <a:lnTo>
                        <a:pt x="3593" y="63515"/>
                      </a:lnTo>
                      <a:lnTo>
                        <a:pt x="13392" y="78047"/>
                      </a:lnTo>
                      <a:lnTo>
                        <a:pt x="27924" y="87846"/>
                      </a:lnTo>
                      <a:lnTo>
                        <a:pt x="45720" y="91440"/>
                      </a:lnTo>
                      <a:lnTo>
                        <a:pt x="63515" y="87846"/>
                      </a:lnTo>
                      <a:lnTo>
                        <a:pt x="78047" y="78047"/>
                      </a:lnTo>
                      <a:lnTo>
                        <a:pt x="87846" y="63515"/>
                      </a:lnTo>
                      <a:lnTo>
                        <a:pt x="91440" y="45720"/>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499" name="bk object 21">
                  <a:extLst>
                    <a:ext uri="{FF2B5EF4-FFF2-40B4-BE49-F238E27FC236}">
                      <a16:creationId xmlns:a16="http://schemas.microsoft.com/office/drawing/2014/main" id="{FB7069D2-BC6E-471E-A34A-8D492FDF9166}"/>
                    </a:ext>
                  </a:extLst>
                </p:cNvPr>
                <p:cNvSpPr/>
                <p:nvPr/>
              </p:nvSpPr>
              <p:spPr>
                <a:xfrm>
                  <a:off x="3679904" y="790674"/>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0" name="bk object 22">
                  <a:extLst>
                    <a:ext uri="{FF2B5EF4-FFF2-40B4-BE49-F238E27FC236}">
                      <a16:creationId xmlns:a16="http://schemas.microsoft.com/office/drawing/2014/main" id="{1CA7BD6F-196D-4A1C-8AE1-AEDD412DDAD2}"/>
                    </a:ext>
                  </a:extLst>
                </p:cNvPr>
                <p:cNvSpPr/>
                <p:nvPr/>
              </p:nvSpPr>
              <p:spPr>
                <a:xfrm>
                  <a:off x="3679904" y="805780"/>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1" name="bk object 23">
                  <a:extLst>
                    <a:ext uri="{FF2B5EF4-FFF2-40B4-BE49-F238E27FC236}">
                      <a16:creationId xmlns:a16="http://schemas.microsoft.com/office/drawing/2014/main" id="{19924CF3-E95F-43A7-B735-254515520470}"/>
                    </a:ext>
                  </a:extLst>
                </p:cNvPr>
                <p:cNvSpPr/>
                <p:nvPr/>
              </p:nvSpPr>
              <p:spPr>
                <a:xfrm>
                  <a:off x="3781201" y="815428"/>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2" name="bk object 24">
                  <a:extLst>
                    <a:ext uri="{FF2B5EF4-FFF2-40B4-BE49-F238E27FC236}">
                      <a16:creationId xmlns:a16="http://schemas.microsoft.com/office/drawing/2014/main" id="{95A39042-C988-4FD0-8B88-36B0B22758DB}"/>
                    </a:ext>
                  </a:extLst>
                </p:cNvPr>
                <p:cNvSpPr/>
                <p:nvPr/>
              </p:nvSpPr>
              <p:spPr>
                <a:xfrm>
                  <a:off x="3871862" y="81542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3" name="bk object 25">
                  <a:extLst>
                    <a:ext uri="{FF2B5EF4-FFF2-40B4-BE49-F238E27FC236}">
                      <a16:creationId xmlns:a16="http://schemas.microsoft.com/office/drawing/2014/main" id="{3CCAF04E-2E8E-4904-9FB4-9D7605B7C9F7}"/>
                    </a:ext>
                  </a:extLst>
                </p:cNvPr>
                <p:cNvSpPr/>
                <p:nvPr/>
              </p:nvSpPr>
              <p:spPr>
                <a:xfrm>
                  <a:off x="3965345" y="81542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4" name="bk object 26">
                  <a:extLst>
                    <a:ext uri="{FF2B5EF4-FFF2-40B4-BE49-F238E27FC236}">
                      <a16:creationId xmlns:a16="http://schemas.microsoft.com/office/drawing/2014/main" id="{187002EB-94DA-449B-8B49-7EB7234D5F0D}"/>
                    </a:ext>
                  </a:extLst>
                </p:cNvPr>
                <p:cNvSpPr/>
                <p:nvPr/>
              </p:nvSpPr>
              <p:spPr>
                <a:xfrm>
                  <a:off x="4051318" y="82884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5" name="bk object 27">
                  <a:extLst>
                    <a:ext uri="{FF2B5EF4-FFF2-40B4-BE49-F238E27FC236}">
                      <a16:creationId xmlns:a16="http://schemas.microsoft.com/office/drawing/2014/main" id="{CFDCCA28-5DAA-4615-A140-264A20188B77}"/>
                    </a:ext>
                  </a:extLst>
                </p:cNvPr>
                <p:cNvSpPr/>
                <p:nvPr/>
              </p:nvSpPr>
              <p:spPr>
                <a:xfrm>
                  <a:off x="4085710" y="86240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6" name="bk object 28">
                  <a:extLst>
                    <a:ext uri="{FF2B5EF4-FFF2-40B4-BE49-F238E27FC236}">
                      <a16:creationId xmlns:a16="http://schemas.microsoft.com/office/drawing/2014/main" id="{231ACEB7-E696-4268-BDE4-AD10BB4759CE}"/>
                    </a:ext>
                  </a:extLst>
                </p:cNvPr>
                <p:cNvSpPr/>
                <p:nvPr/>
              </p:nvSpPr>
              <p:spPr>
                <a:xfrm>
                  <a:off x="4201572" y="86240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7" name="bk object 29">
                  <a:extLst>
                    <a:ext uri="{FF2B5EF4-FFF2-40B4-BE49-F238E27FC236}">
                      <a16:creationId xmlns:a16="http://schemas.microsoft.com/office/drawing/2014/main" id="{BB1D7E72-0010-4C9D-B14D-6A7F945E19EE}"/>
                    </a:ext>
                  </a:extLst>
                </p:cNvPr>
                <p:cNvSpPr/>
                <p:nvPr/>
              </p:nvSpPr>
              <p:spPr>
                <a:xfrm>
                  <a:off x="4234402" y="883220"/>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8" name="bk object 30">
                  <a:extLst>
                    <a:ext uri="{FF2B5EF4-FFF2-40B4-BE49-F238E27FC236}">
                      <a16:creationId xmlns:a16="http://schemas.microsoft.com/office/drawing/2014/main" id="{77B82B47-3234-43B7-BFD1-DE4824D17866}"/>
                    </a:ext>
                  </a:extLst>
                </p:cNvPr>
                <p:cNvSpPr/>
                <p:nvPr/>
              </p:nvSpPr>
              <p:spPr>
                <a:xfrm>
                  <a:off x="4288295" y="926430"/>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5" y="87846"/>
                      </a:lnTo>
                      <a:lnTo>
                        <a:pt x="78054" y="78047"/>
                      </a:lnTo>
                      <a:lnTo>
                        <a:pt x="87848" y="63515"/>
                      </a:lnTo>
                      <a:lnTo>
                        <a:pt x="91440" y="45719"/>
                      </a:lnTo>
                      <a:lnTo>
                        <a:pt x="87848" y="27924"/>
                      </a:lnTo>
                      <a:lnTo>
                        <a:pt x="78054" y="13392"/>
                      </a:lnTo>
                      <a:lnTo>
                        <a:pt x="63525" y="3593"/>
                      </a:lnTo>
                      <a:lnTo>
                        <a:pt x="45732"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09" name="bk object 31">
                  <a:extLst>
                    <a:ext uri="{FF2B5EF4-FFF2-40B4-BE49-F238E27FC236}">
                      <a16:creationId xmlns:a16="http://schemas.microsoft.com/office/drawing/2014/main" id="{5499D162-8412-46F8-BAFB-BE748C3A1B1F}"/>
                    </a:ext>
                  </a:extLst>
                </p:cNvPr>
                <p:cNvSpPr/>
                <p:nvPr/>
              </p:nvSpPr>
              <p:spPr>
                <a:xfrm>
                  <a:off x="4335698" y="926430"/>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0" name="bk object 32">
                  <a:extLst>
                    <a:ext uri="{FF2B5EF4-FFF2-40B4-BE49-F238E27FC236}">
                      <a16:creationId xmlns:a16="http://schemas.microsoft.com/office/drawing/2014/main" id="{05FD4733-0AFD-4F11-80A8-3F56F5B284B8}"/>
                    </a:ext>
                  </a:extLst>
                </p:cNvPr>
                <p:cNvSpPr/>
                <p:nvPr/>
              </p:nvSpPr>
              <p:spPr>
                <a:xfrm>
                  <a:off x="4343511" y="950763"/>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1" name="bk object 33">
                  <a:extLst>
                    <a:ext uri="{FF2B5EF4-FFF2-40B4-BE49-F238E27FC236}">
                      <a16:creationId xmlns:a16="http://schemas.microsoft.com/office/drawing/2014/main" id="{271517F9-5085-471C-A159-DAB12C200706}"/>
                    </a:ext>
                  </a:extLst>
                </p:cNvPr>
                <p:cNvSpPr/>
                <p:nvPr/>
              </p:nvSpPr>
              <p:spPr>
                <a:xfrm>
                  <a:off x="4436987" y="950763"/>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0" y="87846"/>
                      </a:lnTo>
                      <a:lnTo>
                        <a:pt x="78049" y="78047"/>
                      </a:lnTo>
                      <a:lnTo>
                        <a:pt x="87846" y="63515"/>
                      </a:lnTo>
                      <a:lnTo>
                        <a:pt x="91440" y="45719"/>
                      </a:lnTo>
                      <a:lnTo>
                        <a:pt x="87846" y="27924"/>
                      </a:lnTo>
                      <a:lnTo>
                        <a:pt x="78049" y="13392"/>
                      </a:lnTo>
                      <a:lnTo>
                        <a:pt x="63520" y="3593"/>
                      </a:lnTo>
                      <a:lnTo>
                        <a:pt x="45732"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2" name="bk object 34">
                  <a:extLst>
                    <a:ext uri="{FF2B5EF4-FFF2-40B4-BE49-F238E27FC236}">
                      <a16:creationId xmlns:a16="http://schemas.microsoft.com/office/drawing/2014/main" id="{A168DB09-45BD-460C-985F-CBF4E787C931}"/>
                    </a:ext>
                  </a:extLst>
                </p:cNvPr>
                <p:cNvSpPr/>
                <p:nvPr/>
              </p:nvSpPr>
              <p:spPr>
                <a:xfrm>
                  <a:off x="4538290" y="950763"/>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3" y="87846"/>
                      </a:lnTo>
                      <a:lnTo>
                        <a:pt x="78041" y="78047"/>
                      </a:lnTo>
                      <a:lnTo>
                        <a:pt x="87835" y="63515"/>
                      </a:lnTo>
                      <a:lnTo>
                        <a:pt x="91427" y="45719"/>
                      </a:lnTo>
                      <a:lnTo>
                        <a:pt x="87835" y="27924"/>
                      </a:lnTo>
                      <a:lnTo>
                        <a:pt x="78041" y="13392"/>
                      </a:lnTo>
                      <a:lnTo>
                        <a:pt x="63513"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3" name="bk object 35">
                  <a:extLst>
                    <a:ext uri="{FF2B5EF4-FFF2-40B4-BE49-F238E27FC236}">
                      <a16:creationId xmlns:a16="http://schemas.microsoft.com/office/drawing/2014/main" id="{9A316B20-B20C-4E82-946F-48DF903076B6}"/>
                    </a:ext>
                  </a:extLst>
                </p:cNvPr>
                <p:cNvSpPr/>
                <p:nvPr/>
              </p:nvSpPr>
              <p:spPr>
                <a:xfrm>
                  <a:off x="4610186" y="950763"/>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5" y="87846"/>
                      </a:lnTo>
                      <a:lnTo>
                        <a:pt x="78054" y="78047"/>
                      </a:lnTo>
                      <a:lnTo>
                        <a:pt x="87848" y="63515"/>
                      </a:lnTo>
                      <a:lnTo>
                        <a:pt x="91440" y="45719"/>
                      </a:lnTo>
                      <a:lnTo>
                        <a:pt x="87848" y="27924"/>
                      </a:lnTo>
                      <a:lnTo>
                        <a:pt x="78054" y="13392"/>
                      </a:lnTo>
                      <a:lnTo>
                        <a:pt x="63525" y="3593"/>
                      </a:lnTo>
                      <a:lnTo>
                        <a:pt x="45732"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4" name="bk object 36">
                  <a:extLst>
                    <a:ext uri="{FF2B5EF4-FFF2-40B4-BE49-F238E27FC236}">
                      <a16:creationId xmlns:a16="http://schemas.microsoft.com/office/drawing/2014/main" id="{F06F2F2C-F594-4B45-8587-F5DA626AC03F}"/>
                    </a:ext>
                  </a:extLst>
                </p:cNvPr>
                <p:cNvSpPr/>
                <p:nvPr/>
              </p:nvSpPr>
              <p:spPr>
                <a:xfrm>
                  <a:off x="4711489" y="950763"/>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5" name="bk object 37">
                  <a:extLst>
                    <a:ext uri="{FF2B5EF4-FFF2-40B4-BE49-F238E27FC236}">
                      <a16:creationId xmlns:a16="http://schemas.microsoft.com/office/drawing/2014/main" id="{2359AC29-C196-4F9A-B8E8-59134AE08D1E}"/>
                    </a:ext>
                  </a:extLst>
                </p:cNvPr>
                <p:cNvSpPr/>
                <p:nvPr/>
              </p:nvSpPr>
              <p:spPr>
                <a:xfrm>
                  <a:off x="4783707" y="950763"/>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6" name="bk object 38">
                  <a:extLst>
                    <a:ext uri="{FF2B5EF4-FFF2-40B4-BE49-F238E27FC236}">
                      <a16:creationId xmlns:a16="http://schemas.microsoft.com/office/drawing/2014/main" id="{CB36F31A-B8A7-455D-A0D6-F4D90A936D43}"/>
                    </a:ext>
                  </a:extLst>
                </p:cNvPr>
                <p:cNvSpPr/>
                <p:nvPr/>
              </p:nvSpPr>
              <p:spPr>
                <a:xfrm>
                  <a:off x="4884997" y="950763"/>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5" y="87846"/>
                      </a:lnTo>
                      <a:lnTo>
                        <a:pt x="78054" y="78047"/>
                      </a:lnTo>
                      <a:lnTo>
                        <a:pt x="87848" y="63515"/>
                      </a:lnTo>
                      <a:lnTo>
                        <a:pt x="91440" y="45719"/>
                      </a:lnTo>
                      <a:lnTo>
                        <a:pt x="87848" y="27924"/>
                      </a:lnTo>
                      <a:lnTo>
                        <a:pt x="78054" y="13392"/>
                      </a:lnTo>
                      <a:lnTo>
                        <a:pt x="63525" y="3593"/>
                      </a:lnTo>
                      <a:lnTo>
                        <a:pt x="45732"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7" name="bk object 39">
                  <a:extLst>
                    <a:ext uri="{FF2B5EF4-FFF2-40B4-BE49-F238E27FC236}">
                      <a16:creationId xmlns:a16="http://schemas.microsoft.com/office/drawing/2014/main" id="{422B3FAB-CA74-4897-8060-3DABEB083848}"/>
                    </a:ext>
                  </a:extLst>
                </p:cNvPr>
                <p:cNvSpPr/>
                <p:nvPr/>
              </p:nvSpPr>
              <p:spPr>
                <a:xfrm>
                  <a:off x="4976204" y="1135297"/>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8" name="bk object 40">
                  <a:extLst>
                    <a:ext uri="{FF2B5EF4-FFF2-40B4-BE49-F238E27FC236}">
                      <a16:creationId xmlns:a16="http://schemas.microsoft.com/office/drawing/2014/main" id="{95CFAC3C-2323-4F24-8611-041F909DAEC3}"/>
                    </a:ext>
                  </a:extLst>
                </p:cNvPr>
                <p:cNvSpPr/>
                <p:nvPr/>
              </p:nvSpPr>
              <p:spPr>
                <a:xfrm>
                  <a:off x="5005374" y="1135297"/>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3" y="87846"/>
                      </a:lnTo>
                      <a:lnTo>
                        <a:pt x="78041" y="78047"/>
                      </a:lnTo>
                      <a:lnTo>
                        <a:pt x="87835" y="63515"/>
                      </a:lnTo>
                      <a:lnTo>
                        <a:pt x="91427" y="45719"/>
                      </a:lnTo>
                      <a:lnTo>
                        <a:pt x="87835" y="27924"/>
                      </a:lnTo>
                      <a:lnTo>
                        <a:pt x="78041" y="13392"/>
                      </a:lnTo>
                      <a:lnTo>
                        <a:pt x="63513"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19" name="bk object 41">
                  <a:extLst>
                    <a:ext uri="{FF2B5EF4-FFF2-40B4-BE49-F238E27FC236}">
                      <a16:creationId xmlns:a16="http://schemas.microsoft.com/office/drawing/2014/main" id="{BE5EC571-C1BC-496C-8270-79B82445BA94}"/>
                    </a:ext>
                  </a:extLst>
                </p:cNvPr>
                <p:cNvSpPr/>
                <p:nvPr/>
              </p:nvSpPr>
              <p:spPr>
                <a:xfrm>
                  <a:off x="5325826" y="1135297"/>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sp>
              <p:nvSpPr>
                <p:cNvPr id="520" name="bk object 42">
                  <a:extLst>
                    <a:ext uri="{FF2B5EF4-FFF2-40B4-BE49-F238E27FC236}">
                      <a16:creationId xmlns:a16="http://schemas.microsoft.com/office/drawing/2014/main" id="{823D267C-E58B-4D0C-9B3F-EFBD4901E942}"/>
                    </a:ext>
                  </a:extLst>
                </p:cNvPr>
                <p:cNvSpPr/>
                <p:nvPr/>
              </p:nvSpPr>
              <p:spPr>
                <a:xfrm>
                  <a:off x="5980807" y="1135297"/>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002060"/>
                </a:solidFill>
              </p:spPr>
              <p:txBody>
                <a:bodyPr wrap="square" lIns="0" tIns="0" rIns="0" bIns="0" rtlCol="0"/>
                <a:lstStyle/>
                <a:p>
                  <a:endParaRPr dirty="0">
                    <a:solidFill>
                      <a:prstClr val="black"/>
                    </a:solidFill>
                    <a:latin typeface="Calibri"/>
                  </a:endParaRPr>
                </a:p>
              </p:txBody>
            </p:sp>
          </p:grpSp>
          <p:grpSp>
            <p:nvGrpSpPr>
              <p:cNvPr id="432" name="Group 431">
                <a:extLst>
                  <a:ext uri="{FF2B5EF4-FFF2-40B4-BE49-F238E27FC236}">
                    <a16:creationId xmlns:a16="http://schemas.microsoft.com/office/drawing/2014/main" id="{927A6166-20A4-4EFF-B7A6-66B172E0509F}"/>
                  </a:ext>
                </a:extLst>
              </p:cNvPr>
              <p:cNvGrpSpPr/>
              <p:nvPr/>
            </p:nvGrpSpPr>
            <p:grpSpPr>
              <a:xfrm>
                <a:off x="1783114" y="2679381"/>
                <a:ext cx="4493177" cy="1184615"/>
                <a:chOff x="913959" y="164782"/>
                <a:chExt cx="4493177" cy="1184615"/>
              </a:xfrm>
            </p:grpSpPr>
            <p:sp>
              <p:nvSpPr>
                <p:cNvPr id="477" name="object 34">
                  <a:extLst>
                    <a:ext uri="{FF2B5EF4-FFF2-40B4-BE49-F238E27FC236}">
                      <a16:creationId xmlns:a16="http://schemas.microsoft.com/office/drawing/2014/main" id="{401F3DDB-BB26-4E63-99C4-0AA3D1480AF5}"/>
                    </a:ext>
                  </a:extLst>
                </p:cNvPr>
                <p:cNvSpPr/>
                <p:nvPr/>
              </p:nvSpPr>
              <p:spPr>
                <a:xfrm>
                  <a:off x="913959" y="164782"/>
                  <a:ext cx="4451985" cy="1137920"/>
                </a:xfrm>
                <a:custGeom>
                  <a:avLst/>
                  <a:gdLst/>
                  <a:ahLst/>
                  <a:cxnLst/>
                  <a:rect l="l" t="t" r="r" b="b"/>
                  <a:pathLst>
                    <a:path w="4451985" h="1137920">
                      <a:moveTo>
                        <a:pt x="0" y="0"/>
                      </a:moveTo>
                      <a:lnTo>
                        <a:pt x="296722" y="0"/>
                      </a:lnTo>
                      <a:lnTo>
                        <a:pt x="296722" y="22377"/>
                      </a:lnTo>
                      <a:lnTo>
                        <a:pt x="310502" y="22377"/>
                      </a:lnTo>
                      <a:lnTo>
                        <a:pt x="310502" y="24307"/>
                      </a:lnTo>
                      <a:lnTo>
                        <a:pt x="348881" y="24307"/>
                      </a:lnTo>
                      <a:lnTo>
                        <a:pt x="348881" y="48463"/>
                      </a:lnTo>
                      <a:lnTo>
                        <a:pt x="610666" y="48463"/>
                      </a:lnTo>
                      <a:lnTo>
                        <a:pt x="610666" y="74752"/>
                      </a:lnTo>
                      <a:lnTo>
                        <a:pt x="624446" y="74752"/>
                      </a:lnTo>
                      <a:lnTo>
                        <a:pt x="624446" y="96672"/>
                      </a:lnTo>
                      <a:lnTo>
                        <a:pt x="769124" y="96672"/>
                      </a:lnTo>
                      <a:lnTo>
                        <a:pt x="769124" y="122288"/>
                      </a:lnTo>
                      <a:lnTo>
                        <a:pt x="789305" y="122288"/>
                      </a:lnTo>
                      <a:lnTo>
                        <a:pt x="789305" y="144475"/>
                      </a:lnTo>
                      <a:lnTo>
                        <a:pt x="858685" y="144475"/>
                      </a:lnTo>
                      <a:lnTo>
                        <a:pt x="858685" y="168783"/>
                      </a:lnTo>
                      <a:lnTo>
                        <a:pt x="910361" y="168783"/>
                      </a:lnTo>
                      <a:lnTo>
                        <a:pt x="910361" y="193738"/>
                      </a:lnTo>
                      <a:lnTo>
                        <a:pt x="921181" y="193738"/>
                      </a:lnTo>
                      <a:lnTo>
                        <a:pt x="921181" y="218160"/>
                      </a:lnTo>
                      <a:lnTo>
                        <a:pt x="1124902" y="218160"/>
                      </a:lnTo>
                      <a:lnTo>
                        <a:pt x="1124902" y="240347"/>
                      </a:lnTo>
                      <a:lnTo>
                        <a:pt x="1144092" y="240347"/>
                      </a:lnTo>
                      <a:lnTo>
                        <a:pt x="1144092" y="266496"/>
                      </a:lnTo>
                      <a:lnTo>
                        <a:pt x="1233170" y="266496"/>
                      </a:lnTo>
                      <a:lnTo>
                        <a:pt x="1233170" y="289077"/>
                      </a:lnTo>
                      <a:lnTo>
                        <a:pt x="1280896" y="289077"/>
                      </a:lnTo>
                      <a:lnTo>
                        <a:pt x="1280896" y="313778"/>
                      </a:lnTo>
                      <a:lnTo>
                        <a:pt x="1418678" y="313778"/>
                      </a:lnTo>
                      <a:lnTo>
                        <a:pt x="1418678" y="338074"/>
                      </a:lnTo>
                      <a:lnTo>
                        <a:pt x="1709991" y="338074"/>
                      </a:lnTo>
                      <a:lnTo>
                        <a:pt x="1709991" y="362115"/>
                      </a:lnTo>
                      <a:lnTo>
                        <a:pt x="1750834" y="362115"/>
                      </a:lnTo>
                      <a:lnTo>
                        <a:pt x="1750834" y="386016"/>
                      </a:lnTo>
                      <a:lnTo>
                        <a:pt x="1819236" y="386016"/>
                      </a:lnTo>
                      <a:lnTo>
                        <a:pt x="1819236" y="411505"/>
                      </a:lnTo>
                      <a:lnTo>
                        <a:pt x="1842846" y="411505"/>
                      </a:lnTo>
                      <a:lnTo>
                        <a:pt x="1842846" y="434086"/>
                      </a:lnTo>
                      <a:lnTo>
                        <a:pt x="1928964" y="434086"/>
                      </a:lnTo>
                      <a:lnTo>
                        <a:pt x="1928964" y="459435"/>
                      </a:lnTo>
                      <a:lnTo>
                        <a:pt x="1952091" y="459435"/>
                      </a:lnTo>
                      <a:lnTo>
                        <a:pt x="1952091" y="481761"/>
                      </a:lnTo>
                      <a:lnTo>
                        <a:pt x="2024926" y="481761"/>
                      </a:lnTo>
                      <a:lnTo>
                        <a:pt x="2024926" y="508038"/>
                      </a:lnTo>
                      <a:lnTo>
                        <a:pt x="2066747" y="508038"/>
                      </a:lnTo>
                      <a:lnTo>
                        <a:pt x="2066747" y="529691"/>
                      </a:lnTo>
                      <a:lnTo>
                        <a:pt x="2253246" y="529691"/>
                      </a:lnTo>
                      <a:lnTo>
                        <a:pt x="2253246" y="555320"/>
                      </a:lnTo>
                      <a:lnTo>
                        <a:pt x="2370366" y="555320"/>
                      </a:lnTo>
                      <a:lnTo>
                        <a:pt x="2370366" y="578827"/>
                      </a:lnTo>
                      <a:lnTo>
                        <a:pt x="2383650" y="578827"/>
                      </a:lnTo>
                      <a:lnTo>
                        <a:pt x="2383650" y="602462"/>
                      </a:lnTo>
                      <a:lnTo>
                        <a:pt x="2615920" y="602462"/>
                      </a:lnTo>
                      <a:lnTo>
                        <a:pt x="2615920" y="651459"/>
                      </a:lnTo>
                      <a:lnTo>
                        <a:pt x="2738945" y="651459"/>
                      </a:lnTo>
                      <a:lnTo>
                        <a:pt x="2738945" y="676681"/>
                      </a:lnTo>
                      <a:lnTo>
                        <a:pt x="2825051" y="676681"/>
                      </a:lnTo>
                      <a:lnTo>
                        <a:pt x="2825051" y="700582"/>
                      </a:lnTo>
                      <a:lnTo>
                        <a:pt x="3196577" y="700582"/>
                      </a:lnTo>
                      <a:lnTo>
                        <a:pt x="3196577" y="730161"/>
                      </a:lnTo>
                      <a:lnTo>
                        <a:pt x="3207893" y="730161"/>
                      </a:lnTo>
                      <a:lnTo>
                        <a:pt x="3207893" y="763054"/>
                      </a:lnTo>
                      <a:lnTo>
                        <a:pt x="3388004" y="763054"/>
                      </a:lnTo>
                      <a:lnTo>
                        <a:pt x="3388004" y="801471"/>
                      </a:lnTo>
                      <a:lnTo>
                        <a:pt x="3401783" y="801471"/>
                      </a:lnTo>
                      <a:lnTo>
                        <a:pt x="3401783" y="840041"/>
                      </a:lnTo>
                      <a:lnTo>
                        <a:pt x="4014914" y="840041"/>
                      </a:lnTo>
                      <a:lnTo>
                        <a:pt x="4014914" y="1137843"/>
                      </a:lnTo>
                      <a:lnTo>
                        <a:pt x="4451883" y="1137843"/>
                      </a:lnTo>
                    </a:path>
                  </a:pathLst>
                </a:custGeom>
                <a:ln w="21869">
                  <a:solidFill>
                    <a:srgbClr val="D76213"/>
                  </a:solidFill>
                </a:ln>
              </p:spPr>
              <p:txBody>
                <a:bodyPr wrap="square" lIns="0" tIns="0" rIns="0" bIns="0" rtlCol="0"/>
                <a:lstStyle/>
                <a:p>
                  <a:endParaRPr dirty="0">
                    <a:solidFill>
                      <a:prstClr val="black"/>
                    </a:solidFill>
                    <a:latin typeface="Calibri"/>
                  </a:endParaRPr>
                </a:p>
              </p:txBody>
            </p:sp>
            <p:sp>
              <p:nvSpPr>
                <p:cNvPr id="478" name="object 35">
                  <a:extLst>
                    <a:ext uri="{FF2B5EF4-FFF2-40B4-BE49-F238E27FC236}">
                      <a16:creationId xmlns:a16="http://schemas.microsoft.com/office/drawing/2014/main" id="{6DA45E1B-5983-4BF7-AFB5-6E83821DFE6F}"/>
                    </a:ext>
                  </a:extLst>
                </p:cNvPr>
                <p:cNvSpPr/>
                <p:nvPr/>
              </p:nvSpPr>
              <p:spPr>
                <a:xfrm>
                  <a:off x="5315696" y="1257957"/>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79" name="object 36">
                  <a:extLst>
                    <a:ext uri="{FF2B5EF4-FFF2-40B4-BE49-F238E27FC236}">
                      <a16:creationId xmlns:a16="http://schemas.microsoft.com/office/drawing/2014/main" id="{0AD86B3F-E3FB-48A1-8C17-FE6F68FBF039}"/>
                    </a:ext>
                  </a:extLst>
                </p:cNvPr>
                <p:cNvSpPr/>
                <p:nvPr/>
              </p:nvSpPr>
              <p:spPr>
                <a:xfrm>
                  <a:off x="4961535" y="1257957"/>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7" y="87846"/>
                      </a:lnTo>
                      <a:lnTo>
                        <a:pt x="78039" y="78047"/>
                      </a:lnTo>
                      <a:lnTo>
                        <a:pt x="87835" y="63515"/>
                      </a:lnTo>
                      <a:lnTo>
                        <a:pt x="91427" y="45719"/>
                      </a:lnTo>
                      <a:lnTo>
                        <a:pt x="87835" y="27924"/>
                      </a:lnTo>
                      <a:lnTo>
                        <a:pt x="78039" y="13392"/>
                      </a:lnTo>
                      <a:lnTo>
                        <a:pt x="63507"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0" name="object 37">
                  <a:extLst>
                    <a:ext uri="{FF2B5EF4-FFF2-40B4-BE49-F238E27FC236}">
                      <a16:creationId xmlns:a16="http://schemas.microsoft.com/office/drawing/2014/main" id="{322396C5-8266-4A26-AD33-7808B31316E4}"/>
                    </a:ext>
                  </a:extLst>
                </p:cNvPr>
                <p:cNvSpPr/>
                <p:nvPr/>
              </p:nvSpPr>
              <p:spPr>
                <a:xfrm>
                  <a:off x="4884157" y="958105"/>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7" y="87846"/>
                      </a:lnTo>
                      <a:lnTo>
                        <a:pt x="78039" y="78047"/>
                      </a:lnTo>
                      <a:lnTo>
                        <a:pt x="87835" y="63515"/>
                      </a:lnTo>
                      <a:lnTo>
                        <a:pt x="91427" y="45719"/>
                      </a:lnTo>
                      <a:lnTo>
                        <a:pt x="87835" y="27924"/>
                      </a:lnTo>
                      <a:lnTo>
                        <a:pt x="78039" y="13392"/>
                      </a:lnTo>
                      <a:lnTo>
                        <a:pt x="63507"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1" name="object 38">
                  <a:extLst>
                    <a:ext uri="{FF2B5EF4-FFF2-40B4-BE49-F238E27FC236}">
                      <a16:creationId xmlns:a16="http://schemas.microsoft.com/office/drawing/2014/main" id="{8FEFB9C2-1426-4634-906F-67CE4DE4DE67}"/>
                    </a:ext>
                  </a:extLst>
                </p:cNvPr>
                <p:cNvSpPr/>
                <p:nvPr/>
              </p:nvSpPr>
              <p:spPr>
                <a:xfrm>
                  <a:off x="4777459" y="958105"/>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20" y="87846"/>
                      </a:lnTo>
                      <a:lnTo>
                        <a:pt x="78052" y="78047"/>
                      </a:lnTo>
                      <a:lnTo>
                        <a:pt x="87848" y="63515"/>
                      </a:lnTo>
                      <a:lnTo>
                        <a:pt x="91439" y="45719"/>
                      </a:lnTo>
                      <a:lnTo>
                        <a:pt x="87848" y="27924"/>
                      </a:lnTo>
                      <a:lnTo>
                        <a:pt x="78052" y="13392"/>
                      </a:lnTo>
                      <a:lnTo>
                        <a:pt x="63520"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2" name="object 39">
                  <a:extLst>
                    <a:ext uri="{FF2B5EF4-FFF2-40B4-BE49-F238E27FC236}">
                      <a16:creationId xmlns:a16="http://schemas.microsoft.com/office/drawing/2014/main" id="{55F29526-5FE8-4844-AB8C-53DDAD4D1C0B}"/>
                    </a:ext>
                  </a:extLst>
                </p:cNvPr>
                <p:cNvSpPr/>
                <p:nvPr/>
              </p:nvSpPr>
              <p:spPr>
                <a:xfrm>
                  <a:off x="4700082" y="958105"/>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20" y="87846"/>
                      </a:lnTo>
                      <a:lnTo>
                        <a:pt x="78052" y="78047"/>
                      </a:lnTo>
                      <a:lnTo>
                        <a:pt x="87848" y="63515"/>
                      </a:lnTo>
                      <a:lnTo>
                        <a:pt x="91439" y="45719"/>
                      </a:lnTo>
                      <a:lnTo>
                        <a:pt x="87848" y="27924"/>
                      </a:lnTo>
                      <a:lnTo>
                        <a:pt x="78052" y="13392"/>
                      </a:lnTo>
                      <a:lnTo>
                        <a:pt x="63520"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3" name="object 40">
                  <a:extLst>
                    <a:ext uri="{FF2B5EF4-FFF2-40B4-BE49-F238E27FC236}">
                      <a16:creationId xmlns:a16="http://schemas.microsoft.com/office/drawing/2014/main" id="{443F11DE-E7B3-4BED-9E85-9586A7958B87}"/>
                    </a:ext>
                  </a:extLst>
                </p:cNvPr>
                <p:cNvSpPr/>
                <p:nvPr/>
              </p:nvSpPr>
              <p:spPr>
                <a:xfrm>
                  <a:off x="4622703" y="958105"/>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20" y="87846"/>
                      </a:lnTo>
                      <a:lnTo>
                        <a:pt x="78052" y="78047"/>
                      </a:lnTo>
                      <a:lnTo>
                        <a:pt x="87848" y="63515"/>
                      </a:lnTo>
                      <a:lnTo>
                        <a:pt x="91439" y="45719"/>
                      </a:lnTo>
                      <a:lnTo>
                        <a:pt x="87848" y="27924"/>
                      </a:lnTo>
                      <a:lnTo>
                        <a:pt x="78052" y="13392"/>
                      </a:lnTo>
                      <a:lnTo>
                        <a:pt x="63520"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4" name="object 41">
                  <a:extLst>
                    <a:ext uri="{FF2B5EF4-FFF2-40B4-BE49-F238E27FC236}">
                      <a16:creationId xmlns:a16="http://schemas.microsoft.com/office/drawing/2014/main" id="{43F825EC-D1BE-4039-AE46-B0C764DEE41E}"/>
                    </a:ext>
                  </a:extLst>
                </p:cNvPr>
                <p:cNvSpPr/>
                <p:nvPr/>
              </p:nvSpPr>
              <p:spPr>
                <a:xfrm>
                  <a:off x="4535948" y="958105"/>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5" name="object 42">
                  <a:extLst>
                    <a:ext uri="{FF2B5EF4-FFF2-40B4-BE49-F238E27FC236}">
                      <a16:creationId xmlns:a16="http://schemas.microsoft.com/office/drawing/2014/main" id="{A4DCE395-2529-4DE4-B701-8F58EF1EED81}"/>
                    </a:ext>
                  </a:extLst>
                </p:cNvPr>
                <p:cNvSpPr/>
                <p:nvPr/>
              </p:nvSpPr>
              <p:spPr>
                <a:xfrm>
                  <a:off x="4429263" y="958105"/>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9" y="87846"/>
                      </a:lnTo>
                      <a:lnTo>
                        <a:pt x="78046" y="78047"/>
                      </a:lnTo>
                      <a:lnTo>
                        <a:pt x="87846" y="63515"/>
                      </a:lnTo>
                      <a:lnTo>
                        <a:pt x="91439" y="45719"/>
                      </a:lnTo>
                      <a:lnTo>
                        <a:pt x="87846" y="27924"/>
                      </a:lnTo>
                      <a:lnTo>
                        <a:pt x="78046" y="13392"/>
                      </a:lnTo>
                      <a:lnTo>
                        <a:pt x="63509"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6" name="object 43">
                  <a:extLst>
                    <a:ext uri="{FF2B5EF4-FFF2-40B4-BE49-F238E27FC236}">
                      <a16:creationId xmlns:a16="http://schemas.microsoft.com/office/drawing/2014/main" id="{2EAFC3E3-CFC9-47C1-A296-1CB75B5E43D4}"/>
                    </a:ext>
                  </a:extLst>
                </p:cNvPr>
                <p:cNvSpPr/>
                <p:nvPr/>
              </p:nvSpPr>
              <p:spPr>
                <a:xfrm>
                  <a:off x="4272163" y="958105"/>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9" y="87846"/>
                      </a:lnTo>
                      <a:lnTo>
                        <a:pt x="78046" y="78047"/>
                      </a:lnTo>
                      <a:lnTo>
                        <a:pt x="87846" y="63515"/>
                      </a:lnTo>
                      <a:lnTo>
                        <a:pt x="91439" y="45719"/>
                      </a:lnTo>
                      <a:lnTo>
                        <a:pt x="87846" y="27924"/>
                      </a:lnTo>
                      <a:lnTo>
                        <a:pt x="78046" y="13392"/>
                      </a:lnTo>
                      <a:lnTo>
                        <a:pt x="63509"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7" name="object 44">
                  <a:extLst>
                    <a:ext uri="{FF2B5EF4-FFF2-40B4-BE49-F238E27FC236}">
                      <a16:creationId xmlns:a16="http://schemas.microsoft.com/office/drawing/2014/main" id="{EA7F460E-C1A3-43D1-B9E6-73343D2DD23D}"/>
                    </a:ext>
                  </a:extLst>
                </p:cNvPr>
                <p:cNvSpPr/>
                <p:nvPr/>
              </p:nvSpPr>
              <p:spPr>
                <a:xfrm>
                  <a:off x="4241677" y="879133"/>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9" y="87846"/>
                      </a:lnTo>
                      <a:lnTo>
                        <a:pt x="78046" y="78047"/>
                      </a:lnTo>
                      <a:lnTo>
                        <a:pt x="87846" y="63515"/>
                      </a:lnTo>
                      <a:lnTo>
                        <a:pt x="91439" y="45719"/>
                      </a:lnTo>
                      <a:lnTo>
                        <a:pt x="87846" y="27924"/>
                      </a:lnTo>
                      <a:lnTo>
                        <a:pt x="78046" y="13392"/>
                      </a:lnTo>
                      <a:lnTo>
                        <a:pt x="63509"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8" name="object 45">
                  <a:extLst>
                    <a:ext uri="{FF2B5EF4-FFF2-40B4-BE49-F238E27FC236}">
                      <a16:creationId xmlns:a16="http://schemas.microsoft.com/office/drawing/2014/main" id="{7933DB2F-688B-4790-B3E2-51D6191C8886}"/>
                    </a:ext>
                  </a:extLst>
                </p:cNvPr>
                <p:cNvSpPr/>
                <p:nvPr/>
              </p:nvSpPr>
              <p:spPr>
                <a:xfrm>
                  <a:off x="4157267" y="879133"/>
                  <a:ext cx="91440" cy="91440"/>
                </a:xfrm>
                <a:custGeom>
                  <a:avLst/>
                  <a:gdLst/>
                  <a:ahLst/>
                  <a:cxnLst/>
                  <a:rect l="l" t="t" r="r" b="b"/>
                  <a:pathLst>
                    <a:path w="91439" h="91440">
                      <a:moveTo>
                        <a:pt x="45707" y="0"/>
                      </a:moveTo>
                      <a:lnTo>
                        <a:pt x="27914" y="3593"/>
                      </a:lnTo>
                      <a:lnTo>
                        <a:pt x="13385" y="13392"/>
                      </a:lnTo>
                      <a:lnTo>
                        <a:pt x="3591" y="27924"/>
                      </a:lnTo>
                      <a:lnTo>
                        <a:pt x="0" y="45719"/>
                      </a:lnTo>
                      <a:lnTo>
                        <a:pt x="3591" y="63515"/>
                      </a:lnTo>
                      <a:lnTo>
                        <a:pt x="13385" y="78047"/>
                      </a:lnTo>
                      <a:lnTo>
                        <a:pt x="27914" y="87846"/>
                      </a:lnTo>
                      <a:lnTo>
                        <a:pt x="45707" y="91439"/>
                      </a:lnTo>
                      <a:lnTo>
                        <a:pt x="63509" y="87846"/>
                      </a:lnTo>
                      <a:lnTo>
                        <a:pt x="78046" y="78047"/>
                      </a:lnTo>
                      <a:lnTo>
                        <a:pt x="87846" y="63515"/>
                      </a:lnTo>
                      <a:lnTo>
                        <a:pt x="91439" y="45719"/>
                      </a:lnTo>
                      <a:lnTo>
                        <a:pt x="87846" y="27924"/>
                      </a:lnTo>
                      <a:lnTo>
                        <a:pt x="78046" y="13392"/>
                      </a:lnTo>
                      <a:lnTo>
                        <a:pt x="63509" y="3593"/>
                      </a:lnTo>
                      <a:lnTo>
                        <a:pt x="45707"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89" name="object 46">
                  <a:extLst>
                    <a:ext uri="{FF2B5EF4-FFF2-40B4-BE49-F238E27FC236}">
                      <a16:creationId xmlns:a16="http://schemas.microsoft.com/office/drawing/2014/main" id="{FE2804B0-408C-437A-ABAD-653671D2CB6A}"/>
                    </a:ext>
                  </a:extLst>
                </p:cNvPr>
                <p:cNvSpPr/>
                <p:nvPr/>
              </p:nvSpPr>
              <p:spPr>
                <a:xfrm>
                  <a:off x="4081055" y="879133"/>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90" name="object 47">
                  <a:extLst>
                    <a:ext uri="{FF2B5EF4-FFF2-40B4-BE49-F238E27FC236}">
                      <a16:creationId xmlns:a16="http://schemas.microsoft.com/office/drawing/2014/main" id="{FE10C2D9-7A63-40FA-9C61-A5D2BCE5791A}"/>
                    </a:ext>
                  </a:extLst>
                </p:cNvPr>
                <p:cNvSpPr/>
                <p:nvPr/>
              </p:nvSpPr>
              <p:spPr>
                <a:xfrm>
                  <a:off x="4061124" y="819038"/>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91" name="object 48">
                  <a:extLst>
                    <a:ext uri="{FF2B5EF4-FFF2-40B4-BE49-F238E27FC236}">
                      <a16:creationId xmlns:a16="http://schemas.microsoft.com/office/drawing/2014/main" id="{A4ED8BE1-1CC0-4E2E-94D4-3C12E275C005}"/>
                    </a:ext>
                  </a:extLst>
                </p:cNvPr>
                <p:cNvSpPr/>
                <p:nvPr/>
              </p:nvSpPr>
              <p:spPr>
                <a:xfrm>
                  <a:off x="3988434" y="819038"/>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92" name="object 49">
                  <a:extLst>
                    <a:ext uri="{FF2B5EF4-FFF2-40B4-BE49-F238E27FC236}">
                      <a16:creationId xmlns:a16="http://schemas.microsoft.com/office/drawing/2014/main" id="{FCBBCBB2-A094-422C-99AC-B1E275633E5F}"/>
                    </a:ext>
                  </a:extLst>
                </p:cNvPr>
                <p:cNvSpPr/>
                <p:nvPr/>
              </p:nvSpPr>
              <p:spPr>
                <a:xfrm>
                  <a:off x="3878463" y="819038"/>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20" y="87846"/>
                      </a:lnTo>
                      <a:lnTo>
                        <a:pt x="78052" y="78047"/>
                      </a:lnTo>
                      <a:lnTo>
                        <a:pt x="87848" y="63515"/>
                      </a:lnTo>
                      <a:lnTo>
                        <a:pt x="91439" y="45719"/>
                      </a:lnTo>
                      <a:lnTo>
                        <a:pt x="87848" y="27924"/>
                      </a:lnTo>
                      <a:lnTo>
                        <a:pt x="78052" y="13392"/>
                      </a:lnTo>
                      <a:lnTo>
                        <a:pt x="63520"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sp>
              <p:nvSpPr>
                <p:cNvPr id="493" name="object 50">
                  <a:extLst>
                    <a:ext uri="{FF2B5EF4-FFF2-40B4-BE49-F238E27FC236}">
                      <a16:creationId xmlns:a16="http://schemas.microsoft.com/office/drawing/2014/main" id="{9E9E2353-A3AC-48C5-BE46-5CA3AEF8F3CB}"/>
                    </a:ext>
                  </a:extLst>
                </p:cNvPr>
                <p:cNvSpPr/>
                <p:nvPr/>
              </p:nvSpPr>
              <p:spPr>
                <a:xfrm>
                  <a:off x="3663915" y="791852"/>
                  <a:ext cx="91440" cy="91440"/>
                </a:xfrm>
                <a:custGeom>
                  <a:avLst/>
                  <a:gdLst/>
                  <a:ahLst/>
                  <a:cxnLst/>
                  <a:rect l="l" t="t" r="r" b="b"/>
                  <a:pathLst>
                    <a:path w="91439" h="91440">
                      <a:moveTo>
                        <a:pt x="45719" y="0"/>
                      </a:moveTo>
                      <a:lnTo>
                        <a:pt x="27924" y="3593"/>
                      </a:lnTo>
                      <a:lnTo>
                        <a:pt x="13392" y="13392"/>
                      </a:lnTo>
                      <a:lnTo>
                        <a:pt x="3593" y="27924"/>
                      </a:lnTo>
                      <a:lnTo>
                        <a:pt x="0" y="45719"/>
                      </a:lnTo>
                      <a:lnTo>
                        <a:pt x="3593" y="63515"/>
                      </a:lnTo>
                      <a:lnTo>
                        <a:pt x="13392" y="78047"/>
                      </a:lnTo>
                      <a:lnTo>
                        <a:pt x="27924" y="87846"/>
                      </a:lnTo>
                      <a:lnTo>
                        <a:pt x="45719" y="91439"/>
                      </a:lnTo>
                      <a:lnTo>
                        <a:pt x="63515" y="87846"/>
                      </a:lnTo>
                      <a:lnTo>
                        <a:pt x="78047" y="78047"/>
                      </a:lnTo>
                      <a:lnTo>
                        <a:pt x="87846" y="63515"/>
                      </a:lnTo>
                      <a:lnTo>
                        <a:pt x="91439" y="45719"/>
                      </a:lnTo>
                      <a:lnTo>
                        <a:pt x="87846" y="27924"/>
                      </a:lnTo>
                      <a:lnTo>
                        <a:pt x="78047" y="13392"/>
                      </a:lnTo>
                      <a:lnTo>
                        <a:pt x="63515" y="3593"/>
                      </a:lnTo>
                      <a:lnTo>
                        <a:pt x="45719" y="0"/>
                      </a:lnTo>
                      <a:close/>
                    </a:path>
                  </a:pathLst>
                </a:custGeom>
                <a:solidFill>
                  <a:srgbClr val="D76213"/>
                </a:solidFill>
              </p:spPr>
              <p:txBody>
                <a:bodyPr wrap="square" lIns="0" tIns="0" rIns="0" bIns="0" rtlCol="0"/>
                <a:lstStyle/>
                <a:p>
                  <a:endParaRPr dirty="0">
                    <a:solidFill>
                      <a:prstClr val="black"/>
                    </a:solidFill>
                    <a:latin typeface="Calibri"/>
                  </a:endParaRPr>
                </a:p>
              </p:txBody>
            </p:sp>
          </p:grpSp>
          <p:grpSp>
            <p:nvGrpSpPr>
              <p:cNvPr id="433" name="Group 432">
                <a:extLst>
                  <a:ext uri="{FF2B5EF4-FFF2-40B4-BE49-F238E27FC236}">
                    <a16:creationId xmlns:a16="http://schemas.microsoft.com/office/drawing/2014/main" id="{26A0EDE7-D35F-4BFA-A699-84C082A3B4EA}"/>
                  </a:ext>
                </a:extLst>
              </p:cNvPr>
              <p:cNvGrpSpPr/>
              <p:nvPr/>
            </p:nvGrpSpPr>
            <p:grpSpPr>
              <a:xfrm>
                <a:off x="1785514" y="2678544"/>
                <a:ext cx="3829581" cy="887089"/>
                <a:chOff x="916359" y="163945"/>
                <a:chExt cx="3829581" cy="887089"/>
              </a:xfrm>
            </p:grpSpPr>
            <p:sp>
              <p:nvSpPr>
                <p:cNvPr id="462" name="object 34">
                  <a:extLst>
                    <a:ext uri="{FF2B5EF4-FFF2-40B4-BE49-F238E27FC236}">
                      <a16:creationId xmlns:a16="http://schemas.microsoft.com/office/drawing/2014/main" id="{3E1BA103-8BEB-4C5B-ACBA-F8EC63BAFC31}"/>
                    </a:ext>
                  </a:extLst>
                </p:cNvPr>
                <p:cNvSpPr/>
                <p:nvPr/>
              </p:nvSpPr>
              <p:spPr>
                <a:xfrm>
                  <a:off x="916359" y="163945"/>
                  <a:ext cx="3792854" cy="841375"/>
                </a:xfrm>
                <a:custGeom>
                  <a:avLst/>
                  <a:gdLst/>
                  <a:ahLst/>
                  <a:cxnLst/>
                  <a:rect l="l" t="t" r="r" b="b"/>
                  <a:pathLst>
                    <a:path w="3792854" h="841375">
                      <a:moveTo>
                        <a:pt x="0" y="0"/>
                      </a:moveTo>
                      <a:lnTo>
                        <a:pt x="99834" y="0"/>
                      </a:lnTo>
                      <a:lnTo>
                        <a:pt x="99834" y="43535"/>
                      </a:lnTo>
                      <a:lnTo>
                        <a:pt x="607085" y="43535"/>
                      </a:lnTo>
                      <a:lnTo>
                        <a:pt x="607085" y="81965"/>
                      </a:lnTo>
                      <a:lnTo>
                        <a:pt x="644398" y="81965"/>
                      </a:lnTo>
                      <a:lnTo>
                        <a:pt x="644398" y="123101"/>
                      </a:lnTo>
                      <a:lnTo>
                        <a:pt x="889444" y="123101"/>
                      </a:lnTo>
                      <a:lnTo>
                        <a:pt x="889444" y="163436"/>
                      </a:lnTo>
                      <a:lnTo>
                        <a:pt x="1101217" y="163436"/>
                      </a:lnTo>
                      <a:lnTo>
                        <a:pt x="1101217" y="204025"/>
                      </a:lnTo>
                      <a:lnTo>
                        <a:pt x="1181887" y="204025"/>
                      </a:lnTo>
                      <a:lnTo>
                        <a:pt x="1181887" y="244347"/>
                      </a:lnTo>
                      <a:lnTo>
                        <a:pt x="1276680" y="244347"/>
                      </a:lnTo>
                      <a:lnTo>
                        <a:pt x="1276680" y="284683"/>
                      </a:lnTo>
                      <a:lnTo>
                        <a:pt x="1321054" y="284683"/>
                      </a:lnTo>
                      <a:lnTo>
                        <a:pt x="1321054" y="322834"/>
                      </a:lnTo>
                      <a:lnTo>
                        <a:pt x="1584248" y="322834"/>
                      </a:lnTo>
                      <a:lnTo>
                        <a:pt x="1584248" y="363156"/>
                      </a:lnTo>
                      <a:lnTo>
                        <a:pt x="1798040" y="363156"/>
                      </a:lnTo>
                      <a:lnTo>
                        <a:pt x="1798040" y="403491"/>
                      </a:lnTo>
                      <a:lnTo>
                        <a:pt x="1848459" y="403491"/>
                      </a:lnTo>
                      <a:lnTo>
                        <a:pt x="1848459" y="443534"/>
                      </a:lnTo>
                      <a:lnTo>
                        <a:pt x="2118728" y="443534"/>
                      </a:lnTo>
                      <a:lnTo>
                        <a:pt x="2118728" y="485216"/>
                      </a:lnTo>
                      <a:lnTo>
                        <a:pt x="2135873" y="485216"/>
                      </a:lnTo>
                      <a:lnTo>
                        <a:pt x="2135873" y="523913"/>
                      </a:lnTo>
                      <a:lnTo>
                        <a:pt x="2203437" y="523913"/>
                      </a:lnTo>
                      <a:lnTo>
                        <a:pt x="2203437" y="566674"/>
                      </a:lnTo>
                      <a:lnTo>
                        <a:pt x="2239733" y="566674"/>
                      </a:lnTo>
                      <a:lnTo>
                        <a:pt x="2239733" y="606729"/>
                      </a:lnTo>
                      <a:lnTo>
                        <a:pt x="2339568" y="606729"/>
                      </a:lnTo>
                      <a:lnTo>
                        <a:pt x="2339568" y="647052"/>
                      </a:lnTo>
                      <a:lnTo>
                        <a:pt x="2499906" y="647052"/>
                      </a:lnTo>
                      <a:lnTo>
                        <a:pt x="2499906" y="686841"/>
                      </a:lnTo>
                      <a:lnTo>
                        <a:pt x="2713697" y="686841"/>
                      </a:lnTo>
                      <a:lnTo>
                        <a:pt x="2713697" y="727697"/>
                      </a:lnTo>
                      <a:lnTo>
                        <a:pt x="2790342" y="727697"/>
                      </a:lnTo>
                      <a:lnTo>
                        <a:pt x="2790342" y="774255"/>
                      </a:lnTo>
                      <a:lnTo>
                        <a:pt x="3331870" y="774255"/>
                      </a:lnTo>
                      <a:lnTo>
                        <a:pt x="3331870" y="841375"/>
                      </a:lnTo>
                      <a:lnTo>
                        <a:pt x="3792728" y="841375"/>
                      </a:lnTo>
                    </a:path>
                  </a:pathLst>
                </a:custGeom>
                <a:ln w="21869">
                  <a:solidFill>
                    <a:srgbClr val="2B6CA7"/>
                  </a:solidFill>
                </a:ln>
              </p:spPr>
              <p:txBody>
                <a:bodyPr wrap="square" lIns="0" tIns="0" rIns="0" bIns="0" rtlCol="0"/>
                <a:lstStyle/>
                <a:p>
                  <a:endParaRPr dirty="0">
                    <a:solidFill>
                      <a:prstClr val="black"/>
                    </a:solidFill>
                    <a:latin typeface="Calibri"/>
                  </a:endParaRPr>
                </a:p>
              </p:txBody>
            </p:sp>
            <p:sp>
              <p:nvSpPr>
                <p:cNvPr id="463" name="object 35">
                  <a:extLst>
                    <a:ext uri="{FF2B5EF4-FFF2-40B4-BE49-F238E27FC236}">
                      <a16:creationId xmlns:a16="http://schemas.microsoft.com/office/drawing/2014/main" id="{306CDA8A-BAE1-42DF-8CAD-467FA4C29B5F}"/>
                    </a:ext>
                  </a:extLst>
                </p:cNvPr>
                <p:cNvSpPr/>
                <p:nvPr/>
              </p:nvSpPr>
              <p:spPr>
                <a:xfrm>
                  <a:off x="3395830" y="8052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4" name="object 36">
                  <a:extLst>
                    <a:ext uri="{FF2B5EF4-FFF2-40B4-BE49-F238E27FC236}">
                      <a16:creationId xmlns:a16="http://schemas.microsoft.com/office/drawing/2014/main" id="{58320B04-983F-4EEC-8B42-DA9B9DE8593B}"/>
                    </a:ext>
                  </a:extLst>
                </p:cNvPr>
                <p:cNvSpPr/>
                <p:nvPr/>
              </p:nvSpPr>
              <p:spPr>
                <a:xfrm>
                  <a:off x="3655255" y="8886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5" name="object 37">
                  <a:extLst>
                    <a:ext uri="{FF2B5EF4-FFF2-40B4-BE49-F238E27FC236}">
                      <a16:creationId xmlns:a16="http://schemas.microsoft.com/office/drawing/2014/main" id="{9B33BDAA-A6AB-4A65-93AC-BE3D3A949EB6}"/>
                    </a:ext>
                  </a:extLst>
                </p:cNvPr>
                <p:cNvSpPr/>
                <p:nvPr/>
              </p:nvSpPr>
              <p:spPr>
                <a:xfrm>
                  <a:off x="3766053" y="8886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6" name="object 38">
                  <a:extLst>
                    <a:ext uri="{FF2B5EF4-FFF2-40B4-BE49-F238E27FC236}">
                      <a16:creationId xmlns:a16="http://schemas.microsoft.com/office/drawing/2014/main" id="{1404AA99-4B7D-4BF1-BED1-95995238CEE1}"/>
                    </a:ext>
                  </a:extLst>
                </p:cNvPr>
                <p:cNvSpPr/>
                <p:nvPr/>
              </p:nvSpPr>
              <p:spPr>
                <a:xfrm>
                  <a:off x="3874145" y="8886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7" name="object 39">
                  <a:extLst>
                    <a:ext uri="{FF2B5EF4-FFF2-40B4-BE49-F238E27FC236}">
                      <a16:creationId xmlns:a16="http://schemas.microsoft.com/office/drawing/2014/main" id="{2239A29A-A7CC-4561-93EE-D8A3EA837546}"/>
                    </a:ext>
                  </a:extLst>
                </p:cNvPr>
                <p:cNvSpPr/>
                <p:nvPr/>
              </p:nvSpPr>
              <p:spPr>
                <a:xfrm>
                  <a:off x="3982243" y="888671"/>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8" name="object 40">
                  <a:extLst>
                    <a:ext uri="{FF2B5EF4-FFF2-40B4-BE49-F238E27FC236}">
                      <a16:creationId xmlns:a16="http://schemas.microsoft.com/office/drawing/2014/main" id="{9CFB644A-EEEA-45A4-AE15-1F5E5270D114}"/>
                    </a:ext>
                  </a:extLst>
                </p:cNvPr>
                <p:cNvSpPr/>
                <p:nvPr/>
              </p:nvSpPr>
              <p:spPr>
                <a:xfrm>
                  <a:off x="4052379" y="8886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69" name="object 41">
                  <a:extLst>
                    <a:ext uri="{FF2B5EF4-FFF2-40B4-BE49-F238E27FC236}">
                      <a16:creationId xmlns:a16="http://schemas.microsoft.com/office/drawing/2014/main" id="{5E752B34-710C-46A3-82A1-2BE83055322B}"/>
                    </a:ext>
                  </a:extLst>
                </p:cNvPr>
                <p:cNvSpPr/>
                <p:nvPr/>
              </p:nvSpPr>
              <p:spPr>
                <a:xfrm>
                  <a:off x="4155064" y="888671"/>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0" name="object 42">
                  <a:extLst>
                    <a:ext uri="{FF2B5EF4-FFF2-40B4-BE49-F238E27FC236}">
                      <a16:creationId xmlns:a16="http://schemas.microsoft.com/office/drawing/2014/main" id="{663F7DA7-41E6-484A-B809-EF285062B2CF}"/>
                    </a:ext>
                  </a:extLst>
                </p:cNvPr>
                <p:cNvSpPr/>
                <p:nvPr/>
              </p:nvSpPr>
              <p:spPr>
                <a:xfrm>
                  <a:off x="4210465" y="959594"/>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1" name="object 43">
                  <a:extLst>
                    <a:ext uri="{FF2B5EF4-FFF2-40B4-BE49-F238E27FC236}">
                      <a16:creationId xmlns:a16="http://schemas.microsoft.com/office/drawing/2014/main" id="{A730443B-178F-4834-83EC-167422EF3C97}"/>
                    </a:ext>
                  </a:extLst>
                </p:cNvPr>
                <p:cNvSpPr/>
                <p:nvPr/>
              </p:nvSpPr>
              <p:spPr>
                <a:xfrm>
                  <a:off x="4295340" y="959594"/>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2" name="object 44">
                  <a:extLst>
                    <a:ext uri="{FF2B5EF4-FFF2-40B4-BE49-F238E27FC236}">
                      <a16:creationId xmlns:a16="http://schemas.microsoft.com/office/drawing/2014/main" id="{11446C2A-A2CC-4B22-93C6-0E5C882FAE2E}"/>
                    </a:ext>
                  </a:extLst>
                </p:cNvPr>
                <p:cNvSpPr/>
                <p:nvPr/>
              </p:nvSpPr>
              <p:spPr>
                <a:xfrm>
                  <a:off x="4373004" y="959594"/>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3" name="object 45">
                  <a:extLst>
                    <a:ext uri="{FF2B5EF4-FFF2-40B4-BE49-F238E27FC236}">
                      <a16:creationId xmlns:a16="http://schemas.microsoft.com/office/drawing/2014/main" id="{4D220247-6FC8-4AE8-B2B8-E40CF328F2FF}"/>
                    </a:ext>
                  </a:extLst>
                </p:cNvPr>
                <p:cNvSpPr/>
                <p:nvPr/>
              </p:nvSpPr>
              <p:spPr>
                <a:xfrm>
                  <a:off x="4435611" y="959594"/>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4" name="object 46">
                  <a:extLst>
                    <a:ext uri="{FF2B5EF4-FFF2-40B4-BE49-F238E27FC236}">
                      <a16:creationId xmlns:a16="http://schemas.microsoft.com/office/drawing/2014/main" id="{4072FA56-A1A7-4D03-8E7D-BB6F160A750A}"/>
                    </a:ext>
                  </a:extLst>
                </p:cNvPr>
                <p:cNvSpPr/>
                <p:nvPr/>
              </p:nvSpPr>
              <p:spPr>
                <a:xfrm>
                  <a:off x="4539654" y="959594"/>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5" name="object 47">
                  <a:extLst>
                    <a:ext uri="{FF2B5EF4-FFF2-40B4-BE49-F238E27FC236}">
                      <a16:creationId xmlns:a16="http://schemas.microsoft.com/office/drawing/2014/main" id="{A17C16CE-E8A0-498C-87C4-EECC17763BCF}"/>
                    </a:ext>
                  </a:extLst>
                </p:cNvPr>
                <p:cNvSpPr/>
                <p:nvPr/>
              </p:nvSpPr>
              <p:spPr>
                <a:xfrm>
                  <a:off x="4654500" y="959594"/>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0" y="87846"/>
                      </a:lnTo>
                      <a:lnTo>
                        <a:pt x="78049" y="78047"/>
                      </a:lnTo>
                      <a:lnTo>
                        <a:pt x="87846" y="63515"/>
                      </a:lnTo>
                      <a:lnTo>
                        <a:pt x="91440" y="45719"/>
                      </a:lnTo>
                      <a:lnTo>
                        <a:pt x="87846" y="27924"/>
                      </a:lnTo>
                      <a:lnTo>
                        <a:pt x="78049" y="13392"/>
                      </a:lnTo>
                      <a:lnTo>
                        <a:pt x="63520" y="3593"/>
                      </a:lnTo>
                      <a:lnTo>
                        <a:pt x="45732" y="0"/>
                      </a:lnTo>
                      <a:close/>
                    </a:path>
                  </a:pathLst>
                </a:custGeom>
                <a:solidFill>
                  <a:srgbClr val="2B6CA7"/>
                </a:solidFill>
              </p:spPr>
              <p:txBody>
                <a:bodyPr wrap="square" lIns="0" tIns="0" rIns="0" bIns="0" rtlCol="0"/>
                <a:lstStyle/>
                <a:p>
                  <a:endParaRPr dirty="0">
                    <a:solidFill>
                      <a:prstClr val="black"/>
                    </a:solidFill>
                    <a:latin typeface="Calibri"/>
                  </a:endParaRPr>
                </a:p>
              </p:txBody>
            </p:sp>
            <p:sp>
              <p:nvSpPr>
                <p:cNvPr id="476" name="object 48">
                  <a:extLst>
                    <a:ext uri="{FF2B5EF4-FFF2-40B4-BE49-F238E27FC236}">
                      <a16:creationId xmlns:a16="http://schemas.microsoft.com/office/drawing/2014/main" id="{B0EDAEBD-5ADD-4AF9-A64A-BE434D1EB473}"/>
                    </a:ext>
                  </a:extLst>
                </p:cNvPr>
                <p:cNvSpPr/>
                <p:nvPr/>
              </p:nvSpPr>
              <p:spPr>
                <a:xfrm>
                  <a:off x="4563976" y="959594"/>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2B6CA7"/>
                </a:solidFill>
              </p:spPr>
              <p:txBody>
                <a:bodyPr wrap="square" lIns="0" tIns="0" rIns="0" bIns="0" rtlCol="0"/>
                <a:lstStyle/>
                <a:p>
                  <a:endParaRPr dirty="0">
                    <a:solidFill>
                      <a:prstClr val="black"/>
                    </a:solidFill>
                    <a:latin typeface="Calibri"/>
                  </a:endParaRPr>
                </a:p>
              </p:txBody>
            </p:sp>
          </p:grpSp>
          <p:grpSp>
            <p:nvGrpSpPr>
              <p:cNvPr id="434" name="Group 433">
                <a:extLst>
                  <a:ext uri="{FF2B5EF4-FFF2-40B4-BE49-F238E27FC236}">
                    <a16:creationId xmlns:a16="http://schemas.microsoft.com/office/drawing/2014/main" id="{0C397B62-9782-4772-A567-6D46C57125E2}"/>
                  </a:ext>
                </a:extLst>
              </p:cNvPr>
              <p:cNvGrpSpPr/>
              <p:nvPr/>
            </p:nvGrpSpPr>
            <p:grpSpPr>
              <a:xfrm>
                <a:off x="1780653" y="2679536"/>
                <a:ext cx="5147354" cy="848771"/>
                <a:chOff x="911498" y="164937"/>
                <a:chExt cx="5147354" cy="848771"/>
              </a:xfrm>
            </p:grpSpPr>
            <p:sp>
              <p:nvSpPr>
                <p:cNvPr id="445" name="object 34">
                  <a:extLst>
                    <a:ext uri="{FF2B5EF4-FFF2-40B4-BE49-F238E27FC236}">
                      <a16:creationId xmlns:a16="http://schemas.microsoft.com/office/drawing/2014/main" id="{E4E6B81F-417F-49DE-902F-D00C867818B0}"/>
                    </a:ext>
                  </a:extLst>
                </p:cNvPr>
                <p:cNvSpPr/>
                <p:nvPr/>
              </p:nvSpPr>
              <p:spPr>
                <a:xfrm>
                  <a:off x="911498" y="164937"/>
                  <a:ext cx="5123815" cy="804545"/>
                </a:xfrm>
                <a:custGeom>
                  <a:avLst/>
                  <a:gdLst/>
                  <a:ahLst/>
                  <a:cxnLst/>
                  <a:rect l="l" t="t" r="r" b="b"/>
                  <a:pathLst>
                    <a:path w="5123815" h="804544">
                      <a:moveTo>
                        <a:pt x="0" y="0"/>
                      </a:moveTo>
                      <a:lnTo>
                        <a:pt x="103339" y="0"/>
                      </a:lnTo>
                      <a:lnTo>
                        <a:pt x="103339" y="58394"/>
                      </a:lnTo>
                      <a:lnTo>
                        <a:pt x="465734" y="58394"/>
                      </a:lnTo>
                      <a:lnTo>
                        <a:pt x="465734" y="116789"/>
                      </a:lnTo>
                      <a:lnTo>
                        <a:pt x="1242187" y="116789"/>
                      </a:lnTo>
                      <a:lnTo>
                        <a:pt x="1242187" y="182410"/>
                      </a:lnTo>
                      <a:lnTo>
                        <a:pt x="1437944" y="182410"/>
                      </a:lnTo>
                      <a:lnTo>
                        <a:pt x="1437944" y="247827"/>
                      </a:lnTo>
                      <a:lnTo>
                        <a:pt x="1774863" y="247827"/>
                      </a:lnTo>
                      <a:lnTo>
                        <a:pt x="1774863" y="311492"/>
                      </a:lnTo>
                      <a:lnTo>
                        <a:pt x="1890572" y="311492"/>
                      </a:lnTo>
                      <a:lnTo>
                        <a:pt x="1890572" y="376529"/>
                      </a:lnTo>
                      <a:lnTo>
                        <a:pt x="2340292" y="376529"/>
                      </a:lnTo>
                      <a:lnTo>
                        <a:pt x="2340292" y="440588"/>
                      </a:lnTo>
                      <a:lnTo>
                        <a:pt x="2699042" y="440588"/>
                      </a:lnTo>
                      <a:lnTo>
                        <a:pt x="2699042" y="507187"/>
                      </a:lnTo>
                      <a:lnTo>
                        <a:pt x="2744889" y="507187"/>
                      </a:lnTo>
                      <a:lnTo>
                        <a:pt x="2744889" y="569290"/>
                      </a:lnTo>
                      <a:lnTo>
                        <a:pt x="3145853" y="569290"/>
                      </a:lnTo>
                      <a:lnTo>
                        <a:pt x="3145853" y="649160"/>
                      </a:lnTo>
                      <a:lnTo>
                        <a:pt x="3465309" y="649160"/>
                      </a:lnTo>
                      <a:lnTo>
                        <a:pt x="3465309" y="804418"/>
                      </a:lnTo>
                      <a:lnTo>
                        <a:pt x="5123738" y="804418"/>
                      </a:lnTo>
                    </a:path>
                  </a:pathLst>
                </a:custGeom>
                <a:ln w="21869">
                  <a:solidFill>
                    <a:srgbClr val="74913B"/>
                  </a:solidFill>
                </a:ln>
              </p:spPr>
              <p:txBody>
                <a:bodyPr wrap="square" lIns="0" tIns="0" rIns="0" bIns="0" rtlCol="0"/>
                <a:lstStyle/>
                <a:p>
                  <a:endParaRPr dirty="0">
                    <a:solidFill>
                      <a:prstClr val="black"/>
                    </a:solidFill>
                    <a:latin typeface="Calibri"/>
                  </a:endParaRPr>
                </a:p>
              </p:txBody>
            </p:sp>
            <p:sp>
              <p:nvSpPr>
                <p:cNvPr id="446" name="object 35">
                  <a:extLst>
                    <a:ext uri="{FF2B5EF4-FFF2-40B4-BE49-F238E27FC236}">
                      <a16:creationId xmlns:a16="http://schemas.microsoft.com/office/drawing/2014/main" id="{3EB3336D-FB8F-4DFB-AE93-8456A0F77BF3}"/>
                    </a:ext>
                  </a:extLst>
                </p:cNvPr>
                <p:cNvSpPr/>
                <p:nvPr/>
              </p:nvSpPr>
              <p:spPr>
                <a:xfrm>
                  <a:off x="972132" y="178376"/>
                  <a:ext cx="91440" cy="91440"/>
                </a:xfrm>
                <a:custGeom>
                  <a:avLst/>
                  <a:gdLst/>
                  <a:ahLst/>
                  <a:cxnLst/>
                  <a:rect l="l" t="t" r="r" b="b"/>
                  <a:pathLst>
                    <a:path w="91440"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47" name="object 36">
                  <a:extLst>
                    <a:ext uri="{FF2B5EF4-FFF2-40B4-BE49-F238E27FC236}">
                      <a16:creationId xmlns:a16="http://schemas.microsoft.com/office/drawing/2014/main" id="{808CDEC0-4719-4EAD-8853-C96B3C4B11AD}"/>
                    </a:ext>
                  </a:extLst>
                </p:cNvPr>
                <p:cNvSpPr/>
                <p:nvPr/>
              </p:nvSpPr>
              <p:spPr>
                <a:xfrm>
                  <a:off x="1667365" y="235012"/>
                  <a:ext cx="91440" cy="91440"/>
                </a:xfrm>
                <a:custGeom>
                  <a:avLst/>
                  <a:gdLst/>
                  <a:ahLst/>
                  <a:cxnLst/>
                  <a:rect l="l" t="t" r="r" b="b"/>
                  <a:pathLst>
                    <a:path w="91439"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48" name="object 37">
                  <a:extLst>
                    <a:ext uri="{FF2B5EF4-FFF2-40B4-BE49-F238E27FC236}">
                      <a16:creationId xmlns:a16="http://schemas.microsoft.com/office/drawing/2014/main" id="{AFE4D108-D38C-4B7B-9FD1-F3F36A9BB235}"/>
                    </a:ext>
                  </a:extLst>
                </p:cNvPr>
                <p:cNvSpPr/>
                <p:nvPr/>
              </p:nvSpPr>
              <p:spPr>
                <a:xfrm>
                  <a:off x="1777571" y="235012"/>
                  <a:ext cx="91440" cy="91440"/>
                </a:xfrm>
                <a:custGeom>
                  <a:avLst/>
                  <a:gdLst/>
                  <a:ahLst/>
                  <a:cxnLst/>
                  <a:rect l="l" t="t" r="r" b="b"/>
                  <a:pathLst>
                    <a:path w="91439" h="91439">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49" name="object 38">
                  <a:extLst>
                    <a:ext uri="{FF2B5EF4-FFF2-40B4-BE49-F238E27FC236}">
                      <a16:creationId xmlns:a16="http://schemas.microsoft.com/office/drawing/2014/main" id="{AD03B822-8F7E-4F5A-817F-7909EE2DFD4E}"/>
                    </a:ext>
                  </a:extLst>
                </p:cNvPr>
                <p:cNvSpPr/>
                <p:nvPr/>
              </p:nvSpPr>
              <p:spPr>
                <a:xfrm>
                  <a:off x="3776959" y="689129"/>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0" name="object 39">
                  <a:extLst>
                    <a:ext uri="{FF2B5EF4-FFF2-40B4-BE49-F238E27FC236}">
                      <a16:creationId xmlns:a16="http://schemas.microsoft.com/office/drawing/2014/main" id="{F0F8FF24-0E9F-40EE-AE32-AEA5FCC3D1FE}"/>
                    </a:ext>
                  </a:extLst>
                </p:cNvPr>
                <p:cNvSpPr/>
                <p:nvPr/>
              </p:nvSpPr>
              <p:spPr>
                <a:xfrm>
                  <a:off x="3814476" y="689129"/>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1" name="object 40">
                  <a:extLst>
                    <a:ext uri="{FF2B5EF4-FFF2-40B4-BE49-F238E27FC236}">
                      <a16:creationId xmlns:a16="http://schemas.microsoft.com/office/drawing/2014/main" id="{A0F0F23D-D09A-4D92-8222-13AA618CA505}"/>
                    </a:ext>
                  </a:extLst>
                </p:cNvPr>
                <p:cNvSpPr/>
                <p:nvPr/>
              </p:nvSpPr>
              <p:spPr>
                <a:xfrm>
                  <a:off x="3993003" y="689129"/>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2" name="object 41">
                  <a:extLst>
                    <a:ext uri="{FF2B5EF4-FFF2-40B4-BE49-F238E27FC236}">
                      <a16:creationId xmlns:a16="http://schemas.microsoft.com/office/drawing/2014/main" id="{07DDB0CA-1E44-421A-A55B-62747592F5EE}"/>
                    </a:ext>
                  </a:extLst>
                </p:cNvPr>
                <p:cNvSpPr/>
                <p:nvPr/>
              </p:nvSpPr>
              <p:spPr>
                <a:xfrm>
                  <a:off x="4055100" y="767246"/>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3" name="object 42">
                  <a:extLst>
                    <a:ext uri="{FF2B5EF4-FFF2-40B4-BE49-F238E27FC236}">
                      <a16:creationId xmlns:a16="http://schemas.microsoft.com/office/drawing/2014/main" id="{C9E98075-07CF-4025-926C-59AE74DBFA0E}"/>
                    </a:ext>
                  </a:extLst>
                </p:cNvPr>
                <p:cNvSpPr/>
                <p:nvPr/>
              </p:nvSpPr>
              <p:spPr>
                <a:xfrm>
                  <a:off x="4091322" y="767246"/>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4" name="object 43">
                  <a:extLst>
                    <a:ext uri="{FF2B5EF4-FFF2-40B4-BE49-F238E27FC236}">
                      <a16:creationId xmlns:a16="http://schemas.microsoft.com/office/drawing/2014/main" id="{AF2BC66D-6299-4C02-AFA6-B5AF5D23F621}"/>
                    </a:ext>
                  </a:extLst>
                </p:cNvPr>
                <p:cNvSpPr/>
                <p:nvPr/>
              </p:nvSpPr>
              <p:spPr>
                <a:xfrm>
                  <a:off x="4066796" y="785788"/>
                  <a:ext cx="203200" cy="54610"/>
                </a:xfrm>
                <a:custGeom>
                  <a:avLst/>
                  <a:gdLst/>
                  <a:ahLst/>
                  <a:cxnLst/>
                  <a:rect l="l" t="t" r="r" b="b"/>
                  <a:pathLst>
                    <a:path w="203200" h="54609">
                      <a:moveTo>
                        <a:pt x="101295" y="0"/>
                      </a:moveTo>
                      <a:lnTo>
                        <a:pt x="61866" y="2135"/>
                      </a:lnTo>
                      <a:lnTo>
                        <a:pt x="29668" y="7959"/>
                      </a:lnTo>
                      <a:lnTo>
                        <a:pt x="7960" y="16598"/>
                      </a:lnTo>
                      <a:lnTo>
                        <a:pt x="0" y="27178"/>
                      </a:lnTo>
                      <a:lnTo>
                        <a:pt x="7960" y="37764"/>
                      </a:lnTo>
                      <a:lnTo>
                        <a:pt x="29668" y="46407"/>
                      </a:lnTo>
                      <a:lnTo>
                        <a:pt x="61866" y="52232"/>
                      </a:lnTo>
                      <a:lnTo>
                        <a:pt x="101295" y="54368"/>
                      </a:lnTo>
                      <a:lnTo>
                        <a:pt x="140723" y="52232"/>
                      </a:lnTo>
                      <a:lnTo>
                        <a:pt x="172921" y="46407"/>
                      </a:lnTo>
                      <a:lnTo>
                        <a:pt x="194630" y="37764"/>
                      </a:lnTo>
                      <a:lnTo>
                        <a:pt x="202590" y="27178"/>
                      </a:lnTo>
                      <a:lnTo>
                        <a:pt x="194630" y="16598"/>
                      </a:lnTo>
                      <a:lnTo>
                        <a:pt x="172921" y="7959"/>
                      </a:lnTo>
                      <a:lnTo>
                        <a:pt x="140723" y="2135"/>
                      </a:lnTo>
                      <a:lnTo>
                        <a:pt x="101295"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5" name="object 44">
                  <a:extLst>
                    <a:ext uri="{FF2B5EF4-FFF2-40B4-BE49-F238E27FC236}">
                      <a16:creationId xmlns:a16="http://schemas.microsoft.com/office/drawing/2014/main" id="{41C3B9B9-30F3-4C45-AC45-A9D3CD1F1DF8}"/>
                    </a:ext>
                  </a:extLst>
                </p:cNvPr>
                <p:cNvSpPr/>
                <p:nvPr/>
              </p:nvSpPr>
              <p:spPr>
                <a:xfrm>
                  <a:off x="4173475" y="767246"/>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6" name="object 45">
                  <a:extLst>
                    <a:ext uri="{FF2B5EF4-FFF2-40B4-BE49-F238E27FC236}">
                      <a16:creationId xmlns:a16="http://schemas.microsoft.com/office/drawing/2014/main" id="{1D16AF6A-C983-4B81-940A-B730165F70CF}"/>
                    </a:ext>
                  </a:extLst>
                </p:cNvPr>
                <p:cNvSpPr/>
                <p:nvPr/>
              </p:nvSpPr>
              <p:spPr>
                <a:xfrm>
                  <a:off x="4315135" y="767246"/>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3" y="87846"/>
                      </a:lnTo>
                      <a:lnTo>
                        <a:pt x="78041" y="78047"/>
                      </a:lnTo>
                      <a:lnTo>
                        <a:pt x="87835" y="63515"/>
                      </a:lnTo>
                      <a:lnTo>
                        <a:pt x="91427" y="45719"/>
                      </a:lnTo>
                      <a:lnTo>
                        <a:pt x="87835" y="27924"/>
                      </a:lnTo>
                      <a:lnTo>
                        <a:pt x="78041" y="13392"/>
                      </a:lnTo>
                      <a:lnTo>
                        <a:pt x="63513"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7" name="object 46">
                  <a:extLst>
                    <a:ext uri="{FF2B5EF4-FFF2-40B4-BE49-F238E27FC236}">
                      <a16:creationId xmlns:a16="http://schemas.microsoft.com/office/drawing/2014/main" id="{01742DAF-FC26-42C4-81CD-E82DAEBD477C}"/>
                    </a:ext>
                  </a:extLst>
                </p:cNvPr>
                <p:cNvSpPr/>
                <p:nvPr/>
              </p:nvSpPr>
              <p:spPr>
                <a:xfrm>
                  <a:off x="4363639" y="922268"/>
                  <a:ext cx="91440" cy="91440"/>
                </a:xfrm>
                <a:custGeom>
                  <a:avLst/>
                  <a:gdLst/>
                  <a:ahLst/>
                  <a:cxnLst/>
                  <a:rect l="l" t="t" r="r" b="b"/>
                  <a:pathLst>
                    <a:path w="91439" h="91440">
                      <a:moveTo>
                        <a:pt x="45732" y="0"/>
                      </a:moveTo>
                      <a:lnTo>
                        <a:pt x="27930" y="3593"/>
                      </a:lnTo>
                      <a:lnTo>
                        <a:pt x="13393" y="13392"/>
                      </a:lnTo>
                      <a:lnTo>
                        <a:pt x="3593" y="27924"/>
                      </a:lnTo>
                      <a:lnTo>
                        <a:pt x="0" y="45719"/>
                      </a:lnTo>
                      <a:lnTo>
                        <a:pt x="3593" y="63515"/>
                      </a:lnTo>
                      <a:lnTo>
                        <a:pt x="13393" y="78047"/>
                      </a:lnTo>
                      <a:lnTo>
                        <a:pt x="27930" y="87846"/>
                      </a:lnTo>
                      <a:lnTo>
                        <a:pt x="45732" y="91439"/>
                      </a:lnTo>
                      <a:lnTo>
                        <a:pt x="63525" y="87846"/>
                      </a:lnTo>
                      <a:lnTo>
                        <a:pt x="78054" y="78047"/>
                      </a:lnTo>
                      <a:lnTo>
                        <a:pt x="87848" y="63515"/>
                      </a:lnTo>
                      <a:lnTo>
                        <a:pt x="91440" y="45719"/>
                      </a:lnTo>
                      <a:lnTo>
                        <a:pt x="87848" y="27924"/>
                      </a:lnTo>
                      <a:lnTo>
                        <a:pt x="78054" y="13392"/>
                      </a:lnTo>
                      <a:lnTo>
                        <a:pt x="63525" y="3593"/>
                      </a:lnTo>
                      <a:lnTo>
                        <a:pt x="45732"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8" name="object 47">
                  <a:extLst>
                    <a:ext uri="{FF2B5EF4-FFF2-40B4-BE49-F238E27FC236}">
                      <a16:creationId xmlns:a16="http://schemas.microsoft.com/office/drawing/2014/main" id="{C3AD69C0-B5B3-4881-BC7A-9F2289F54116}"/>
                    </a:ext>
                  </a:extLst>
                </p:cNvPr>
                <p:cNvSpPr/>
                <p:nvPr/>
              </p:nvSpPr>
              <p:spPr>
                <a:xfrm>
                  <a:off x="4482665" y="922268"/>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59" name="object 48">
                  <a:extLst>
                    <a:ext uri="{FF2B5EF4-FFF2-40B4-BE49-F238E27FC236}">
                      <a16:creationId xmlns:a16="http://schemas.microsoft.com/office/drawing/2014/main" id="{CE4222DB-1815-4822-A612-A43B3EC32794}"/>
                    </a:ext>
                  </a:extLst>
                </p:cNvPr>
                <p:cNvSpPr/>
                <p:nvPr/>
              </p:nvSpPr>
              <p:spPr>
                <a:xfrm>
                  <a:off x="4764037" y="922268"/>
                  <a:ext cx="91440" cy="91440"/>
                </a:xfrm>
                <a:custGeom>
                  <a:avLst/>
                  <a:gdLst/>
                  <a:ahLst/>
                  <a:cxnLst/>
                  <a:rect l="l" t="t" r="r" b="b"/>
                  <a:pathLst>
                    <a:path w="91439" h="91440">
                      <a:moveTo>
                        <a:pt x="45720" y="0"/>
                      </a:moveTo>
                      <a:lnTo>
                        <a:pt x="27924" y="3593"/>
                      </a:lnTo>
                      <a:lnTo>
                        <a:pt x="13392" y="13392"/>
                      </a:lnTo>
                      <a:lnTo>
                        <a:pt x="3593" y="27924"/>
                      </a:lnTo>
                      <a:lnTo>
                        <a:pt x="0" y="45719"/>
                      </a:lnTo>
                      <a:lnTo>
                        <a:pt x="3593" y="63515"/>
                      </a:lnTo>
                      <a:lnTo>
                        <a:pt x="13392" y="78047"/>
                      </a:lnTo>
                      <a:lnTo>
                        <a:pt x="27924"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60" name="object 49">
                  <a:extLst>
                    <a:ext uri="{FF2B5EF4-FFF2-40B4-BE49-F238E27FC236}">
                      <a16:creationId xmlns:a16="http://schemas.microsoft.com/office/drawing/2014/main" id="{9B22EC81-CC30-47D6-81B4-1D2A3DCE4F86}"/>
                    </a:ext>
                  </a:extLst>
                </p:cNvPr>
                <p:cNvSpPr/>
                <p:nvPr/>
              </p:nvSpPr>
              <p:spPr>
                <a:xfrm>
                  <a:off x="4975560" y="922268"/>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5" y="87846"/>
                      </a:lnTo>
                      <a:lnTo>
                        <a:pt x="78047" y="78047"/>
                      </a:lnTo>
                      <a:lnTo>
                        <a:pt x="87846" y="63515"/>
                      </a:lnTo>
                      <a:lnTo>
                        <a:pt x="91440" y="45719"/>
                      </a:lnTo>
                      <a:lnTo>
                        <a:pt x="87846" y="27924"/>
                      </a:lnTo>
                      <a:lnTo>
                        <a:pt x="78047" y="13392"/>
                      </a:lnTo>
                      <a:lnTo>
                        <a:pt x="63515"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sp>
              <p:nvSpPr>
                <p:cNvPr id="461" name="object 50">
                  <a:extLst>
                    <a:ext uri="{FF2B5EF4-FFF2-40B4-BE49-F238E27FC236}">
                      <a16:creationId xmlns:a16="http://schemas.microsoft.com/office/drawing/2014/main" id="{A9E2630B-162E-4845-A456-52D8E095A61D}"/>
                    </a:ext>
                  </a:extLst>
                </p:cNvPr>
                <p:cNvSpPr/>
                <p:nvPr/>
              </p:nvSpPr>
              <p:spPr>
                <a:xfrm>
                  <a:off x="5967412" y="922268"/>
                  <a:ext cx="91440" cy="91440"/>
                </a:xfrm>
                <a:custGeom>
                  <a:avLst/>
                  <a:gdLst/>
                  <a:ahLst/>
                  <a:cxnLst/>
                  <a:rect l="l" t="t" r="r" b="b"/>
                  <a:pathLst>
                    <a:path w="91439" h="91440">
                      <a:moveTo>
                        <a:pt x="45720" y="0"/>
                      </a:moveTo>
                      <a:lnTo>
                        <a:pt x="27919" y="3593"/>
                      </a:lnTo>
                      <a:lnTo>
                        <a:pt x="13387" y="13392"/>
                      </a:lnTo>
                      <a:lnTo>
                        <a:pt x="3591" y="27924"/>
                      </a:lnTo>
                      <a:lnTo>
                        <a:pt x="0" y="45719"/>
                      </a:lnTo>
                      <a:lnTo>
                        <a:pt x="3591" y="63515"/>
                      </a:lnTo>
                      <a:lnTo>
                        <a:pt x="13387" y="78047"/>
                      </a:lnTo>
                      <a:lnTo>
                        <a:pt x="27919" y="87846"/>
                      </a:lnTo>
                      <a:lnTo>
                        <a:pt x="45720" y="91439"/>
                      </a:lnTo>
                      <a:lnTo>
                        <a:pt x="63513" y="87846"/>
                      </a:lnTo>
                      <a:lnTo>
                        <a:pt x="78041" y="78047"/>
                      </a:lnTo>
                      <a:lnTo>
                        <a:pt x="87835" y="63515"/>
                      </a:lnTo>
                      <a:lnTo>
                        <a:pt x="91427" y="45719"/>
                      </a:lnTo>
                      <a:lnTo>
                        <a:pt x="87835" y="27924"/>
                      </a:lnTo>
                      <a:lnTo>
                        <a:pt x="78041" y="13392"/>
                      </a:lnTo>
                      <a:lnTo>
                        <a:pt x="63513" y="3593"/>
                      </a:lnTo>
                      <a:lnTo>
                        <a:pt x="45720" y="0"/>
                      </a:lnTo>
                      <a:close/>
                    </a:path>
                  </a:pathLst>
                </a:custGeom>
                <a:solidFill>
                  <a:srgbClr val="74913B"/>
                </a:solidFill>
              </p:spPr>
              <p:txBody>
                <a:bodyPr wrap="square" lIns="0" tIns="0" rIns="0" bIns="0" rtlCol="0"/>
                <a:lstStyle/>
                <a:p>
                  <a:endParaRPr dirty="0">
                    <a:solidFill>
                      <a:prstClr val="black"/>
                    </a:solidFill>
                    <a:latin typeface="Calibri"/>
                  </a:endParaRPr>
                </a:p>
              </p:txBody>
            </p:sp>
          </p:grpSp>
          <p:sp>
            <p:nvSpPr>
              <p:cNvPr id="435" name="object 24">
                <a:extLst>
                  <a:ext uri="{FF2B5EF4-FFF2-40B4-BE49-F238E27FC236}">
                    <a16:creationId xmlns:a16="http://schemas.microsoft.com/office/drawing/2014/main" id="{6275C040-9477-4DCF-BD4A-8AF0A8BE2DEE}"/>
                  </a:ext>
                </a:extLst>
              </p:cNvPr>
              <p:cNvSpPr txBox="1"/>
              <p:nvPr/>
            </p:nvSpPr>
            <p:spPr>
              <a:xfrm>
                <a:off x="1311527" y="4158233"/>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1</a:t>
                </a:r>
                <a:endParaRPr sz="1000" dirty="0">
                  <a:solidFill>
                    <a:prstClr val="black"/>
                  </a:solidFill>
                  <a:cs typeface="Arial"/>
                </a:endParaRPr>
              </a:p>
            </p:txBody>
          </p:sp>
          <p:sp>
            <p:nvSpPr>
              <p:cNvPr id="436" name="object 24">
                <a:extLst>
                  <a:ext uri="{FF2B5EF4-FFF2-40B4-BE49-F238E27FC236}">
                    <a16:creationId xmlns:a16="http://schemas.microsoft.com/office/drawing/2014/main" id="{E4C603F9-73FD-47F7-821F-174FA1DE724A}"/>
                  </a:ext>
                </a:extLst>
              </p:cNvPr>
              <p:cNvSpPr txBox="1"/>
              <p:nvPr/>
            </p:nvSpPr>
            <p:spPr>
              <a:xfrm>
                <a:off x="1311527" y="3984385"/>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2</a:t>
                </a:r>
                <a:endParaRPr sz="1000" dirty="0">
                  <a:solidFill>
                    <a:prstClr val="black"/>
                  </a:solidFill>
                  <a:cs typeface="Arial"/>
                </a:endParaRPr>
              </a:p>
            </p:txBody>
          </p:sp>
          <p:sp>
            <p:nvSpPr>
              <p:cNvPr id="437" name="object 24">
                <a:extLst>
                  <a:ext uri="{FF2B5EF4-FFF2-40B4-BE49-F238E27FC236}">
                    <a16:creationId xmlns:a16="http://schemas.microsoft.com/office/drawing/2014/main" id="{F0282159-B010-409C-A7FB-F7992E653D82}"/>
                  </a:ext>
                </a:extLst>
              </p:cNvPr>
              <p:cNvSpPr txBox="1"/>
              <p:nvPr/>
            </p:nvSpPr>
            <p:spPr>
              <a:xfrm>
                <a:off x="1311527" y="3810536"/>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3</a:t>
                </a:r>
                <a:endParaRPr sz="1000" dirty="0">
                  <a:solidFill>
                    <a:prstClr val="black"/>
                  </a:solidFill>
                  <a:cs typeface="Arial"/>
                </a:endParaRPr>
              </a:p>
            </p:txBody>
          </p:sp>
          <p:sp>
            <p:nvSpPr>
              <p:cNvPr id="438" name="object 24">
                <a:extLst>
                  <a:ext uri="{FF2B5EF4-FFF2-40B4-BE49-F238E27FC236}">
                    <a16:creationId xmlns:a16="http://schemas.microsoft.com/office/drawing/2014/main" id="{9FE76ACF-D8D5-4015-AE9C-AE5F332B18B5}"/>
                  </a:ext>
                </a:extLst>
              </p:cNvPr>
              <p:cNvSpPr txBox="1"/>
              <p:nvPr/>
            </p:nvSpPr>
            <p:spPr>
              <a:xfrm>
                <a:off x="1311527" y="3636687"/>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4</a:t>
                </a:r>
                <a:endParaRPr sz="1000" dirty="0">
                  <a:solidFill>
                    <a:prstClr val="black"/>
                  </a:solidFill>
                  <a:cs typeface="Arial"/>
                </a:endParaRPr>
              </a:p>
            </p:txBody>
          </p:sp>
          <p:sp>
            <p:nvSpPr>
              <p:cNvPr id="439" name="object 24">
                <a:extLst>
                  <a:ext uri="{FF2B5EF4-FFF2-40B4-BE49-F238E27FC236}">
                    <a16:creationId xmlns:a16="http://schemas.microsoft.com/office/drawing/2014/main" id="{CD77FDF6-1AF1-4702-A18D-001A69794F11}"/>
                  </a:ext>
                </a:extLst>
              </p:cNvPr>
              <p:cNvSpPr txBox="1"/>
              <p:nvPr/>
            </p:nvSpPr>
            <p:spPr>
              <a:xfrm>
                <a:off x="1311527" y="3462838"/>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5</a:t>
                </a:r>
                <a:endParaRPr sz="1000" dirty="0">
                  <a:solidFill>
                    <a:prstClr val="black"/>
                  </a:solidFill>
                  <a:cs typeface="Arial"/>
                </a:endParaRPr>
              </a:p>
            </p:txBody>
          </p:sp>
          <p:sp>
            <p:nvSpPr>
              <p:cNvPr id="440" name="object 24">
                <a:extLst>
                  <a:ext uri="{FF2B5EF4-FFF2-40B4-BE49-F238E27FC236}">
                    <a16:creationId xmlns:a16="http://schemas.microsoft.com/office/drawing/2014/main" id="{B01B2BBA-53FC-44B6-8EE6-24256CDCCD7B}"/>
                  </a:ext>
                </a:extLst>
              </p:cNvPr>
              <p:cNvSpPr txBox="1"/>
              <p:nvPr/>
            </p:nvSpPr>
            <p:spPr>
              <a:xfrm>
                <a:off x="1311527" y="3288989"/>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6</a:t>
                </a:r>
                <a:endParaRPr sz="1000" dirty="0">
                  <a:solidFill>
                    <a:prstClr val="black"/>
                  </a:solidFill>
                  <a:cs typeface="Arial"/>
                </a:endParaRPr>
              </a:p>
            </p:txBody>
          </p:sp>
          <p:sp>
            <p:nvSpPr>
              <p:cNvPr id="441" name="object 24">
                <a:extLst>
                  <a:ext uri="{FF2B5EF4-FFF2-40B4-BE49-F238E27FC236}">
                    <a16:creationId xmlns:a16="http://schemas.microsoft.com/office/drawing/2014/main" id="{78265D96-1C0B-447F-97D8-FF66C9A8EA61}"/>
                  </a:ext>
                </a:extLst>
              </p:cNvPr>
              <p:cNvSpPr txBox="1"/>
              <p:nvPr/>
            </p:nvSpPr>
            <p:spPr>
              <a:xfrm>
                <a:off x="1311527" y="3115140"/>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7</a:t>
                </a:r>
                <a:endParaRPr sz="1000" dirty="0">
                  <a:solidFill>
                    <a:prstClr val="black"/>
                  </a:solidFill>
                  <a:cs typeface="Arial"/>
                </a:endParaRPr>
              </a:p>
            </p:txBody>
          </p:sp>
          <p:sp>
            <p:nvSpPr>
              <p:cNvPr id="442" name="object 24">
                <a:extLst>
                  <a:ext uri="{FF2B5EF4-FFF2-40B4-BE49-F238E27FC236}">
                    <a16:creationId xmlns:a16="http://schemas.microsoft.com/office/drawing/2014/main" id="{310A74B5-93DC-42E0-B502-DAD8A960DB6C}"/>
                  </a:ext>
                </a:extLst>
              </p:cNvPr>
              <p:cNvSpPr txBox="1"/>
              <p:nvPr/>
            </p:nvSpPr>
            <p:spPr>
              <a:xfrm>
                <a:off x="1311527" y="2941291"/>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8</a:t>
                </a:r>
                <a:endParaRPr sz="1000" dirty="0">
                  <a:solidFill>
                    <a:prstClr val="black"/>
                  </a:solidFill>
                  <a:cs typeface="Arial"/>
                </a:endParaRPr>
              </a:p>
            </p:txBody>
          </p:sp>
          <p:sp>
            <p:nvSpPr>
              <p:cNvPr id="443" name="object 24">
                <a:extLst>
                  <a:ext uri="{FF2B5EF4-FFF2-40B4-BE49-F238E27FC236}">
                    <a16:creationId xmlns:a16="http://schemas.microsoft.com/office/drawing/2014/main" id="{54B6C002-FE84-410A-86D5-59D163113287}"/>
                  </a:ext>
                </a:extLst>
              </p:cNvPr>
              <p:cNvSpPr txBox="1"/>
              <p:nvPr/>
            </p:nvSpPr>
            <p:spPr>
              <a:xfrm>
                <a:off x="1311527" y="2767442"/>
                <a:ext cx="205740" cy="120789"/>
              </a:xfrm>
              <a:prstGeom prst="rect">
                <a:avLst/>
              </a:prstGeom>
            </p:spPr>
            <p:txBody>
              <a:bodyPr vert="horz" wrap="square" lIns="0" tIns="0" rIns="0" bIns="0" rtlCol="0">
                <a:spAutoFit/>
              </a:bodyPr>
              <a:lstStyle/>
              <a:p>
                <a:pPr marL="12700">
                  <a:spcBef>
                    <a:spcPts val="160"/>
                  </a:spcBef>
                </a:pPr>
                <a:r>
                  <a:rPr sz="1000" spc="-5" dirty="0">
                    <a:solidFill>
                      <a:prstClr val="black"/>
                    </a:solidFill>
                    <a:cs typeface="Arial"/>
                  </a:rPr>
                  <a:t>0.</a:t>
                </a:r>
                <a:r>
                  <a:rPr lang="en-US" sz="1000" spc="-5" dirty="0">
                    <a:solidFill>
                      <a:prstClr val="black"/>
                    </a:solidFill>
                    <a:cs typeface="Arial"/>
                  </a:rPr>
                  <a:t>9</a:t>
                </a:r>
                <a:endParaRPr sz="1000" dirty="0">
                  <a:solidFill>
                    <a:prstClr val="black"/>
                  </a:solidFill>
                  <a:cs typeface="Arial"/>
                </a:endParaRPr>
              </a:p>
            </p:txBody>
          </p:sp>
          <p:sp>
            <p:nvSpPr>
              <p:cNvPr id="444" name="object 24">
                <a:extLst>
                  <a:ext uri="{FF2B5EF4-FFF2-40B4-BE49-F238E27FC236}">
                    <a16:creationId xmlns:a16="http://schemas.microsoft.com/office/drawing/2014/main" id="{066C84F5-A9B8-42C5-BA92-613F29E5CBAC}"/>
                  </a:ext>
                </a:extLst>
              </p:cNvPr>
              <p:cNvSpPr txBox="1"/>
              <p:nvPr/>
            </p:nvSpPr>
            <p:spPr>
              <a:xfrm>
                <a:off x="1311527" y="2593593"/>
                <a:ext cx="205740" cy="120789"/>
              </a:xfrm>
              <a:prstGeom prst="rect">
                <a:avLst/>
              </a:prstGeom>
            </p:spPr>
            <p:txBody>
              <a:bodyPr vert="horz" wrap="square" lIns="0" tIns="0" rIns="0" bIns="0" rtlCol="0">
                <a:spAutoFit/>
              </a:bodyPr>
              <a:lstStyle/>
              <a:p>
                <a:pPr marL="12700">
                  <a:spcBef>
                    <a:spcPts val="160"/>
                  </a:spcBef>
                </a:pPr>
                <a:r>
                  <a:rPr lang="en-US" sz="1000" spc="-5" dirty="0">
                    <a:solidFill>
                      <a:prstClr val="black"/>
                    </a:solidFill>
                    <a:cs typeface="Arial"/>
                  </a:rPr>
                  <a:t>1</a:t>
                </a:r>
                <a:r>
                  <a:rPr sz="1000" spc="-5" dirty="0">
                    <a:solidFill>
                      <a:prstClr val="black"/>
                    </a:solidFill>
                    <a:cs typeface="Arial"/>
                  </a:rPr>
                  <a:t>.</a:t>
                </a:r>
                <a:r>
                  <a:rPr lang="en-US" sz="1000" spc="-5" dirty="0">
                    <a:solidFill>
                      <a:prstClr val="black"/>
                    </a:solidFill>
                    <a:cs typeface="Arial"/>
                  </a:rPr>
                  <a:t>0</a:t>
                </a:r>
                <a:endParaRPr sz="1000" dirty="0">
                  <a:solidFill>
                    <a:prstClr val="black"/>
                  </a:solidFill>
                  <a:cs typeface="Arial"/>
                </a:endParaRPr>
              </a:p>
            </p:txBody>
          </p:sp>
        </p:grpSp>
      </p:grpSp>
    </p:spTree>
    <p:extLst>
      <p:ext uri="{BB962C8B-B14F-4D97-AF65-F5344CB8AC3E}">
        <p14:creationId xmlns:p14="http://schemas.microsoft.com/office/powerpoint/2010/main" val="2742023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225" y="174186"/>
            <a:ext cx="10515600" cy="1325563"/>
          </a:xfrm>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acorde</a:t>
            </a:r>
            <a:r>
              <a:rPr lang="en-US" sz="2800" i="1" dirty="0">
                <a:solidFill>
                  <a:schemeClr val="accent1">
                    <a:lumMod val="50000"/>
                  </a:schemeClr>
                </a:solidFill>
              </a:rPr>
              <a:t> al status de PD-L1</a:t>
            </a:r>
          </a:p>
        </p:txBody>
      </p:sp>
      <p:sp>
        <p:nvSpPr>
          <p:cNvPr id="14" name="Text Placeholder 13">
            <a:extLst>
              <a:ext uri="{FF2B5EF4-FFF2-40B4-BE49-F238E27FC236}">
                <a16:creationId xmlns:a16="http://schemas.microsoft.com/office/drawing/2014/main" id="{538914FC-A6EC-42FD-A70B-D39D7531F23A}"/>
              </a:ext>
            </a:extLst>
          </p:cNvPr>
          <p:cNvSpPr>
            <a:spLocks noGrp="1"/>
          </p:cNvSpPr>
          <p:nvPr>
            <p:ph type="body" sz="quarter" idx="14"/>
          </p:nvPr>
        </p:nvSpPr>
        <p:spPr/>
        <p:txBody>
          <a:bodyPr>
            <a:noAutofit/>
          </a:bodyPr>
          <a:lstStyle/>
          <a:p>
            <a:r>
              <a:rPr lang="en-US" dirty="0">
                <a:cs typeface="Arial" panose="020B0604020202020204" pitchFamily="34" charset="0"/>
              </a:rPr>
              <a:t>Tumor response assessed by BICR using RECIST v1.1; plots include patients who were evaluable for tumor response and had ≥ 1 postbaseline target lesion assessment (sorafenib naive, n = 72; sorafenib experienced [ESC], n = 32; and sorafenib experienced [EXP], n = 135). </a:t>
            </a:r>
            <a:r>
              <a:rPr lang="en-US" baseline="30000" dirty="0">
                <a:cs typeface="Arial" panose="020B0604020202020204" pitchFamily="34" charset="0"/>
              </a:rPr>
              <a:t>a</a:t>
            </a:r>
            <a:r>
              <a:rPr lang="en-US" dirty="0">
                <a:cs typeface="Arial" panose="020B0604020202020204" pitchFamily="34" charset="0"/>
              </a:rPr>
              <a:t> Percent change truncated to 100%.</a:t>
            </a:r>
            <a:endParaRPr lang="en-US" baseline="30000" dirty="0">
              <a:cs typeface="Arial" panose="020B0604020202020204" pitchFamily="34" charset="0"/>
            </a:endParaRPr>
          </a:p>
          <a:p>
            <a:endParaRPr lang="en-US" dirty="0"/>
          </a:p>
          <a:p>
            <a:r>
              <a:rPr lang="en-US" dirty="0"/>
              <a:t>1. Crocenzi TS et al. Poster presentation at ASCO 2017. 4013.</a:t>
            </a:r>
          </a:p>
        </p:txBody>
      </p:sp>
      <p:sp>
        <p:nvSpPr>
          <p:cNvPr id="248" name="Content Placeholder 1">
            <a:extLst>
              <a:ext uri="{FF2B5EF4-FFF2-40B4-BE49-F238E27FC236}">
                <a16:creationId xmlns:a16="http://schemas.microsoft.com/office/drawing/2014/main" id="{4B30D7D0-05E5-435D-9E93-651928B3EEBA}"/>
              </a:ext>
            </a:extLst>
          </p:cNvPr>
          <p:cNvSpPr txBox="1">
            <a:spLocks/>
          </p:cNvSpPr>
          <p:nvPr/>
        </p:nvSpPr>
        <p:spPr bwMode="auto">
          <a:xfrm>
            <a:off x="9610368" y="63652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graphicFrame>
        <p:nvGraphicFramePr>
          <p:cNvPr id="957" name="Table 956">
            <a:extLst>
              <a:ext uri="{FF2B5EF4-FFF2-40B4-BE49-F238E27FC236}">
                <a16:creationId xmlns:a16="http://schemas.microsoft.com/office/drawing/2014/main" id="{BA797C99-2969-4037-B5B7-797578846337}"/>
              </a:ext>
            </a:extLst>
          </p:cNvPr>
          <p:cNvGraphicFramePr>
            <a:graphicFrameLocks noGrp="1"/>
          </p:cNvGraphicFramePr>
          <p:nvPr/>
        </p:nvGraphicFramePr>
        <p:xfrm>
          <a:off x="4888503" y="2298243"/>
          <a:ext cx="3586794" cy="457742"/>
        </p:xfrm>
        <a:graphic>
          <a:graphicData uri="http://schemas.openxmlformats.org/drawingml/2006/table">
            <a:tbl>
              <a:tblPr firstRow="1" firstCol="1" bandRow="1"/>
              <a:tblGrid>
                <a:gridCol w="1081311">
                  <a:extLst>
                    <a:ext uri="{9D8B030D-6E8A-4147-A177-3AD203B41FA5}">
                      <a16:colId xmlns:a16="http://schemas.microsoft.com/office/drawing/2014/main" val="20000"/>
                    </a:ext>
                  </a:extLst>
                </a:gridCol>
                <a:gridCol w="835161">
                  <a:extLst>
                    <a:ext uri="{9D8B030D-6E8A-4147-A177-3AD203B41FA5}">
                      <a16:colId xmlns:a16="http://schemas.microsoft.com/office/drawing/2014/main" val="20002"/>
                    </a:ext>
                  </a:extLst>
                </a:gridCol>
                <a:gridCol w="835161">
                  <a:extLst>
                    <a:ext uri="{9D8B030D-6E8A-4147-A177-3AD203B41FA5}">
                      <a16:colId xmlns:a16="http://schemas.microsoft.com/office/drawing/2014/main" val="20003"/>
                    </a:ext>
                  </a:extLst>
                </a:gridCol>
                <a:gridCol w="835161">
                  <a:extLst>
                    <a:ext uri="{9D8B030D-6E8A-4147-A177-3AD203B41FA5}">
                      <a16:colId xmlns:a16="http://schemas.microsoft.com/office/drawing/2014/main" val="20004"/>
                    </a:ext>
                  </a:extLst>
                </a:gridCol>
              </a:tblGrid>
              <a:tr h="22887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endPar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40" marR="51240" marT="20496" marB="2049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PD-L1</a:t>
                      </a:r>
                      <a:r>
                        <a:rPr lang="en-US" sz="1200" b="1" baseline="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PD-L1</a:t>
                      </a:r>
                      <a:r>
                        <a:rPr lang="en-US" sz="1200" b="1" baseline="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C7D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UTD</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0001"/>
                  </a:ext>
                </a:extLst>
              </a:tr>
              <a:tr h="22887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ORR,</a:t>
                      </a:r>
                      <a:r>
                        <a:rPr lang="en-US" sz="1200" b="1"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n/N (%)</a:t>
                      </a:r>
                      <a:endParaRPr lang="en-US" sz="1200" b="1"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40" marR="51240" marT="20496" marB="2049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7/25 (28)</a:t>
                      </a:r>
                    </a:p>
                  </a:txBody>
                  <a:tcPr marL="10248" marR="10248"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13/102 (13)</a:t>
                      </a:r>
                    </a:p>
                  </a:txBody>
                  <a:tcPr marL="10248" marR="10248"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1/18 (6)</a:t>
                      </a:r>
                    </a:p>
                  </a:txBody>
                  <a:tcPr marL="10248" marR="10248"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2"/>
                  </a:ext>
                </a:extLst>
              </a:tr>
            </a:tbl>
          </a:graphicData>
        </a:graphic>
      </p:graphicFrame>
      <p:graphicFrame>
        <p:nvGraphicFramePr>
          <p:cNvPr id="958" name="Table 957">
            <a:extLst>
              <a:ext uri="{FF2B5EF4-FFF2-40B4-BE49-F238E27FC236}">
                <a16:creationId xmlns:a16="http://schemas.microsoft.com/office/drawing/2014/main" id="{F1B1F4C8-20BC-4571-BEB9-73CCEC12AB5F}"/>
              </a:ext>
            </a:extLst>
          </p:cNvPr>
          <p:cNvGraphicFramePr>
            <a:graphicFrameLocks noGrp="1"/>
          </p:cNvGraphicFramePr>
          <p:nvPr/>
        </p:nvGraphicFramePr>
        <p:xfrm>
          <a:off x="552133" y="2284375"/>
          <a:ext cx="3586794" cy="457742"/>
        </p:xfrm>
        <a:graphic>
          <a:graphicData uri="http://schemas.openxmlformats.org/drawingml/2006/table">
            <a:tbl>
              <a:tblPr firstRow="1" firstCol="1" bandRow="1"/>
              <a:tblGrid>
                <a:gridCol w="1081311">
                  <a:extLst>
                    <a:ext uri="{9D8B030D-6E8A-4147-A177-3AD203B41FA5}">
                      <a16:colId xmlns:a16="http://schemas.microsoft.com/office/drawing/2014/main" val="20000"/>
                    </a:ext>
                  </a:extLst>
                </a:gridCol>
                <a:gridCol w="835161">
                  <a:extLst>
                    <a:ext uri="{9D8B030D-6E8A-4147-A177-3AD203B41FA5}">
                      <a16:colId xmlns:a16="http://schemas.microsoft.com/office/drawing/2014/main" val="20002"/>
                    </a:ext>
                  </a:extLst>
                </a:gridCol>
                <a:gridCol w="835161">
                  <a:extLst>
                    <a:ext uri="{9D8B030D-6E8A-4147-A177-3AD203B41FA5}">
                      <a16:colId xmlns:a16="http://schemas.microsoft.com/office/drawing/2014/main" val="20003"/>
                    </a:ext>
                  </a:extLst>
                </a:gridCol>
                <a:gridCol w="835161">
                  <a:extLst>
                    <a:ext uri="{9D8B030D-6E8A-4147-A177-3AD203B41FA5}">
                      <a16:colId xmlns:a16="http://schemas.microsoft.com/office/drawing/2014/main" val="20004"/>
                    </a:ext>
                  </a:extLst>
                </a:gridCol>
              </a:tblGrid>
              <a:tr h="228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endPar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40" marR="51240" marT="20496" marB="2049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PD-L1</a:t>
                      </a:r>
                      <a:r>
                        <a:rPr lang="en-US" sz="1200" b="1" baseline="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PD-L1</a:t>
                      </a:r>
                      <a:r>
                        <a:rPr lang="en-US" sz="1200" b="1" baseline="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C7D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UTD</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0001"/>
                  </a:ext>
                </a:extLst>
              </a:tr>
              <a:tr h="228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ORR,</a:t>
                      </a:r>
                      <a:r>
                        <a:rPr lang="en-US" sz="1200" b="1"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n/N (%)</a:t>
                      </a:r>
                      <a:endParaRPr lang="en-US" sz="1200" b="1"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1240" marR="51240" marT="20496" marB="2049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2/9</a:t>
                      </a:r>
                      <a:r>
                        <a:rPr lang="en-US" sz="1200" baseline="0" dirty="0">
                          <a:effectLst/>
                          <a:latin typeface="Arial Narrow" panose="020B0606020202030204" pitchFamily="34" charset="0"/>
                          <a:ea typeface="Times New Roman" panose="02020603050405020304" pitchFamily="18" charset="0"/>
                          <a:cs typeface="Arial" panose="020B0604020202020204" pitchFamily="34" charset="0"/>
                        </a:rPr>
                        <a:t> (22)</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5/26 (19)</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98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0/2 (0)</a:t>
                      </a:r>
                    </a:p>
                  </a:txBody>
                  <a:tcPr marL="20639" marR="20639" marT="20639" marB="20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2"/>
                  </a:ext>
                </a:extLst>
              </a:tr>
            </a:tbl>
          </a:graphicData>
        </a:graphic>
      </p:graphicFrame>
      <p:grpSp>
        <p:nvGrpSpPr>
          <p:cNvPr id="959" name="Group 958">
            <a:extLst>
              <a:ext uri="{FF2B5EF4-FFF2-40B4-BE49-F238E27FC236}">
                <a16:creationId xmlns:a16="http://schemas.microsoft.com/office/drawing/2014/main" id="{1E7ED1C7-6CC1-47A1-92F9-3ECC52ED1557}"/>
              </a:ext>
            </a:extLst>
          </p:cNvPr>
          <p:cNvGrpSpPr/>
          <p:nvPr/>
        </p:nvGrpSpPr>
        <p:grpSpPr>
          <a:xfrm>
            <a:off x="236595" y="1887232"/>
            <a:ext cx="7796084" cy="3533817"/>
            <a:chOff x="899790" y="1052222"/>
            <a:chExt cx="6956243" cy="3153133"/>
          </a:xfrm>
        </p:grpSpPr>
        <p:sp>
          <p:nvSpPr>
            <p:cNvPr id="960" name="Rounded Rectangle 52">
              <a:extLst>
                <a:ext uri="{FF2B5EF4-FFF2-40B4-BE49-F238E27FC236}">
                  <a16:creationId xmlns:a16="http://schemas.microsoft.com/office/drawing/2014/main" id="{AB48675E-F27D-4819-A8BB-A45E7D793670}"/>
                </a:ext>
              </a:extLst>
            </p:cNvPr>
            <p:cNvSpPr>
              <a:spLocks/>
            </p:cNvSpPr>
            <p:nvPr/>
          </p:nvSpPr>
          <p:spPr>
            <a:xfrm>
              <a:off x="1657502" y="1052222"/>
              <a:ext cx="2011680" cy="338328"/>
            </a:xfrm>
            <a:prstGeom prst="roundRect">
              <a:avLst/>
            </a:prstGeom>
            <a:solidFill>
              <a:srgbClr val="595959"/>
            </a:solidFill>
            <a:ln w="12700" cap="flat" cmpd="sng" algn="ctr">
              <a:noFill/>
              <a:prstDash val="solid"/>
              <a:miter lim="800000"/>
            </a:ln>
            <a:effectLst/>
          </p:spPr>
          <p:txBody>
            <a:bodyPr rtlCol="0" anchor="ctr"/>
            <a:lstStyle/>
            <a:p>
              <a:pPr algn="ctr" defTabSz="457189">
                <a:lnSpc>
                  <a:spcPct val="85000"/>
                </a:lnSpc>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pPr>
              <a:r>
                <a:rPr lang="en-US" sz="1100" kern="0" dirty="0">
                  <a:solidFill>
                    <a:prstClr val="white"/>
                  </a:solidFill>
                  <a:latin typeface="Arial Narrow" panose="020B0606020202030204" pitchFamily="34" charset="0"/>
                  <a:cs typeface="Arial" panose="020B0604020202020204" pitchFamily="34" charset="0"/>
                </a:rPr>
                <a:t>ESC</a:t>
              </a:r>
            </a:p>
          </p:txBody>
        </p:sp>
        <p:sp>
          <p:nvSpPr>
            <p:cNvPr id="961" name="Rounded Rectangle 53">
              <a:extLst>
                <a:ext uri="{FF2B5EF4-FFF2-40B4-BE49-F238E27FC236}">
                  <a16:creationId xmlns:a16="http://schemas.microsoft.com/office/drawing/2014/main" id="{512E7960-8EB7-4F51-91A0-7AA69123BBD5}"/>
                </a:ext>
              </a:extLst>
            </p:cNvPr>
            <p:cNvSpPr>
              <a:spLocks/>
            </p:cNvSpPr>
            <p:nvPr/>
          </p:nvSpPr>
          <p:spPr>
            <a:xfrm>
              <a:off x="5414397" y="1054012"/>
              <a:ext cx="2011680" cy="338328"/>
            </a:xfrm>
            <a:prstGeom prst="roundRect">
              <a:avLst/>
            </a:prstGeom>
            <a:solidFill>
              <a:srgbClr val="00457C"/>
            </a:solidFill>
            <a:ln w="12700" cap="flat" cmpd="sng" algn="ctr">
              <a:noFill/>
              <a:prstDash val="solid"/>
              <a:miter lim="800000"/>
            </a:ln>
            <a:effectLst/>
          </p:spPr>
          <p:txBody>
            <a:bodyPr rtlCol="0" anchor="ctr"/>
            <a:lstStyle/>
            <a:p>
              <a:pPr algn="ctr" defTabSz="457189">
                <a:lnSpc>
                  <a:spcPct val="85000"/>
                </a:lnSpc>
              </a:pPr>
              <a:r>
                <a:rPr lang="en-US" sz="1400" kern="0" dirty="0">
                  <a:solidFill>
                    <a:prstClr val="white"/>
                  </a:solidFill>
                  <a:latin typeface="Arial Narrow" panose="020B0606020202030204" pitchFamily="34" charset="0"/>
                  <a:cs typeface="Arial" panose="020B0604020202020204" pitchFamily="34" charset="0"/>
                </a:rPr>
                <a:t>Sorafenib Experienced</a:t>
              </a:r>
              <a:endParaRPr lang="en-US" sz="1200" kern="0" dirty="0">
                <a:solidFill>
                  <a:prstClr val="white"/>
                </a:solidFill>
                <a:latin typeface="Arial Narrow" panose="020B0606020202030204" pitchFamily="34" charset="0"/>
                <a:cs typeface="Arial" panose="020B0604020202020204" pitchFamily="34" charset="0"/>
              </a:endParaRPr>
            </a:p>
            <a:p>
              <a:pPr algn="ctr" defTabSz="457189">
                <a:lnSpc>
                  <a:spcPct val="85000"/>
                </a:lnSpc>
              </a:pPr>
              <a:r>
                <a:rPr lang="en-US" sz="1100" kern="0" dirty="0">
                  <a:solidFill>
                    <a:prstClr val="white"/>
                  </a:solidFill>
                  <a:latin typeface="Arial Narrow" panose="020B0606020202030204" pitchFamily="34" charset="0"/>
                  <a:cs typeface="Arial" panose="020B0604020202020204" pitchFamily="34" charset="0"/>
                </a:rPr>
                <a:t>EXP</a:t>
              </a:r>
            </a:p>
          </p:txBody>
        </p:sp>
        <p:sp>
          <p:nvSpPr>
            <p:cNvPr id="962" name="object 3">
              <a:extLst>
                <a:ext uri="{FF2B5EF4-FFF2-40B4-BE49-F238E27FC236}">
                  <a16:creationId xmlns:a16="http://schemas.microsoft.com/office/drawing/2014/main" id="{4650AAAE-33C3-4E1E-BDB6-89F09EFCC4E1}"/>
                </a:ext>
              </a:extLst>
            </p:cNvPr>
            <p:cNvSpPr txBox="1"/>
            <p:nvPr/>
          </p:nvSpPr>
          <p:spPr>
            <a:xfrm>
              <a:off x="899790" y="1475783"/>
              <a:ext cx="137310" cy="2729572"/>
            </a:xfrm>
            <a:prstGeom prst="rect">
              <a:avLst/>
            </a:prstGeom>
          </p:spPr>
          <p:txBody>
            <a:bodyPr vert="vert270" wrap="square" lIns="0" tIns="3175" rIns="0" bIns="0" rtlCol="0">
              <a:spAutoFit/>
            </a:bodyPr>
            <a:lstStyle/>
            <a:p>
              <a:pPr marL="12700">
                <a:spcBef>
                  <a:spcPts val="25"/>
                </a:spcBef>
              </a:pPr>
              <a:r>
                <a:rPr sz="1000" b="1" spc="-5" dirty="0">
                  <a:solidFill>
                    <a:srgbClr val="010202"/>
                  </a:solidFill>
                  <a:latin typeface="Arial Narrow" panose="020B0606020202030204" pitchFamily="34" charset="0"/>
                  <a:cs typeface="Arial"/>
                </a:rPr>
                <a:t>Bes</a:t>
              </a:r>
              <a:r>
                <a:rPr sz="1000" b="1" dirty="0">
                  <a:solidFill>
                    <a:srgbClr val="010202"/>
                  </a:solidFill>
                  <a:latin typeface="Arial Narrow" panose="020B0606020202030204" pitchFamily="34" charset="0"/>
                  <a:cs typeface="Arial"/>
                </a:rPr>
                <a:t>t</a:t>
              </a:r>
              <a:r>
                <a:rPr sz="1000" b="1" spc="-5" dirty="0">
                  <a:solidFill>
                    <a:srgbClr val="010202"/>
                  </a:solidFill>
                  <a:latin typeface="Arial Narrow" panose="020B0606020202030204" pitchFamily="34" charset="0"/>
                  <a:cs typeface="Arial"/>
                </a:rPr>
                <a:t> </a:t>
              </a:r>
              <a:r>
                <a:rPr lang="en-US" sz="1000" b="1" spc="-5" dirty="0">
                  <a:solidFill>
                    <a:srgbClr val="010202"/>
                  </a:solidFill>
                  <a:latin typeface="Arial Narrow" panose="020B0606020202030204" pitchFamily="34" charset="0"/>
                  <a:cs typeface="Arial"/>
                </a:rPr>
                <a:t>change </a:t>
              </a:r>
              <a:r>
                <a:rPr sz="1000" b="1" spc="-5" dirty="0">
                  <a:solidFill>
                    <a:srgbClr val="010202"/>
                  </a:solidFill>
                  <a:latin typeface="Arial Narrow" panose="020B0606020202030204" pitchFamily="34" charset="0"/>
                  <a:cs typeface="Arial"/>
                </a:rPr>
                <a:t>fro</a:t>
              </a:r>
              <a:r>
                <a:rPr sz="1000" b="1" dirty="0">
                  <a:solidFill>
                    <a:srgbClr val="010202"/>
                  </a:solidFill>
                  <a:latin typeface="Arial Narrow" panose="020B0606020202030204" pitchFamily="34" charset="0"/>
                  <a:cs typeface="Arial"/>
                </a:rPr>
                <a:t>m baseline in </a:t>
              </a:r>
              <a:r>
                <a:rPr sz="1000" b="1" spc="-5" dirty="0">
                  <a:solidFill>
                    <a:srgbClr val="010202"/>
                  </a:solidFill>
                  <a:latin typeface="Arial Narrow" panose="020B0606020202030204" pitchFamily="34" charset="0"/>
                  <a:cs typeface="Arial"/>
                </a:rPr>
                <a:t>targe</a:t>
              </a:r>
              <a:r>
                <a:rPr sz="1000" b="1" dirty="0">
                  <a:solidFill>
                    <a:srgbClr val="010202"/>
                  </a:solidFill>
                  <a:latin typeface="Arial Narrow" panose="020B0606020202030204" pitchFamily="34" charset="0"/>
                  <a:cs typeface="Arial"/>
                </a:rPr>
                <a:t>t lesion</a:t>
              </a:r>
              <a:r>
                <a:rPr lang="en-US" sz="1000" b="1" dirty="0">
                  <a:solidFill>
                    <a:srgbClr val="010202"/>
                  </a:solidFill>
                  <a:latin typeface="Arial Narrow" panose="020B0606020202030204" pitchFamily="34" charset="0"/>
                  <a:cs typeface="Arial"/>
                </a:rPr>
                <a:t>, %</a:t>
              </a:r>
              <a:endParaRPr sz="1000" baseline="30000" dirty="0">
                <a:solidFill>
                  <a:prstClr val="black"/>
                </a:solidFill>
                <a:latin typeface="Arial Narrow" panose="020B0606020202030204" pitchFamily="34" charset="0"/>
                <a:cs typeface="Arial"/>
              </a:endParaRPr>
            </a:p>
          </p:txBody>
        </p:sp>
        <p:grpSp>
          <p:nvGrpSpPr>
            <p:cNvPr id="963" name="Group 962">
              <a:extLst>
                <a:ext uri="{FF2B5EF4-FFF2-40B4-BE49-F238E27FC236}">
                  <a16:creationId xmlns:a16="http://schemas.microsoft.com/office/drawing/2014/main" id="{DBF58630-83D3-4737-8C68-45CCEF0B0E68}"/>
                </a:ext>
              </a:extLst>
            </p:cNvPr>
            <p:cNvGrpSpPr>
              <a:grpSpLocks noChangeAspect="1"/>
            </p:cNvGrpSpPr>
            <p:nvPr/>
          </p:nvGrpSpPr>
          <p:grpSpPr>
            <a:xfrm>
              <a:off x="1043018" y="2080680"/>
              <a:ext cx="3111705" cy="2044099"/>
              <a:chOff x="2814302" y="2054873"/>
              <a:chExt cx="3436321" cy="2257340"/>
            </a:xfrm>
          </p:grpSpPr>
          <p:sp>
            <p:nvSpPr>
              <p:cNvPr id="1130" name="object 28">
                <a:extLst>
                  <a:ext uri="{FF2B5EF4-FFF2-40B4-BE49-F238E27FC236}">
                    <a16:creationId xmlns:a16="http://schemas.microsoft.com/office/drawing/2014/main" id="{36EF8EBD-DB61-4B96-917D-8BF30C868569}"/>
                  </a:ext>
                </a:extLst>
              </p:cNvPr>
              <p:cNvSpPr txBox="1"/>
              <p:nvPr/>
            </p:nvSpPr>
            <p:spPr>
              <a:xfrm>
                <a:off x="4282594" y="4132779"/>
                <a:ext cx="513041" cy="179434"/>
              </a:xfrm>
              <a:prstGeom prst="rect">
                <a:avLst/>
              </a:prstGeom>
            </p:spPr>
            <p:txBody>
              <a:bodyPr vert="horz" wrap="square" lIns="0" tIns="12700" rIns="0" bIns="0" rtlCol="0">
                <a:spAutoFit/>
              </a:bodyPr>
              <a:lstStyle/>
              <a:p>
                <a:pPr marL="12700">
                  <a:spcBef>
                    <a:spcPts val="100"/>
                  </a:spcBef>
                </a:pPr>
                <a:r>
                  <a:rPr sz="1100" b="1" dirty="0">
                    <a:solidFill>
                      <a:srgbClr val="010202"/>
                    </a:solidFill>
                    <a:latin typeface="Arial Narrow" panose="020B0606020202030204" pitchFamily="34" charset="0"/>
                    <a:cs typeface="Arial"/>
                  </a:rPr>
                  <a:t>Patients</a:t>
                </a:r>
                <a:endParaRPr sz="1000" dirty="0">
                  <a:solidFill>
                    <a:prstClr val="black"/>
                  </a:solidFill>
                  <a:latin typeface="Arial Narrow" panose="020B0606020202030204" pitchFamily="34" charset="0"/>
                  <a:cs typeface="Arial"/>
                </a:endParaRPr>
              </a:p>
            </p:txBody>
          </p:sp>
          <p:grpSp>
            <p:nvGrpSpPr>
              <p:cNvPr id="1131" name="Group 1130">
                <a:extLst>
                  <a:ext uri="{FF2B5EF4-FFF2-40B4-BE49-F238E27FC236}">
                    <a16:creationId xmlns:a16="http://schemas.microsoft.com/office/drawing/2014/main" id="{C55CBE3F-BBCC-4082-B548-9D4A845725D2}"/>
                  </a:ext>
                </a:extLst>
              </p:cNvPr>
              <p:cNvGrpSpPr>
                <a:grpSpLocks noChangeAspect="1"/>
              </p:cNvGrpSpPr>
              <p:nvPr/>
            </p:nvGrpSpPr>
            <p:grpSpPr>
              <a:xfrm>
                <a:off x="3152650" y="2134658"/>
                <a:ext cx="46030" cy="2017662"/>
                <a:chOff x="423039" y="261312"/>
                <a:chExt cx="53340" cy="2338074"/>
              </a:xfrm>
            </p:grpSpPr>
            <p:sp>
              <p:nvSpPr>
                <p:cNvPr id="1181" name="object 10">
                  <a:extLst>
                    <a:ext uri="{FF2B5EF4-FFF2-40B4-BE49-F238E27FC236}">
                      <a16:creationId xmlns:a16="http://schemas.microsoft.com/office/drawing/2014/main" id="{165D4EE6-F034-424F-B0F5-D3C7944B4642}"/>
                    </a:ext>
                  </a:extLst>
                </p:cNvPr>
                <p:cNvSpPr/>
                <p:nvPr/>
              </p:nvSpPr>
              <p:spPr>
                <a:xfrm>
                  <a:off x="423039" y="261312"/>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2" name="object 11">
                  <a:extLst>
                    <a:ext uri="{FF2B5EF4-FFF2-40B4-BE49-F238E27FC236}">
                      <a16:creationId xmlns:a16="http://schemas.microsoft.com/office/drawing/2014/main" id="{EDF71D32-DAAE-4874-99AB-4977635CC769}"/>
                    </a:ext>
                  </a:extLst>
                </p:cNvPr>
                <p:cNvSpPr/>
                <p:nvPr/>
              </p:nvSpPr>
              <p:spPr>
                <a:xfrm>
                  <a:off x="423039" y="495171"/>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3" name="object 12">
                  <a:extLst>
                    <a:ext uri="{FF2B5EF4-FFF2-40B4-BE49-F238E27FC236}">
                      <a16:creationId xmlns:a16="http://schemas.microsoft.com/office/drawing/2014/main" id="{5204154B-9E28-491E-AA59-AD5901B9776C}"/>
                    </a:ext>
                  </a:extLst>
                </p:cNvPr>
                <p:cNvSpPr/>
                <p:nvPr/>
              </p:nvSpPr>
              <p:spPr>
                <a:xfrm>
                  <a:off x="423039" y="729048"/>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4" name="object 13">
                  <a:extLst>
                    <a:ext uri="{FF2B5EF4-FFF2-40B4-BE49-F238E27FC236}">
                      <a16:creationId xmlns:a16="http://schemas.microsoft.com/office/drawing/2014/main" id="{ACE85A5E-DB4B-40E9-87E9-296BD417ABC5}"/>
                    </a:ext>
                  </a:extLst>
                </p:cNvPr>
                <p:cNvSpPr/>
                <p:nvPr/>
              </p:nvSpPr>
              <p:spPr>
                <a:xfrm>
                  <a:off x="423039" y="962920"/>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5" name="object 14">
                  <a:extLst>
                    <a:ext uri="{FF2B5EF4-FFF2-40B4-BE49-F238E27FC236}">
                      <a16:creationId xmlns:a16="http://schemas.microsoft.com/office/drawing/2014/main" id="{C569B3E2-8B65-4BAF-80FB-9CD357F8ADFD}"/>
                    </a:ext>
                  </a:extLst>
                </p:cNvPr>
                <p:cNvSpPr/>
                <p:nvPr/>
              </p:nvSpPr>
              <p:spPr>
                <a:xfrm>
                  <a:off x="423039" y="119679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6" name="object 15">
                  <a:extLst>
                    <a:ext uri="{FF2B5EF4-FFF2-40B4-BE49-F238E27FC236}">
                      <a16:creationId xmlns:a16="http://schemas.microsoft.com/office/drawing/2014/main" id="{EF77DCF9-0668-4DF4-B28E-44BBA537566B}"/>
                    </a:ext>
                  </a:extLst>
                </p:cNvPr>
                <p:cNvSpPr/>
                <p:nvPr/>
              </p:nvSpPr>
              <p:spPr>
                <a:xfrm>
                  <a:off x="423039" y="1432001"/>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7" name="object 16">
                  <a:extLst>
                    <a:ext uri="{FF2B5EF4-FFF2-40B4-BE49-F238E27FC236}">
                      <a16:creationId xmlns:a16="http://schemas.microsoft.com/office/drawing/2014/main" id="{4F1FD508-1006-40EB-8E3A-86F1F5216106}"/>
                    </a:ext>
                  </a:extLst>
                </p:cNvPr>
                <p:cNvSpPr/>
                <p:nvPr/>
              </p:nvSpPr>
              <p:spPr>
                <a:xfrm>
                  <a:off x="423039" y="1664545"/>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8" name="object 17">
                  <a:extLst>
                    <a:ext uri="{FF2B5EF4-FFF2-40B4-BE49-F238E27FC236}">
                      <a16:creationId xmlns:a16="http://schemas.microsoft.com/office/drawing/2014/main" id="{ABB6A924-38DB-4745-AF1C-6A171CBE4C90}"/>
                    </a:ext>
                  </a:extLst>
                </p:cNvPr>
                <p:cNvSpPr/>
                <p:nvPr/>
              </p:nvSpPr>
              <p:spPr>
                <a:xfrm>
                  <a:off x="423039" y="1898416"/>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89" name="object 18">
                  <a:extLst>
                    <a:ext uri="{FF2B5EF4-FFF2-40B4-BE49-F238E27FC236}">
                      <a16:creationId xmlns:a16="http://schemas.microsoft.com/office/drawing/2014/main" id="{46F15CBB-9643-4595-A6BD-299A5758789A}"/>
                    </a:ext>
                  </a:extLst>
                </p:cNvPr>
                <p:cNvSpPr/>
                <p:nvPr/>
              </p:nvSpPr>
              <p:spPr>
                <a:xfrm>
                  <a:off x="423039" y="213153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90" name="object 19">
                  <a:extLst>
                    <a:ext uri="{FF2B5EF4-FFF2-40B4-BE49-F238E27FC236}">
                      <a16:creationId xmlns:a16="http://schemas.microsoft.com/office/drawing/2014/main" id="{F721548D-36C1-4E6C-B828-02B91D330D43}"/>
                    </a:ext>
                  </a:extLst>
                </p:cNvPr>
                <p:cNvSpPr/>
                <p:nvPr/>
              </p:nvSpPr>
              <p:spPr>
                <a:xfrm>
                  <a:off x="423039" y="236540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91" name="object 20">
                  <a:extLst>
                    <a:ext uri="{FF2B5EF4-FFF2-40B4-BE49-F238E27FC236}">
                      <a16:creationId xmlns:a16="http://schemas.microsoft.com/office/drawing/2014/main" id="{B899B04D-B22E-4934-8200-B5A8BFD53B59}"/>
                    </a:ext>
                  </a:extLst>
                </p:cNvPr>
                <p:cNvSpPr/>
                <p:nvPr/>
              </p:nvSpPr>
              <p:spPr>
                <a:xfrm>
                  <a:off x="423039" y="2599284"/>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1192" name="object 21">
                  <a:extLst>
                    <a:ext uri="{FF2B5EF4-FFF2-40B4-BE49-F238E27FC236}">
                      <a16:creationId xmlns:a16="http://schemas.microsoft.com/office/drawing/2014/main" id="{85ADF823-1D35-4FA3-AF49-C3601882AAAA}"/>
                    </a:ext>
                  </a:extLst>
                </p:cNvPr>
                <p:cNvSpPr/>
                <p:nvPr/>
              </p:nvSpPr>
              <p:spPr>
                <a:xfrm>
                  <a:off x="475886" y="261316"/>
                  <a:ext cx="0" cy="2338070"/>
                </a:xfrm>
                <a:custGeom>
                  <a:avLst/>
                  <a:gdLst/>
                  <a:ahLst/>
                  <a:cxnLst/>
                  <a:rect l="l" t="t" r="r" b="b"/>
                  <a:pathLst>
                    <a:path h="2338070">
                      <a:moveTo>
                        <a:pt x="0" y="2337968"/>
                      </a:moveTo>
                      <a:lnTo>
                        <a:pt x="0"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grpSp>
          <p:grpSp>
            <p:nvGrpSpPr>
              <p:cNvPr id="1132" name="Group 1131">
                <a:extLst>
                  <a:ext uri="{FF2B5EF4-FFF2-40B4-BE49-F238E27FC236}">
                    <a16:creationId xmlns:a16="http://schemas.microsoft.com/office/drawing/2014/main" id="{4658A0FD-693A-45C4-9827-6EC20469EA54}"/>
                  </a:ext>
                </a:extLst>
              </p:cNvPr>
              <p:cNvGrpSpPr>
                <a:grpSpLocks noChangeAspect="1"/>
              </p:cNvGrpSpPr>
              <p:nvPr/>
            </p:nvGrpSpPr>
            <p:grpSpPr>
              <a:xfrm>
                <a:off x="4426260" y="3125775"/>
                <a:ext cx="642660" cy="33924"/>
                <a:chOff x="1640306" y="1242866"/>
                <a:chExt cx="676301" cy="35700"/>
              </a:xfrm>
            </p:grpSpPr>
            <p:sp>
              <p:nvSpPr>
                <p:cNvPr id="1179" name="bk object 46">
                  <a:extLst>
                    <a:ext uri="{FF2B5EF4-FFF2-40B4-BE49-F238E27FC236}">
                      <a16:creationId xmlns:a16="http://schemas.microsoft.com/office/drawing/2014/main" id="{69ACBCE9-72CD-4950-8467-31387108CDE1}"/>
                    </a:ext>
                  </a:extLst>
                </p:cNvPr>
                <p:cNvSpPr/>
                <p:nvPr/>
              </p:nvSpPr>
              <p:spPr>
                <a:xfrm>
                  <a:off x="1640306" y="1242866"/>
                  <a:ext cx="89535" cy="0"/>
                </a:xfrm>
                <a:custGeom>
                  <a:avLst/>
                  <a:gdLst/>
                  <a:ahLst/>
                  <a:cxnLst/>
                  <a:rect l="l" t="t" r="r" b="b"/>
                  <a:pathLst>
                    <a:path w="89535">
                      <a:moveTo>
                        <a:pt x="0" y="0"/>
                      </a:moveTo>
                      <a:lnTo>
                        <a:pt x="89204" y="0"/>
                      </a:lnTo>
                    </a:path>
                  </a:pathLst>
                </a:custGeom>
                <a:ln w="42608">
                  <a:solidFill>
                    <a:srgbClr val="404040"/>
                  </a:solidFill>
                </a:ln>
              </p:spPr>
              <p:txBody>
                <a:bodyPr wrap="square" lIns="0" tIns="0" rIns="0" bIns="0" rtlCol="0"/>
                <a:lstStyle/>
                <a:p>
                  <a:endParaRPr sz="2000" dirty="0">
                    <a:solidFill>
                      <a:prstClr val="black"/>
                    </a:solidFill>
                    <a:latin typeface="Calibri"/>
                  </a:endParaRPr>
                </a:p>
              </p:txBody>
            </p:sp>
            <p:sp>
              <p:nvSpPr>
                <p:cNvPr id="1180" name="bk object 47">
                  <a:extLst>
                    <a:ext uri="{FF2B5EF4-FFF2-40B4-BE49-F238E27FC236}">
                      <a16:creationId xmlns:a16="http://schemas.microsoft.com/office/drawing/2014/main" id="{23CCE9D2-6232-4A6F-9C4E-CE8EFBA8D7BF}"/>
                    </a:ext>
                  </a:extLst>
                </p:cNvPr>
                <p:cNvSpPr/>
                <p:nvPr/>
              </p:nvSpPr>
              <p:spPr>
                <a:xfrm>
                  <a:off x="2227072" y="1278566"/>
                  <a:ext cx="89535" cy="0"/>
                </a:xfrm>
                <a:custGeom>
                  <a:avLst/>
                  <a:gdLst/>
                  <a:ahLst/>
                  <a:cxnLst/>
                  <a:rect l="l" t="t" r="r" b="b"/>
                  <a:pathLst>
                    <a:path w="89535">
                      <a:moveTo>
                        <a:pt x="0" y="0"/>
                      </a:moveTo>
                      <a:lnTo>
                        <a:pt x="89192" y="0"/>
                      </a:lnTo>
                    </a:path>
                  </a:pathLst>
                </a:custGeom>
                <a:ln w="28790">
                  <a:solidFill>
                    <a:srgbClr val="404040"/>
                  </a:solidFill>
                </a:ln>
              </p:spPr>
              <p:txBody>
                <a:bodyPr wrap="square" lIns="0" tIns="0" rIns="0" bIns="0" rtlCol="0"/>
                <a:lstStyle/>
                <a:p>
                  <a:endParaRPr sz="2000" dirty="0">
                    <a:solidFill>
                      <a:prstClr val="black"/>
                    </a:solidFill>
                    <a:latin typeface="Calibri"/>
                  </a:endParaRPr>
                </a:p>
              </p:txBody>
            </p:sp>
          </p:grpSp>
          <p:grpSp>
            <p:nvGrpSpPr>
              <p:cNvPr id="1133" name="Group 1132">
                <a:extLst>
                  <a:ext uri="{FF2B5EF4-FFF2-40B4-BE49-F238E27FC236}">
                    <a16:creationId xmlns:a16="http://schemas.microsoft.com/office/drawing/2014/main" id="{DB9D6BC3-752D-449C-BDAF-4C31109FB104}"/>
                  </a:ext>
                </a:extLst>
              </p:cNvPr>
              <p:cNvGrpSpPr>
                <a:grpSpLocks noChangeAspect="1"/>
              </p:cNvGrpSpPr>
              <p:nvPr/>
            </p:nvGrpSpPr>
            <p:grpSpPr>
              <a:xfrm>
                <a:off x="3311128" y="2804464"/>
                <a:ext cx="2501209" cy="993340"/>
                <a:chOff x="466801" y="904735"/>
                <a:chExt cx="2632138" cy="1045337"/>
              </a:xfrm>
            </p:grpSpPr>
            <p:sp>
              <p:nvSpPr>
                <p:cNvPr id="1172" name="bk object 16">
                  <a:extLst>
                    <a:ext uri="{FF2B5EF4-FFF2-40B4-BE49-F238E27FC236}">
                      <a16:creationId xmlns:a16="http://schemas.microsoft.com/office/drawing/2014/main" id="{FD65A5A7-CA00-45EF-B5B1-78AD1D98CE00}"/>
                    </a:ext>
                  </a:extLst>
                </p:cNvPr>
                <p:cNvSpPr/>
                <p:nvPr/>
              </p:nvSpPr>
              <p:spPr>
                <a:xfrm>
                  <a:off x="466801" y="904735"/>
                  <a:ext cx="89535" cy="360045"/>
                </a:xfrm>
                <a:custGeom>
                  <a:avLst/>
                  <a:gdLst/>
                  <a:ahLst/>
                  <a:cxnLst/>
                  <a:rect l="l" t="t" r="r" b="b"/>
                  <a:pathLst>
                    <a:path w="89534" h="360044">
                      <a:moveTo>
                        <a:pt x="89204" y="359537"/>
                      </a:moveTo>
                      <a:lnTo>
                        <a:pt x="0" y="359537"/>
                      </a:lnTo>
                      <a:lnTo>
                        <a:pt x="0" y="0"/>
                      </a:lnTo>
                      <a:lnTo>
                        <a:pt x="89204" y="0"/>
                      </a:lnTo>
                      <a:lnTo>
                        <a:pt x="89204" y="359537"/>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173" name="bk object 17">
                  <a:extLst>
                    <a:ext uri="{FF2B5EF4-FFF2-40B4-BE49-F238E27FC236}">
                      <a16:creationId xmlns:a16="http://schemas.microsoft.com/office/drawing/2014/main" id="{4E3E16E7-56C8-4315-A9AB-FA151B6A300D}"/>
                    </a:ext>
                  </a:extLst>
                </p:cNvPr>
                <p:cNvSpPr/>
                <p:nvPr/>
              </p:nvSpPr>
              <p:spPr>
                <a:xfrm>
                  <a:off x="564603" y="945451"/>
                  <a:ext cx="89535" cy="319405"/>
                </a:xfrm>
                <a:custGeom>
                  <a:avLst/>
                  <a:gdLst/>
                  <a:ahLst/>
                  <a:cxnLst/>
                  <a:rect l="l" t="t" r="r" b="b"/>
                  <a:pathLst>
                    <a:path w="89534" h="319405">
                      <a:moveTo>
                        <a:pt x="89204" y="318820"/>
                      </a:moveTo>
                      <a:lnTo>
                        <a:pt x="0" y="318820"/>
                      </a:lnTo>
                      <a:lnTo>
                        <a:pt x="0" y="0"/>
                      </a:lnTo>
                      <a:lnTo>
                        <a:pt x="89204" y="0"/>
                      </a:lnTo>
                      <a:lnTo>
                        <a:pt x="89204" y="318820"/>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174" name="bk object 18">
                  <a:extLst>
                    <a:ext uri="{FF2B5EF4-FFF2-40B4-BE49-F238E27FC236}">
                      <a16:creationId xmlns:a16="http://schemas.microsoft.com/office/drawing/2014/main" id="{FD316B0E-B9D4-49DD-A3E1-F4431B0B35D4}"/>
                    </a:ext>
                  </a:extLst>
                </p:cNvPr>
                <p:cNvSpPr/>
                <p:nvPr/>
              </p:nvSpPr>
              <p:spPr>
                <a:xfrm>
                  <a:off x="760183" y="990587"/>
                  <a:ext cx="89535" cy="273685"/>
                </a:xfrm>
                <a:custGeom>
                  <a:avLst/>
                  <a:gdLst/>
                  <a:ahLst/>
                  <a:cxnLst/>
                  <a:rect l="l" t="t" r="r" b="b"/>
                  <a:pathLst>
                    <a:path w="89534" h="273684">
                      <a:moveTo>
                        <a:pt x="89204" y="273684"/>
                      </a:moveTo>
                      <a:lnTo>
                        <a:pt x="0" y="273684"/>
                      </a:lnTo>
                      <a:lnTo>
                        <a:pt x="0" y="0"/>
                      </a:lnTo>
                      <a:lnTo>
                        <a:pt x="89204" y="0"/>
                      </a:lnTo>
                      <a:lnTo>
                        <a:pt x="89204" y="273684"/>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175" name="bk object 19">
                  <a:extLst>
                    <a:ext uri="{FF2B5EF4-FFF2-40B4-BE49-F238E27FC236}">
                      <a16:creationId xmlns:a16="http://schemas.microsoft.com/office/drawing/2014/main" id="{ABD5C651-7C1F-4AA6-AD6A-F70D3EFCF147}"/>
                    </a:ext>
                  </a:extLst>
                </p:cNvPr>
                <p:cNvSpPr/>
                <p:nvPr/>
              </p:nvSpPr>
              <p:spPr>
                <a:xfrm>
                  <a:off x="1053566" y="1051013"/>
                  <a:ext cx="89535" cy="213360"/>
                </a:xfrm>
                <a:custGeom>
                  <a:avLst/>
                  <a:gdLst/>
                  <a:ahLst/>
                  <a:cxnLst/>
                  <a:rect l="l" t="t" r="r" b="b"/>
                  <a:pathLst>
                    <a:path w="89534" h="213359">
                      <a:moveTo>
                        <a:pt x="89204" y="213258"/>
                      </a:moveTo>
                      <a:lnTo>
                        <a:pt x="0" y="213258"/>
                      </a:lnTo>
                      <a:lnTo>
                        <a:pt x="0" y="0"/>
                      </a:lnTo>
                      <a:lnTo>
                        <a:pt x="89204" y="0"/>
                      </a:lnTo>
                      <a:lnTo>
                        <a:pt x="89204" y="21325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176" name="bk object 20">
                  <a:extLst>
                    <a:ext uri="{FF2B5EF4-FFF2-40B4-BE49-F238E27FC236}">
                      <a16:creationId xmlns:a16="http://schemas.microsoft.com/office/drawing/2014/main" id="{7CE2E153-4E1A-43DD-AEB3-76158DBDD121}"/>
                    </a:ext>
                  </a:extLst>
                </p:cNvPr>
                <p:cNvSpPr/>
                <p:nvPr/>
              </p:nvSpPr>
              <p:spPr>
                <a:xfrm>
                  <a:off x="2422651" y="1291926"/>
                  <a:ext cx="89535" cy="0"/>
                </a:xfrm>
                <a:custGeom>
                  <a:avLst/>
                  <a:gdLst/>
                  <a:ahLst/>
                  <a:cxnLst/>
                  <a:rect l="l" t="t" r="r" b="b"/>
                  <a:pathLst>
                    <a:path w="89535">
                      <a:moveTo>
                        <a:pt x="0" y="0"/>
                      </a:moveTo>
                      <a:lnTo>
                        <a:pt x="89192" y="0"/>
                      </a:lnTo>
                    </a:path>
                  </a:pathLst>
                </a:custGeom>
                <a:ln w="55308">
                  <a:solidFill>
                    <a:srgbClr val="D20000"/>
                  </a:solidFill>
                </a:ln>
              </p:spPr>
              <p:txBody>
                <a:bodyPr wrap="square" lIns="0" tIns="0" rIns="0" bIns="0" rtlCol="0"/>
                <a:lstStyle/>
                <a:p>
                  <a:endParaRPr sz="2000" dirty="0">
                    <a:solidFill>
                      <a:prstClr val="black"/>
                    </a:solidFill>
                    <a:latin typeface="Calibri"/>
                  </a:endParaRPr>
                </a:p>
              </p:txBody>
            </p:sp>
            <p:sp>
              <p:nvSpPr>
                <p:cNvPr id="1177" name="bk object 21">
                  <a:extLst>
                    <a:ext uri="{FF2B5EF4-FFF2-40B4-BE49-F238E27FC236}">
                      <a16:creationId xmlns:a16="http://schemas.microsoft.com/office/drawing/2014/main" id="{7D196B61-BE2E-47C9-BE68-B06895482C22}"/>
                    </a:ext>
                  </a:extLst>
                </p:cNvPr>
                <p:cNvSpPr/>
                <p:nvPr/>
              </p:nvSpPr>
              <p:spPr>
                <a:xfrm>
                  <a:off x="2911601" y="1264272"/>
                  <a:ext cx="89535" cy="601345"/>
                </a:xfrm>
                <a:custGeom>
                  <a:avLst/>
                  <a:gdLst/>
                  <a:ahLst/>
                  <a:cxnLst/>
                  <a:rect l="l" t="t" r="r" b="b"/>
                  <a:pathLst>
                    <a:path w="89535" h="601344">
                      <a:moveTo>
                        <a:pt x="89204" y="0"/>
                      </a:moveTo>
                      <a:lnTo>
                        <a:pt x="0" y="0"/>
                      </a:lnTo>
                      <a:lnTo>
                        <a:pt x="0" y="600722"/>
                      </a:lnTo>
                      <a:lnTo>
                        <a:pt x="89204" y="600722"/>
                      </a:lnTo>
                      <a:lnTo>
                        <a:pt x="89204" y="0"/>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178" name="bk object 22">
                  <a:extLst>
                    <a:ext uri="{FF2B5EF4-FFF2-40B4-BE49-F238E27FC236}">
                      <a16:creationId xmlns:a16="http://schemas.microsoft.com/office/drawing/2014/main" id="{2D3F8302-9379-4AC9-90C6-3B7EB2C2B122}"/>
                    </a:ext>
                  </a:extLst>
                </p:cNvPr>
                <p:cNvSpPr/>
                <p:nvPr/>
              </p:nvSpPr>
              <p:spPr>
                <a:xfrm>
                  <a:off x="3009404" y="1264272"/>
                  <a:ext cx="89535" cy="685800"/>
                </a:xfrm>
                <a:custGeom>
                  <a:avLst/>
                  <a:gdLst/>
                  <a:ahLst/>
                  <a:cxnLst/>
                  <a:rect l="l" t="t" r="r" b="b"/>
                  <a:pathLst>
                    <a:path w="89535" h="685800">
                      <a:moveTo>
                        <a:pt x="89204" y="0"/>
                      </a:moveTo>
                      <a:lnTo>
                        <a:pt x="0" y="0"/>
                      </a:lnTo>
                      <a:lnTo>
                        <a:pt x="0" y="685355"/>
                      </a:lnTo>
                      <a:lnTo>
                        <a:pt x="89204" y="685355"/>
                      </a:lnTo>
                      <a:lnTo>
                        <a:pt x="89204" y="0"/>
                      </a:lnTo>
                      <a:close/>
                    </a:path>
                  </a:pathLst>
                </a:custGeom>
                <a:solidFill>
                  <a:srgbClr val="D20000"/>
                </a:solidFill>
              </p:spPr>
              <p:txBody>
                <a:bodyPr wrap="square" lIns="0" tIns="0" rIns="0" bIns="0" rtlCol="0"/>
                <a:lstStyle/>
                <a:p>
                  <a:endParaRPr sz="2000" dirty="0">
                    <a:solidFill>
                      <a:prstClr val="black"/>
                    </a:solidFill>
                    <a:latin typeface="Calibri"/>
                  </a:endParaRPr>
                </a:p>
              </p:txBody>
            </p:sp>
          </p:grpSp>
          <p:grpSp>
            <p:nvGrpSpPr>
              <p:cNvPr id="1134" name="Group 1133">
                <a:extLst>
                  <a:ext uri="{FF2B5EF4-FFF2-40B4-BE49-F238E27FC236}">
                    <a16:creationId xmlns:a16="http://schemas.microsoft.com/office/drawing/2014/main" id="{0ED0E6A5-9F14-4B3F-88CE-F00B35B47C19}"/>
                  </a:ext>
                </a:extLst>
              </p:cNvPr>
              <p:cNvGrpSpPr>
                <a:grpSpLocks noChangeAspect="1"/>
              </p:cNvGrpSpPr>
              <p:nvPr/>
            </p:nvGrpSpPr>
            <p:grpSpPr>
              <a:xfrm>
                <a:off x="3218201" y="2215713"/>
                <a:ext cx="2965837" cy="1945949"/>
                <a:chOff x="369011" y="285165"/>
                <a:chExt cx="3121088" cy="2047812"/>
              </a:xfrm>
            </p:grpSpPr>
            <p:sp>
              <p:nvSpPr>
                <p:cNvPr id="1149" name="bk object 23">
                  <a:extLst>
                    <a:ext uri="{FF2B5EF4-FFF2-40B4-BE49-F238E27FC236}">
                      <a16:creationId xmlns:a16="http://schemas.microsoft.com/office/drawing/2014/main" id="{35C209E3-3C02-4C35-A0EA-C7524D4E7A5E}"/>
                    </a:ext>
                  </a:extLst>
                </p:cNvPr>
                <p:cNvSpPr/>
                <p:nvPr/>
              </p:nvSpPr>
              <p:spPr>
                <a:xfrm>
                  <a:off x="369011" y="285165"/>
                  <a:ext cx="89535" cy="979169"/>
                </a:xfrm>
                <a:custGeom>
                  <a:avLst/>
                  <a:gdLst/>
                  <a:ahLst/>
                  <a:cxnLst/>
                  <a:rect l="l" t="t" r="r" b="b"/>
                  <a:pathLst>
                    <a:path w="89534" h="979169">
                      <a:moveTo>
                        <a:pt x="89204" y="0"/>
                      </a:moveTo>
                      <a:lnTo>
                        <a:pt x="0" y="0"/>
                      </a:lnTo>
                      <a:lnTo>
                        <a:pt x="0" y="979106"/>
                      </a:lnTo>
                      <a:lnTo>
                        <a:pt x="89204" y="979106"/>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0" name="bk object 24">
                  <a:extLst>
                    <a:ext uri="{FF2B5EF4-FFF2-40B4-BE49-F238E27FC236}">
                      <a16:creationId xmlns:a16="http://schemas.microsoft.com/office/drawing/2014/main" id="{29DE544B-7751-41BE-8E92-E7F565DAA338}"/>
                    </a:ext>
                  </a:extLst>
                </p:cNvPr>
                <p:cNvSpPr/>
                <p:nvPr/>
              </p:nvSpPr>
              <p:spPr>
                <a:xfrm>
                  <a:off x="662393" y="974178"/>
                  <a:ext cx="89535" cy="290195"/>
                </a:xfrm>
                <a:custGeom>
                  <a:avLst/>
                  <a:gdLst/>
                  <a:ahLst/>
                  <a:cxnLst/>
                  <a:rect l="l" t="t" r="r" b="b"/>
                  <a:pathLst>
                    <a:path w="89534" h="290194">
                      <a:moveTo>
                        <a:pt x="89204" y="0"/>
                      </a:moveTo>
                      <a:lnTo>
                        <a:pt x="0" y="0"/>
                      </a:lnTo>
                      <a:lnTo>
                        <a:pt x="0" y="290093"/>
                      </a:lnTo>
                      <a:lnTo>
                        <a:pt x="89204" y="290093"/>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1" name="bk object 25">
                  <a:extLst>
                    <a:ext uri="{FF2B5EF4-FFF2-40B4-BE49-F238E27FC236}">
                      <a16:creationId xmlns:a16="http://schemas.microsoft.com/office/drawing/2014/main" id="{BEBB4382-2AE2-48E2-979E-7276FE217A68}"/>
                    </a:ext>
                  </a:extLst>
                </p:cNvPr>
                <p:cNvSpPr/>
                <p:nvPr/>
              </p:nvSpPr>
              <p:spPr>
                <a:xfrm>
                  <a:off x="857973" y="994333"/>
                  <a:ext cx="89535" cy="270510"/>
                </a:xfrm>
                <a:custGeom>
                  <a:avLst/>
                  <a:gdLst/>
                  <a:ahLst/>
                  <a:cxnLst/>
                  <a:rect l="l" t="t" r="r" b="b"/>
                  <a:pathLst>
                    <a:path w="89534" h="270509">
                      <a:moveTo>
                        <a:pt x="89204" y="0"/>
                      </a:moveTo>
                      <a:lnTo>
                        <a:pt x="0" y="0"/>
                      </a:lnTo>
                      <a:lnTo>
                        <a:pt x="0" y="269938"/>
                      </a:lnTo>
                      <a:lnTo>
                        <a:pt x="89204" y="269938"/>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2" name="bk object 26">
                  <a:extLst>
                    <a:ext uri="{FF2B5EF4-FFF2-40B4-BE49-F238E27FC236}">
                      <a16:creationId xmlns:a16="http://schemas.microsoft.com/office/drawing/2014/main" id="{E92CA929-0681-4B5E-AAA8-C1A0B1082C51}"/>
                    </a:ext>
                  </a:extLst>
                </p:cNvPr>
                <p:cNvSpPr/>
                <p:nvPr/>
              </p:nvSpPr>
              <p:spPr>
                <a:xfrm>
                  <a:off x="955763" y="1021816"/>
                  <a:ext cx="89535" cy="242570"/>
                </a:xfrm>
                <a:custGeom>
                  <a:avLst/>
                  <a:gdLst/>
                  <a:ahLst/>
                  <a:cxnLst/>
                  <a:rect l="l" t="t" r="r" b="b"/>
                  <a:pathLst>
                    <a:path w="89534" h="242569">
                      <a:moveTo>
                        <a:pt x="89204" y="0"/>
                      </a:moveTo>
                      <a:lnTo>
                        <a:pt x="0" y="0"/>
                      </a:lnTo>
                      <a:lnTo>
                        <a:pt x="0" y="242455"/>
                      </a:lnTo>
                      <a:lnTo>
                        <a:pt x="89204" y="242455"/>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3" name="bk object 27">
                  <a:extLst>
                    <a:ext uri="{FF2B5EF4-FFF2-40B4-BE49-F238E27FC236}">
                      <a16:creationId xmlns:a16="http://schemas.microsoft.com/office/drawing/2014/main" id="{0CB4F466-E18E-49FD-A4DD-A8812C238CB2}"/>
                    </a:ext>
                  </a:extLst>
                </p:cNvPr>
                <p:cNvSpPr/>
                <p:nvPr/>
              </p:nvSpPr>
              <p:spPr>
                <a:xfrm>
                  <a:off x="1151356" y="1056322"/>
                  <a:ext cx="89535" cy="208279"/>
                </a:xfrm>
                <a:custGeom>
                  <a:avLst/>
                  <a:gdLst/>
                  <a:ahLst/>
                  <a:cxnLst/>
                  <a:rect l="l" t="t" r="r" b="b"/>
                  <a:pathLst>
                    <a:path w="89534" h="208280">
                      <a:moveTo>
                        <a:pt x="89204" y="0"/>
                      </a:moveTo>
                      <a:lnTo>
                        <a:pt x="0" y="0"/>
                      </a:lnTo>
                      <a:lnTo>
                        <a:pt x="0" y="207949"/>
                      </a:lnTo>
                      <a:lnTo>
                        <a:pt x="89204" y="207949"/>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4" name="bk object 28">
                  <a:extLst>
                    <a:ext uri="{FF2B5EF4-FFF2-40B4-BE49-F238E27FC236}">
                      <a16:creationId xmlns:a16="http://schemas.microsoft.com/office/drawing/2014/main" id="{48D0ED4D-E233-46E0-98E0-744000738278}"/>
                    </a:ext>
                  </a:extLst>
                </p:cNvPr>
                <p:cNvSpPr/>
                <p:nvPr/>
              </p:nvSpPr>
              <p:spPr>
                <a:xfrm>
                  <a:off x="1249146" y="1086980"/>
                  <a:ext cx="89535" cy="177800"/>
                </a:xfrm>
                <a:custGeom>
                  <a:avLst/>
                  <a:gdLst/>
                  <a:ahLst/>
                  <a:cxnLst/>
                  <a:rect l="l" t="t" r="r" b="b"/>
                  <a:pathLst>
                    <a:path w="89534" h="177800">
                      <a:moveTo>
                        <a:pt x="89204" y="0"/>
                      </a:moveTo>
                      <a:lnTo>
                        <a:pt x="0" y="0"/>
                      </a:lnTo>
                      <a:lnTo>
                        <a:pt x="0" y="177291"/>
                      </a:lnTo>
                      <a:lnTo>
                        <a:pt x="89204" y="177291"/>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5" name="bk object 29">
                  <a:extLst>
                    <a:ext uri="{FF2B5EF4-FFF2-40B4-BE49-F238E27FC236}">
                      <a16:creationId xmlns:a16="http://schemas.microsoft.com/office/drawing/2014/main" id="{5FC5DEF7-0EE8-45D3-A396-B799C642A206}"/>
                    </a:ext>
                  </a:extLst>
                </p:cNvPr>
                <p:cNvSpPr/>
                <p:nvPr/>
              </p:nvSpPr>
              <p:spPr>
                <a:xfrm>
                  <a:off x="1346936" y="1148791"/>
                  <a:ext cx="89535" cy="115570"/>
                </a:xfrm>
                <a:custGeom>
                  <a:avLst/>
                  <a:gdLst/>
                  <a:ahLst/>
                  <a:cxnLst/>
                  <a:rect l="l" t="t" r="r" b="b"/>
                  <a:pathLst>
                    <a:path w="89534" h="115569">
                      <a:moveTo>
                        <a:pt x="89204" y="0"/>
                      </a:moveTo>
                      <a:lnTo>
                        <a:pt x="0" y="0"/>
                      </a:lnTo>
                      <a:lnTo>
                        <a:pt x="0" y="115481"/>
                      </a:lnTo>
                      <a:lnTo>
                        <a:pt x="89204" y="115481"/>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6" name="bk object 30">
                  <a:extLst>
                    <a:ext uri="{FF2B5EF4-FFF2-40B4-BE49-F238E27FC236}">
                      <a16:creationId xmlns:a16="http://schemas.microsoft.com/office/drawing/2014/main" id="{D39391B9-940E-4CDE-ADD8-97C4A7058195}"/>
                    </a:ext>
                  </a:extLst>
                </p:cNvPr>
                <p:cNvSpPr/>
                <p:nvPr/>
              </p:nvSpPr>
              <p:spPr>
                <a:xfrm>
                  <a:off x="1444726" y="1168844"/>
                  <a:ext cx="89535" cy="95885"/>
                </a:xfrm>
                <a:custGeom>
                  <a:avLst/>
                  <a:gdLst/>
                  <a:ahLst/>
                  <a:cxnLst/>
                  <a:rect l="l" t="t" r="r" b="b"/>
                  <a:pathLst>
                    <a:path w="89534" h="95884">
                      <a:moveTo>
                        <a:pt x="89204" y="0"/>
                      </a:moveTo>
                      <a:lnTo>
                        <a:pt x="0" y="0"/>
                      </a:lnTo>
                      <a:lnTo>
                        <a:pt x="0" y="95427"/>
                      </a:lnTo>
                      <a:lnTo>
                        <a:pt x="89204" y="95427"/>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7" name="bk object 31">
                  <a:extLst>
                    <a:ext uri="{FF2B5EF4-FFF2-40B4-BE49-F238E27FC236}">
                      <a16:creationId xmlns:a16="http://schemas.microsoft.com/office/drawing/2014/main" id="{B570DD30-18C2-4C57-ABA4-FEE6F6DBEB11}"/>
                    </a:ext>
                  </a:extLst>
                </p:cNvPr>
                <p:cNvSpPr/>
                <p:nvPr/>
              </p:nvSpPr>
              <p:spPr>
                <a:xfrm>
                  <a:off x="1542516" y="1204569"/>
                  <a:ext cx="89535" cy="60325"/>
                </a:xfrm>
                <a:custGeom>
                  <a:avLst/>
                  <a:gdLst/>
                  <a:ahLst/>
                  <a:cxnLst/>
                  <a:rect l="l" t="t" r="r" b="b"/>
                  <a:pathLst>
                    <a:path w="89535" h="60325">
                      <a:moveTo>
                        <a:pt x="89204" y="0"/>
                      </a:moveTo>
                      <a:lnTo>
                        <a:pt x="0" y="0"/>
                      </a:lnTo>
                      <a:lnTo>
                        <a:pt x="0" y="59702"/>
                      </a:lnTo>
                      <a:lnTo>
                        <a:pt x="89204" y="59702"/>
                      </a:lnTo>
                      <a:lnTo>
                        <a:pt x="89204" y="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58" name="bk object 32">
                  <a:extLst>
                    <a:ext uri="{FF2B5EF4-FFF2-40B4-BE49-F238E27FC236}">
                      <a16:creationId xmlns:a16="http://schemas.microsoft.com/office/drawing/2014/main" id="{E1691071-F49D-46BA-9F50-CDD7AFBFF204}"/>
                    </a:ext>
                  </a:extLst>
                </p:cNvPr>
                <p:cNvSpPr/>
                <p:nvPr/>
              </p:nvSpPr>
              <p:spPr>
                <a:xfrm>
                  <a:off x="1738109" y="1243291"/>
                  <a:ext cx="89535" cy="0"/>
                </a:xfrm>
                <a:custGeom>
                  <a:avLst/>
                  <a:gdLst/>
                  <a:ahLst/>
                  <a:cxnLst/>
                  <a:rect l="l" t="t" r="r" b="b"/>
                  <a:pathLst>
                    <a:path w="89535">
                      <a:moveTo>
                        <a:pt x="0" y="0"/>
                      </a:moveTo>
                      <a:lnTo>
                        <a:pt x="89204" y="0"/>
                      </a:lnTo>
                    </a:path>
                  </a:pathLst>
                </a:custGeom>
                <a:ln w="41960">
                  <a:solidFill>
                    <a:srgbClr val="62C7D2"/>
                  </a:solidFill>
                </a:ln>
              </p:spPr>
              <p:txBody>
                <a:bodyPr wrap="square" lIns="0" tIns="0" rIns="0" bIns="0" rtlCol="0"/>
                <a:lstStyle/>
                <a:p>
                  <a:endParaRPr sz="2000" dirty="0">
                    <a:solidFill>
                      <a:prstClr val="black"/>
                    </a:solidFill>
                    <a:latin typeface="Calibri"/>
                  </a:endParaRPr>
                </a:p>
              </p:txBody>
            </p:sp>
            <p:sp>
              <p:nvSpPr>
                <p:cNvPr id="1159" name="bk object 33">
                  <a:extLst>
                    <a:ext uri="{FF2B5EF4-FFF2-40B4-BE49-F238E27FC236}">
                      <a16:creationId xmlns:a16="http://schemas.microsoft.com/office/drawing/2014/main" id="{27525E1F-0E3C-4BC2-89B6-196C54093BC1}"/>
                    </a:ext>
                  </a:extLst>
                </p:cNvPr>
                <p:cNvSpPr/>
                <p:nvPr/>
              </p:nvSpPr>
              <p:spPr>
                <a:xfrm>
                  <a:off x="1835899" y="1247521"/>
                  <a:ext cx="89535" cy="0"/>
                </a:xfrm>
                <a:custGeom>
                  <a:avLst/>
                  <a:gdLst/>
                  <a:ahLst/>
                  <a:cxnLst/>
                  <a:rect l="l" t="t" r="r" b="b"/>
                  <a:pathLst>
                    <a:path w="89535">
                      <a:moveTo>
                        <a:pt x="0" y="0"/>
                      </a:moveTo>
                      <a:lnTo>
                        <a:pt x="89204" y="0"/>
                      </a:lnTo>
                    </a:path>
                  </a:pathLst>
                </a:custGeom>
                <a:ln w="33502">
                  <a:solidFill>
                    <a:srgbClr val="62C7D2"/>
                  </a:solidFill>
                </a:ln>
              </p:spPr>
              <p:txBody>
                <a:bodyPr wrap="square" lIns="0" tIns="0" rIns="0" bIns="0" rtlCol="0"/>
                <a:lstStyle/>
                <a:p>
                  <a:endParaRPr sz="2000" dirty="0">
                    <a:solidFill>
                      <a:prstClr val="black"/>
                    </a:solidFill>
                    <a:latin typeface="Calibri"/>
                  </a:endParaRPr>
                </a:p>
              </p:txBody>
            </p:sp>
            <p:sp>
              <p:nvSpPr>
                <p:cNvPr id="1160" name="bk object 34">
                  <a:extLst>
                    <a:ext uri="{FF2B5EF4-FFF2-40B4-BE49-F238E27FC236}">
                      <a16:creationId xmlns:a16="http://schemas.microsoft.com/office/drawing/2014/main" id="{7DD0485E-8446-49F2-B04B-77939BC1A28F}"/>
                    </a:ext>
                  </a:extLst>
                </p:cNvPr>
                <p:cNvSpPr/>
                <p:nvPr/>
              </p:nvSpPr>
              <p:spPr>
                <a:xfrm>
                  <a:off x="1933689" y="1248670"/>
                  <a:ext cx="89535" cy="0"/>
                </a:xfrm>
                <a:custGeom>
                  <a:avLst/>
                  <a:gdLst/>
                  <a:ahLst/>
                  <a:cxnLst/>
                  <a:rect l="l" t="t" r="r" b="b"/>
                  <a:pathLst>
                    <a:path w="89535">
                      <a:moveTo>
                        <a:pt x="0" y="0"/>
                      </a:moveTo>
                      <a:lnTo>
                        <a:pt x="89204" y="0"/>
                      </a:lnTo>
                    </a:path>
                  </a:pathLst>
                </a:custGeom>
                <a:ln w="31203">
                  <a:solidFill>
                    <a:srgbClr val="62C7D2"/>
                  </a:solidFill>
                </a:ln>
              </p:spPr>
              <p:txBody>
                <a:bodyPr wrap="square" lIns="0" tIns="0" rIns="0" bIns="0" rtlCol="0"/>
                <a:lstStyle/>
                <a:p>
                  <a:endParaRPr sz="2000" dirty="0">
                    <a:solidFill>
                      <a:prstClr val="black"/>
                    </a:solidFill>
                    <a:latin typeface="Calibri"/>
                  </a:endParaRPr>
                </a:p>
              </p:txBody>
            </p:sp>
            <p:sp>
              <p:nvSpPr>
                <p:cNvPr id="1161" name="bk object 35">
                  <a:extLst>
                    <a:ext uri="{FF2B5EF4-FFF2-40B4-BE49-F238E27FC236}">
                      <a16:creationId xmlns:a16="http://schemas.microsoft.com/office/drawing/2014/main" id="{8E3014C6-3820-4244-96A6-8AB4EE2C0B4E}"/>
                    </a:ext>
                  </a:extLst>
                </p:cNvPr>
                <p:cNvSpPr/>
                <p:nvPr/>
              </p:nvSpPr>
              <p:spPr>
                <a:xfrm>
                  <a:off x="2031492" y="1253191"/>
                  <a:ext cx="89535" cy="0"/>
                </a:xfrm>
                <a:custGeom>
                  <a:avLst/>
                  <a:gdLst/>
                  <a:ahLst/>
                  <a:cxnLst/>
                  <a:rect l="l" t="t" r="r" b="b"/>
                  <a:pathLst>
                    <a:path w="89535">
                      <a:moveTo>
                        <a:pt x="0" y="0"/>
                      </a:moveTo>
                      <a:lnTo>
                        <a:pt x="89204" y="0"/>
                      </a:lnTo>
                    </a:path>
                  </a:pathLst>
                </a:custGeom>
                <a:ln w="22161">
                  <a:solidFill>
                    <a:srgbClr val="62C7D2"/>
                  </a:solidFill>
                </a:ln>
              </p:spPr>
              <p:txBody>
                <a:bodyPr wrap="square" lIns="0" tIns="0" rIns="0" bIns="0" rtlCol="0"/>
                <a:lstStyle/>
                <a:p>
                  <a:endParaRPr sz="2000" dirty="0">
                    <a:solidFill>
                      <a:prstClr val="black"/>
                    </a:solidFill>
                    <a:latin typeface="Calibri"/>
                  </a:endParaRPr>
                </a:p>
              </p:txBody>
            </p:sp>
            <p:sp>
              <p:nvSpPr>
                <p:cNvPr id="1162" name="bk object 36">
                  <a:extLst>
                    <a:ext uri="{FF2B5EF4-FFF2-40B4-BE49-F238E27FC236}">
                      <a16:creationId xmlns:a16="http://schemas.microsoft.com/office/drawing/2014/main" id="{31AAF6AA-86DD-41A5-A233-ADC086AB58B8}"/>
                    </a:ext>
                  </a:extLst>
                </p:cNvPr>
                <p:cNvSpPr/>
                <p:nvPr/>
              </p:nvSpPr>
              <p:spPr>
                <a:xfrm>
                  <a:off x="2129282" y="1254594"/>
                  <a:ext cx="89535" cy="0"/>
                </a:xfrm>
                <a:custGeom>
                  <a:avLst/>
                  <a:gdLst/>
                  <a:ahLst/>
                  <a:cxnLst/>
                  <a:rect l="l" t="t" r="r" b="b"/>
                  <a:pathLst>
                    <a:path w="89535">
                      <a:moveTo>
                        <a:pt x="0" y="0"/>
                      </a:moveTo>
                      <a:lnTo>
                        <a:pt x="89192" y="0"/>
                      </a:lnTo>
                    </a:path>
                  </a:pathLst>
                </a:custGeom>
                <a:ln w="19354">
                  <a:solidFill>
                    <a:srgbClr val="62C7D2"/>
                  </a:solidFill>
                </a:ln>
              </p:spPr>
              <p:txBody>
                <a:bodyPr wrap="square" lIns="0" tIns="0" rIns="0" bIns="0" rtlCol="0"/>
                <a:lstStyle/>
                <a:p>
                  <a:endParaRPr sz="2000" dirty="0">
                    <a:solidFill>
                      <a:prstClr val="black"/>
                    </a:solidFill>
                    <a:latin typeface="Calibri"/>
                  </a:endParaRPr>
                </a:p>
              </p:txBody>
            </p:sp>
            <p:sp>
              <p:nvSpPr>
                <p:cNvPr id="1163" name="bk object 37">
                  <a:extLst>
                    <a:ext uri="{FF2B5EF4-FFF2-40B4-BE49-F238E27FC236}">
                      <a16:creationId xmlns:a16="http://schemas.microsoft.com/office/drawing/2014/main" id="{643FDA24-3205-46B3-84C2-E0F76E2DA43E}"/>
                    </a:ext>
                  </a:extLst>
                </p:cNvPr>
                <p:cNvSpPr/>
                <p:nvPr/>
              </p:nvSpPr>
              <p:spPr>
                <a:xfrm>
                  <a:off x="2324861" y="1282814"/>
                  <a:ext cx="89535" cy="0"/>
                </a:xfrm>
                <a:custGeom>
                  <a:avLst/>
                  <a:gdLst/>
                  <a:ahLst/>
                  <a:cxnLst/>
                  <a:rect l="l" t="t" r="r" b="b"/>
                  <a:pathLst>
                    <a:path w="89535">
                      <a:moveTo>
                        <a:pt x="0" y="0"/>
                      </a:moveTo>
                      <a:lnTo>
                        <a:pt x="89192" y="0"/>
                      </a:lnTo>
                    </a:path>
                  </a:pathLst>
                </a:custGeom>
                <a:ln w="37084">
                  <a:solidFill>
                    <a:srgbClr val="62C7D2"/>
                  </a:solidFill>
                </a:ln>
              </p:spPr>
              <p:txBody>
                <a:bodyPr wrap="square" lIns="0" tIns="0" rIns="0" bIns="0" rtlCol="0"/>
                <a:lstStyle/>
                <a:p>
                  <a:endParaRPr sz="2000" dirty="0">
                    <a:solidFill>
                      <a:prstClr val="black"/>
                    </a:solidFill>
                    <a:latin typeface="Calibri"/>
                  </a:endParaRPr>
                </a:p>
              </p:txBody>
            </p:sp>
            <p:sp>
              <p:nvSpPr>
                <p:cNvPr id="1164" name="bk object 38">
                  <a:extLst>
                    <a:ext uri="{FF2B5EF4-FFF2-40B4-BE49-F238E27FC236}">
                      <a16:creationId xmlns:a16="http://schemas.microsoft.com/office/drawing/2014/main" id="{BA2840EE-B080-44E4-A835-DB26175250E2}"/>
                    </a:ext>
                  </a:extLst>
                </p:cNvPr>
                <p:cNvSpPr/>
                <p:nvPr/>
              </p:nvSpPr>
              <p:spPr>
                <a:xfrm>
                  <a:off x="2520454" y="1264272"/>
                  <a:ext cx="89535" cy="62865"/>
                </a:xfrm>
                <a:custGeom>
                  <a:avLst/>
                  <a:gdLst/>
                  <a:ahLst/>
                  <a:cxnLst/>
                  <a:rect l="l" t="t" r="r" b="b"/>
                  <a:pathLst>
                    <a:path w="89535" h="62865">
                      <a:moveTo>
                        <a:pt x="89192" y="62407"/>
                      </a:moveTo>
                      <a:lnTo>
                        <a:pt x="0" y="62407"/>
                      </a:lnTo>
                      <a:lnTo>
                        <a:pt x="0" y="0"/>
                      </a:lnTo>
                      <a:lnTo>
                        <a:pt x="89192" y="0"/>
                      </a:lnTo>
                      <a:lnTo>
                        <a:pt x="89192" y="6240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65" name="bk object 39">
                  <a:extLst>
                    <a:ext uri="{FF2B5EF4-FFF2-40B4-BE49-F238E27FC236}">
                      <a16:creationId xmlns:a16="http://schemas.microsoft.com/office/drawing/2014/main" id="{B21FE097-99E4-4016-93B5-2EEB9F97DF00}"/>
                    </a:ext>
                  </a:extLst>
                </p:cNvPr>
                <p:cNvSpPr/>
                <p:nvPr/>
              </p:nvSpPr>
              <p:spPr>
                <a:xfrm>
                  <a:off x="2618244" y="1264272"/>
                  <a:ext cx="89535" cy="91440"/>
                </a:xfrm>
                <a:custGeom>
                  <a:avLst/>
                  <a:gdLst/>
                  <a:ahLst/>
                  <a:cxnLst/>
                  <a:rect l="l" t="t" r="r" b="b"/>
                  <a:pathLst>
                    <a:path w="89535" h="91440">
                      <a:moveTo>
                        <a:pt x="89192" y="91287"/>
                      </a:moveTo>
                      <a:lnTo>
                        <a:pt x="0" y="91287"/>
                      </a:lnTo>
                      <a:lnTo>
                        <a:pt x="0" y="0"/>
                      </a:lnTo>
                      <a:lnTo>
                        <a:pt x="89192" y="0"/>
                      </a:lnTo>
                      <a:lnTo>
                        <a:pt x="89192" y="9128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66" name="bk object 40">
                  <a:extLst>
                    <a:ext uri="{FF2B5EF4-FFF2-40B4-BE49-F238E27FC236}">
                      <a16:creationId xmlns:a16="http://schemas.microsoft.com/office/drawing/2014/main" id="{BB45E788-02E3-40B3-91AC-2B435F08D1ED}"/>
                    </a:ext>
                  </a:extLst>
                </p:cNvPr>
                <p:cNvSpPr/>
                <p:nvPr/>
              </p:nvSpPr>
              <p:spPr>
                <a:xfrm>
                  <a:off x="2716034" y="1264272"/>
                  <a:ext cx="89535" cy="274320"/>
                </a:xfrm>
                <a:custGeom>
                  <a:avLst/>
                  <a:gdLst/>
                  <a:ahLst/>
                  <a:cxnLst/>
                  <a:rect l="l" t="t" r="r" b="b"/>
                  <a:pathLst>
                    <a:path w="89535" h="274319">
                      <a:moveTo>
                        <a:pt x="89192" y="274015"/>
                      </a:moveTo>
                      <a:lnTo>
                        <a:pt x="0" y="274015"/>
                      </a:lnTo>
                      <a:lnTo>
                        <a:pt x="0" y="0"/>
                      </a:lnTo>
                      <a:lnTo>
                        <a:pt x="89192" y="0"/>
                      </a:lnTo>
                      <a:lnTo>
                        <a:pt x="89192" y="27401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67" name="bk object 41">
                  <a:extLst>
                    <a:ext uri="{FF2B5EF4-FFF2-40B4-BE49-F238E27FC236}">
                      <a16:creationId xmlns:a16="http://schemas.microsoft.com/office/drawing/2014/main" id="{D20E8BFD-9863-4FB7-ADD3-1C3A2519FAC4}"/>
                    </a:ext>
                  </a:extLst>
                </p:cNvPr>
                <p:cNvSpPr/>
                <p:nvPr/>
              </p:nvSpPr>
              <p:spPr>
                <a:xfrm>
                  <a:off x="2813811" y="1264272"/>
                  <a:ext cx="89535" cy="508000"/>
                </a:xfrm>
                <a:custGeom>
                  <a:avLst/>
                  <a:gdLst/>
                  <a:ahLst/>
                  <a:cxnLst/>
                  <a:rect l="l" t="t" r="r" b="b"/>
                  <a:pathLst>
                    <a:path w="89535" h="508000">
                      <a:moveTo>
                        <a:pt x="89204" y="507847"/>
                      </a:moveTo>
                      <a:lnTo>
                        <a:pt x="0" y="507847"/>
                      </a:lnTo>
                      <a:lnTo>
                        <a:pt x="0" y="0"/>
                      </a:lnTo>
                      <a:lnTo>
                        <a:pt x="89204" y="0"/>
                      </a:lnTo>
                      <a:lnTo>
                        <a:pt x="89204" y="50784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68" name="bk object 42">
                  <a:extLst>
                    <a:ext uri="{FF2B5EF4-FFF2-40B4-BE49-F238E27FC236}">
                      <a16:creationId xmlns:a16="http://schemas.microsoft.com/office/drawing/2014/main" id="{C0213284-0CB6-4C98-8980-414C6D0FDB9C}"/>
                    </a:ext>
                  </a:extLst>
                </p:cNvPr>
                <p:cNvSpPr/>
                <p:nvPr/>
              </p:nvSpPr>
              <p:spPr>
                <a:xfrm>
                  <a:off x="3107194" y="1264272"/>
                  <a:ext cx="89535" cy="690245"/>
                </a:xfrm>
                <a:custGeom>
                  <a:avLst/>
                  <a:gdLst/>
                  <a:ahLst/>
                  <a:cxnLst/>
                  <a:rect l="l" t="t" r="r" b="b"/>
                  <a:pathLst>
                    <a:path w="89535" h="690244">
                      <a:moveTo>
                        <a:pt x="89204" y="690105"/>
                      </a:moveTo>
                      <a:lnTo>
                        <a:pt x="0" y="690105"/>
                      </a:lnTo>
                      <a:lnTo>
                        <a:pt x="0" y="0"/>
                      </a:lnTo>
                      <a:lnTo>
                        <a:pt x="89204" y="0"/>
                      </a:lnTo>
                      <a:lnTo>
                        <a:pt x="89204" y="69010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69" name="bk object 43">
                  <a:extLst>
                    <a:ext uri="{FF2B5EF4-FFF2-40B4-BE49-F238E27FC236}">
                      <a16:creationId xmlns:a16="http://schemas.microsoft.com/office/drawing/2014/main" id="{1F32152C-3E72-4EB1-9A5E-AEF7B1C4AB68}"/>
                    </a:ext>
                  </a:extLst>
                </p:cNvPr>
                <p:cNvSpPr/>
                <p:nvPr/>
              </p:nvSpPr>
              <p:spPr>
                <a:xfrm>
                  <a:off x="3204984" y="1264272"/>
                  <a:ext cx="89535" cy="1068705"/>
                </a:xfrm>
                <a:custGeom>
                  <a:avLst/>
                  <a:gdLst/>
                  <a:ahLst/>
                  <a:cxnLst/>
                  <a:rect l="l" t="t" r="r" b="b"/>
                  <a:pathLst>
                    <a:path w="89535" h="1068705">
                      <a:moveTo>
                        <a:pt x="89204" y="1068298"/>
                      </a:moveTo>
                      <a:lnTo>
                        <a:pt x="0" y="1068298"/>
                      </a:lnTo>
                      <a:lnTo>
                        <a:pt x="0" y="0"/>
                      </a:lnTo>
                      <a:lnTo>
                        <a:pt x="89204" y="0"/>
                      </a:lnTo>
                      <a:lnTo>
                        <a:pt x="89204" y="106829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70" name="bk object 44">
                  <a:extLst>
                    <a:ext uri="{FF2B5EF4-FFF2-40B4-BE49-F238E27FC236}">
                      <a16:creationId xmlns:a16="http://schemas.microsoft.com/office/drawing/2014/main" id="{F5491305-5B94-4DA5-94E9-1D59582BEB2F}"/>
                    </a:ext>
                  </a:extLst>
                </p:cNvPr>
                <p:cNvSpPr/>
                <p:nvPr/>
              </p:nvSpPr>
              <p:spPr>
                <a:xfrm>
                  <a:off x="3302774" y="1264272"/>
                  <a:ext cx="89535" cy="1068705"/>
                </a:xfrm>
                <a:custGeom>
                  <a:avLst/>
                  <a:gdLst/>
                  <a:ahLst/>
                  <a:cxnLst/>
                  <a:rect l="l" t="t" r="r" b="b"/>
                  <a:pathLst>
                    <a:path w="89535" h="1068705">
                      <a:moveTo>
                        <a:pt x="89204" y="1068298"/>
                      </a:moveTo>
                      <a:lnTo>
                        <a:pt x="0" y="1068298"/>
                      </a:lnTo>
                      <a:lnTo>
                        <a:pt x="0" y="0"/>
                      </a:lnTo>
                      <a:lnTo>
                        <a:pt x="89204" y="0"/>
                      </a:lnTo>
                      <a:lnTo>
                        <a:pt x="89204" y="106829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71" name="bk object 45">
                  <a:extLst>
                    <a:ext uri="{FF2B5EF4-FFF2-40B4-BE49-F238E27FC236}">
                      <a16:creationId xmlns:a16="http://schemas.microsoft.com/office/drawing/2014/main" id="{7B38C2E1-8D96-457D-981B-6725C925A537}"/>
                    </a:ext>
                  </a:extLst>
                </p:cNvPr>
                <p:cNvSpPr/>
                <p:nvPr/>
              </p:nvSpPr>
              <p:spPr>
                <a:xfrm>
                  <a:off x="3400564" y="1264272"/>
                  <a:ext cx="89535" cy="1068705"/>
                </a:xfrm>
                <a:custGeom>
                  <a:avLst/>
                  <a:gdLst/>
                  <a:ahLst/>
                  <a:cxnLst/>
                  <a:rect l="l" t="t" r="r" b="b"/>
                  <a:pathLst>
                    <a:path w="89535" h="1068705">
                      <a:moveTo>
                        <a:pt x="89204" y="1068298"/>
                      </a:moveTo>
                      <a:lnTo>
                        <a:pt x="0" y="1068298"/>
                      </a:lnTo>
                      <a:lnTo>
                        <a:pt x="0" y="0"/>
                      </a:lnTo>
                      <a:lnTo>
                        <a:pt x="89204" y="0"/>
                      </a:lnTo>
                      <a:lnTo>
                        <a:pt x="89204" y="1068298"/>
                      </a:lnTo>
                      <a:close/>
                    </a:path>
                  </a:pathLst>
                </a:custGeom>
                <a:solidFill>
                  <a:srgbClr val="62C7D2"/>
                </a:solidFill>
              </p:spPr>
              <p:txBody>
                <a:bodyPr wrap="square" lIns="0" tIns="0" rIns="0" bIns="0" rtlCol="0"/>
                <a:lstStyle/>
                <a:p>
                  <a:endParaRPr sz="2000" dirty="0">
                    <a:solidFill>
                      <a:prstClr val="black"/>
                    </a:solidFill>
                    <a:latin typeface="Calibri"/>
                  </a:endParaRPr>
                </a:p>
              </p:txBody>
            </p:sp>
          </p:grpSp>
          <p:sp>
            <p:nvSpPr>
              <p:cNvPr id="1135" name="object 8">
                <a:extLst>
                  <a:ext uri="{FF2B5EF4-FFF2-40B4-BE49-F238E27FC236}">
                    <a16:creationId xmlns:a16="http://schemas.microsoft.com/office/drawing/2014/main" id="{C9379AFB-4B94-4B40-B636-62973E7F87A4}"/>
                  </a:ext>
                </a:extLst>
              </p:cNvPr>
              <p:cNvSpPr>
                <a:spLocks noChangeAspect="1"/>
              </p:cNvSpPr>
              <p:nvPr/>
            </p:nvSpPr>
            <p:spPr>
              <a:xfrm>
                <a:off x="3202177" y="3146117"/>
                <a:ext cx="3048446" cy="0"/>
              </a:xfrm>
              <a:custGeom>
                <a:avLst/>
                <a:gdLst/>
                <a:ahLst/>
                <a:cxnLst/>
                <a:rect l="l" t="t" r="r" b="b"/>
                <a:pathLst>
                  <a:path w="3208020">
                    <a:moveTo>
                      <a:pt x="3207537" y="0"/>
                    </a:moveTo>
                    <a:lnTo>
                      <a:pt x="0" y="0"/>
                    </a:lnTo>
                  </a:path>
                </a:pathLst>
              </a:custGeom>
              <a:ln w="9525">
                <a:solidFill>
                  <a:srgbClr val="231F20"/>
                </a:solidFill>
              </a:ln>
            </p:spPr>
            <p:txBody>
              <a:bodyPr wrap="square" lIns="0" tIns="0" rIns="0" bIns="0" rtlCol="0"/>
              <a:lstStyle/>
              <a:p>
                <a:endParaRPr sz="2000" dirty="0">
                  <a:solidFill>
                    <a:prstClr val="black"/>
                  </a:solidFill>
                  <a:latin typeface="Calibri"/>
                </a:endParaRPr>
              </a:p>
            </p:txBody>
          </p:sp>
          <p:sp>
            <p:nvSpPr>
              <p:cNvPr id="1136" name="object 9">
                <a:extLst>
                  <a:ext uri="{FF2B5EF4-FFF2-40B4-BE49-F238E27FC236}">
                    <a16:creationId xmlns:a16="http://schemas.microsoft.com/office/drawing/2014/main" id="{F4016A7C-2BA0-4B6F-B3BF-119157E0B833}"/>
                  </a:ext>
                </a:extLst>
              </p:cNvPr>
              <p:cNvSpPr>
                <a:spLocks noChangeAspect="1"/>
              </p:cNvSpPr>
              <p:nvPr/>
            </p:nvSpPr>
            <p:spPr>
              <a:xfrm>
                <a:off x="3202177" y="3449079"/>
                <a:ext cx="3048446" cy="0"/>
              </a:xfrm>
              <a:custGeom>
                <a:avLst/>
                <a:gdLst/>
                <a:ahLst/>
                <a:cxnLst/>
                <a:rect l="l" t="t" r="r" b="b"/>
                <a:pathLst>
                  <a:path w="3208020">
                    <a:moveTo>
                      <a:pt x="3207537" y="0"/>
                    </a:moveTo>
                    <a:lnTo>
                      <a:pt x="0" y="0"/>
                    </a:lnTo>
                  </a:path>
                </a:pathLst>
              </a:custGeom>
              <a:ln w="9525">
                <a:solidFill>
                  <a:srgbClr val="231F20"/>
                </a:solidFill>
                <a:prstDash val="sysDash"/>
              </a:ln>
            </p:spPr>
            <p:txBody>
              <a:bodyPr wrap="square" lIns="0" tIns="0" rIns="0" bIns="0" rtlCol="0"/>
              <a:lstStyle/>
              <a:p>
                <a:endParaRPr sz="2000" dirty="0">
                  <a:solidFill>
                    <a:prstClr val="black"/>
                  </a:solidFill>
                  <a:latin typeface="Calibri"/>
                </a:endParaRPr>
              </a:p>
            </p:txBody>
          </p:sp>
          <p:grpSp>
            <p:nvGrpSpPr>
              <p:cNvPr id="1137" name="Group 1136">
                <a:extLst>
                  <a:ext uri="{FF2B5EF4-FFF2-40B4-BE49-F238E27FC236}">
                    <a16:creationId xmlns:a16="http://schemas.microsoft.com/office/drawing/2014/main" id="{9B3B59F6-286F-4882-9143-94C44D7E361F}"/>
                  </a:ext>
                </a:extLst>
              </p:cNvPr>
              <p:cNvGrpSpPr>
                <a:grpSpLocks noChangeAspect="1"/>
              </p:cNvGrpSpPr>
              <p:nvPr/>
            </p:nvGrpSpPr>
            <p:grpSpPr>
              <a:xfrm>
                <a:off x="2814302" y="2054873"/>
                <a:ext cx="318195" cy="2180516"/>
                <a:chOff x="142233" y="168856"/>
                <a:chExt cx="273455" cy="2526790"/>
              </a:xfrm>
            </p:grpSpPr>
            <p:sp>
              <p:nvSpPr>
                <p:cNvPr id="1138" name="object 2">
                  <a:extLst>
                    <a:ext uri="{FF2B5EF4-FFF2-40B4-BE49-F238E27FC236}">
                      <a16:creationId xmlns:a16="http://schemas.microsoft.com/office/drawing/2014/main" id="{66EB8DA0-4557-4C75-81CF-F4FC08DFAD05}"/>
                    </a:ext>
                  </a:extLst>
                </p:cNvPr>
                <p:cNvSpPr txBox="1"/>
                <p:nvPr/>
              </p:nvSpPr>
              <p:spPr>
                <a:xfrm>
                  <a:off x="210759" y="168856"/>
                  <a:ext cx="204929" cy="172786"/>
                </a:xfrm>
                <a:prstGeom prst="rect">
                  <a:avLst/>
                </a:prstGeom>
              </p:spPr>
              <p:txBody>
                <a:bodyPr vert="horz" wrap="square" lIns="0" tIns="12700" rIns="0" bIns="0" rtlCol="0">
                  <a:spAutoFit/>
                </a:bodyPr>
                <a:lstStyle/>
                <a:p>
                  <a:pPr marL="42544" algn="ctr">
                    <a:spcBef>
                      <a:spcPts val="100"/>
                    </a:spcBef>
                  </a:pPr>
                  <a:r>
                    <a:rPr sz="900" spc="-5" dirty="0">
                      <a:solidFill>
                        <a:srgbClr val="010202"/>
                      </a:solidFill>
                      <a:latin typeface="Arial Narrow" panose="020B0606020202030204" pitchFamily="34" charset="0"/>
                      <a:ea typeface="Helvetica Neue LT Std 57 Condensed" charset="0"/>
                      <a:cs typeface="Helvetica Neue LT Std 57 Condensed" charset="0"/>
                    </a:rPr>
                    <a:t>100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39" name="object 2">
                  <a:extLst>
                    <a:ext uri="{FF2B5EF4-FFF2-40B4-BE49-F238E27FC236}">
                      <a16:creationId xmlns:a16="http://schemas.microsoft.com/office/drawing/2014/main" id="{F6508C3E-4154-4269-BE50-188995A9F29B}"/>
                    </a:ext>
                  </a:extLst>
                </p:cNvPr>
                <p:cNvSpPr txBox="1"/>
                <p:nvPr/>
              </p:nvSpPr>
              <p:spPr>
                <a:xfrm>
                  <a:off x="261653" y="410780"/>
                  <a:ext cx="148578" cy="172786"/>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80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0" name="object 2">
                  <a:extLst>
                    <a:ext uri="{FF2B5EF4-FFF2-40B4-BE49-F238E27FC236}">
                      <a16:creationId xmlns:a16="http://schemas.microsoft.com/office/drawing/2014/main" id="{FA718F75-DB94-45A9-A83E-30351A90EA52}"/>
                    </a:ext>
                  </a:extLst>
                </p:cNvPr>
                <p:cNvSpPr txBox="1"/>
                <p:nvPr/>
              </p:nvSpPr>
              <p:spPr>
                <a:xfrm>
                  <a:off x="261653" y="643256"/>
                  <a:ext cx="148578" cy="172786"/>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60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1" name="object 2">
                  <a:extLst>
                    <a:ext uri="{FF2B5EF4-FFF2-40B4-BE49-F238E27FC236}">
                      <a16:creationId xmlns:a16="http://schemas.microsoft.com/office/drawing/2014/main" id="{4FB67E05-D5D3-431A-9418-71CF6A8E54A3}"/>
                    </a:ext>
                  </a:extLst>
                </p:cNvPr>
                <p:cNvSpPr txBox="1"/>
                <p:nvPr/>
              </p:nvSpPr>
              <p:spPr>
                <a:xfrm>
                  <a:off x="261653" y="878489"/>
                  <a:ext cx="148578" cy="172786"/>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40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2" name="object 2">
                  <a:extLst>
                    <a:ext uri="{FF2B5EF4-FFF2-40B4-BE49-F238E27FC236}">
                      <a16:creationId xmlns:a16="http://schemas.microsoft.com/office/drawing/2014/main" id="{F5EEE986-71B2-4511-930F-6BEEE39A5BEB}"/>
                    </a:ext>
                  </a:extLst>
                </p:cNvPr>
                <p:cNvSpPr txBox="1"/>
                <p:nvPr/>
              </p:nvSpPr>
              <p:spPr>
                <a:xfrm>
                  <a:off x="261653" y="1125861"/>
                  <a:ext cx="148578" cy="172786"/>
                </a:xfrm>
                <a:prstGeom prst="rect">
                  <a:avLst/>
                </a:prstGeom>
              </p:spPr>
              <p:txBody>
                <a:bodyPr vert="horz" wrap="square" lIns="0" tIns="12700" rIns="0" bIns="0" rtlCol="0">
                  <a:spAutoFit/>
                </a:bodyPr>
                <a:lstStyle/>
                <a:p>
                  <a:pPr marL="42544" algn="ctr">
                    <a:spcBef>
                      <a:spcPts val="100"/>
                    </a:spcBef>
                  </a:pPr>
                  <a:r>
                    <a:rPr lang="is-IS" sz="900" spc="-5" dirty="0">
                      <a:solidFill>
                        <a:srgbClr val="010202"/>
                      </a:solidFill>
                      <a:latin typeface="Arial Narrow" panose="020B0606020202030204" pitchFamily="34" charset="0"/>
                      <a:ea typeface="Helvetica Neue LT Std 57 Condensed" charset="0"/>
                      <a:cs typeface="Helvetica Neue LT Std 57 Condensed" charset="0"/>
                    </a:rPr>
                    <a:t>20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3" name="object 2">
                  <a:extLst>
                    <a:ext uri="{FF2B5EF4-FFF2-40B4-BE49-F238E27FC236}">
                      <a16:creationId xmlns:a16="http://schemas.microsoft.com/office/drawing/2014/main" id="{185F6B98-30A4-4FFD-9E88-48A016077B53}"/>
                    </a:ext>
                  </a:extLst>
                </p:cNvPr>
                <p:cNvSpPr txBox="1"/>
                <p:nvPr/>
              </p:nvSpPr>
              <p:spPr>
                <a:xfrm>
                  <a:off x="311929" y="1350444"/>
                  <a:ext cx="98302" cy="172786"/>
                </a:xfrm>
                <a:prstGeom prst="rect">
                  <a:avLst/>
                </a:prstGeom>
              </p:spPr>
              <p:txBody>
                <a:bodyPr vert="horz" wrap="square" lIns="0" tIns="12700" rIns="0" bIns="0" rtlCol="0">
                  <a:spAutoFit/>
                </a:bodyPr>
                <a:lstStyle/>
                <a:p>
                  <a:pPr marL="42544" algn="ctr">
                    <a:spcBef>
                      <a:spcPts val="100"/>
                    </a:spcBef>
                  </a:pPr>
                  <a:r>
                    <a:rPr lang="en-US" sz="900" dirty="0">
                      <a:solidFill>
                        <a:srgbClr val="010202"/>
                      </a:solidFill>
                      <a:latin typeface="Arial Narrow" panose="020B0606020202030204" pitchFamily="34" charset="0"/>
                      <a:ea typeface="Helvetica Neue LT Std 57 Condensed" charset="0"/>
                      <a:cs typeface="Helvetica Neue LT Std 57 Condensed" charset="0"/>
                    </a:rPr>
                    <a:t>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4" name="object 2">
                  <a:extLst>
                    <a:ext uri="{FF2B5EF4-FFF2-40B4-BE49-F238E27FC236}">
                      <a16:creationId xmlns:a16="http://schemas.microsoft.com/office/drawing/2014/main" id="{4AB639F6-1B18-4A86-BF8A-24F711C3C2A9}"/>
                    </a:ext>
                  </a:extLst>
                </p:cNvPr>
                <p:cNvSpPr txBox="1"/>
                <p:nvPr/>
              </p:nvSpPr>
              <p:spPr>
                <a:xfrm>
                  <a:off x="210481" y="1566598"/>
                  <a:ext cx="199750" cy="172786"/>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–2</a:t>
                  </a:r>
                  <a:r>
                    <a:rPr lang="en-US" sz="900" spc="-5" dirty="0">
                      <a:solidFill>
                        <a:srgbClr val="010202"/>
                      </a:solidFill>
                      <a:latin typeface="Arial Narrow" panose="020B0606020202030204" pitchFamily="34" charset="0"/>
                      <a:ea typeface="Helvetica Neue LT Std 57 Condensed" charset="0"/>
                      <a:cs typeface="Helvetica Neue LT Std 57 Condensed" charset="0"/>
                    </a:rPr>
                    <a:t>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5" name="object 2">
                  <a:extLst>
                    <a:ext uri="{FF2B5EF4-FFF2-40B4-BE49-F238E27FC236}">
                      <a16:creationId xmlns:a16="http://schemas.microsoft.com/office/drawing/2014/main" id="{4651515A-AC7D-41B8-8A3B-FE2C5243FF98}"/>
                    </a:ext>
                  </a:extLst>
                </p:cNvPr>
                <p:cNvSpPr txBox="1"/>
                <p:nvPr/>
              </p:nvSpPr>
              <p:spPr>
                <a:xfrm>
                  <a:off x="207091" y="1810244"/>
                  <a:ext cx="203140" cy="172786"/>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40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6" name="object 2">
                  <a:extLst>
                    <a:ext uri="{FF2B5EF4-FFF2-40B4-BE49-F238E27FC236}">
                      <a16:creationId xmlns:a16="http://schemas.microsoft.com/office/drawing/2014/main" id="{E1FAD017-ECC5-4D92-AC80-3A576C24CFDE}"/>
                    </a:ext>
                  </a:extLst>
                </p:cNvPr>
                <p:cNvSpPr txBox="1"/>
                <p:nvPr/>
              </p:nvSpPr>
              <p:spPr>
                <a:xfrm>
                  <a:off x="197736" y="2043635"/>
                  <a:ext cx="212495" cy="172786"/>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60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7" name="object 2">
                  <a:extLst>
                    <a:ext uri="{FF2B5EF4-FFF2-40B4-BE49-F238E27FC236}">
                      <a16:creationId xmlns:a16="http://schemas.microsoft.com/office/drawing/2014/main" id="{895496BB-0D5B-474B-8D46-A83916AEDCA2}"/>
                    </a:ext>
                  </a:extLst>
                </p:cNvPr>
                <p:cNvSpPr txBox="1"/>
                <p:nvPr/>
              </p:nvSpPr>
              <p:spPr>
                <a:xfrm>
                  <a:off x="187794" y="2275409"/>
                  <a:ext cx="222436" cy="172786"/>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80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1148" name="object 2">
                  <a:extLst>
                    <a:ext uri="{FF2B5EF4-FFF2-40B4-BE49-F238E27FC236}">
                      <a16:creationId xmlns:a16="http://schemas.microsoft.com/office/drawing/2014/main" id="{6C7465B1-DE08-4892-9B6A-0CD755CCF0FE}"/>
                    </a:ext>
                  </a:extLst>
                </p:cNvPr>
                <p:cNvSpPr txBox="1"/>
                <p:nvPr/>
              </p:nvSpPr>
              <p:spPr>
                <a:xfrm>
                  <a:off x="142233" y="2522860"/>
                  <a:ext cx="262542" cy="172786"/>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100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grpSp>
        </p:grpSp>
        <p:grpSp>
          <p:nvGrpSpPr>
            <p:cNvPr id="964" name="Group 963">
              <a:extLst>
                <a:ext uri="{FF2B5EF4-FFF2-40B4-BE49-F238E27FC236}">
                  <a16:creationId xmlns:a16="http://schemas.microsoft.com/office/drawing/2014/main" id="{F7A83C49-44BC-4FBF-8374-5792A0EA4216}"/>
                </a:ext>
              </a:extLst>
            </p:cNvPr>
            <p:cNvGrpSpPr>
              <a:grpSpLocks noChangeAspect="1"/>
            </p:cNvGrpSpPr>
            <p:nvPr/>
          </p:nvGrpSpPr>
          <p:grpSpPr>
            <a:xfrm>
              <a:off x="4824913" y="2057258"/>
              <a:ext cx="3031120" cy="2067862"/>
              <a:chOff x="4870565" y="1967080"/>
              <a:chExt cx="3422337" cy="2334753"/>
            </a:xfrm>
          </p:grpSpPr>
          <p:sp>
            <p:nvSpPr>
              <p:cNvPr id="965" name="object 28">
                <a:extLst>
                  <a:ext uri="{FF2B5EF4-FFF2-40B4-BE49-F238E27FC236}">
                    <a16:creationId xmlns:a16="http://schemas.microsoft.com/office/drawing/2014/main" id="{415A1DCF-F088-4E53-AF38-3A969BA53C67}"/>
                  </a:ext>
                </a:extLst>
              </p:cNvPr>
              <p:cNvSpPr txBox="1"/>
              <p:nvPr/>
            </p:nvSpPr>
            <p:spPr>
              <a:xfrm>
                <a:off x="6498536" y="4118378"/>
                <a:ext cx="689342" cy="183455"/>
              </a:xfrm>
              <a:prstGeom prst="rect">
                <a:avLst/>
              </a:prstGeom>
            </p:spPr>
            <p:txBody>
              <a:bodyPr vert="horz" wrap="square" lIns="0" tIns="12700" rIns="0" bIns="0" rtlCol="0">
                <a:spAutoFit/>
              </a:bodyPr>
              <a:lstStyle/>
              <a:p>
                <a:pPr marL="12700">
                  <a:spcBef>
                    <a:spcPts val="100"/>
                  </a:spcBef>
                </a:pPr>
                <a:r>
                  <a:rPr sz="1100" b="1" dirty="0">
                    <a:solidFill>
                      <a:srgbClr val="010202"/>
                    </a:solidFill>
                    <a:latin typeface="Arial Narrow" panose="020B0606020202030204" pitchFamily="34" charset="0"/>
                    <a:cs typeface="Arial"/>
                  </a:rPr>
                  <a:t>Patients</a:t>
                </a:r>
                <a:endParaRPr sz="1051" dirty="0">
                  <a:solidFill>
                    <a:prstClr val="black"/>
                  </a:solidFill>
                  <a:latin typeface="Arial Narrow" panose="020B0606020202030204" pitchFamily="34" charset="0"/>
                  <a:cs typeface="Arial"/>
                </a:endParaRPr>
              </a:p>
            </p:txBody>
          </p:sp>
          <p:grpSp>
            <p:nvGrpSpPr>
              <p:cNvPr id="966" name="Group 965">
                <a:extLst>
                  <a:ext uri="{FF2B5EF4-FFF2-40B4-BE49-F238E27FC236}">
                    <a16:creationId xmlns:a16="http://schemas.microsoft.com/office/drawing/2014/main" id="{972AE221-6112-4552-8D1D-5B57C2CDCB67}"/>
                  </a:ext>
                </a:extLst>
              </p:cNvPr>
              <p:cNvGrpSpPr/>
              <p:nvPr/>
            </p:nvGrpSpPr>
            <p:grpSpPr>
              <a:xfrm>
                <a:off x="5287916" y="2126010"/>
                <a:ext cx="2942437" cy="2030074"/>
                <a:chOff x="8802836" y="3322974"/>
                <a:chExt cx="2942437" cy="2030074"/>
              </a:xfrm>
            </p:grpSpPr>
            <p:sp>
              <p:nvSpPr>
                <p:cNvPr id="995" name="bk object 108">
                  <a:extLst>
                    <a:ext uri="{FF2B5EF4-FFF2-40B4-BE49-F238E27FC236}">
                      <a16:creationId xmlns:a16="http://schemas.microsoft.com/office/drawing/2014/main" id="{5536662A-CAD2-4060-99C0-37DAB107FF8A}"/>
                    </a:ext>
                  </a:extLst>
                </p:cNvPr>
                <p:cNvSpPr/>
                <p:nvPr/>
              </p:nvSpPr>
              <p:spPr>
                <a:xfrm>
                  <a:off x="8825057" y="3499856"/>
                  <a:ext cx="0" cy="839137"/>
                </a:xfrm>
                <a:custGeom>
                  <a:avLst/>
                  <a:gdLst/>
                  <a:ahLst/>
                  <a:cxnLst/>
                  <a:rect l="l" t="t" r="r" b="b"/>
                  <a:pathLst>
                    <a:path h="883919">
                      <a:moveTo>
                        <a:pt x="0" y="0"/>
                      </a:moveTo>
                      <a:lnTo>
                        <a:pt x="0" y="883386"/>
                      </a:lnTo>
                    </a:path>
                  </a:pathLst>
                </a:custGeom>
                <a:ln w="20205">
                  <a:solidFill>
                    <a:srgbClr val="404040"/>
                  </a:solidFill>
                </a:ln>
              </p:spPr>
              <p:txBody>
                <a:bodyPr wrap="square" lIns="0" tIns="0" rIns="0" bIns="0" rtlCol="0"/>
                <a:lstStyle/>
                <a:p>
                  <a:endParaRPr sz="2000" dirty="0">
                    <a:solidFill>
                      <a:prstClr val="black"/>
                    </a:solidFill>
                    <a:latin typeface="Calibri"/>
                  </a:endParaRPr>
                </a:p>
              </p:txBody>
            </p:sp>
            <p:sp>
              <p:nvSpPr>
                <p:cNvPr id="996" name="bk object 109">
                  <a:extLst>
                    <a:ext uri="{FF2B5EF4-FFF2-40B4-BE49-F238E27FC236}">
                      <a16:creationId xmlns:a16="http://schemas.microsoft.com/office/drawing/2014/main" id="{C316BC60-AF3D-491B-9020-68F8515DEADD}"/>
                    </a:ext>
                  </a:extLst>
                </p:cNvPr>
                <p:cNvSpPr/>
                <p:nvPr/>
              </p:nvSpPr>
              <p:spPr>
                <a:xfrm>
                  <a:off x="8847265" y="3687228"/>
                  <a:ext cx="0" cy="651657"/>
                </a:xfrm>
                <a:custGeom>
                  <a:avLst/>
                  <a:gdLst/>
                  <a:ahLst/>
                  <a:cxnLst/>
                  <a:rect l="l" t="t" r="r" b="b"/>
                  <a:pathLst>
                    <a:path h="686435">
                      <a:moveTo>
                        <a:pt x="0" y="0"/>
                      </a:moveTo>
                      <a:lnTo>
                        <a:pt x="0" y="686015"/>
                      </a:lnTo>
                    </a:path>
                  </a:pathLst>
                </a:custGeom>
                <a:ln w="20205">
                  <a:solidFill>
                    <a:srgbClr val="404040"/>
                  </a:solidFill>
                </a:ln>
              </p:spPr>
              <p:txBody>
                <a:bodyPr wrap="square" lIns="0" tIns="0" rIns="0" bIns="0" rtlCol="0"/>
                <a:lstStyle/>
                <a:p>
                  <a:endParaRPr sz="2000" dirty="0">
                    <a:solidFill>
                      <a:prstClr val="black"/>
                    </a:solidFill>
                    <a:latin typeface="Calibri"/>
                  </a:endParaRPr>
                </a:p>
              </p:txBody>
            </p:sp>
            <p:sp>
              <p:nvSpPr>
                <p:cNvPr id="997" name="bk object 110">
                  <a:extLst>
                    <a:ext uri="{FF2B5EF4-FFF2-40B4-BE49-F238E27FC236}">
                      <a16:creationId xmlns:a16="http://schemas.microsoft.com/office/drawing/2014/main" id="{68032039-8779-46FA-952D-B55AB4F5FDE5}"/>
                    </a:ext>
                  </a:extLst>
                </p:cNvPr>
                <p:cNvSpPr/>
                <p:nvPr/>
              </p:nvSpPr>
              <p:spPr>
                <a:xfrm>
                  <a:off x="8936135" y="3904076"/>
                  <a:ext cx="0" cy="434638"/>
                </a:xfrm>
                <a:custGeom>
                  <a:avLst/>
                  <a:gdLst/>
                  <a:ahLst/>
                  <a:cxnLst/>
                  <a:rect l="l" t="t" r="r" b="b"/>
                  <a:pathLst>
                    <a:path h="457834">
                      <a:moveTo>
                        <a:pt x="0" y="0"/>
                      </a:moveTo>
                      <a:lnTo>
                        <a:pt x="0" y="457593"/>
                      </a:lnTo>
                    </a:path>
                  </a:pathLst>
                </a:custGeom>
                <a:ln w="20205">
                  <a:solidFill>
                    <a:srgbClr val="404040"/>
                  </a:solidFill>
                </a:ln>
              </p:spPr>
              <p:txBody>
                <a:bodyPr wrap="square" lIns="0" tIns="0" rIns="0" bIns="0" rtlCol="0"/>
                <a:lstStyle/>
                <a:p>
                  <a:endParaRPr sz="2000" dirty="0">
                    <a:solidFill>
                      <a:prstClr val="black"/>
                    </a:solidFill>
                    <a:latin typeface="Calibri"/>
                  </a:endParaRPr>
                </a:p>
              </p:txBody>
            </p:sp>
            <p:sp>
              <p:nvSpPr>
                <p:cNvPr id="998" name="bk object 111">
                  <a:extLst>
                    <a:ext uri="{FF2B5EF4-FFF2-40B4-BE49-F238E27FC236}">
                      <a16:creationId xmlns:a16="http://schemas.microsoft.com/office/drawing/2014/main" id="{31231F94-E259-47D7-B23A-3113BAEBEE0E}"/>
                    </a:ext>
                  </a:extLst>
                </p:cNvPr>
                <p:cNvSpPr/>
                <p:nvPr/>
              </p:nvSpPr>
              <p:spPr>
                <a:xfrm>
                  <a:off x="9126501" y="4026173"/>
                  <a:ext cx="19291" cy="312868"/>
                </a:xfrm>
                <a:custGeom>
                  <a:avLst/>
                  <a:gdLst/>
                  <a:ahLst/>
                  <a:cxnLst/>
                  <a:rect l="l" t="t" r="r" b="b"/>
                  <a:pathLst>
                    <a:path w="20320" h="329565">
                      <a:moveTo>
                        <a:pt x="0" y="328980"/>
                      </a:moveTo>
                      <a:lnTo>
                        <a:pt x="20205" y="328980"/>
                      </a:lnTo>
                      <a:lnTo>
                        <a:pt x="20205" y="0"/>
                      </a:lnTo>
                      <a:lnTo>
                        <a:pt x="0" y="0"/>
                      </a:lnTo>
                      <a:lnTo>
                        <a:pt x="0" y="328980"/>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999" name="bk object 112">
                  <a:extLst>
                    <a:ext uri="{FF2B5EF4-FFF2-40B4-BE49-F238E27FC236}">
                      <a16:creationId xmlns:a16="http://schemas.microsoft.com/office/drawing/2014/main" id="{DE2A35D0-16B4-427F-9F80-AF0FC65D69E2}"/>
                    </a:ext>
                  </a:extLst>
                </p:cNvPr>
                <p:cNvSpPr/>
                <p:nvPr/>
              </p:nvSpPr>
              <p:spPr>
                <a:xfrm>
                  <a:off x="9393121" y="4116067"/>
                  <a:ext cx="19291" cy="222443"/>
                </a:xfrm>
                <a:custGeom>
                  <a:avLst/>
                  <a:gdLst/>
                  <a:ahLst/>
                  <a:cxnLst/>
                  <a:rect l="l" t="t" r="r" b="b"/>
                  <a:pathLst>
                    <a:path w="20319" h="234315">
                      <a:moveTo>
                        <a:pt x="0" y="234289"/>
                      </a:moveTo>
                      <a:lnTo>
                        <a:pt x="20205" y="234289"/>
                      </a:lnTo>
                      <a:lnTo>
                        <a:pt x="20205" y="0"/>
                      </a:lnTo>
                      <a:lnTo>
                        <a:pt x="0" y="0"/>
                      </a:lnTo>
                      <a:lnTo>
                        <a:pt x="0" y="234289"/>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00" name="bk object 113">
                  <a:extLst>
                    <a:ext uri="{FF2B5EF4-FFF2-40B4-BE49-F238E27FC236}">
                      <a16:creationId xmlns:a16="http://schemas.microsoft.com/office/drawing/2014/main" id="{076667CD-8989-45BD-B7C6-B751D78CED6D}"/>
                    </a:ext>
                  </a:extLst>
                </p:cNvPr>
                <p:cNvSpPr/>
                <p:nvPr/>
              </p:nvSpPr>
              <p:spPr>
                <a:xfrm>
                  <a:off x="9637519" y="4230917"/>
                  <a:ext cx="19291" cy="107906"/>
                </a:xfrm>
                <a:custGeom>
                  <a:avLst/>
                  <a:gdLst/>
                  <a:ahLst/>
                  <a:cxnLst/>
                  <a:rect l="l" t="t" r="r" b="b"/>
                  <a:pathLst>
                    <a:path w="20319" h="113665">
                      <a:moveTo>
                        <a:pt x="0" y="113309"/>
                      </a:moveTo>
                      <a:lnTo>
                        <a:pt x="20205" y="113309"/>
                      </a:lnTo>
                      <a:lnTo>
                        <a:pt x="20205" y="0"/>
                      </a:lnTo>
                      <a:lnTo>
                        <a:pt x="0" y="0"/>
                      </a:lnTo>
                      <a:lnTo>
                        <a:pt x="0" y="113309"/>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01" name="bk object 114">
                  <a:extLst>
                    <a:ext uri="{FF2B5EF4-FFF2-40B4-BE49-F238E27FC236}">
                      <a16:creationId xmlns:a16="http://schemas.microsoft.com/office/drawing/2014/main" id="{5682F0F8-20B9-4A9A-B6A3-2768DF55266F}"/>
                    </a:ext>
                  </a:extLst>
                </p:cNvPr>
                <p:cNvSpPr/>
                <p:nvPr/>
              </p:nvSpPr>
              <p:spPr>
                <a:xfrm>
                  <a:off x="9815257" y="4247314"/>
                  <a:ext cx="19291" cy="91629"/>
                </a:xfrm>
                <a:custGeom>
                  <a:avLst/>
                  <a:gdLst/>
                  <a:ahLst/>
                  <a:cxnLst/>
                  <a:rect l="l" t="t" r="r" b="b"/>
                  <a:pathLst>
                    <a:path w="20319" h="96519">
                      <a:moveTo>
                        <a:pt x="0" y="96037"/>
                      </a:moveTo>
                      <a:lnTo>
                        <a:pt x="20205" y="96037"/>
                      </a:lnTo>
                      <a:lnTo>
                        <a:pt x="20205" y="0"/>
                      </a:lnTo>
                      <a:lnTo>
                        <a:pt x="0" y="0"/>
                      </a:lnTo>
                      <a:lnTo>
                        <a:pt x="0" y="96037"/>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02" name="bk object 115">
                  <a:extLst>
                    <a:ext uri="{FF2B5EF4-FFF2-40B4-BE49-F238E27FC236}">
                      <a16:creationId xmlns:a16="http://schemas.microsoft.com/office/drawing/2014/main" id="{BD36A0ED-C1ED-4540-B031-E707165C7796}"/>
                    </a:ext>
                  </a:extLst>
                </p:cNvPr>
                <p:cNvSpPr/>
                <p:nvPr/>
              </p:nvSpPr>
              <p:spPr>
                <a:xfrm>
                  <a:off x="10037436" y="4279772"/>
                  <a:ext cx="19291" cy="59077"/>
                </a:xfrm>
                <a:custGeom>
                  <a:avLst/>
                  <a:gdLst/>
                  <a:ahLst/>
                  <a:cxnLst/>
                  <a:rect l="l" t="t" r="r" b="b"/>
                  <a:pathLst>
                    <a:path w="20319" h="62230">
                      <a:moveTo>
                        <a:pt x="0" y="61849"/>
                      </a:moveTo>
                      <a:lnTo>
                        <a:pt x="20205" y="61849"/>
                      </a:lnTo>
                      <a:lnTo>
                        <a:pt x="20205" y="0"/>
                      </a:lnTo>
                      <a:lnTo>
                        <a:pt x="0" y="0"/>
                      </a:lnTo>
                      <a:lnTo>
                        <a:pt x="0" y="61849"/>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03" name="bk object 116">
                  <a:extLst>
                    <a:ext uri="{FF2B5EF4-FFF2-40B4-BE49-F238E27FC236}">
                      <a16:creationId xmlns:a16="http://schemas.microsoft.com/office/drawing/2014/main" id="{85B9BA75-467A-40CF-9E13-928EDE90F41C}"/>
                    </a:ext>
                  </a:extLst>
                </p:cNvPr>
                <p:cNvSpPr/>
                <p:nvPr/>
              </p:nvSpPr>
              <p:spPr>
                <a:xfrm>
                  <a:off x="10081876" y="4290393"/>
                  <a:ext cx="19291" cy="48226"/>
                </a:xfrm>
                <a:custGeom>
                  <a:avLst/>
                  <a:gdLst/>
                  <a:ahLst/>
                  <a:cxnLst/>
                  <a:rect l="l" t="t" r="r" b="b"/>
                  <a:pathLst>
                    <a:path w="20319" h="50800">
                      <a:moveTo>
                        <a:pt x="0" y="50660"/>
                      </a:moveTo>
                      <a:lnTo>
                        <a:pt x="20205" y="50660"/>
                      </a:lnTo>
                      <a:lnTo>
                        <a:pt x="20205" y="0"/>
                      </a:lnTo>
                      <a:lnTo>
                        <a:pt x="0" y="0"/>
                      </a:lnTo>
                      <a:lnTo>
                        <a:pt x="0" y="50660"/>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04" name="bk object 117">
                  <a:extLst>
                    <a:ext uri="{FF2B5EF4-FFF2-40B4-BE49-F238E27FC236}">
                      <a16:creationId xmlns:a16="http://schemas.microsoft.com/office/drawing/2014/main" id="{FB04FBF2-E490-4414-8C4F-17788458F3DF}"/>
                    </a:ext>
                  </a:extLst>
                </p:cNvPr>
                <p:cNvSpPr/>
                <p:nvPr/>
              </p:nvSpPr>
              <p:spPr>
                <a:xfrm>
                  <a:off x="10104085" y="4315693"/>
                  <a:ext cx="19291" cy="0"/>
                </a:xfrm>
                <a:custGeom>
                  <a:avLst/>
                  <a:gdLst/>
                  <a:ahLst/>
                  <a:cxnLst/>
                  <a:rect l="l" t="t" r="r" b="b"/>
                  <a:pathLst>
                    <a:path w="20319">
                      <a:moveTo>
                        <a:pt x="0" y="0"/>
                      </a:moveTo>
                      <a:lnTo>
                        <a:pt x="20205" y="0"/>
                      </a:lnTo>
                    </a:path>
                  </a:pathLst>
                </a:custGeom>
                <a:ln w="48018">
                  <a:solidFill>
                    <a:srgbClr val="404040"/>
                  </a:solidFill>
                </a:ln>
              </p:spPr>
              <p:txBody>
                <a:bodyPr wrap="square" lIns="0" tIns="0" rIns="0" bIns="0" rtlCol="0"/>
                <a:lstStyle/>
                <a:p>
                  <a:endParaRPr sz="2000" dirty="0">
                    <a:solidFill>
                      <a:prstClr val="black"/>
                    </a:solidFill>
                    <a:latin typeface="Calibri"/>
                  </a:endParaRPr>
                </a:p>
              </p:txBody>
            </p:sp>
            <p:sp>
              <p:nvSpPr>
                <p:cNvPr id="1005" name="bk object 118">
                  <a:extLst>
                    <a:ext uri="{FF2B5EF4-FFF2-40B4-BE49-F238E27FC236}">
                      <a16:creationId xmlns:a16="http://schemas.microsoft.com/office/drawing/2014/main" id="{B9534F30-FE31-4751-A44B-9BCB5037DFB8}"/>
                    </a:ext>
                  </a:extLst>
                </p:cNvPr>
                <p:cNvSpPr/>
                <p:nvPr/>
              </p:nvSpPr>
              <p:spPr>
                <a:xfrm>
                  <a:off x="10259614" y="4322391"/>
                  <a:ext cx="19291" cy="0"/>
                </a:xfrm>
                <a:custGeom>
                  <a:avLst/>
                  <a:gdLst/>
                  <a:ahLst/>
                  <a:cxnLst/>
                  <a:rect l="l" t="t" r="r" b="b"/>
                  <a:pathLst>
                    <a:path w="20319">
                      <a:moveTo>
                        <a:pt x="0" y="0"/>
                      </a:moveTo>
                      <a:lnTo>
                        <a:pt x="20205" y="0"/>
                      </a:lnTo>
                    </a:path>
                  </a:pathLst>
                </a:custGeom>
                <a:ln w="33909">
                  <a:solidFill>
                    <a:srgbClr val="404040"/>
                  </a:solidFill>
                </a:ln>
              </p:spPr>
              <p:txBody>
                <a:bodyPr wrap="square" lIns="0" tIns="0" rIns="0" bIns="0" rtlCol="0"/>
                <a:lstStyle/>
                <a:p>
                  <a:endParaRPr sz="2000" dirty="0">
                    <a:solidFill>
                      <a:prstClr val="black"/>
                    </a:solidFill>
                    <a:latin typeface="Calibri"/>
                  </a:endParaRPr>
                </a:p>
              </p:txBody>
            </p:sp>
            <p:sp>
              <p:nvSpPr>
                <p:cNvPr id="1006" name="bk object 119">
                  <a:extLst>
                    <a:ext uri="{FF2B5EF4-FFF2-40B4-BE49-F238E27FC236}">
                      <a16:creationId xmlns:a16="http://schemas.microsoft.com/office/drawing/2014/main" id="{FDD7985B-F543-42C6-8BB8-ACA3D683C12C}"/>
                    </a:ext>
                  </a:extLst>
                </p:cNvPr>
                <p:cNvSpPr/>
                <p:nvPr/>
              </p:nvSpPr>
              <p:spPr>
                <a:xfrm>
                  <a:off x="10326263" y="4327792"/>
                  <a:ext cx="19291" cy="0"/>
                </a:xfrm>
                <a:custGeom>
                  <a:avLst/>
                  <a:gdLst/>
                  <a:ahLst/>
                  <a:cxnLst/>
                  <a:rect l="l" t="t" r="r" b="b"/>
                  <a:pathLst>
                    <a:path w="20319">
                      <a:moveTo>
                        <a:pt x="0" y="0"/>
                      </a:moveTo>
                      <a:lnTo>
                        <a:pt x="20205" y="0"/>
                      </a:lnTo>
                    </a:path>
                  </a:pathLst>
                </a:custGeom>
                <a:ln w="22529">
                  <a:solidFill>
                    <a:srgbClr val="404040"/>
                  </a:solidFill>
                </a:ln>
              </p:spPr>
              <p:txBody>
                <a:bodyPr wrap="square" lIns="0" tIns="0" rIns="0" bIns="0" rtlCol="0"/>
                <a:lstStyle/>
                <a:p>
                  <a:endParaRPr sz="2000" dirty="0">
                    <a:solidFill>
                      <a:prstClr val="black"/>
                    </a:solidFill>
                    <a:latin typeface="Calibri"/>
                  </a:endParaRPr>
                </a:p>
              </p:txBody>
            </p:sp>
            <p:sp>
              <p:nvSpPr>
                <p:cNvPr id="1007" name="bk object 120">
                  <a:extLst>
                    <a:ext uri="{FF2B5EF4-FFF2-40B4-BE49-F238E27FC236}">
                      <a16:creationId xmlns:a16="http://schemas.microsoft.com/office/drawing/2014/main" id="{44D807F4-E8B7-45E2-AC1C-4344DD8F8885}"/>
                    </a:ext>
                  </a:extLst>
                </p:cNvPr>
                <p:cNvSpPr/>
                <p:nvPr/>
              </p:nvSpPr>
              <p:spPr>
                <a:xfrm>
                  <a:off x="10415145" y="4335273"/>
                  <a:ext cx="19291" cy="0"/>
                </a:xfrm>
                <a:custGeom>
                  <a:avLst/>
                  <a:gdLst/>
                  <a:ahLst/>
                  <a:cxnLst/>
                  <a:rect l="l" t="t" r="r" b="b"/>
                  <a:pathLst>
                    <a:path w="20319">
                      <a:moveTo>
                        <a:pt x="0" y="0"/>
                      </a:moveTo>
                      <a:lnTo>
                        <a:pt x="20193" y="0"/>
                      </a:lnTo>
                    </a:path>
                  </a:pathLst>
                </a:custGeom>
                <a:ln w="6769">
                  <a:solidFill>
                    <a:srgbClr val="37C0CA"/>
                  </a:solidFill>
                </a:ln>
              </p:spPr>
              <p:txBody>
                <a:bodyPr wrap="square" lIns="0" tIns="0" rIns="0" bIns="0" rtlCol="0"/>
                <a:lstStyle/>
                <a:p>
                  <a:endParaRPr sz="2000" dirty="0">
                    <a:solidFill>
                      <a:prstClr val="black"/>
                    </a:solidFill>
                    <a:latin typeface="Calibri"/>
                  </a:endParaRPr>
                </a:p>
              </p:txBody>
            </p:sp>
            <p:sp>
              <p:nvSpPr>
                <p:cNvPr id="1008" name="bk object 121">
                  <a:extLst>
                    <a:ext uri="{FF2B5EF4-FFF2-40B4-BE49-F238E27FC236}">
                      <a16:creationId xmlns:a16="http://schemas.microsoft.com/office/drawing/2014/main" id="{BAF5C50F-9B98-4922-BDE1-042F69AF3957}"/>
                    </a:ext>
                  </a:extLst>
                </p:cNvPr>
                <p:cNvSpPr/>
                <p:nvPr/>
              </p:nvSpPr>
              <p:spPr>
                <a:xfrm>
                  <a:off x="10459573" y="4342858"/>
                  <a:ext cx="19291" cy="0"/>
                </a:xfrm>
                <a:custGeom>
                  <a:avLst/>
                  <a:gdLst/>
                  <a:ahLst/>
                  <a:cxnLst/>
                  <a:rect l="l" t="t" r="r" b="b"/>
                  <a:pathLst>
                    <a:path w="20319">
                      <a:moveTo>
                        <a:pt x="0" y="0"/>
                      </a:moveTo>
                      <a:lnTo>
                        <a:pt x="20193" y="0"/>
                      </a:lnTo>
                    </a:path>
                  </a:pathLst>
                </a:custGeom>
                <a:ln w="9207">
                  <a:solidFill>
                    <a:srgbClr val="37C0CA"/>
                  </a:solidFill>
                </a:ln>
              </p:spPr>
              <p:txBody>
                <a:bodyPr wrap="square" lIns="0" tIns="0" rIns="0" bIns="0" rtlCol="0"/>
                <a:lstStyle/>
                <a:p>
                  <a:endParaRPr sz="2000" dirty="0">
                    <a:solidFill>
                      <a:prstClr val="black"/>
                    </a:solidFill>
                    <a:latin typeface="Calibri"/>
                  </a:endParaRPr>
                </a:p>
              </p:txBody>
            </p:sp>
            <p:sp>
              <p:nvSpPr>
                <p:cNvPr id="1009" name="bk object 122">
                  <a:extLst>
                    <a:ext uri="{FF2B5EF4-FFF2-40B4-BE49-F238E27FC236}">
                      <a16:creationId xmlns:a16="http://schemas.microsoft.com/office/drawing/2014/main" id="{785C7A3D-A15C-4FFA-8B0C-AFC4E9B9895F}"/>
                    </a:ext>
                  </a:extLst>
                </p:cNvPr>
                <p:cNvSpPr/>
                <p:nvPr/>
              </p:nvSpPr>
              <p:spPr>
                <a:xfrm>
                  <a:off x="10615090" y="4338487"/>
                  <a:ext cx="19291" cy="67517"/>
                </a:xfrm>
                <a:custGeom>
                  <a:avLst/>
                  <a:gdLst/>
                  <a:ahLst/>
                  <a:cxnLst/>
                  <a:rect l="l" t="t" r="r" b="b"/>
                  <a:pathLst>
                    <a:path w="20319" h="71119">
                      <a:moveTo>
                        <a:pt x="0" y="70751"/>
                      </a:moveTo>
                      <a:lnTo>
                        <a:pt x="20218" y="70751"/>
                      </a:lnTo>
                      <a:lnTo>
                        <a:pt x="20218" y="0"/>
                      </a:lnTo>
                      <a:lnTo>
                        <a:pt x="0" y="0"/>
                      </a:lnTo>
                      <a:lnTo>
                        <a:pt x="0" y="70751"/>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10" name="bk object 123">
                  <a:extLst>
                    <a:ext uri="{FF2B5EF4-FFF2-40B4-BE49-F238E27FC236}">
                      <a16:creationId xmlns:a16="http://schemas.microsoft.com/office/drawing/2014/main" id="{726C812B-FDD0-4B73-B69E-548C1FF969EE}"/>
                    </a:ext>
                  </a:extLst>
                </p:cNvPr>
                <p:cNvSpPr/>
                <p:nvPr/>
              </p:nvSpPr>
              <p:spPr>
                <a:xfrm>
                  <a:off x="10770620" y="4338487"/>
                  <a:ext cx="19291" cy="134431"/>
                </a:xfrm>
                <a:custGeom>
                  <a:avLst/>
                  <a:gdLst/>
                  <a:ahLst/>
                  <a:cxnLst/>
                  <a:rect l="l" t="t" r="r" b="b"/>
                  <a:pathLst>
                    <a:path w="20319" h="141605">
                      <a:moveTo>
                        <a:pt x="0" y="140995"/>
                      </a:moveTo>
                      <a:lnTo>
                        <a:pt x="20218" y="140995"/>
                      </a:lnTo>
                      <a:lnTo>
                        <a:pt x="20218" y="0"/>
                      </a:lnTo>
                      <a:lnTo>
                        <a:pt x="0" y="0"/>
                      </a:lnTo>
                      <a:lnTo>
                        <a:pt x="0" y="140995"/>
                      </a:lnTo>
                      <a:close/>
                    </a:path>
                  </a:pathLst>
                </a:custGeom>
                <a:solidFill>
                  <a:srgbClr val="404040"/>
                </a:solidFill>
              </p:spPr>
              <p:txBody>
                <a:bodyPr wrap="square" lIns="0" tIns="0" rIns="0" bIns="0" rtlCol="0"/>
                <a:lstStyle/>
                <a:p>
                  <a:endParaRPr sz="2000" dirty="0">
                    <a:solidFill>
                      <a:prstClr val="black"/>
                    </a:solidFill>
                    <a:latin typeface="Calibri"/>
                  </a:endParaRPr>
                </a:p>
              </p:txBody>
            </p:sp>
            <p:sp>
              <p:nvSpPr>
                <p:cNvPr id="1011" name="bk object 124">
                  <a:extLst>
                    <a:ext uri="{FF2B5EF4-FFF2-40B4-BE49-F238E27FC236}">
                      <a16:creationId xmlns:a16="http://schemas.microsoft.com/office/drawing/2014/main" id="{4DD5B2AD-6A34-463B-8A37-0E5AC666CC3F}"/>
                    </a:ext>
                  </a:extLst>
                </p:cNvPr>
                <p:cNvSpPr/>
                <p:nvPr/>
              </p:nvSpPr>
              <p:spPr>
                <a:xfrm>
                  <a:off x="11259417" y="4338487"/>
                  <a:ext cx="19291" cy="397867"/>
                </a:xfrm>
                <a:custGeom>
                  <a:avLst/>
                  <a:gdLst/>
                  <a:ahLst/>
                  <a:cxnLst/>
                  <a:rect l="l" t="t" r="r" b="b"/>
                  <a:pathLst>
                    <a:path w="20319" h="419100">
                      <a:moveTo>
                        <a:pt x="0" y="419100"/>
                      </a:moveTo>
                      <a:lnTo>
                        <a:pt x="20205" y="419100"/>
                      </a:lnTo>
                      <a:lnTo>
                        <a:pt x="20205" y="0"/>
                      </a:lnTo>
                      <a:lnTo>
                        <a:pt x="0" y="0"/>
                      </a:lnTo>
                      <a:lnTo>
                        <a:pt x="0" y="419100"/>
                      </a:lnTo>
                      <a:close/>
                    </a:path>
                  </a:pathLst>
                </a:custGeom>
                <a:solidFill>
                  <a:srgbClr val="404040"/>
                </a:solidFill>
              </p:spPr>
              <p:txBody>
                <a:bodyPr wrap="square" lIns="0" tIns="0" rIns="0" bIns="0" rtlCol="0"/>
                <a:lstStyle/>
                <a:p>
                  <a:endParaRPr sz="2000" dirty="0">
                    <a:solidFill>
                      <a:prstClr val="black"/>
                    </a:solidFill>
                    <a:latin typeface="Calibri"/>
                  </a:endParaRPr>
                </a:p>
              </p:txBody>
            </p:sp>
            <p:grpSp>
              <p:nvGrpSpPr>
                <p:cNvPr id="1012" name="Group 1011">
                  <a:extLst>
                    <a:ext uri="{FF2B5EF4-FFF2-40B4-BE49-F238E27FC236}">
                      <a16:creationId xmlns:a16="http://schemas.microsoft.com/office/drawing/2014/main" id="{187F8106-DB77-4CE5-93F5-7BE39BD5C28E}"/>
                    </a:ext>
                  </a:extLst>
                </p:cNvPr>
                <p:cNvGrpSpPr/>
                <p:nvPr/>
              </p:nvGrpSpPr>
              <p:grpSpPr>
                <a:xfrm>
                  <a:off x="8869485" y="3824167"/>
                  <a:ext cx="2875788" cy="1528881"/>
                  <a:chOff x="463581" y="722376"/>
                  <a:chExt cx="3029261" cy="1610474"/>
                </a:xfrm>
              </p:grpSpPr>
              <p:sp>
                <p:nvSpPr>
                  <p:cNvPr id="1037" name="bk object 17">
                    <a:extLst>
                      <a:ext uri="{FF2B5EF4-FFF2-40B4-BE49-F238E27FC236}">
                        <a16:creationId xmlns:a16="http://schemas.microsoft.com/office/drawing/2014/main" id="{02C6F0AB-82B8-4F41-8A13-F17506F40AF0}"/>
                      </a:ext>
                    </a:extLst>
                  </p:cNvPr>
                  <p:cNvSpPr/>
                  <p:nvPr/>
                </p:nvSpPr>
                <p:spPr>
                  <a:xfrm>
                    <a:off x="463581" y="722376"/>
                    <a:ext cx="0" cy="542290"/>
                  </a:xfrm>
                  <a:custGeom>
                    <a:avLst/>
                    <a:gdLst/>
                    <a:ahLst/>
                    <a:cxnLst/>
                    <a:rect l="l" t="t" r="r" b="b"/>
                    <a:pathLst>
                      <a:path h="542290">
                        <a:moveTo>
                          <a:pt x="0" y="0"/>
                        </a:moveTo>
                        <a:lnTo>
                          <a:pt x="0" y="541769"/>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038" name="bk object 18">
                    <a:extLst>
                      <a:ext uri="{FF2B5EF4-FFF2-40B4-BE49-F238E27FC236}">
                        <a16:creationId xmlns:a16="http://schemas.microsoft.com/office/drawing/2014/main" id="{609B9046-73F5-495B-8D73-1B65EB80E1D8}"/>
                      </a:ext>
                    </a:extLst>
                  </p:cNvPr>
                  <p:cNvSpPr/>
                  <p:nvPr/>
                </p:nvSpPr>
                <p:spPr>
                  <a:xfrm>
                    <a:off x="486987" y="739203"/>
                    <a:ext cx="0" cy="525145"/>
                  </a:xfrm>
                  <a:custGeom>
                    <a:avLst/>
                    <a:gdLst/>
                    <a:ahLst/>
                    <a:cxnLst/>
                    <a:rect l="l" t="t" r="r" b="b"/>
                    <a:pathLst>
                      <a:path h="525144">
                        <a:moveTo>
                          <a:pt x="0" y="0"/>
                        </a:moveTo>
                        <a:lnTo>
                          <a:pt x="0" y="524941"/>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039" name="bk object 19">
                    <a:extLst>
                      <a:ext uri="{FF2B5EF4-FFF2-40B4-BE49-F238E27FC236}">
                        <a16:creationId xmlns:a16="http://schemas.microsoft.com/office/drawing/2014/main" id="{3EDEBA60-F68B-4D51-B93C-9B24ED5F0F71}"/>
                      </a:ext>
                    </a:extLst>
                  </p:cNvPr>
                  <p:cNvSpPr/>
                  <p:nvPr/>
                </p:nvSpPr>
                <p:spPr>
                  <a:xfrm>
                    <a:off x="510393" y="781227"/>
                    <a:ext cx="0" cy="483234"/>
                  </a:xfrm>
                  <a:custGeom>
                    <a:avLst/>
                    <a:gdLst/>
                    <a:ahLst/>
                    <a:cxnLst/>
                    <a:rect l="l" t="t" r="r" b="b"/>
                    <a:pathLst>
                      <a:path h="483234">
                        <a:moveTo>
                          <a:pt x="0" y="0"/>
                        </a:moveTo>
                        <a:lnTo>
                          <a:pt x="0" y="482917"/>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040" name="bk object 20">
                    <a:extLst>
                      <a:ext uri="{FF2B5EF4-FFF2-40B4-BE49-F238E27FC236}">
                        <a16:creationId xmlns:a16="http://schemas.microsoft.com/office/drawing/2014/main" id="{F8900CA5-80B7-48F1-8D3A-21822F1E4553}"/>
                      </a:ext>
                    </a:extLst>
                  </p:cNvPr>
                  <p:cNvSpPr/>
                  <p:nvPr/>
                </p:nvSpPr>
                <p:spPr>
                  <a:xfrm>
                    <a:off x="557193" y="823391"/>
                    <a:ext cx="0" cy="441325"/>
                  </a:xfrm>
                  <a:custGeom>
                    <a:avLst/>
                    <a:gdLst/>
                    <a:ahLst/>
                    <a:cxnLst/>
                    <a:rect l="l" t="t" r="r" b="b"/>
                    <a:pathLst>
                      <a:path h="441325">
                        <a:moveTo>
                          <a:pt x="0" y="0"/>
                        </a:moveTo>
                        <a:lnTo>
                          <a:pt x="0" y="440753"/>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041" name="bk object 21">
                    <a:extLst>
                      <a:ext uri="{FF2B5EF4-FFF2-40B4-BE49-F238E27FC236}">
                        <a16:creationId xmlns:a16="http://schemas.microsoft.com/office/drawing/2014/main" id="{9D1C8CD4-18D9-40D5-ABFA-946EE1839D13}"/>
                      </a:ext>
                    </a:extLst>
                  </p:cNvPr>
                  <p:cNvSpPr/>
                  <p:nvPr/>
                </p:nvSpPr>
                <p:spPr>
                  <a:xfrm>
                    <a:off x="593902" y="849210"/>
                    <a:ext cx="20320" cy="415290"/>
                  </a:xfrm>
                  <a:custGeom>
                    <a:avLst/>
                    <a:gdLst/>
                    <a:ahLst/>
                    <a:cxnLst/>
                    <a:rect l="l" t="t" r="r" b="b"/>
                    <a:pathLst>
                      <a:path w="20320" h="415290">
                        <a:moveTo>
                          <a:pt x="0" y="414934"/>
                        </a:moveTo>
                        <a:lnTo>
                          <a:pt x="20205" y="414934"/>
                        </a:lnTo>
                        <a:lnTo>
                          <a:pt x="20205" y="0"/>
                        </a:lnTo>
                        <a:lnTo>
                          <a:pt x="0" y="0"/>
                        </a:lnTo>
                        <a:lnTo>
                          <a:pt x="0" y="41493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2" name="bk object 22">
                    <a:extLst>
                      <a:ext uri="{FF2B5EF4-FFF2-40B4-BE49-F238E27FC236}">
                        <a16:creationId xmlns:a16="http://schemas.microsoft.com/office/drawing/2014/main" id="{DCFE360C-96A5-4128-8F6F-C7B995414C85}"/>
                      </a:ext>
                    </a:extLst>
                  </p:cNvPr>
                  <p:cNvSpPr/>
                  <p:nvPr/>
                </p:nvSpPr>
                <p:spPr>
                  <a:xfrm>
                    <a:off x="617296" y="893991"/>
                    <a:ext cx="20320" cy="370205"/>
                  </a:xfrm>
                  <a:custGeom>
                    <a:avLst/>
                    <a:gdLst/>
                    <a:ahLst/>
                    <a:cxnLst/>
                    <a:rect l="l" t="t" r="r" b="b"/>
                    <a:pathLst>
                      <a:path w="20320" h="370205">
                        <a:moveTo>
                          <a:pt x="0" y="370154"/>
                        </a:moveTo>
                        <a:lnTo>
                          <a:pt x="20205" y="370154"/>
                        </a:lnTo>
                        <a:lnTo>
                          <a:pt x="20205" y="0"/>
                        </a:lnTo>
                        <a:lnTo>
                          <a:pt x="0" y="0"/>
                        </a:lnTo>
                        <a:lnTo>
                          <a:pt x="0" y="37015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3" name="bk object 23">
                    <a:extLst>
                      <a:ext uri="{FF2B5EF4-FFF2-40B4-BE49-F238E27FC236}">
                        <a16:creationId xmlns:a16="http://schemas.microsoft.com/office/drawing/2014/main" id="{87713B79-7572-444E-80B2-6BE20FE96E2D}"/>
                      </a:ext>
                    </a:extLst>
                  </p:cNvPr>
                  <p:cNvSpPr/>
                  <p:nvPr/>
                </p:nvSpPr>
                <p:spPr>
                  <a:xfrm>
                    <a:off x="640702" y="902525"/>
                    <a:ext cx="20320" cy="361950"/>
                  </a:xfrm>
                  <a:custGeom>
                    <a:avLst/>
                    <a:gdLst/>
                    <a:ahLst/>
                    <a:cxnLst/>
                    <a:rect l="l" t="t" r="r" b="b"/>
                    <a:pathLst>
                      <a:path w="20320" h="361950">
                        <a:moveTo>
                          <a:pt x="0" y="361619"/>
                        </a:moveTo>
                        <a:lnTo>
                          <a:pt x="20205" y="361619"/>
                        </a:lnTo>
                        <a:lnTo>
                          <a:pt x="20205" y="0"/>
                        </a:lnTo>
                        <a:lnTo>
                          <a:pt x="0" y="0"/>
                        </a:lnTo>
                        <a:lnTo>
                          <a:pt x="0" y="36161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4" name="bk object 24">
                    <a:extLst>
                      <a:ext uri="{FF2B5EF4-FFF2-40B4-BE49-F238E27FC236}">
                        <a16:creationId xmlns:a16="http://schemas.microsoft.com/office/drawing/2014/main" id="{E5F0A2B2-F8C3-45D0-A950-BB366CF1D9C7}"/>
                      </a:ext>
                    </a:extLst>
                  </p:cNvPr>
                  <p:cNvSpPr/>
                  <p:nvPr/>
                </p:nvSpPr>
                <p:spPr>
                  <a:xfrm>
                    <a:off x="664108" y="908189"/>
                    <a:ext cx="20320" cy="356235"/>
                  </a:xfrm>
                  <a:custGeom>
                    <a:avLst/>
                    <a:gdLst/>
                    <a:ahLst/>
                    <a:cxnLst/>
                    <a:rect l="l" t="t" r="r" b="b"/>
                    <a:pathLst>
                      <a:path w="20320" h="356234">
                        <a:moveTo>
                          <a:pt x="0" y="355955"/>
                        </a:moveTo>
                        <a:lnTo>
                          <a:pt x="20205" y="355955"/>
                        </a:lnTo>
                        <a:lnTo>
                          <a:pt x="20205" y="0"/>
                        </a:lnTo>
                        <a:lnTo>
                          <a:pt x="0" y="0"/>
                        </a:lnTo>
                        <a:lnTo>
                          <a:pt x="0" y="35595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5" name="bk object 25">
                    <a:extLst>
                      <a:ext uri="{FF2B5EF4-FFF2-40B4-BE49-F238E27FC236}">
                        <a16:creationId xmlns:a16="http://schemas.microsoft.com/office/drawing/2014/main" id="{683260FA-6038-4420-A413-ABA47CBE5C60}"/>
                      </a:ext>
                    </a:extLst>
                  </p:cNvPr>
                  <p:cNvSpPr/>
                  <p:nvPr/>
                </p:nvSpPr>
                <p:spPr>
                  <a:xfrm>
                    <a:off x="710920" y="919454"/>
                    <a:ext cx="20320" cy="344805"/>
                  </a:xfrm>
                  <a:custGeom>
                    <a:avLst/>
                    <a:gdLst/>
                    <a:ahLst/>
                    <a:cxnLst/>
                    <a:rect l="l" t="t" r="r" b="b"/>
                    <a:pathLst>
                      <a:path w="20320" h="344805">
                        <a:moveTo>
                          <a:pt x="0" y="344690"/>
                        </a:moveTo>
                        <a:lnTo>
                          <a:pt x="20205" y="344690"/>
                        </a:lnTo>
                        <a:lnTo>
                          <a:pt x="20205" y="0"/>
                        </a:lnTo>
                        <a:lnTo>
                          <a:pt x="0" y="0"/>
                        </a:lnTo>
                        <a:lnTo>
                          <a:pt x="0" y="34469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6" name="bk object 26">
                    <a:extLst>
                      <a:ext uri="{FF2B5EF4-FFF2-40B4-BE49-F238E27FC236}">
                        <a16:creationId xmlns:a16="http://schemas.microsoft.com/office/drawing/2014/main" id="{9B850AC0-818A-484F-8248-71C1F77E0252}"/>
                      </a:ext>
                    </a:extLst>
                  </p:cNvPr>
                  <p:cNvSpPr/>
                  <p:nvPr/>
                </p:nvSpPr>
                <p:spPr>
                  <a:xfrm>
                    <a:off x="757720" y="937196"/>
                    <a:ext cx="20320" cy="327025"/>
                  </a:xfrm>
                  <a:custGeom>
                    <a:avLst/>
                    <a:gdLst/>
                    <a:ahLst/>
                    <a:cxnLst/>
                    <a:rect l="l" t="t" r="r" b="b"/>
                    <a:pathLst>
                      <a:path w="20320" h="327025">
                        <a:moveTo>
                          <a:pt x="0" y="326948"/>
                        </a:moveTo>
                        <a:lnTo>
                          <a:pt x="20205" y="326948"/>
                        </a:lnTo>
                        <a:lnTo>
                          <a:pt x="20205" y="0"/>
                        </a:lnTo>
                        <a:lnTo>
                          <a:pt x="0" y="0"/>
                        </a:lnTo>
                        <a:lnTo>
                          <a:pt x="0" y="32694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7" name="bk object 27">
                    <a:extLst>
                      <a:ext uri="{FF2B5EF4-FFF2-40B4-BE49-F238E27FC236}">
                        <a16:creationId xmlns:a16="http://schemas.microsoft.com/office/drawing/2014/main" id="{C5D8A5A3-00E1-4B6B-AC54-4CAB9595F288}"/>
                      </a:ext>
                    </a:extLst>
                  </p:cNvPr>
                  <p:cNvSpPr/>
                  <p:nvPr/>
                </p:nvSpPr>
                <p:spPr>
                  <a:xfrm>
                    <a:off x="781126" y="937196"/>
                    <a:ext cx="20320" cy="327025"/>
                  </a:xfrm>
                  <a:custGeom>
                    <a:avLst/>
                    <a:gdLst/>
                    <a:ahLst/>
                    <a:cxnLst/>
                    <a:rect l="l" t="t" r="r" b="b"/>
                    <a:pathLst>
                      <a:path w="20320" h="327025">
                        <a:moveTo>
                          <a:pt x="0" y="326948"/>
                        </a:moveTo>
                        <a:lnTo>
                          <a:pt x="20205" y="326948"/>
                        </a:lnTo>
                        <a:lnTo>
                          <a:pt x="20205" y="0"/>
                        </a:lnTo>
                        <a:lnTo>
                          <a:pt x="0" y="0"/>
                        </a:lnTo>
                        <a:lnTo>
                          <a:pt x="0" y="32694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8" name="bk object 28">
                    <a:extLst>
                      <a:ext uri="{FF2B5EF4-FFF2-40B4-BE49-F238E27FC236}">
                        <a16:creationId xmlns:a16="http://schemas.microsoft.com/office/drawing/2014/main" id="{938A5DAD-0A45-4064-BB52-A6FB0A6869B6}"/>
                      </a:ext>
                    </a:extLst>
                  </p:cNvPr>
                  <p:cNvSpPr/>
                  <p:nvPr/>
                </p:nvSpPr>
                <p:spPr>
                  <a:xfrm>
                    <a:off x="804532" y="984300"/>
                    <a:ext cx="20320" cy="280035"/>
                  </a:xfrm>
                  <a:custGeom>
                    <a:avLst/>
                    <a:gdLst/>
                    <a:ahLst/>
                    <a:cxnLst/>
                    <a:rect l="l" t="t" r="r" b="b"/>
                    <a:pathLst>
                      <a:path w="20319" h="280034">
                        <a:moveTo>
                          <a:pt x="0" y="279844"/>
                        </a:moveTo>
                        <a:lnTo>
                          <a:pt x="20205" y="279844"/>
                        </a:lnTo>
                        <a:lnTo>
                          <a:pt x="20205" y="0"/>
                        </a:lnTo>
                        <a:lnTo>
                          <a:pt x="0" y="0"/>
                        </a:lnTo>
                        <a:lnTo>
                          <a:pt x="0" y="27984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49" name="bk object 29">
                    <a:extLst>
                      <a:ext uri="{FF2B5EF4-FFF2-40B4-BE49-F238E27FC236}">
                        <a16:creationId xmlns:a16="http://schemas.microsoft.com/office/drawing/2014/main" id="{6962AAD8-B834-4E36-B2AC-C1D8C3CBDEB1}"/>
                      </a:ext>
                    </a:extLst>
                  </p:cNvPr>
                  <p:cNvSpPr/>
                  <p:nvPr/>
                </p:nvSpPr>
                <p:spPr>
                  <a:xfrm>
                    <a:off x="827938" y="990028"/>
                    <a:ext cx="20320" cy="274320"/>
                  </a:xfrm>
                  <a:custGeom>
                    <a:avLst/>
                    <a:gdLst/>
                    <a:ahLst/>
                    <a:cxnLst/>
                    <a:rect l="l" t="t" r="r" b="b"/>
                    <a:pathLst>
                      <a:path w="20319" h="274319">
                        <a:moveTo>
                          <a:pt x="0" y="274116"/>
                        </a:moveTo>
                        <a:lnTo>
                          <a:pt x="20205" y="274116"/>
                        </a:lnTo>
                        <a:lnTo>
                          <a:pt x="20205" y="0"/>
                        </a:lnTo>
                        <a:lnTo>
                          <a:pt x="0" y="0"/>
                        </a:lnTo>
                        <a:lnTo>
                          <a:pt x="0" y="27411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0" name="bk object 30">
                    <a:extLst>
                      <a:ext uri="{FF2B5EF4-FFF2-40B4-BE49-F238E27FC236}">
                        <a16:creationId xmlns:a16="http://schemas.microsoft.com/office/drawing/2014/main" id="{AF37ABEC-FD11-4246-8C63-81DA62FB10AD}"/>
                      </a:ext>
                    </a:extLst>
                  </p:cNvPr>
                  <p:cNvSpPr/>
                  <p:nvPr/>
                </p:nvSpPr>
                <p:spPr>
                  <a:xfrm>
                    <a:off x="851344" y="998435"/>
                    <a:ext cx="20320" cy="266065"/>
                  </a:xfrm>
                  <a:custGeom>
                    <a:avLst/>
                    <a:gdLst/>
                    <a:ahLst/>
                    <a:cxnLst/>
                    <a:rect l="l" t="t" r="r" b="b"/>
                    <a:pathLst>
                      <a:path w="20319" h="266065">
                        <a:moveTo>
                          <a:pt x="0" y="265709"/>
                        </a:moveTo>
                        <a:lnTo>
                          <a:pt x="20205" y="265709"/>
                        </a:lnTo>
                        <a:lnTo>
                          <a:pt x="20205" y="0"/>
                        </a:lnTo>
                        <a:lnTo>
                          <a:pt x="0" y="0"/>
                        </a:lnTo>
                        <a:lnTo>
                          <a:pt x="0" y="26570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1" name="bk object 31">
                    <a:extLst>
                      <a:ext uri="{FF2B5EF4-FFF2-40B4-BE49-F238E27FC236}">
                        <a16:creationId xmlns:a16="http://schemas.microsoft.com/office/drawing/2014/main" id="{B7A093F9-019B-4A33-BB5C-FE4B8ED40C9A}"/>
                      </a:ext>
                    </a:extLst>
                  </p:cNvPr>
                  <p:cNvSpPr/>
                  <p:nvPr/>
                </p:nvSpPr>
                <p:spPr>
                  <a:xfrm>
                    <a:off x="874737" y="1004252"/>
                    <a:ext cx="20320" cy="260350"/>
                  </a:xfrm>
                  <a:custGeom>
                    <a:avLst/>
                    <a:gdLst/>
                    <a:ahLst/>
                    <a:cxnLst/>
                    <a:rect l="l" t="t" r="r" b="b"/>
                    <a:pathLst>
                      <a:path w="20319" h="260350">
                        <a:moveTo>
                          <a:pt x="0" y="259892"/>
                        </a:moveTo>
                        <a:lnTo>
                          <a:pt x="20205" y="259892"/>
                        </a:lnTo>
                        <a:lnTo>
                          <a:pt x="20205" y="0"/>
                        </a:lnTo>
                        <a:lnTo>
                          <a:pt x="0" y="0"/>
                        </a:lnTo>
                        <a:lnTo>
                          <a:pt x="0" y="25989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2" name="bk object 32">
                    <a:extLst>
                      <a:ext uri="{FF2B5EF4-FFF2-40B4-BE49-F238E27FC236}">
                        <a16:creationId xmlns:a16="http://schemas.microsoft.com/office/drawing/2014/main" id="{67C00778-DA89-4D26-945F-0F1E5CB17C21}"/>
                      </a:ext>
                    </a:extLst>
                  </p:cNvPr>
                  <p:cNvSpPr/>
                  <p:nvPr/>
                </p:nvSpPr>
                <p:spPr>
                  <a:xfrm>
                    <a:off x="944956" y="1012583"/>
                    <a:ext cx="20320" cy="252095"/>
                  </a:xfrm>
                  <a:custGeom>
                    <a:avLst/>
                    <a:gdLst/>
                    <a:ahLst/>
                    <a:cxnLst/>
                    <a:rect l="l" t="t" r="r" b="b"/>
                    <a:pathLst>
                      <a:path w="20319" h="252094">
                        <a:moveTo>
                          <a:pt x="0" y="251561"/>
                        </a:moveTo>
                        <a:lnTo>
                          <a:pt x="20205" y="251561"/>
                        </a:lnTo>
                        <a:lnTo>
                          <a:pt x="20205" y="0"/>
                        </a:lnTo>
                        <a:lnTo>
                          <a:pt x="0" y="0"/>
                        </a:lnTo>
                        <a:lnTo>
                          <a:pt x="0" y="25156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3" name="bk object 33">
                    <a:extLst>
                      <a:ext uri="{FF2B5EF4-FFF2-40B4-BE49-F238E27FC236}">
                        <a16:creationId xmlns:a16="http://schemas.microsoft.com/office/drawing/2014/main" id="{B6EAE2EE-E3B1-4212-B57F-B1D571D1B0D8}"/>
                      </a:ext>
                    </a:extLst>
                  </p:cNvPr>
                  <p:cNvSpPr/>
                  <p:nvPr/>
                </p:nvSpPr>
                <p:spPr>
                  <a:xfrm>
                    <a:off x="968362" y="1023835"/>
                    <a:ext cx="20320" cy="240665"/>
                  </a:xfrm>
                  <a:custGeom>
                    <a:avLst/>
                    <a:gdLst/>
                    <a:ahLst/>
                    <a:cxnLst/>
                    <a:rect l="l" t="t" r="r" b="b"/>
                    <a:pathLst>
                      <a:path w="20319" h="240665">
                        <a:moveTo>
                          <a:pt x="0" y="240309"/>
                        </a:moveTo>
                        <a:lnTo>
                          <a:pt x="20205" y="240309"/>
                        </a:lnTo>
                        <a:lnTo>
                          <a:pt x="20205" y="0"/>
                        </a:lnTo>
                        <a:lnTo>
                          <a:pt x="0" y="0"/>
                        </a:lnTo>
                        <a:lnTo>
                          <a:pt x="0" y="24030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4" name="bk object 34">
                    <a:extLst>
                      <a:ext uri="{FF2B5EF4-FFF2-40B4-BE49-F238E27FC236}">
                        <a16:creationId xmlns:a16="http://schemas.microsoft.com/office/drawing/2014/main" id="{274B8E8E-AAC0-4C5F-95D0-9FB877890E26}"/>
                      </a:ext>
                    </a:extLst>
                  </p:cNvPr>
                  <p:cNvSpPr/>
                  <p:nvPr/>
                </p:nvSpPr>
                <p:spPr>
                  <a:xfrm>
                    <a:off x="991755" y="1023835"/>
                    <a:ext cx="20320" cy="240665"/>
                  </a:xfrm>
                  <a:custGeom>
                    <a:avLst/>
                    <a:gdLst/>
                    <a:ahLst/>
                    <a:cxnLst/>
                    <a:rect l="l" t="t" r="r" b="b"/>
                    <a:pathLst>
                      <a:path w="20319" h="240665">
                        <a:moveTo>
                          <a:pt x="0" y="240309"/>
                        </a:moveTo>
                        <a:lnTo>
                          <a:pt x="20205" y="240309"/>
                        </a:lnTo>
                        <a:lnTo>
                          <a:pt x="20205" y="0"/>
                        </a:lnTo>
                        <a:lnTo>
                          <a:pt x="0" y="0"/>
                        </a:lnTo>
                        <a:lnTo>
                          <a:pt x="0" y="24030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5" name="bk object 35">
                    <a:extLst>
                      <a:ext uri="{FF2B5EF4-FFF2-40B4-BE49-F238E27FC236}">
                        <a16:creationId xmlns:a16="http://schemas.microsoft.com/office/drawing/2014/main" id="{CA482E36-31B8-41F7-8138-A5894DCF1BA8}"/>
                      </a:ext>
                    </a:extLst>
                  </p:cNvPr>
                  <p:cNvSpPr/>
                  <p:nvPr/>
                </p:nvSpPr>
                <p:spPr>
                  <a:xfrm>
                    <a:off x="1038567" y="1060450"/>
                    <a:ext cx="20320" cy="203835"/>
                  </a:xfrm>
                  <a:custGeom>
                    <a:avLst/>
                    <a:gdLst/>
                    <a:ahLst/>
                    <a:cxnLst/>
                    <a:rect l="l" t="t" r="r" b="b"/>
                    <a:pathLst>
                      <a:path w="20319" h="203834">
                        <a:moveTo>
                          <a:pt x="0" y="203695"/>
                        </a:moveTo>
                        <a:lnTo>
                          <a:pt x="20205" y="203695"/>
                        </a:lnTo>
                        <a:lnTo>
                          <a:pt x="20205" y="0"/>
                        </a:lnTo>
                        <a:lnTo>
                          <a:pt x="0" y="0"/>
                        </a:lnTo>
                        <a:lnTo>
                          <a:pt x="0" y="20369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6" name="bk object 36">
                    <a:extLst>
                      <a:ext uri="{FF2B5EF4-FFF2-40B4-BE49-F238E27FC236}">
                        <a16:creationId xmlns:a16="http://schemas.microsoft.com/office/drawing/2014/main" id="{FE9E23BD-5506-4669-9B51-D9D2DD4145B3}"/>
                      </a:ext>
                    </a:extLst>
                  </p:cNvPr>
                  <p:cNvSpPr/>
                  <p:nvPr/>
                </p:nvSpPr>
                <p:spPr>
                  <a:xfrm>
                    <a:off x="1108773" y="1069301"/>
                    <a:ext cx="20320" cy="194945"/>
                  </a:xfrm>
                  <a:custGeom>
                    <a:avLst/>
                    <a:gdLst/>
                    <a:ahLst/>
                    <a:cxnLst/>
                    <a:rect l="l" t="t" r="r" b="b"/>
                    <a:pathLst>
                      <a:path w="20319" h="194944">
                        <a:moveTo>
                          <a:pt x="0" y="194843"/>
                        </a:moveTo>
                        <a:lnTo>
                          <a:pt x="20205" y="194843"/>
                        </a:lnTo>
                        <a:lnTo>
                          <a:pt x="20205" y="0"/>
                        </a:lnTo>
                        <a:lnTo>
                          <a:pt x="0" y="0"/>
                        </a:lnTo>
                        <a:lnTo>
                          <a:pt x="0" y="194843"/>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7" name="bk object 37">
                    <a:extLst>
                      <a:ext uri="{FF2B5EF4-FFF2-40B4-BE49-F238E27FC236}">
                        <a16:creationId xmlns:a16="http://schemas.microsoft.com/office/drawing/2014/main" id="{67826E57-55EE-42C3-A9C9-618C7B1799FE}"/>
                      </a:ext>
                    </a:extLst>
                  </p:cNvPr>
                  <p:cNvSpPr/>
                  <p:nvPr/>
                </p:nvSpPr>
                <p:spPr>
                  <a:xfrm>
                    <a:off x="1132179" y="1117142"/>
                    <a:ext cx="20320" cy="147320"/>
                  </a:xfrm>
                  <a:custGeom>
                    <a:avLst/>
                    <a:gdLst/>
                    <a:ahLst/>
                    <a:cxnLst/>
                    <a:rect l="l" t="t" r="r" b="b"/>
                    <a:pathLst>
                      <a:path w="20319" h="147319">
                        <a:moveTo>
                          <a:pt x="0" y="147002"/>
                        </a:moveTo>
                        <a:lnTo>
                          <a:pt x="20205" y="147002"/>
                        </a:lnTo>
                        <a:lnTo>
                          <a:pt x="20205" y="0"/>
                        </a:lnTo>
                        <a:lnTo>
                          <a:pt x="0" y="0"/>
                        </a:lnTo>
                        <a:lnTo>
                          <a:pt x="0" y="14700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8" name="bk object 38">
                    <a:extLst>
                      <a:ext uri="{FF2B5EF4-FFF2-40B4-BE49-F238E27FC236}">
                        <a16:creationId xmlns:a16="http://schemas.microsoft.com/office/drawing/2014/main" id="{66DBB070-8F8F-47AF-9FA3-5727C8752D30}"/>
                      </a:ext>
                    </a:extLst>
                  </p:cNvPr>
                  <p:cNvSpPr/>
                  <p:nvPr/>
                </p:nvSpPr>
                <p:spPr>
                  <a:xfrm>
                    <a:off x="1155585" y="1117142"/>
                    <a:ext cx="20320" cy="147320"/>
                  </a:xfrm>
                  <a:custGeom>
                    <a:avLst/>
                    <a:gdLst/>
                    <a:ahLst/>
                    <a:cxnLst/>
                    <a:rect l="l" t="t" r="r" b="b"/>
                    <a:pathLst>
                      <a:path w="20319" h="147319">
                        <a:moveTo>
                          <a:pt x="0" y="147002"/>
                        </a:moveTo>
                        <a:lnTo>
                          <a:pt x="20205" y="147002"/>
                        </a:lnTo>
                        <a:lnTo>
                          <a:pt x="20205" y="0"/>
                        </a:lnTo>
                        <a:lnTo>
                          <a:pt x="0" y="0"/>
                        </a:lnTo>
                        <a:lnTo>
                          <a:pt x="0" y="14700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59" name="bk object 39">
                    <a:extLst>
                      <a:ext uri="{FF2B5EF4-FFF2-40B4-BE49-F238E27FC236}">
                        <a16:creationId xmlns:a16="http://schemas.microsoft.com/office/drawing/2014/main" id="{DDF5A5DE-57AA-49C4-8EB2-712DD26AD2DD}"/>
                      </a:ext>
                    </a:extLst>
                  </p:cNvPr>
                  <p:cNvSpPr/>
                  <p:nvPr/>
                </p:nvSpPr>
                <p:spPr>
                  <a:xfrm>
                    <a:off x="1178991" y="1119784"/>
                    <a:ext cx="20320" cy="144780"/>
                  </a:xfrm>
                  <a:custGeom>
                    <a:avLst/>
                    <a:gdLst/>
                    <a:ahLst/>
                    <a:cxnLst/>
                    <a:rect l="l" t="t" r="r" b="b"/>
                    <a:pathLst>
                      <a:path w="20319" h="144780">
                        <a:moveTo>
                          <a:pt x="0" y="144360"/>
                        </a:moveTo>
                        <a:lnTo>
                          <a:pt x="20205" y="144360"/>
                        </a:lnTo>
                        <a:lnTo>
                          <a:pt x="20205" y="0"/>
                        </a:lnTo>
                        <a:lnTo>
                          <a:pt x="0" y="0"/>
                        </a:lnTo>
                        <a:lnTo>
                          <a:pt x="0" y="1443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0" name="bk object 40">
                    <a:extLst>
                      <a:ext uri="{FF2B5EF4-FFF2-40B4-BE49-F238E27FC236}">
                        <a16:creationId xmlns:a16="http://schemas.microsoft.com/office/drawing/2014/main" id="{97C2FE8C-E847-496E-A563-F0189F526760}"/>
                      </a:ext>
                    </a:extLst>
                  </p:cNvPr>
                  <p:cNvSpPr/>
                  <p:nvPr/>
                </p:nvSpPr>
                <p:spPr>
                  <a:xfrm>
                    <a:off x="1202385" y="1131468"/>
                    <a:ext cx="20320" cy="132715"/>
                  </a:xfrm>
                  <a:custGeom>
                    <a:avLst/>
                    <a:gdLst/>
                    <a:ahLst/>
                    <a:cxnLst/>
                    <a:rect l="l" t="t" r="r" b="b"/>
                    <a:pathLst>
                      <a:path w="20319" h="132715">
                        <a:moveTo>
                          <a:pt x="0" y="132676"/>
                        </a:moveTo>
                        <a:lnTo>
                          <a:pt x="20205" y="132676"/>
                        </a:lnTo>
                        <a:lnTo>
                          <a:pt x="20205" y="0"/>
                        </a:lnTo>
                        <a:lnTo>
                          <a:pt x="0" y="0"/>
                        </a:lnTo>
                        <a:lnTo>
                          <a:pt x="0" y="13267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1" name="bk object 41">
                    <a:extLst>
                      <a:ext uri="{FF2B5EF4-FFF2-40B4-BE49-F238E27FC236}">
                        <a16:creationId xmlns:a16="http://schemas.microsoft.com/office/drawing/2014/main" id="{5CBEBCD5-133C-471D-85BD-09281B1A9F69}"/>
                      </a:ext>
                    </a:extLst>
                  </p:cNvPr>
                  <p:cNvSpPr/>
                  <p:nvPr/>
                </p:nvSpPr>
                <p:spPr>
                  <a:xfrm>
                    <a:off x="1225791" y="1142364"/>
                    <a:ext cx="20320" cy="121920"/>
                  </a:xfrm>
                  <a:custGeom>
                    <a:avLst/>
                    <a:gdLst/>
                    <a:ahLst/>
                    <a:cxnLst/>
                    <a:rect l="l" t="t" r="r" b="b"/>
                    <a:pathLst>
                      <a:path w="20319" h="121919">
                        <a:moveTo>
                          <a:pt x="0" y="121780"/>
                        </a:moveTo>
                        <a:lnTo>
                          <a:pt x="20205" y="121780"/>
                        </a:lnTo>
                        <a:lnTo>
                          <a:pt x="20205" y="0"/>
                        </a:lnTo>
                        <a:lnTo>
                          <a:pt x="0" y="0"/>
                        </a:lnTo>
                        <a:lnTo>
                          <a:pt x="0" y="12178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2" name="bk object 42">
                    <a:extLst>
                      <a:ext uri="{FF2B5EF4-FFF2-40B4-BE49-F238E27FC236}">
                        <a16:creationId xmlns:a16="http://schemas.microsoft.com/office/drawing/2014/main" id="{632229FC-BA00-4066-9D0E-A3F6B1291573}"/>
                      </a:ext>
                    </a:extLst>
                  </p:cNvPr>
                  <p:cNvSpPr/>
                  <p:nvPr/>
                </p:nvSpPr>
                <p:spPr>
                  <a:xfrm>
                    <a:off x="1295996" y="1153744"/>
                    <a:ext cx="20320" cy="110489"/>
                  </a:xfrm>
                  <a:custGeom>
                    <a:avLst/>
                    <a:gdLst/>
                    <a:ahLst/>
                    <a:cxnLst/>
                    <a:rect l="l" t="t" r="r" b="b"/>
                    <a:pathLst>
                      <a:path w="20319" h="110490">
                        <a:moveTo>
                          <a:pt x="0" y="110401"/>
                        </a:moveTo>
                        <a:lnTo>
                          <a:pt x="20205" y="110401"/>
                        </a:lnTo>
                        <a:lnTo>
                          <a:pt x="20205" y="0"/>
                        </a:lnTo>
                        <a:lnTo>
                          <a:pt x="0" y="0"/>
                        </a:lnTo>
                        <a:lnTo>
                          <a:pt x="0" y="11040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3" name="bk object 43">
                    <a:extLst>
                      <a:ext uri="{FF2B5EF4-FFF2-40B4-BE49-F238E27FC236}">
                        <a16:creationId xmlns:a16="http://schemas.microsoft.com/office/drawing/2014/main" id="{DA5B80F8-BE0C-48A3-9654-06B1AB4B83C6}"/>
                      </a:ext>
                    </a:extLst>
                  </p:cNvPr>
                  <p:cNvSpPr/>
                  <p:nvPr/>
                </p:nvSpPr>
                <p:spPr>
                  <a:xfrm>
                    <a:off x="1319402" y="1153744"/>
                    <a:ext cx="20320" cy="110489"/>
                  </a:xfrm>
                  <a:custGeom>
                    <a:avLst/>
                    <a:gdLst/>
                    <a:ahLst/>
                    <a:cxnLst/>
                    <a:rect l="l" t="t" r="r" b="b"/>
                    <a:pathLst>
                      <a:path w="20319" h="110490">
                        <a:moveTo>
                          <a:pt x="0" y="110401"/>
                        </a:moveTo>
                        <a:lnTo>
                          <a:pt x="20205" y="110401"/>
                        </a:lnTo>
                        <a:lnTo>
                          <a:pt x="20205" y="0"/>
                        </a:lnTo>
                        <a:lnTo>
                          <a:pt x="0" y="0"/>
                        </a:lnTo>
                        <a:lnTo>
                          <a:pt x="0" y="11040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4" name="bk object 44">
                    <a:extLst>
                      <a:ext uri="{FF2B5EF4-FFF2-40B4-BE49-F238E27FC236}">
                        <a16:creationId xmlns:a16="http://schemas.microsoft.com/office/drawing/2014/main" id="{71EE2279-A2C4-4BB5-B08D-77E075A2852A}"/>
                      </a:ext>
                    </a:extLst>
                  </p:cNvPr>
                  <p:cNvSpPr/>
                  <p:nvPr/>
                </p:nvSpPr>
                <p:spPr>
                  <a:xfrm>
                    <a:off x="1366215" y="1159433"/>
                    <a:ext cx="20320" cy="104775"/>
                  </a:xfrm>
                  <a:custGeom>
                    <a:avLst/>
                    <a:gdLst/>
                    <a:ahLst/>
                    <a:cxnLst/>
                    <a:rect l="l" t="t" r="r" b="b"/>
                    <a:pathLst>
                      <a:path w="20319" h="104775">
                        <a:moveTo>
                          <a:pt x="0" y="104711"/>
                        </a:moveTo>
                        <a:lnTo>
                          <a:pt x="20205" y="104711"/>
                        </a:lnTo>
                        <a:lnTo>
                          <a:pt x="20205" y="0"/>
                        </a:lnTo>
                        <a:lnTo>
                          <a:pt x="0" y="0"/>
                        </a:lnTo>
                        <a:lnTo>
                          <a:pt x="0" y="1047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5" name="bk object 45">
                    <a:extLst>
                      <a:ext uri="{FF2B5EF4-FFF2-40B4-BE49-F238E27FC236}">
                        <a16:creationId xmlns:a16="http://schemas.microsoft.com/office/drawing/2014/main" id="{C2A0474D-103F-45C1-9791-BC502835C741}"/>
                      </a:ext>
                    </a:extLst>
                  </p:cNvPr>
                  <p:cNvSpPr/>
                  <p:nvPr/>
                </p:nvSpPr>
                <p:spPr>
                  <a:xfrm>
                    <a:off x="1389621" y="1162532"/>
                    <a:ext cx="20320" cy="102235"/>
                  </a:xfrm>
                  <a:custGeom>
                    <a:avLst/>
                    <a:gdLst/>
                    <a:ahLst/>
                    <a:cxnLst/>
                    <a:rect l="l" t="t" r="r" b="b"/>
                    <a:pathLst>
                      <a:path w="20319" h="102234">
                        <a:moveTo>
                          <a:pt x="0" y="101612"/>
                        </a:moveTo>
                        <a:lnTo>
                          <a:pt x="20205" y="101612"/>
                        </a:lnTo>
                        <a:lnTo>
                          <a:pt x="20205" y="0"/>
                        </a:lnTo>
                        <a:lnTo>
                          <a:pt x="0" y="0"/>
                        </a:lnTo>
                        <a:lnTo>
                          <a:pt x="0" y="10161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6" name="bk object 46">
                    <a:extLst>
                      <a:ext uri="{FF2B5EF4-FFF2-40B4-BE49-F238E27FC236}">
                        <a16:creationId xmlns:a16="http://schemas.microsoft.com/office/drawing/2014/main" id="{7165339B-A8A5-4AF9-BC33-2EC8ABBBBED0}"/>
                      </a:ext>
                    </a:extLst>
                  </p:cNvPr>
                  <p:cNvSpPr/>
                  <p:nvPr/>
                </p:nvSpPr>
                <p:spPr>
                  <a:xfrm>
                    <a:off x="1413027" y="1164704"/>
                    <a:ext cx="20320" cy="99695"/>
                  </a:xfrm>
                  <a:custGeom>
                    <a:avLst/>
                    <a:gdLst/>
                    <a:ahLst/>
                    <a:cxnLst/>
                    <a:rect l="l" t="t" r="r" b="b"/>
                    <a:pathLst>
                      <a:path w="20319" h="99694">
                        <a:moveTo>
                          <a:pt x="0" y="99440"/>
                        </a:moveTo>
                        <a:lnTo>
                          <a:pt x="20205" y="99440"/>
                        </a:lnTo>
                        <a:lnTo>
                          <a:pt x="20205" y="0"/>
                        </a:lnTo>
                        <a:lnTo>
                          <a:pt x="0" y="0"/>
                        </a:lnTo>
                        <a:lnTo>
                          <a:pt x="0" y="9944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7" name="bk object 47">
                    <a:extLst>
                      <a:ext uri="{FF2B5EF4-FFF2-40B4-BE49-F238E27FC236}">
                        <a16:creationId xmlns:a16="http://schemas.microsoft.com/office/drawing/2014/main" id="{BAB212E0-A000-42D8-B6DB-BCD2A7714603}"/>
                      </a:ext>
                    </a:extLst>
                  </p:cNvPr>
                  <p:cNvSpPr/>
                  <p:nvPr/>
                </p:nvSpPr>
                <p:spPr>
                  <a:xfrm>
                    <a:off x="1436433" y="1168069"/>
                    <a:ext cx="20320" cy="96520"/>
                  </a:xfrm>
                  <a:custGeom>
                    <a:avLst/>
                    <a:gdLst/>
                    <a:ahLst/>
                    <a:cxnLst/>
                    <a:rect l="l" t="t" r="r" b="b"/>
                    <a:pathLst>
                      <a:path w="20319" h="96519">
                        <a:moveTo>
                          <a:pt x="0" y="96075"/>
                        </a:moveTo>
                        <a:lnTo>
                          <a:pt x="20205" y="96075"/>
                        </a:lnTo>
                        <a:lnTo>
                          <a:pt x="20205" y="0"/>
                        </a:lnTo>
                        <a:lnTo>
                          <a:pt x="0" y="0"/>
                        </a:lnTo>
                        <a:lnTo>
                          <a:pt x="0" y="9607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8" name="bk object 48">
                    <a:extLst>
                      <a:ext uri="{FF2B5EF4-FFF2-40B4-BE49-F238E27FC236}">
                        <a16:creationId xmlns:a16="http://schemas.microsoft.com/office/drawing/2014/main" id="{62595AF7-5B80-4F60-A0E3-17A51701AA35}"/>
                      </a:ext>
                    </a:extLst>
                  </p:cNvPr>
                  <p:cNvSpPr/>
                  <p:nvPr/>
                </p:nvSpPr>
                <p:spPr>
                  <a:xfrm>
                    <a:off x="1483233" y="1170355"/>
                    <a:ext cx="20320" cy="93980"/>
                  </a:xfrm>
                  <a:custGeom>
                    <a:avLst/>
                    <a:gdLst/>
                    <a:ahLst/>
                    <a:cxnLst/>
                    <a:rect l="l" t="t" r="r" b="b"/>
                    <a:pathLst>
                      <a:path w="20319" h="93980">
                        <a:moveTo>
                          <a:pt x="0" y="93789"/>
                        </a:moveTo>
                        <a:lnTo>
                          <a:pt x="20205" y="93789"/>
                        </a:lnTo>
                        <a:lnTo>
                          <a:pt x="20205" y="0"/>
                        </a:lnTo>
                        <a:lnTo>
                          <a:pt x="0" y="0"/>
                        </a:lnTo>
                        <a:lnTo>
                          <a:pt x="0" y="9378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69" name="bk object 49">
                    <a:extLst>
                      <a:ext uri="{FF2B5EF4-FFF2-40B4-BE49-F238E27FC236}">
                        <a16:creationId xmlns:a16="http://schemas.microsoft.com/office/drawing/2014/main" id="{0E91A98E-702F-45EA-9E91-9017B47393DC}"/>
                      </a:ext>
                    </a:extLst>
                  </p:cNvPr>
                  <p:cNvSpPr/>
                  <p:nvPr/>
                </p:nvSpPr>
                <p:spPr>
                  <a:xfrm>
                    <a:off x="1506639" y="1173505"/>
                    <a:ext cx="20320" cy="90805"/>
                  </a:xfrm>
                  <a:custGeom>
                    <a:avLst/>
                    <a:gdLst/>
                    <a:ahLst/>
                    <a:cxnLst/>
                    <a:rect l="l" t="t" r="r" b="b"/>
                    <a:pathLst>
                      <a:path w="20319" h="90805">
                        <a:moveTo>
                          <a:pt x="0" y="90639"/>
                        </a:moveTo>
                        <a:lnTo>
                          <a:pt x="20205" y="90639"/>
                        </a:lnTo>
                        <a:lnTo>
                          <a:pt x="20205" y="0"/>
                        </a:lnTo>
                        <a:lnTo>
                          <a:pt x="0" y="0"/>
                        </a:lnTo>
                        <a:lnTo>
                          <a:pt x="0" y="9063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0" name="bk object 50">
                    <a:extLst>
                      <a:ext uri="{FF2B5EF4-FFF2-40B4-BE49-F238E27FC236}">
                        <a16:creationId xmlns:a16="http://schemas.microsoft.com/office/drawing/2014/main" id="{A00BCE34-8C31-493B-BD29-5617BB00C0D8}"/>
                      </a:ext>
                    </a:extLst>
                  </p:cNvPr>
                  <p:cNvSpPr/>
                  <p:nvPr/>
                </p:nvSpPr>
                <p:spPr>
                  <a:xfrm>
                    <a:off x="1530045" y="1173505"/>
                    <a:ext cx="20320" cy="90805"/>
                  </a:xfrm>
                  <a:custGeom>
                    <a:avLst/>
                    <a:gdLst/>
                    <a:ahLst/>
                    <a:cxnLst/>
                    <a:rect l="l" t="t" r="r" b="b"/>
                    <a:pathLst>
                      <a:path w="20319" h="90805">
                        <a:moveTo>
                          <a:pt x="0" y="90639"/>
                        </a:moveTo>
                        <a:lnTo>
                          <a:pt x="20205" y="90639"/>
                        </a:lnTo>
                        <a:lnTo>
                          <a:pt x="20205" y="0"/>
                        </a:lnTo>
                        <a:lnTo>
                          <a:pt x="0" y="0"/>
                        </a:lnTo>
                        <a:lnTo>
                          <a:pt x="0" y="9063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1" name="bk object 51">
                    <a:extLst>
                      <a:ext uri="{FF2B5EF4-FFF2-40B4-BE49-F238E27FC236}">
                        <a16:creationId xmlns:a16="http://schemas.microsoft.com/office/drawing/2014/main" id="{C4098D12-F4ED-441D-AD1B-5545971D3271}"/>
                      </a:ext>
                    </a:extLst>
                  </p:cNvPr>
                  <p:cNvSpPr/>
                  <p:nvPr/>
                </p:nvSpPr>
                <p:spPr>
                  <a:xfrm>
                    <a:off x="1576844" y="1184363"/>
                    <a:ext cx="20320" cy="80010"/>
                  </a:xfrm>
                  <a:custGeom>
                    <a:avLst/>
                    <a:gdLst/>
                    <a:ahLst/>
                    <a:cxnLst/>
                    <a:rect l="l" t="t" r="r" b="b"/>
                    <a:pathLst>
                      <a:path w="20319" h="80009">
                        <a:moveTo>
                          <a:pt x="0" y="79781"/>
                        </a:moveTo>
                        <a:lnTo>
                          <a:pt x="20205" y="79781"/>
                        </a:lnTo>
                        <a:lnTo>
                          <a:pt x="20205" y="0"/>
                        </a:lnTo>
                        <a:lnTo>
                          <a:pt x="0" y="0"/>
                        </a:lnTo>
                        <a:lnTo>
                          <a:pt x="0" y="7978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2" name="bk object 52">
                    <a:extLst>
                      <a:ext uri="{FF2B5EF4-FFF2-40B4-BE49-F238E27FC236}">
                        <a16:creationId xmlns:a16="http://schemas.microsoft.com/office/drawing/2014/main" id="{0A19EA22-73C6-40C4-968B-DE78412C4502}"/>
                      </a:ext>
                    </a:extLst>
                  </p:cNvPr>
                  <p:cNvSpPr/>
                  <p:nvPr/>
                </p:nvSpPr>
                <p:spPr>
                  <a:xfrm>
                    <a:off x="1600250" y="1190599"/>
                    <a:ext cx="20320" cy="73660"/>
                  </a:xfrm>
                  <a:custGeom>
                    <a:avLst/>
                    <a:gdLst/>
                    <a:ahLst/>
                    <a:cxnLst/>
                    <a:rect l="l" t="t" r="r" b="b"/>
                    <a:pathLst>
                      <a:path w="20319" h="73659">
                        <a:moveTo>
                          <a:pt x="0" y="73545"/>
                        </a:moveTo>
                        <a:lnTo>
                          <a:pt x="20205" y="73545"/>
                        </a:lnTo>
                        <a:lnTo>
                          <a:pt x="20205" y="0"/>
                        </a:lnTo>
                        <a:lnTo>
                          <a:pt x="0" y="0"/>
                        </a:lnTo>
                        <a:lnTo>
                          <a:pt x="0" y="7354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3" name="bk object 53">
                    <a:extLst>
                      <a:ext uri="{FF2B5EF4-FFF2-40B4-BE49-F238E27FC236}">
                        <a16:creationId xmlns:a16="http://schemas.microsoft.com/office/drawing/2014/main" id="{F6F5ADBC-1C49-4AB3-896D-53D25C12EE58}"/>
                      </a:ext>
                    </a:extLst>
                  </p:cNvPr>
                  <p:cNvSpPr/>
                  <p:nvPr/>
                </p:nvSpPr>
                <p:spPr>
                  <a:xfrm>
                    <a:off x="1623656" y="1199133"/>
                    <a:ext cx="20320" cy="65405"/>
                  </a:xfrm>
                  <a:custGeom>
                    <a:avLst/>
                    <a:gdLst/>
                    <a:ahLst/>
                    <a:cxnLst/>
                    <a:rect l="l" t="t" r="r" b="b"/>
                    <a:pathLst>
                      <a:path w="20319" h="65405">
                        <a:moveTo>
                          <a:pt x="0" y="65011"/>
                        </a:moveTo>
                        <a:lnTo>
                          <a:pt x="20205" y="65011"/>
                        </a:lnTo>
                        <a:lnTo>
                          <a:pt x="20205" y="0"/>
                        </a:lnTo>
                        <a:lnTo>
                          <a:pt x="0" y="0"/>
                        </a:lnTo>
                        <a:lnTo>
                          <a:pt x="0" y="650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4" name="bk object 54">
                    <a:extLst>
                      <a:ext uri="{FF2B5EF4-FFF2-40B4-BE49-F238E27FC236}">
                        <a16:creationId xmlns:a16="http://schemas.microsoft.com/office/drawing/2014/main" id="{F20C0356-52EC-4DCD-A29A-60CC001C75D8}"/>
                      </a:ext>
                    </a:extLst>
                  </p:cNvPr>
                  <p:cNvSpPr/>
                  <p:nvPr/>
                </p:nvSpPr>
                <p:spPr>
                  <a:xfrm>
                    <a:off x="1647050" y="1199133"/>
                    <a:ext cx="20320" cy="65405"/>
                  </a:xfrm>
                  <a:custGeom>
                    <a:avLst/>
                    <a:gdLst/>
                    <a:ahLst/>
                    <a:cxnLst/>
                    <a:rect l="l" t="t" r="r" b="b"/>
                    <a:pathLst>
                      <a:path w="20319" h="65405">
                        <a:moveTo>
                          <a:pt x="0" y="65011"/>
                        </a:moveTo>
                        <a:lnTo>
                          <a:pt x="20205" y="65011"/>
                        </a:lnTo>
                        <a:lnTo>
                          <a:pt x="20205" y="0"/>
                        </a:lnTo>
                        <a:lnTo>
                          <a:pt x="0" y="0"/>
                        </a:lnTo>
                        <a:lnTo>
                          <a:pt x="0" y="650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5" name="bk object 55">
                    <a:extLst>
                      <a:ext uri="{FF2B5EF4-FFF2-40B4-BE49-F238E27FC236}">
                        <a16:creationId xmlns:a16="http://schemas.microsoft.com/office/drawing/2014/main" id="{9ED5D743-35EB-47A2-BD90-6841AFB2318B}"/>
                      </a:ext>
                    </a:extLst>
                  </p:cNvPr>
                  <p:cNvSpPr/>
                  <p:nvPr/>
                </p:nvSpPr>
                <p:spPr>
                  <a:xfrm>
                    <a:off x="1670456" y="1199133"/>
                    <a:ext cx="20320" cy="65405"/>
                  </a:xfrm>
                  <a:custGeom>
                    <a:avLst/>
                    <a:gdLst/>
                    <a:ahLst/>
                    <a:cxnLst/>
                    <a:rect l="l" t="t" r="r" b="b"/>
                    <a:pathLst>
                      <a:path w="20319" h="65405">
                        <a:moveTo>
                          <a:pt x="0" y="65011"/>
                        </a:moveTo>
                        <a:lnTo>
                          <a:pt x="20205" y="65011"/>
                        </a:lnTo>
                        <a:lnTo>
                          <a:pt x="20205" y="0"/>
                        </a:lnTo>
                        <a:lnTo>
                          <a:pt x="0" y="0"/>
                        </a:lnTo>
                        <a:lnTo>
                          <a:pt x="0" y="650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76" name="bk object 56">
                    <a:extLst>
                      <a:ext uri="{FF2B5EF4-FFF2-40B4-BE49-F238E27FC236}">
                        <a16:creationId xmlns:a16="http://schemas.microsoft.com/office/drawing/2014/main" id="{0AA5A124-994D-4FDA-BC56-8E66D50620CB}"/>
                      </a:ext>
                    </a:extLst>
                  </p:cNvPr>
                  <p:cNvSpPr/>
                  <p:nvPr/>
                </p:nvSpPr>
                <p:spPr>
                  <a:xfrm>
                    <a:off x="1787474" y="1240059"/>
                    <a:ext cx="20320" cy="0"/>
                  </a:xfrm>
                  <a:custGeom>
                    <a:avLst/>
                    <a:gdLst/>
                    <a:ahLst/>
                    <a:cxnLst/>
                    <a:rect l="l" t="t" r="r" b="b"/>
                    <a:pathLst>
                      <a:path w="20319">
                        <a:moveTo>
                          <a:pt x="0" y="0"/>
                        </a:moveTo>
                        <a:lnTo>
                          <a:pt x="20205" y="0"/>
                        </a:lnTo>
                      </a:path>
                    </a:pathLst>
                  </a:custGeom>
                  <a:ln w="48171">
                    <a:solidFill>
                      <a:srgbClr val="62C7D2"/>
                    </a:solidFill>
                  </a:ln>
                </p:spPr>
                <p:txBody>
                  <a:bodyPr wrap="square" lIns="0" tIns="0" rIns="0" bIns="0" rtlCol="0"/>
                  <a:lstStyle/>
                  <a:p>
                    <a:endParaRPr sz="2000" dirty="0">
                      <a:solidFill>
                        <a:prstClr val="black"/>
                      </a:solidFill>
                      <a:latin typeface="Calibri"/>
                    </a:endParaRPr>
                  </a:p>
                </p:txBody>
              </p:sp>
              <p:sp>
                <p:nvSpPr>
                  <p:cNvPr id="1077" name="bk object 57">
                    <a:extLst>
                      <a:ext uri="{FF2B5EF4-FFF2-40B4-BE49-F238E27FC236}">
                        <a16:creationId xmlns:a16="http://schemas.microsoft.com/office/drawing/2014/main" id="{1B98F8C2-46BF-4492-AD1A-37BADA2DCCF7}"/>
                      </a:ext>
                    </a:extLst>
                  </p:cNvPr>
                  <p:cNvSpPr/>
                  <p:nvPr/>
                </p:nvSpPr>
                <p:spPr>
                  <a:xfrm>
                    <a:off x="1810880" y="1240059"/>
                    <a:ext cx="20320" cy="0"/>
                  </a:xfrm>
                  <a:custGeom>
                    <a:avLst/>
                    <a:gdLst/>
                    <a:ahLst/>
                    <a:cxnLst/>
                    <a:rect l="l" t="t" r="r" b="b"/>
                    <a:pathLst>
                      <a:path w="20319">
                        <a:moveTo>
                          <a:pt x="0" y="0"/>
                        </a:moveTo>
                        <a:lnTo>
                          <a:pt x="20205" y="0"/>
                        </a:lnTo>
                      </a:path>
                    </a:pathLst>
                  </a:custGeom>
                  <a:ln w="48171">
                    <a:solidFill>
                      <a:srgbClr val="62C7D2"/>
                    </a:solidFill>
                  </a:ln>
                </p:spPr>
                <p:txBody>
                  <a:bodyPr wrap="square" lIns="0" tIns="0" rIns="0" bIns="0" rtlCol="0"/>
                  <a:lstStyle/>
                  <a:p>
                    <a:endParaRPr sz="2000" dirty="0">
                      <a:solidFill>
                        <a:prstClr val="black"/>
                      </a:solidFill>
                      <a:latin typeface="Calibri"/>
                    </a:endParaRPr>
                  </a:p>
                </p:txBody>
              </p:sp>
              <p:sp>
                <p:nvSpPr>
                  <p:cNvPr id="1078" name="bk object 58">
                    <a:extLst>
                      <a:ext uri="{FF2B5EF4-FFF2-40B4-BE49-F238E27FC236}">
                        <a16:creationId xmlns:a16="http://schemas.microsoft.com/office/drawing/2014/main" id="{06043D00-2857-4CD3-94C5-C18B761E6F65}"/>
                      </a:ext>
                    </a:extLst>
                  </p:cNvPr>
                  <p:cNvSpPr/>
                  <p:nvPr/>
                </p:nvSpPr>
                <p:spPr>
                  <a:xfrm>
                    <a:off x="1834286" y="1240059"/>
                    <a:ext cx="20320" cy="0"/>
                  </a:xfrm>
                  <a:custGeom>
                    <a:avLst/>
                    <a:gdLst/>
                    <a:ahLst/>
                    <a:cxnLst/>
                    <a:rect l="l" t="t" r="r" b="b"/>
                    <a:pathLst>
                      <a:path w="20319">
                        <a:moveTo>
                          <a:pt x="0" y="0"/>
                        </a:moveTo>
                        <a:lnTo>
                          <a:pt x="20205" y="0"/>
                        </a:lnTo>
                      </a:path>
                    </a:pathLst>
                  </a:custGeom>
                  <a:ln w="48171">
                    <a:solidFill>
                      <a:srgbClr val="62C7D2"/>
                    </a:solidFill>
                  </a:ln>
                </p:spPr>
                <p:txBody>
                  <a:bodyPr wrap="square" lIns="0" tIns="0" rIns="0" bIns="0" rtlCol="0"/>
                  <a:lstStyle/>
                  <a:p>
                    <a:endParaRPr sz="2000" dirty="0">
                      <a:solidFill>
                        <a:prstClr val="black"/>
                      </a:solidFill>
                      <a:latin typeface="Calibri"/>
                    </a:endParaRPr>
                  </a:p>
                </p:txBody>
              </p:sp>
              <p:sp>
                <p:nvSpPr>
                  <p:cNvPr id="1079" name="bk object 59">
                    <a:extLst>
                      <a:ext uri="{FF2B5EF4-FFF2-40B4-BE49-F238E27FC236}">
                        <a16:creationId xmlns:a16="http://schemas.microsoft.com/office/drawing/2014/main" id="{22AD94D4-E969-48B5-B00A-E5057749F743}"/>
                      </a:ext>
                    </a:extLst>
                  </p:cNvPr>
                  <p:cNvSpPr/>
                  <p:nvPr/>
                </p:nvSpPr>
                <p:spPr>
                  <a:xfrm>
                    <a:off x="1857679" y="1243006"/>
                    <a:ext cx="20320" cy="0"/>
                  </a:xfrm>
                  <a:custGeom>
                    <a:avLst/>
                    <a:gdLst/>
                    <a:ahLst/>
                    <a:cxnLst/>
                    <a:rect l="l" t="t" r="r" b="b"/>
                    <a:pathLst>
                      <a:path w="20319">
                        <a:moveTo>
                          <a:pt x="0" y="0"/>
                        </a:moveTo>
                        <a:lnTo>
                          <a:pt x="20205" y="0"/>
                        </a:lnTo>
                      </a:path>
                    </a:pathLst>
                  </a:custGeom>
                  <a:ln w="42278">
                    <a:solidFill>
                      <a:srgbClr val="62C7D2"/>
                    </a:solidFill>
                  </a:ln>
                </p:spPr>
                <p:txBody>
                  <a:bodyPr wrap="square" lIns="0" tIns="0" rIns="0" bIns="0" rtlCol="0"/>
                  <a:lstStyle/>
                  <a:p>
                    <a:endParaRPr sz="2000" dirty="0">
                      <a:solidFill>
                        <a:prstClr val="black"/>
                      </a:solidFill>
                      <a:latin typeface="Calibri"/>
                    </a:endParaRPr>
                  </a:p>
                </p:txBody>
              </p:sp>
              <p:sp>
                <p:nvSpPr>
                  <p:cNvPr id="1080" name="bk object 60">
                    <a:extLst>
                      <a:ext uri="{FF2B5EF4-FFF2-40B4-BE49-F238E27FC236}">
                        <a16:creationId xmlns:a16="http://schemas.microsoft.com/office/drawing/2014/main" id="{A8A0E211-2FF4-493A-9CE0-3AF99ED2C1C6}"/>
                      </a:ext>
                    </a:extLst>
                  </p:cNvPr>
                  <p:cNvSpPr/>
                  <p:nvPr/>
                </p:nvSpPr>
                <p:spPr>
                  <a:xfrm>
                    <a:off x="1881085" y="1243006"/>
                    <a:ext cx="20320" cy="0"/>
                  </a:xfrm>
                  <a:custGeom>
                    <a:avLst/>
                    <a:gdLst/>
                    <a:ahLst/>
                    <a:cxnLst/>
                    <a:rect l="l" t="t" r="r" b="b"/>
                    <a:pathLst>
                      <a:path w="20319">
                        <a:moveTo>
                          <a:pt x="0" y="0"/>
                        </a:moveTo>
                        <a:lnTo>
                          <a:pt x="20205" y="0"/>
                        </a:lnTo>
                      </a:path>
                    </a:pathLst>
                  </a:custGeom>
                  <a:ln w="42278">
                    <a:solidFill>
                      <a:srgbClr val="62C7D2"/>
                    </a:solidFill>
                  </a:ln>
                </p:spPr>
                <p:txBody>
                  <a:bodyPr wrap="square" lIns="0" tIns="0" rIns="0" bIns="0" rtlCol="0"/>
                  <a:lstStyle/>
                  <a:p>
                    <a:endParaRPr sz="2000" dirty="0">
                      <a:solidFill>
                        <a:prstClr val="black"/>
                      </a:solidFill>
                      <a:latin typeface="Calibri"/>
                    </a:endParaRPr>
                  </a:p>
                </p:txBody>
              </p:sp>
              <p:sp>
                <p:nvSpPr>
                  <p:cNvPr id="1081" name="bk object 61">
                    <a:extLst>
                      <a:ext uri="{FF2B5EF4-FFF2-40B4-BE49-F238E27FC236}">
                        <a16:creationId xmlns:a16="http://schemas.microsoft.com/office/drawing/2014/main" id="{8D3CD5AE-66E4-4440-B3B0-261E6E3F26DD}"/>
                      </a:ext>
                    </a:extLst>
                  </p:cNvPr>
                  <p:cNvSpPr/>
                  <p:nvPr/>
                </p:nvSpPr>
                <p:spPr>
                  <a:xfrm>
                    <a:off x="1951304" y="1248740"/>
                    <a:ext cx="20320" cy="0"/>
                  </a:xfrm>
                  <a:custGeom>
                    <a:avLst/>
                    <a:gdLst/>
                    <a:ahLst/>
                    <a:cxnLst/>
                    <a:rect l="l" t="t" r="r" b="b"/>
                    <a:pathLst>
                      <a:path w="20319">
                        <a:moveTo>
                          <a:pt x="0" y="0"/>
                        </a:moveTo>
                        <a:lnTo>
                          <a:pt x="20205" y="0"/>
                        </a:lnTo>
                      </a:path>
                    </a:pathLst>
                  </a:custGeom>
                  <a:ln w="30810">
                    <a:solidFill>
                      <a:srgbClr val="62C7D2"/>
                    </a:solidFill>
                  </a:ln>
                </p:spPr>
                <p:txBody>
                  <a:bodyPr wrap="square" lIns="0" tIns="0" rIns="0" bIns="0" rtlCol="0"/>
                  <a:lstStyle/>
                  <a:p>
                    <a:endParaRPr sz="2000" dirty="0">
                      <a:solidFill>
                        <a:prstClr val="black"/>
                      </a:solidFill>
                      <a:latin typeface="Calibri"/>
                    </a:endParaRPr>
                  </a:p>
                </p:txBody>
              </p:sp>
              <p:sp>
                <p:nvSpPr>
                  <p:cNvPr id="1082" name="bk object 62">
                    <a:extLst>
                      <a:ext uri="{FF2B5EF4-FFF2-40B4-BE49-F238E27FC236}">
                        <a16:creationId xmlns:a16="http://schemas.microsoft.com/office/drawing/2014/main" id="{9F85DAA9-DC24-4F78-9734-6287ABA1ACAD}"/>
                      </a:ext>
                    </a:extLst>
                  </p:cNvPr>
                  <p:cNvSpPr/>
                  <p:nvPr/>
                </p:nvSpPr>
                <p:spPr>
                  <a:xfrm>
                    <a:off x="1974697" y="1252867"/>
                    <a:ext cx="20320" cy="0"/>
                  </a:xfrm>
                  <a:custGeom>
                    <a:avLst/>
                    <a:gdLst/>
                    <a:ahLst/>
                    <a:cxnLst/>
                    <a:rect l="l" t="t" r="r" b="b"/>
                    <a:pathLst>
                      <a:path w="20319">
                        <a:moveTo>
                          <a:pt x="0" y="0"/>
                        </a:moveTo>
                        <a:lnTo>
                          <a:pt x="20205" y="0"/>
                        </a:lnTo>
                      </a:path>
                    </a:pathLst>
                  </a:custGeom>
                  <a:ln w="22555">
                    <a:solidFill>
                      <a:srgbClr val="62C7D2"/>
                    </a:solidFill>
                  </a:ln>
                </p:spPr>
                <p:txBody>
                  <a:bodyPr wrap="square" lIns="0" tIns="0" rIns="0" bIns="0" rtlCol="0"/>
                  <a:lstStyle/>
                  <a:p>
                    <a:endParaRPr sz="2000" dirty="0">
                      <a:solidFill>
                        <a:prstClr val="black"/>
                      </a:solidFill>
                      <a:latin typeface="Calibri"/>
                    </a:endParaRPr>
                  </a:p>
                </p:txBody>
              </p:sp>
              <p:sp>
                <p:nvSpPr>
                  <p:cNvPr id="1083" name="bk object 63">
                    <a:extLst>
                      <a:ext uri="{FF2B5EF4-FFF2-40B4-BE49-F238E27FC236}">
                        <a16:creationId xmlns:a16="http://schemas.microsoft.com/office/drawing/2014/main" id="{17B5A5DE-E165-4AB8-8E56-6628275A81A2}"/>
                      </a:ext>
                    </a:extLst>
                  </p:cNvPr>
                  <p:cNvSpPr/>
                  <p:nvPr/>
                </p:nvSpPr>
                <p:spPr>
                  <a:xfrm>
                    <a:off x="2021509" y="1255687"/>
                    <a:ext cx="20320" cy="0"/>
                  </a:xfrm>
                  <a:custGeom>
                    <a:avLst/>
                    <a:gdLst/>
                    <a:ahLst/>
                    <a:cxnLst/>
                    <a:rect l="l" t="t" r="r" b="b"/>
                    <a:pathLst>
                      <a:path w="20319">
                        <a:moveTo>
                          <a:pt x="0" y="0"/>
                        </a:moveTo>
                        <a:lnTo>
                          <a:pt x="20205" y="0"/>
                        </a:lnTo>
                      </a:path>
                    </a:pathLst>
                  </a:custGeom>
                  <a:ln w="16916">
                    <a:solidFill>
                      <a:srgbClr val="62C7D2"/>
                    </a:solidFill>
                  </a:ln>
                </p:spPr>
                <p:txBody>
                  <a:bodyPr wrap="square" lIns="0" tIns="0" rIns="0" bIns="0" rtlCol="0"/>
                  <a:lstStyle/>
                  <a:p>
                    <a:endParaRPr sz="2000" dirty="0">
                      <a:solidFill>
                        <a:prstClr val="black"/>
                      </a:solidFill>
                      <a:latin typeface="Calibri"/>
                    </a:endParaRPr>
                  </a:p>
                </p:txBody>
              </p:sp>
              <p:sp>
                <p:nvSpPr>
                  <p:cNvPr id="1084" name="bk object 64">
                    <a:extLst>
                      <a:ext uri="{FF2B5EF4-FFF2-40B4-BE49-F238E27FC236}">
                        <a16:creationId xmlns:a16="http://schemas.microsoft.com/office/drawing/2014/main" id="{16953B08-9041-4D80-A3AC-407121EE3A19}"/>
                      </a:ext>
                    </a:extLst>
                  </p:cNvPr>
                  <p:cNvSpPr/>
                  <p:nvPr/>
                </p:nvSpPr>
                <p:spPr>
                  <a:xfrm>
                    <a:off x="2044915" y="1257109"/>
                    <a:ext cx="20320" cy="0"/>
                  </a:xfrm>
                  <a:custGeom>
                    <a:avLst/>
                    <a:gdLst/>
                    <a:ahLst/>
                    <a:cxnLst/>
                    <a:rect l="l" t="t" r="r" b="b"/>
                    <a:pathLst>
                      <a:path w="20319">
                        <a:moveTo>
                          <a:pt x="0" y="0"/>
                        </a:moveTo>
                        <a:lnTo>
                          <a:pt x="20205" y="0"/>
                        </a:lnTo>
                      </a:path>
                    </a:pathLst>
                  </a:custGeom>
                  <a:ln w="14071">
                    <a:solidFill>
                      <a:srgbClr val="62C7D2"/>
                    </a:solidFill>
                  </a:ln>
                </p:spPr>
                <p:txBody>
                  <a:bodyPr wrap="square" lIns="0" tIns="0" rIns="0" bIns="0" rtlCol="0"/>
                  <a:lstStyle/>
                  <a:p>
                    <a:endParaRPr sz="2000" dirty="0">
                      <a:solidFill>
                        <a:prstClr val="black"/>
                      </a:solidFill>
                      <a:latin typeface="Calibri"/>
                    </a:endParaRPr>
                  </a:p>
                </p:txBody>
              </p:sp>
              <p:sp>
                <p:nvSpPr>
                  <p:cNvPr id="1085" name="bk object 65">
                    <a:extLst>
                      <a:ext uri="{FF2B5EF4-FFF2-40B4-BE49-F238E27FC236}">
                        <a16:creationId xmlns:a16="http://schemas.microsoft.com/office/drawing/2014/main" id="{00A924B8-8CAE-40CF-A8E0-F577DDAEBABD}"/>
                      </a:ext>
                    </a:extLst>
                  </p:cNvPr>
                  <p:cNvSpPr/>
                  <p:nvPr/>
                </p:nvSpPr>
                <p:spPr>
                  <a:xfrm>
                    <a:off x="2068309" y="1259922"/>
                    <a:ext cx="20320" cy="0"/>
                  </a:xfrm>
                  <a:custGeom>
                    <a:avLst/>
                    <a:gdLst/>
                    <a:ahLst/>
                    <a:cxnLst/>
                    <a:rect l="l" t="t" r="r" b="b"/>
                    <a:pathLst>
                      <a:path w="20319">
                        <a:moveTo>
                          <a:pt x="0" y="0"/>
                        </a:moveTo>
                        <a:lnTo>
                          <a:pt x="20205" y="0"/>
                        </a:lnTo>
                      </a:path>
                    </a:pathLst>
                  </a:custGeom>
                  <a:ln w="8445">
                    <a:solidFill>
                      <a:srgbClr val="62C7D2"/>
                    </a:solidFill>
                  </a:ln>
                </p:spPr>
                <p:txBody>
                  <a:bodyPr wrap="square" lIns="0" tIns="0" rIns="0" bIns="0" rtlCol="0"/>
                  <a:lstStyle/>
                  <a:p>
                    <a:endParaRPr sz="2000" dirty="0">
                      <a:solidFill>
                        <a:prstClr val="black"/>
                      </a:solidFill>
                      <a:latin typeface="Calibri"/>
                    </a:endParaRPr>
                  </a:p>
                </p:txBody>
              </p:sp>
              <p:sp>
                <p:nvSpPr>
                  <p:cNvPr id="1086" name="bk object 66">
                    <a:extLst>
                      <a:ext uri="{FF2B5EF4-FFF2-40B4-BE49-F238E27FC236}">
                        <a16:creationId xmlns:a16="http://schemas.microsoft.com/office/drawing/2014/main" id="{66294F28-1EA1-4C75-A96D-9D4762EEF556}"/>
                      </a:ext>
                    </a:extLst>
                  </p:cNvPr>
                  <p:cNvSpPr/>
                  <p:nvPr/>
                </p:nvSpPr>
                <p:spPr>
                  <a:xfrm>
                    <a:off x="2161920" y="1271384"/>
                    <a:ext cx="20320" cy="0"/>
                  </a:xfrm>
                  <a:custGeom>
                    <a:avLst/>
                    <a:gdLst/>
                    <a:ahLst/>
                    <a:cxnLst/>
                    <a:rect l="l" t="t" r="r" b="b"/>
                    <a:pathLst>
                      <a:path w="20319">
                        <a:moveTo>
                          <a:pt x="0" y="0"/>
                        </a:moveTo>
                        <a:lnTo>
                          <a:pt x="20205" y="0"/>
                        </a:lnTo>
                      </a:path>
                    </a:pathLst>
                  </a:custGeom>
                  <a:ln w="14478">
                    <a:solidFill>
                      <a:srgbClr val="62C7D2"/>
                    </a:solidFill>
                  </a:ln>
                </p:spPr>
                <p:txBody>
                  <a:bodyPr wrap="square" lIns="0" tIns="0" rIns="0" bIns="0" rtlCol="0"/>
                  <a:lstStyle/>
                  <a:p>
                    <a:endParaRPr sz="2000" dirty="0">
                      <a:solidFill>
                        <a:prstClr val="black"/>
                      </a:solidFill>
                      <a:latin typeface="Calibri"/>
                    </a:endParaRPr>
                  </a:p>
                </p:txBody>
              </p:sp>
              <p:sp>
                <p:nvSpPr>
                  <p:cNvPr id="1087" name="bk object 67">
                    <a:extLst>
                      <a:ext uri="{FF2B5EF4-FFF2-40B4-BE49-F238E27FC236}">
                        <a16:creationId xmlns:a16="http://schemas.microsoft.com/office/drawing/2014/main" id="{2C6DDE8E-7F41-4D72-9F03-4D56360C16E9}"/>
                      </a:ext>
                    </a:extLst>
                  </p:cNvPr>
                  <p:cNvSpPr/>
                  <p:nvPr/>
                </p:nvSpPr>
                <p:spPr>
                  <a:xfrm>
                    <a:off x="2185327" y="1276775"/>
                    <a:ext cx="20320" cy="0"/>
                  </a:xfrm>
                  <a:custGeom>
                    <a:avLst/>
                    <a:gdLst/>
                    <a:ahLst/>
                    <a:cxnLst/>
                    <a:rect l="l" t="t" r="r" b="b"/>
                    <a:pathLst>
                      <a:path w="20319">
                        <a:moveTo>
                          <a:pt x="0" y="0"/>
                        </a:moveTo>
                        <a:lnTo>
                          <a:pt x="20218" y="0"/>
                        </a:lnTo>
                      </a:path>
                    </a:pathLst>
                  </a:custGeom>
                  <a:ln w="25234">
                    <a:solidFill>
                      <a:srgbClr val="62C7D2"/>
                    </a:solidFill>
                  </a:ln>
                </p:spPr>
                <p:txBody>
                  <a:bodyPr wrap="square" lIns="0" tIns="0" rIns="0" bIns="0" rtlCol="0"/>
                  <a:lstStyle/>
                  <a:p>
                    <a:endParaRPr sz="2000" dirty="0">
                      <a:solidFill>
                        <a:prstClr val="black"/>
                      </a:solidFill>
                      <a:latin typeface="Calibri"/>
                    </a:endParaRPr>
                  </a:p>
                </p:txBody>
              </p:sp>
              <p:sp>
                <p:nvSpPr>
                  <p:cNvPr id="1088" name="bk object 68">
                    <a:extLst>
                      <a:ext uri="{FF2B5EF4-FFF2-40B4-BE49-F238E27FC236}">
                        <a16:creationId xmlns:a16="http://schemas.microsoft.com/office/drawing/2014/main" id="{784956E8-5A34-4047-818B-5F6986975CAA}"/>
                      </a:ext>
                    </a:extLst>
                  </p:cNvPr>
                  <p:cNvSpPr/>
                  <p:nvPr/>
                </p:nvSpPr>
                <p:spPr>
                  <a:xfrm>
                    <a:off x="2208733" y="1282636"/>
                    <a:ext cx="20320" cy="0"/>
                  </a:xfrm>
                  <a:custGeom>
                    <a:avLst/>
                    <a:gdLst/>
                    <a:ahLst/>
                    <a:cxnLst/>
                    <a:rect l="l" t="t" r="r" b="b"/>
                    <a:pathLst>
                      <a:path w="20319">
                        <a:moveTo>
                          <a:pt x="0" y="0"/>
                        </a:moveTo>
                        <a:lnTo>
                          <a:pt x="20218" y="0"/>
                        </a:lnTo>
                      </a:path>
                    </a:pathLst>
                  </a:custGeom>
                  <a:ln w="36982">
                    <a:solidFill>
                      <a:srgbClr val="62C7D2"/>
                    </a:solidFill>
                  </a:ln>
                </p:spPr>
                <p:txBody>
                  <a:bodyPr wrap="square" lIns="0" tIns="0" rIns="0" bIns="0" rtlCol="0"/>
                  <a:lstStyle/>
                  <a:p>
                    <a:endParaRPr sz="2000" dirty="0">
                      <a:solidFill>
                        <a:prstClr val="black"/>
                      </a:solidFill>
                      <a:latin typeface="Calibri"/>
                    </a:endParaRPr>
                  </a:p>
                </p:txBody>
              </p:sp>
              <p:sp>
                <p:nvSpPr>
                  <p:cNvPr id="1089" name="bk object 69">
                    <a:extLst>
                      <a:ext uri="{FF2B5EF4-FFF2-40B4-BE49-F238E27FC236}">
                        <a16:creationId xmlns:a16="http://schemas.microsoft.com/office/drawing/2014/main" id="{3BF4BE52-0605-4773-AC74-197FA1628155}"/>
                      </a:ext>
                    </a:extLst>
                  </p:cNvPr>
                  <p:cNvSpPr/>
                  <p:nvPr/>
                </p:nvSpPr>
                <p:spPr>
                  <a:xfrm>
                    <a:off x="2232139" y="1284103"/>
                    <a:ext cx="20320" cy="0"/>
                  </a:xfrm>
                  <a:custGeom>
                    <a:avLst/>
                    <a:gdLst/>
                    <a:ahLst/>
                    <a:cxnLst/>
                    <a:rect l="l" t="t" r="r" b="b"/>
                    <a:pathLst>
                      <a:path w="20319">
                        <a:moveTo>
                          <a:pt x="0" y="0"/>
                        </a:moveTo>
                        <a:lnTo>
                          <a:pt x="20218" y="0"/>
                        </a:lnTo>
                      </a:path>
                    </a:pathLst>
                  </a:custGeom>
                  <a:ln w="39916">
                    <a:solidFill>
                      <a:srgbClr val="62C7D2"/>
                    </a:solidFill>
                  </a:ln>
                </p:spPr>
                <p:txBody>
                  <a:bodyPr wrap="square" lIns="0" tIns="0" rIns="0" bIns="0" rtlCol="0"/>
                  <a:lstStyle/>
                  <a:p>
                    <a:endParaRPr sz="2000" dirty="0">
                      <a:solidFill>
                        <a:prstClr val="black"/>
                      </a:solidFill>
                      <a:latin typeface="Calibri"/>
                    </a:endParaRPr>
                  </a:p>
                </p:txBody>
              </p:sp>
              <p:sp>
                <p:nvSpPr>
                  <p:cNvPr id="1090" name="bk object 70">
                    <a:extLst>
                      <a:ext uri="{FF2B5EF4-FFF2-40B4-BE49-F238E27FC236}">
                        <a16:creationId xmlns:a16="http://schemas.microsoft.com/office/drawing/2014/main" id="{82B09267-A593-4151-B343-E7902B5FEAF3}"/>
                      </a:ext>
                    </a:extLst>
                  </p:cNvPr>
                  <p:cNvSpPr/>
                  <p:nvPr/>
                </p:nvSpPr>
                <p:spPr>
                  <a:xfrm>
                    <a:off x="2255545" y="1264158"/>
                    <a:ext cx="20320" cy="57150"/>
                  </a:xfrm>
                  <a:custGeom>
                    <a:avLst/>
                    <a:gdLst/>
                    <a:ahLst/>
                    <a:cxnLst/>
                    <a:rect l="l" t="t" r="r" b="b"/>
                    <a:pathLst>
                      <a:path w="20319" h="57150">
                        <a:moveTo>
                          <a:pt x="0" y="56629"/>
                        </a:moveTo>
                        <a:lnTo>
                          <a:pt x="20218" y="56629"/>
                        </a:lnTo>
                        <a:lnTo>
                          <a:pt x="20218" y="0"/>
                        </a:lnTo>
                        <a:lnTo>
                          <a:pt x="0" y="0"/>
                        </a:lnTo>
                        <a:lnTo>
                          <a:pt x="0" y="5662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1" name="bk object 71">
                    <a:extLst>
                      <a:ext uri="{FF2B5EF4-FFF2-40B4-BE49-F238E27FC236}">
                        <a16:creationId xmlns:a16="http://schemas.microsoft.com/office/drawing/2014/main" id="{E3097BF2-2F7A-4146-A0F5-F236712665E7}"/>
                      </a:ext>
                    </a:extLst>
                  </p:cNvPr>
                  <p:cNvSpPr/>
                  <p:nvPr/>
                </p:nvSpPr>
                <p:spPr>
                  <a:xfrm>
                    <a:off x="2278938" y="1264145"/>
                    <a:ext cx="20320" cy="62230"/>
                  </a:xfrm>
                  <a:custGeom>
                    <a:avLst/>
                    <a:gdLst/>
                    <a:ahLst/>
                    <a:cxnLst/>
                    <a:rect l="l" t="t" r="r" b="b"/>
                    <a:pathLst>
                      <a:path w="20319" h="62230">
                        <a:moveTo>
                          <a:pt x="0" y="62026"/>
                        </a:moveTo>
                        <a:lnTo>
                          <a:pt x="20218" y="62026"/>
                        </a:lnTo>
                        <a:lnTo>
                          <a:pt x="20218" y="0"/>
                        </a:lnTo>
                        <a:lnTo>
                          <a:pt x="0" y="0"/>
                        </a:lnTo>
                        <a:lnTo>
                          <a:pt x="0" y="6202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2" name="bk object 72">
                    <a:extLst>
                      <a:ext uri="{FF2B5EF4-FFF2-40B4-BE49-F238E27FC236}">
                        <a16:creationId xmlns:a16="http://schemas.microsoft.com/office/drawing/2014/main" id="{C825C43B-0634-4F4A-910B-1526D3A3C805}"/>
                      </a:ext>
                    </a:extLst>
                  </p:cNvPr>
                  <p:cNvSpPr/>
                  <p:nvPr/>
                </p:nvSpPr>
                <p:spPr>
                  <a:xfrm>
                    <a:off x="2325751" y="1264145"/>
                    <a:ext cx="20320" cy="85090"/>
                  </a:xfrm>
                  <a:custGeom>
                    <a:avLst/>
                    <a:gdLst/>
                    <a:ahLst/>
                    <a:cxnLst/>
                    <a:rect l="l" t="t" r="r" b="b"/>
                    <a:pathLst>
                      <a:path w="20319" h="85090">
                        <a:moveTo>
                          <a:pt x="0" y="85013"/>
                        </a:moveTo>
                        <a:lnTo>
                          <a:pt x="20218" y="85013"/>
                        </a:lnTo>
                        <a:lnTo>
                          <a:pt x="20218" y="0"/>
                        </a:lnTo>
                        <a:lnTo>
                          <a:pt x="0" y="0"/>
                        </a:lnTo>
                        <a:lnTo>
                          <a:pt x="0" y="85013"/>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3" name="bk object 73">
                    <a:extLst>
                      <a:ext uri="{FF2B5EF4-FFF2-40B4-BE49-F238E27FC236}">
                        <a16:creationId xmlns:a16="http://schemas.microsoft.com/office/drawing/2014/main" id="{E7AD73A0-11A5-483E-B16C-879FFEBA6587}"/>
                      </a:ext>
                    </a:extLst>
                  </p:cNvPr>
                  <p:cNvSpPr/>
                  <p:nvPr/>
                </p:nvSpPr>
                <p:spPr>
                  <a:xfrm>
                    <a:off x="2349157" y="1264145"/>
                    <a:ext cx="20320" cy="88265"/>
                  </a:xfrm>
                  <a:custGeom>
                    <a:avLst/>
                    <a:gdLst/>
                    <a:ahLst/>
                    <a:cxnLst/>
                    <a:rect l="l" t="t" r="r" b="b"/>
                    <a:pathLst>
                      <a:path w="20319" h="88265">
                        <a:moveTo>
                          <a:pt x="0" y="87795"/>
                        </a:moveTo>
                        <a:lnTo>
                          <a:pt x="20218" y="87795"/>
                        </a:lnTo>
                        <a:lnTo>
                          <a:pt x="20218" y="0"/>
                        </a:lnTo>
                        <a:lnTo>
                          <a:pt x="0" y="0"/>
                        </a:lnTo>
                        <a:lnTo>
                          <a:pt x="0" y="8779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4" name="bk object 74">
                    <a:extLst>
                      <a:ext uri="{FF2B5EF4-FFF2-40B4-BE49-F238E27FC236}">
                        <a16:creationId xmlns:a16="http://schemas.microsoft.com/office/drawing/2014/main" id="{C645B78F-9D13-4479-9A95-B0492783DC7A}"/>
                      </a:ext>
                    </a:extLst>
                  </p:cNvPr>
                  <p:cNvSpPr/>
                  <p:nvPr/>
                </p:nvSpPr>
                <p:spPr>
                  <a:xfrm>
                    <a:off x="2395956" y="1264158"/>
                    <a:ext cx="20320" cy="130175"/>
                  </a:xfrm>
                  <a:custGeom>
                    <a:avLst/>
                    <a:gdLst/>
                    <a:ahLst/>
                    <a:cxnLst/>
                    <a:rect l="l" t="t" r="r" b="b"/>
                    <a:pathLst>
                      <a:path w="20319" h="130175">
                        <a:moveTo>
                          <a:pt x="0" y="129641"/>
                        </a:moveTo>
                        <a:lnTo>
                          <a:pt x="20218" y="129641"/>
                        </a:lnTo>
                        <a:lnTo>
                          <a:pt x="20218" y="0"/>
                        </a:lnTo>
                        <a:lnTo>
                          <a:pt x="0" y="0"/>
                        </a:lnTo>
                        <a:lnTo>
                          <a:pt x="0" y="12964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5" name="bk object 75">
                    <a:extLst>
                      <a:ext uri="{FF2B5EF4-FFF2-40B4-BE49-F238E27FC236}">
                        <a16:creationId xmlns:a16="http://schemas.microsoft.com/office/drawing/2014/main" id="{F4F49C0D-706F-4807-B157-D7C08AED3145}"/>
                      </a:ext>
                    </a:extLst>
                  </p:cNvPr>
                  <p:cNvSpPr/>
                  <p:nvPr/>
                </p:nvSpPr>
                <p:spPr>
                  <a:xfrm>
                    <a:off x="2419362" y="1264145"/>
                    <a:ext cx="20320" cy="132715"/>
                  </a:xfrm>
                  <a:custGeom>
                    <a:avLst/>
                    <a:gdLst/>
                    <a:ahLst/>
                    <a:cxnLst/>
                    <a:rect l="l" t="t" r="r" b="b"/>
                    <a:pathLst>
                      <a:path w="20319" h="132715">
                        <a:moveTo>
                          <a:pt x="0" y="132676"/>
                        </a:moveTo>
                        <a:lnTo>
                          <a:pt x="20218" y="132676"/>
                        </a:lnTo>
                        <a:lnTo>
                          <a:pt x="20218" y="0"/>
                        </a:lnTo>
                        <a:lnTo>
                          <a:pt x="0" y="0"/>
                        </a:lnTo>
                        <a:lnTo>
                          <a:pt x="0" y="13267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6" name="bk object 76">
                    <a:extLst>
                      <a:ext uri="{FF2B5EF4-FFF2-40B4-BE49-F238E27FC236}">
                        <a16:creationId xmlns:a16="http://schemas.microsoft.com/office/drawing/2014/main" id="{BB60D2AF-B707-4210-AF67-1807D2E32669}"/>
                      </a:ext>
                    </a:extLst>
                  </p:cNvPr>
                  <p:cNvSpPr/>
                  <p:nvPr/>
                </p:nvSpPr>
                <p:spPr>
                  <a:xfrm>
                    <a:off x="2442768" y="1264145"/>
                    <a:ext cx="20320" cy="139700"/>
                  </a:xfrm>
                  <a:custGeom>
                    <a:avLst/>
                    <a:gdLst/>
                    <a:ahLst/>
                    <a:cxnLst/>
                    <a:rect l="l" t="t" r="r" b="b"/>
                    <a:pathLst>
                      <a:path w="20319" h="139700">
                        <a:moveTo>
                          <a:pt x="0" y="139204"/>
                        </a:moveTo>
                        <a:lnTo>
                          <a:pt x="20218" y="139204"/>
                        </a:lnTo>
                        <a:lnTo>
                          <a:pt x="20218" y="0"/>
                        </a:lnTo>
                        <a:lnTo>
                          <a:pt x="0" y="0"/>
                        </a:lnTo>
                        <a:lnTo>
                          <a:pt x="0" y="13920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7" name="bk object 77">
                    <a:extLst>
                      <a:ext uri="{FF2B5EF4-FFF2-40B4-BE49-F238E27FC236}">
                        <a16:creationId xmlns:a16="http://schemas.microsoft.com/office/drawing/2014/main" id="{757E1E1C-FCC4-4CBB-BD74-CD8742DC5A6C}"/>
                      </a:ext>
                    </a:extLst>
                  </p:cNvPr>
                  <p:cNvSpPr/>
                  <p:nvPr/>
                </p:nvSpPr>
                <p:spPr>
                  <a:xfrm>
                    <a:off x="2489568" y="1264145"/>
                    <a:ext cx="20320" cy="139700"/>
                  </a:xfrm>
                  <a:custGeom>
                    <a:avLst/>
                    <a:gdLst/>
                    <a:ahLst/>
                    <a:cxnLst/>
                    <a:rect l="l" t="t" r="r" b="b"/>
                    <a:pathLst>
                      <a:path w="20319" h="139700">
                        <a:moveTo>
                          <a:pt x="0" y="139204"/>
                        </a:moveTo>
                        <a:lnTo>
                          <a:pt x="20218" y="139204"/>
                        </a:lnTo>
                        <a:lnTo>
                          <a:pt x="20218" y="0"/>
                        </a:lnTo>
                        <a:lnTo>
                          <a:pt x="0" y="0"/>
                        </a:lnTo>
                        <a:lnTo>
                          <a:pt x="0" y="13920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8" name="bk object 78">
                    <a:extLst>
                      <a:ext uri="{FF2B5EF4-FFF2-40B4-BE49-F238E27FC236}">
                        <a16:creationId xmlns:a16="http://schemas.microsoft.com/office/drawing/2014/main" id="{9EB322EE-872C-4967-817C-91EDB16E5200}"/>
                      </a:ext>
                    </a:extLst>
                  </p:cNvPr>
                  <p:cNvSpPr/>
                  <p:nvPr/>
                </p:nvSpPr>
                <p:spPr>
                  <a:xfrm>
                    <a:off x="2512974" y="1264145"/>
                    <a:ext cx="20320" cy="144780"/>
                  </a:xfrm>
                  <a:custGeom>
                    <a:avLst/>
                    <a:gdLst/>
                    <a:ahLst/>
                    <a:cxnLst/>
                    <a:rect l="l" t="t" r="r" b="b"/>
                    <a:pathLst>
                      <a:path w="20319" h="144780">
                        <a:moveTo>
                          <a:pt x="0" y="144157"/>
                        </a:moveTo>
                        <a:lnTo>
                          <a:pt x="20218" y="144157"/>
                        </a:lnTo>
                        <a:lnTo>
                          <a:pt x="20218" y="0"/>
                        </a:lnTo>
                        <a:lnTo>
                          <a:pt x="0" y="0"/>
                        </a:lnTo>
                        <a:lnTo>
                          <a:pt x="0" y="14415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099" name="bk object 79">
                    <a:extLst>
                      <a:ext uri="{FF2B5EF4-FFF2-40B4-BE49-F238E27FC236}">
                        <a16:creationId xmlns:a16="http://schemas.microsoft.com/office/drawing/2014/main" id="{C1E8B707-140A-4C72-A73F-E96DA8DFD203}"/>
                      </a:ext>
                    </a:extLst>
                  </p:cNvPr>
                  <p:cNvSpPr/>
                  <p:nvPr/>
                </p:nvSpPr>
                <p:spPr>
                  <a:xfrm>
                    <a:off x="2536380" y="1264145"/>
                    <a:ext cx="20320" cy="144780"/>
                  </a:xfrm>
                  <a:custGeom>
                    <a:avLst/>
                    <a:gdLst/>
                    <a:ahLst/>
                    <a:cxnLst/>
                    <a:rect l="l" t="t" r="r" b="b"/>
                    <a:pathLst>
                      <a:path w="20319" h="144780">
                        <a:moveTo>
                          <a:pt x="0" y="144157"/>
                        </a:moveTo>
                        <a:lnTo>
                          <a:pt x="20218" y="144157"/>
                        </a:lnTo>
                        <a:lnTo>
                          <a:pt x="20218" y="0"/>
                        </a:lnTo>
                        <a:lnTo>
                          <a:pt x="0" y="0"/>
                        </a:lnTo>
                        <a:lnTo>
                          <a:pt x="0" y="14415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0" name="bk object 80">
                    <a:extLst>
                      <a:ext uri="{FF2B5EF4-FFF2-40B4-BE49-F238E27FC236}">
                        <a16:creationId xmlns:a16="http://schemas.microsoft.com/office/drawing/2014/main" id="{1966A6AC-55F2-4D31-82D1-EB499321676C}"/>
                      </a:ext>
                    </a:extLst>
                  </p:cNvPr>
                  <p:cNvSpPr/>
                  <p:nvPr/>
                </p:nvSpPr>
                <p:spPr>
                  <a:xfrm>
                    <a:off x="2559786" y="1264145"/>
                    <a:ext cx="20320" cy="153035"/>
                  </a:xfrm>
                  <a:custGeom>
                    <a:avLst/>
                    <a:gdLst/>
                    <a:ahLst/>
                    <a:cxnLst/>
                    <a:rect l="l" t="t" r="r" b="b"/>
                    <a:pathLst>
                      <a:path w="20319" h="153034">
                        <a:moveTo>
                          <a:pt x="0" y="152552"/>
                        </a:moveTo>
                        <a:lnTo>
                          <a:pt x="20218" y="152552"/>
                        </a:lnTo>
                        <a:lnTo>
                          <a:pt x="20218" y="0"/>
                        </a:lnTo>
                        <a:lnTo>
                          <a:pt x="0" y="0"/>
                        </a:lnTo>
                        <a:lnTo>
                          <a:pt x="0" y="15255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1" name="bk object 81">
                    <a:extLst>
                      <a:ext uri="{FF2B5EF4-FFF2-40B4-BE49-F238E27FC236}">
                        <a16:creationId xmlns:a16="http://schemas.microsoft.com/office/drawing/2014/main" id="{BA56B2F4-4EDF-4C9E-B300-394AE908BCB4}"/>
                      </a:ext>
                    </a:extLst>
                  </p:cNvPr>
                  <p:cNvSpPr/>
                  <p:nvPr/>
                </p:nvSpPr>
                <p:spPr>
                  <a:xfrm>
                    <a:off x="2630004" y="1264145"/>
                    <a:ext cx="20320" cy="184150"/>
                  </a:xfrm>
                  <a:custGeom>
                    <a:avLst/>
                    <a:gdLst/>
                    <a:ahLst/>
                    <a:cxnLst/>
                    <a:rect l="l" t="t" r="r" b="b"/>
                    <a:pathLst>
                      <a:path w="20319" h="184150">
                        <a:moveTo>
                          <a:pt x="0" y="183781"/>
                        </a:moveTo>
                        <a:lnTo>
                          <a:pt x="20205" y="183781"/>
                        </a:lnTo>
                        <a:lnTo>
                          <a:pt x="20205" y="0"/>
                        </a:lnTo>
                        <a:lnTo>
                          <a:pt x="0" y="0"/>
                        </a:lnTo>
                        <a:lnTo>
                          <a:pt x="0" y="18378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2" name="bk object 82">
                    <a:extLst>
                      <a:ext uri="{FF2B5EF4-FFF2-40B4-BE49-F238E27FC236}">
                        <a16:creationId xmlns:a16="http://schemas.microsoft.com/office/drawing/2014/main" id="{D570B883-7BA1-4B1D-9E1A-E3DC62B3140B}"/>
                      </a:ext>
                    </a:extLst>
                  </p:cNvPr>
                  <p:cNvSpPr/>
                  <p:nvPr/>
                </p:nvSpPr>
                <p:spPr>
                  <a:xfrm>
                    <a:off x="2653410" y="1264145"/>
                    <a:ext cx="20320" cy="187325"/>
                  </a:xfrm>
                  <a:custGeom>
                    <a:avLst/>
                    <a:gdLst/>
                    <a:ahLst/>
                    <a:cxnLst/>
                    <a:rect l="l" t="t" r="r" b="b"/>
                    <a:pathLst>
                      <a:path w="20319" h="187325">
                        <a:moveTo>
                          <a:pt x="0" y="186766"/>
                        </a:moveTo>
                        <a:lnTo>
                          <a:pt x="20205" y="186766"/>
                        </a:lnTo>
                        <a:lnTo>
                          <a:pt x="20205" y="0"/>
                        </a:lnTo>
                        <a:lnTo>
                          <a:pt x="0" y="0"/>
                        </a:lnTo>
                        <a:lnTo>
                          <a:pt x="0" y="18676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3" name="bk object 83">
                    <a:extLst>
                      <a:ext uri="{FF2B5EF4-FFF2-40B4-BE49-F238E27FC236}">
                        <a16:creationId xmlns:a16="http://schemas.microsoft.com/office/drawing/2014/main" id="{49366938-1B6F-4551-9E93-C0310C847444}"/>
                      </a:ext>
                    </a:extLst>
                  </p:cNvPr>
                  <p:cNvSpPr/>
                  <p:nvPr/>
                </p:nvSpPr>
                <p:spPr>
                  <a:xfrm>
                    <a:off x="2676804" y="1264145"/>
                    <a:ext cx="20320" cy="189230"/>
                  </a:xfrm>
                  <a:custGeom>
                    <a:avLst/>
                    <a:gdLst/>
                    <a:ahLst/>
                    <a:cxnLst/>
                    <a:rect l="l" t="t" r="r" b="b"/>
                    <a:pathLst>
                      <a:path w="20319" h="189230">
                        <a:moveTo>
                          <a:pt x="0" y="188963"/>
                        </a:moveTo>
                        <a:lnTo>
                          <a:pt x="20205" y="188963"/>
                        </a:lnTo>
                        <a:lnTo>
                          <a:pt x="20205" y="0"/>
                        </a:lnTo>
                        <a:lnTo>
                          <a:pt x="0" y="0"/>
                        </a:lnTo>
                        <a:lnTo>
                          <a:pt x="0" y="188963"/>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4" name="bk object 84">
                    <a:extLst>
                      <a:ext uri="{FF2B5EF4-FFF2-40B4-BE49-F238E27FC236}">
                        <a16:creationId xmlns:a16="http://schemas.microsoft.com/office/drawing/2014/main" id="{99E757B3-47AC-498C-B259-63312F9C733B}"/>
                      </a:ext>
                    </a:extLst>
                  </p:cNvPr>
                  <p:cNvSpPr/>
                  <p:nvPr/>
                </p:nvSpPr>
                <p:spPr>
                  <a:xfrm>
                    <a:off x="2700210" y="1264145"/>
                    <a:ext cx="20320" cy="192405"/>
                  </a:xfrm>
                  <a:custGeom>
                    <a:avLst/>
                    <a:gdLst/>
                    <a:ahLst/>
                    <a:cxnLst/>
                    <a:rect l="l" t="t" r="r" b="b"/>
                    <a:pathLst>
                      <a:path w="20319" h="192405">
                        <a:moveTo>
                          <a:pt x="0" y="192011"/>
                        </a:moveTo>
                        <a:lnTo>
                          <a:pt x="20205" y="192011"/>
                        </a:lnTo>
                        <a:lnTo>
                          <a:pt x="20205" y="0"/>
                        </a:lnTo>
                        <a:lnTo>
                          <a:pt x="0" y="0"/>
                        </a:lnTo>
                        <a:lnTo>
                          <a:pt x="0" y="1920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5" name="bk object 85">
                    <a:extLst>
                      <a:ext uri="{FF2B5EF4-FFF2-40B4-BE49-F238E27FC236}">
                        <a16:creationId xmlns:a16="http://schemas.microsoft.com/office/drawing/2014/main" id="{0796B7C2-9B8D-4BA8-A233-AC1E9901F9B8}"/>
                      </a:ext>
                    </a:extLst>
                  </p:cNvPr>
                  <p:cNvSpPr/>
                  <p:nvPr/>
                </p:nvSpPr>
                <p:spPr>
                  <a:xfrm>
                    <a:off x="2723616" y="1264145"/>
                    <a:ext cx="20320" cy="192405"/>
                  </a:xfrm>
                  <a:custGeom>
                    <a:avLst/>
                    <a:gdLst/>
                    <a:ahLst/>
                    <a:cxnLst/>
                    <a:rect l="l" t="t" r="r" b="b"/>
                    <a:pathLst>
                      <a:path w="20319" h="192405">
                        <a:moveTo>
                          <a:pt x="0" y="192011"/>
                        </a:moveTo>
                        <a:lnTo>
                          <a:pt x="20205" y="192011"/>
                        </a:lnTo>
                        <a:lnTo>
                          <a:pt x="20205" y="0"/>
                        </a:lnTo>
                        <a:lnTo>
                          <a:pt x="0" y="0"/>
                        </a:lnTo>
                        <a:lnTo>
                          <a:pt x="0" y="192011"/>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6" name="bk object 86">
                    <a:extLst>
                      <a:ext uri="{FF2B5EF4-FFF2-40B4-BE49-F238E27FC236}">
                        <a16:creationId xmlns:a16="http://schemas.microsoft.com/office/drawing/2014/main" id="{A7E5ABB6-E96E-433C-BDE4-A8D6B4934821}"/>
                      </a:ext>
                    </a:extLst>
                  </p:cNvPr>
                  <p:cNvSpPr/>
                  <p:nvPr/>
                </p:nvSpPr>
                <p:spPr>
                  <a:xfrm>
                    <a:off x="2757125" y="1264145"/>
                    <a:ext cx="0" cy="223520"/>
                  </a:xfrm>
                  <a:custGeom>
                    <a:avLst/>
                    <a:gdLst/>
                    <a:ahLst/>
                    <a:cxnLst/>
                    <a:rect l="l" t="t" r="r" b="b"/>
                    <a:pathLst>
                      <a:path h="223519">
                        <a:moveTo>
                          <a:pt x="0" y="0"/>
                        </a:moveTo>
                        <a:lnTo>
                          <a:pt x="0" y="223265"/>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07" name="bk object 87">
                    <a:extLst>
                      <a:ext uri="{FF2B5EF4-FFF2-40B4-BE49-F238E27FC236}">
                        <a16:creationId xmlns:a16="http://schemas.microsoft.com/office/drawing/2014/main" id="{ADF91AE5-5B6B-43FD-AB1C-47AFDDA2216B}"/>
                      </a:ext>
                    </a:extLst>
                  </p:cNvPr>
                  <p:cNvSpPr/>
                  <p:nvPr/>
                </p:nvSpPr>
                <p:spPr>
                  <a:xfrm>
                    <a:off x="2780531" y="1264145"/>
                    <a:ext cx="0" cy="243840"/>
                  </a:xfrm>
                  <a:custGeom>
                    <a:avLst/>
                    <a:gdLst/>
                    <a:ahLst/>
                    <a:cxnLst/>
                    <a:rect l="l" t="t" r="r" b="b"/>
                    <a:pathLst>
                      <a:path h="243840">
                        <a:moveTo>
                          <a:pt x="0" y="0"/>
                        </a:moveTo>
                        <a:lnTo>
                          <a:pt x="0" y="243624"/>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08" name="bk object 88">
                    <a:extLst>
                      <a:ext uri="{FF2B5EF4-FFF2-40B4-BE49-F238E27FC236}">
                        <a16:creationId xmlns:a16="http://schemas.microsoft.com/office/drawing/2014/main" id="{0B5D0A72-45A4-48E6-9E41-8340A18D8CCE}"/>
                      </a:ext>
                    </a:extLst>
                  </p:cNvPr>
                  <p:cNvSpPr/>
                  <p:nvPr/>
                </p:nvSpPr>
                <p:spPr>
                  <a:xfrm>
                    <a:off x="2817228" y="1264145"/>
                    <a:ext cx="20320" cy="299720"/>
                  </a:xfrm>
                  <a:custGeom>
                    <a:avLst/>
                    <a:gdLst/>
                    <a:ahLst/>
                    <a:cxnLst/>
                    <a:rect l="l" t="t" r="r" b="b"/>
                    <a:pathLst>
                      <a:path w="20319" h="299719">
                        <a:moveTo>
                          <a:pt x="0" y="299656"/>
                        </a:moveTo>
                        <a:lnTo>
                          <a:pt x="20205" y="299656"/>
                        </a:lnTo>
                        <a:lnTo>
                          <a:pt x="20205" y="0"/>
                        </a:lnTo>
                        <a:lnTo>
                          <a:pt x="0" y="0"/>
                        </a:lnTo>
                        <a:lnTo>
                          <a:pt x="0" y="299656"/>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09" name="bk object 89">
                    <a:extLst>
                      <a:ext uri="{FF2B5EF4-FFF2-40B4-BE49-F238E27FC236}">
                        <a16:creationId xmlns:a16="http://schemas.microsoft.com/office/drawing/2014/main" id="{6A52224A-BF7A-4E7A-8F1F-0BDB906F5054}"/>
                      </a:ext>
                    </a:extLst>
                  </p:cNvPr>
                  <p:cNvSpPr/>
                  <p:nvPr/>
                </p:nvSpPr>
                <p:spPr>
                  <a:xfrm>
                    <a:off x="2840634" y="1264145"/>
                    <a:ext cx="20320" cy="308610"/>
                  </a:xfrm>
                  <a:custGeom>
                    <a:avLst/>
                    <a:gdLst/>
                    <a:ahLst/>
                    <a:cxnLst/>
                    <a:rect l="l" t="t" r="r" b="b"/>
                    <a:pathLst>
                      <a:path w="20319" h="308609">
                        <a:moveTo>
                          <a:pt x="0" y="308508"/>
                        </a:moveTo>
                        <a:lnTo>
                          <a:pt x="20205" y="308508"/>
                        </a:lnTo>
                        <a:lnTo>
                          <a:pt x="20205" y="0"/>
                        </a:lnTo>
                        <a:lnTo>
                          <a:pt x="0" y="0"/>
                        </a:lnTo>
                        <a:lnTo>
                          <a:pt x="0" y="30850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0" name="bk object 90">
                    <a:extLst>
                      <a:ext uri="{FF2B5EF4-FFF2-40B4-BE49-F238E27FC236}">
                        <a16:creationId xmlns:a16="http://schemas.microsoft.com/office/drawing/2014/main" id="{D0590152-0167-4F1A-AB67-376612BFE326}"/>
                      </a:ext>
                    </a:extLst>
                  </p:cNvPr>
                  <p:cNvSpPr/>
                  <p:nvPr/>
                </p:nvSpPr>
                <p:spPr>
                  <a:xfrm>
                    <a:off x="2864040" y="1264145"/>
                    <a:ext cx="20320" cy="311150"/>
                  </a:xfrm>
                  <a:custGeom>
                    <a:avLst/>
                    <a:gdLst/>
                    <a:ahLst/>
                    <a:cxnLst/>
                    <a:rect l="l" t="t" r="r" b="b"/>
                    <a:pathLst>
                      <a:path w="20319" h="311150">
                        <a:moveTo>
                          <a:pt x="0" y="310769"/>
                        </a:moveTo>
                        <a:lnTo>
                          <a:pt x="20205" y="310769"/>
                        </a:lnTo>
                        <a:lnTo>
                          <a:pt x="20205" y="0"/>
                        </a:lnTo>
                        <a:lnTo>
                          <a:pt x="0" y="0"/>
                        </a:lnTo>
                        <a:lnTo>
                          <a:pt x="0" y="310769"/>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1" name="bk object 91">
                    <a:extLst>
                      <a:ext uri="{FF2B5EF4-FFF2-40B4-BE49-F238E27FC236}">
                        <a16:creationId xmlns:a16="http://schemas.microsoft.com/office/drawing/2014/main" id="{B05513F4-42A9-4CCA-B178-C60BE3229275}"/>
                      </a:ext>
                    </a:extLst>
                  </p:cNvPr>
                  <p:cNvSpPr/>
                  <p:nvPr/>
                </p:nvSpPr>
                <p:spPr>
                  <a:xfrm>
                    <a:off x="2887433" y="1264145"/>
                    <a:ext cx="20320" cy="319405"/>
                  </a:xfrm>
                  <a:custGeom>
                    <a:avLst/>
                    <a:gdLst/>
                    <a:ahLst/>
                    <a:cxnLst/>
                    <a:rect l="l" t="t" r="r" b="b"/>
                    <a:pathLst>
                      <a:path w="20319" h="319405">
                        <a:moveTo>
                          <a:pt x="0" y="319074"/>
                        </a:moveTo>
                        <a:lnTo>
                          <a:pt x="20205" y="319074"/>
                        </a:lnTo>
                        <a:lnTo>
                          <a:pt x="20205" y="0"/>
                        </a:lnTo>
                        <a:lnTo>
                          <a:pt x="0" y="0"/>
                        </a:lnTo>
                        <a:lnTo>
                          <a:pt x="0" y="319074"/>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2" name="bk object 92">
                    <a:extLst>
                      <a:ext uri="{FF2B5EF4-FFF2-40B4-BE49-F238E27FC236}">
                        <a16:creationId xmlns:a16="http://schemas.microsoft.com/office/drawing/2014/main" id="{61480450-56B4-4135-B797-8DA7CEB1FAD7}"/>
                      </a:ext>
                    </a:extLst>
                  </p:cNvPr>
                  <p:cNvSpPr/>
                  <p:nvPr/>
                </p:nvSpPr>
                <p:spPr>
                  <a:xfrm>
                    <a:off x="2934246" y="1264145"/>
                    <a:ext cx="20320" cy="389890"/>
                  </a:xfrm>
                  <a:custGeom>
                    <a:avLst/>
                    <a:gdLst/>
                    <a:ahLst/>
                    <a:cxnLst/>
                    <a:rect l="l" t="t" r="r" b="b"/>
                    <a:pathLst>
                      <a:path w="20319" h="389889">
                        <a:moveTo>
                          <a:pt x="0" y="389712"/>
                        </a:moveTo>
                        <a:lnTo>
                          <a:pt x="20205" y="389712"/>
                        </a:lnTo>
                        <a:lnTo>
                          <a:pt x="20205" y="0"/>
                        </a:lnTo>
                        <a:lnTo>
                          <a:pt x="0" y="0"/>
                        </a:lnTo>
                        <a:lnTo>
                          <a:pt x="0" y="389712"/>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3" name="bk object 93">
                    <a:extLst>
                      <a:ext uri="{FF2B5EF4-FFF2-40B4-BE49-F238E27FC236}">
                        <a16:creationId xmlns:a16="http://schemas.microsoft.com/office/drawing/2014/main" id="{1C78F511-C577-4788-A291-97931873AD4B}"/>
                      </a:ext>
                    </a:extLst>
                  </p:cNvPr>
                  <p:cNvSpPr/>
                  <p:nvPr/>
                </p:nvSpPr>
                <p:spPr>
                  <a:xfrm>
                    <a:off x="2957652" y="1264145"/>
                    <a:ext cx="20320" cy="413384"/>
                  </a:xfrm>
                  <a:custGeom>
                    <a:avLst/>
                    <a:gdLst/>
                    <a:ahLst/>
                    <a:cxnLst/>
                    <a:rect l="l" t="t" r="r" b="b"/>
                    <a:pathLst>
                      <a:path w="20319" h="413385">
                        <a:moveTo>
                          <a:pt x="0" y="413105"/>
                        </a:moveTo>
                        <a:lnTo>
                          <a:pt x="20205" y="413105"/>
                        </a:lnTo>
                        <a:lnTo>
                          <a:pt x="20205" y="0"/>
                        </a:lnTo>
                        <a:lnTo>
                          <a:pt x="0" y="0"/>
                        </a:lnTo>
                        <a:lnTo>
                          <a:pt x="0" y="413105"/>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4" name="bk object 94">
                    <a:extLst>
                      <a:ext uri="{FF2B5EF4-FFF2-40B4-BE49-F238E27FC236}">
                        <a16:creationId xmlns:a16="http://schemas.microsoft.com/office/drawing/2014/main" id="{E2400E42-F9BF-446C-958C-DA73654A931E}"/>
                      </a:ext>
                    </a:extLst>
                  </p:cNvPr>
                  <p:cNvSpPr/>
                  <p:nvPr/>
                </p:nvSpPr>
                <p:spPr>
                  <a:xfrm>
                    <a:off x="3037960" y="1264145"/>
                    <a:ext cx="0" cy="501650"/>
                  </a:xfrm>
                  <a:custGeom>
                    <a:avLst/>
                    <a:gdLst/>
                    <a:ahLst/>
                    <a:cxnLst/>
                    <a:rect l="l" t="t" r="r" b="b"/>
                    <a:pathLst>
                      <a:path h="501650">
                        <a:moveTo>
                          <a:pt x="0" y="0"/>
                        </a:moveTo>
                        <a:lnTo>
                          <a:pt x="0" y="501065"/>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15" name="bk object 95">
                    <a:extLst>
                      <a:ext uri="{FF2B5EF4-FFF2-40B4-BE49-F238E27FC236}">
                        <a16:creationId xmlns:a16="http://schemas.microsoft.com/office/drawing/2014/main" id="{702C8615-1DA8-4E6F-B0D0-D698B299E84E}"/>
                      </a:ext>
                    </a:extLst>
                  </p:cNvPr>
                  <p:cNvSpPr/>
                  <p:nvPr/>
                </p:nvSpPr>
                <p:spPr>
                  <a:xfrm>
                    <a:off x="3061366" y="1264145"/>
                    <a:ext cx="0" cy="591820"/>
                  </a:xfrm>
                  <a:custGeom>
                    <a:avLst/>
                    <a:gdLst/>
                    <a:ahLst/>
                    <a:cxnLst/>
                    <a:rect l="l" t="t" r="r" b="b"/>
                    <a:pathLst>
                      <a:path h="591819">
                        <a:moveTo>
                          <a:pt x="0" y="0"/>
                        </a:moveTo>
                        <a:lnTo>
                          <a:pt x="0" y="591286"/>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16" name="bk object 96">
                    <a:extLst>
                      <a:ext uri="{FF2B5EF4-FFF2-40B4-BE49-F238E27FC236}">
                        <a16:creationId xmlns:a16="http://schemas.microsoft.com/office/drawing/2014/main" id="{88BB85E2-E7DF-4F0B-B5F8-DCF59E78BBFB}"/>
                      </a:ext>
                    </a:extLst>
                  </p:cNvPr>
                  <p:cNvSpPr/>
                  <p:nvPr/>
                </p:nvSpPr>
                <p:spPr>
                  <a:xfrm>
                    <a:off x="3084772" y="1264145"/>
                    <a:ext cx="0" cy="632460"/>
                  </a:xfrm>
                  <a:custGeom>
                    <a:avLst/>
                    <a:gdLst/>
                    <a:ahLst/>
                    <a:cxnLst/>
                    <a:rect l="l" t="t" r="r" b="b"/>
                    <a:pathLst>
                      <a:path h="632460">
                        <a:moveTo>
                          <a:pt x="0" y="0"/>
                        </a:moveTo>
                        <a:lnTo>
                          <a:pt x="0" y="632307"/>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17" name="bk object 97">
                    <a:extLst>
                      <a:ext uri="{FF2B5EF4-FFF2-40B4-BE49-F238E27FC236}">
                        <a16:creationId xmlns:a16="http://schemas.microsoft.com/office/drawing/2014/main" id="{1A61D4C4-95F9-4007-B429-260180719E7C}"/>
                      </a:ext>
                    </a:extLst>
                  </p:cNvPr>
                  <p:cNvSpPr/>
                  <p:nvPr/>
                </p:nvSpPr>
                <p:spPr>
                  <a:xfrm>
                    <a:off x="3098063" y="1264158"/>
                    <a:ext cx="20320" cy="699135"/>
                  </a:xfrm>
                  <a:custGeom>
                    <a:avLst/>
                    <a:gdLst/>
                    <a:ahLst/>
                    <a:cxnLst/>
                    <a:rect l="l" t="t" r="r" b="b"/>
                    <a:pathLst>
                      <a:path w="20319" h="699135">
                        <a:moveTo>
                          <a:pt x="0" y="698563"/>
                        </a:moveTo>
                        <a:lnTo>
                          <a:pt x="20205" y="698563"/>
                        </a:lnTo>
                        <a:lnTo>
                          <a:pt x="20205" y="0"/>
                        </a:lnTo>
                        <a:lnTo>
                          <a:pt x="0" y="0"/>
                        </a:lnTo>
                        <a:lnTo>
                          <a:pt x="0" y="698563"/>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8" name="bk object 98">
                    <a:extLst>
                      <a:ext uri="{FF2B5EF4-FFF2-40B4-BE49-F238E27FC236}">
                        <a16:creationId xmlns:a16="http://schemas.microsoft.com/office/drawing/2014/main" id="{6F2D4C3C-C230-484B-AD4A-FF3CC73F45F3}"/>
                      </a:ext>
                    </a:extLst>
                  </p:cNvPr>
                  <p:cNvSpPr/>
                  <p:nvPr/>
                </p:nvSpPr>
                <p:spPr>
                  <a:xfrm>
                    <a:off x="3144875" y="1264145"/>
                    <a:ext cx="20320" cy="704850"/>
                  </a:xfrm>
                  <a:custGeom>
                    <a:avLst/>
                    <a:gdLst/>
                    <a:ahLst/>
                    <a:cxnLst/>
                    <a:rect l="l" t="t" r="r" b="b"/>
                    <a:pathLst>
                      <a:path w="20319" h="704850">
                        <a:moveTo>
                          <a:pt x="0" y="704227"/>
                        </a:moveTo>
                        <a:lnTo>
                          <a:pt x="20205" y="704227"/>
                        </a:lnTo>
                        <a:lnTo>
                          <a:pt x="20205" y="0"/>
                        </a:lnTo>
                        <a:lnTo>
                          <a:pt x="0" y="0"/>
                        </a:lnTo>
                        <a:lnTo>
                          <a:pt x="0" y="70422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19" name="bk object 99">
                    <a:extLst>
                      <a:ext uri="{FF2B5EF4-FFF2-40B4-BE49-F238E27FC236}">
                        <a16:creationId xmlns:a16="http://schemas.microsoft.com/office/drawing/2014/main" id="{4C640C4E-51EE-44CB-A45D-D2BFEF26F9A0}"/>
                      </a:ext>
                    </a:extLst>
                  </p:cNvPr>
                  <p:cNvSpPr/>
                  <p:nvPr/>
                </p:nvSpPr>
                <p:spPr>
                  <a:xfrm>
                    <a:off x="3168281" y="1264145"/>
                    <a:ext cx="20320" cy="707390"/>
                  </a:xfrm>
                  <a:custGeom>
                    <a:avLst/>
                    <a:gdLst/>
                    <a:ahLst/>
                    <a:cxnLst/>
                    <a:rect l="l" t="t" r="r" b="b"/>
                    <a:pathLst>
                      <a:path w="20319" h="707389">
                        <a:moveTo>
                          <a:pt x="0" y="706920"/>
                        </a:moveTo>
                        <a:lnTo>
                          <a:pt x="20205" y="706920"/>
                        </a:lnTo>
                        <a:lnTo>
                          <a:pt x="20205" y="0"/>
                        </a:lnTo>
                        <a:lnTo>
                          <a:pt x="0" y="0"/>
                        </a:lnTo>
                        <a:lnTo>
                          <a:pt x="0" y="70692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0" name="bk object 100">
                    <a:extLst>
                      <a:ext uri="{FF2B5EF4-FFF2-40B4-BE49-F238E27FC236}">
                        <a16:creationId xmlns:a16="http://schemas.microsoft.com/office/drawing/2014/main" id="{58FE84D5-51DA-4ABC-AB5E-63A9F308130F}"/>
                      </a:ext>
                    </a:extLst>
                  </p:cNvPr>
                  <p:cNvSpPr/>
                  <p:nvPr/>
                </p:nvSpPr>
                <p:spPr>
                  <a:xfrm>
                    <a:off x="3248590" y="1264145"/>
                    <a:ext cx="0" cy="783590"/>
                  </a:xfrm>
                  <a:custGeom>
                    <a:avLst/>
                    <a:gdLst/>
                    <a:ahLst/>
                    <a:cxnLst/>
                    <a:rect l="l" t="t" r="r" b="b"/>
                    <a:pathLst>
                      <a:path h="783589">
                        <a:moveTo>
                          <a:pt x="0" y="0"/>
                        </a:moveTo>
                        <a:lnTo>
                          <a:pt x="0" y="783272"/>
                        </a:lnTo>
                      </a:path>
                    </a:pathLst>
                  </a:custGeom>
                  <a:ln w="20205">
                    <a:solidFill>
                      <a:srgbClr val="62C7D2"/>
                    </a:solidFill>
                  </a:ln>
                </p:spPr>
                <p:txBody>
                  <a:bodyPr wrap="square" lIns="0" tIns="0" rIns="0" bIns="0" rtlCol="0"/>
                  <a:lstStyle/>
                  <a:p>
                    <a:endParaRPr sz="2000" dirty="0">
                      <a:solidFill>
                        <a:prstClr val="black"/>
                      </a:solidFill>
                      <a:latin typeface="Calibri"/>
                    </a:endParaRPr>
                  </a:p>
                </p:txBody>
              </p:sp>
              <p:sp>
                <p:nvSpPr>
                  <p:cNvPr id="1121" name="bk object 101">
                    <a:extLst>
                      <a:ext uri="{FF2B5EF4-FFF2-40B4-BE49-F238E27FC236}">
                        <a16:creationId xmlns:a16="http://schemas.microsoft.com/office/drawing/2014/main" id="{37747D62-95FF-434D-B20D-040939830AC7}"/>
                      </a:ext>
                    </a:extLst>
                  </p:cNvPr>
                  <p:cNvSpPr/>
                  <p:nvPr/>
                </p:nvSpPr>
                <p:spPr>
                  <a:xfrm>
                    <a:off x="3261893" y="1264145"/>
                    <a:ext cx="20320" cy="808990"/>
                  </a:xfrm>
                  <a:custGeom>
                    <a:avLst/>
                    <a:gdLst/>
                    <a:ahLst/>
                    <a:cxnLst/>
                    <a:rect l="l" t="t" r="r" b="b"/>
                    <a:pathLst>
                      <a:path w="20320" h="808989">
                        <a:moveTo>
                          <a:pt x="0" y="808558"/>
                        </a:moveTo>
                        <a:lnTo>
                          <a:pt x="20205" y="808558"/>
                        </a:lnTo>
                        <a:lnTo>
                          <a:pt x="20205" y="0"/>
                        </a:lnTo>
                        <a:lnTo>
                          <a:pt x="0" y="0"/>
                        </a:lnTo>
                        <a:lnTo>
                          <a:pt x="0" y="808558"/>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2" name="bk object 102">
                    <a:extLst>
                      <a:ext uri="{FF2B5EF4-FFF2-40B4-BE49-F238E27FC236}">
                        <a16:creationId xmlns:a16="http://schemas.microsoft.com/office/drawing/2014/main" id="{715074B1-27DA-4F47-A068-F04C165663CA}"/>
                      </a:ext>
                    </a:extLst>
                  </p:cNvPr>
                  <p:cNvSpPr/>
                  <p:nvPr/>
                </p:nvSpPr>
                <p:spPr>
                  <a:xfrm>
                    <a:off x="3285299" y="1264158"/>
                    <a:ext cx="20320" cy="817244"/>
                  </a:xfrm>
                  <a:custGeom>
                    <a:avLst/>
                    <a:gdLst/>
                    <a:ahLst/>
                    <a:cxnLst/>
                    <a:rect l="l" t="t" r="r" b="b"/>
                    <a:pathLst>
                      <a:path w="20320" h="817244">
                        <a:moveTo>
                          <a:pt x="0" y="817067"/>
                        </a:moveTo>
                        <a:lnTo>
                          <a:pt x="20205" y="817067"/>
                        </a:lnTo>
                        <a:lnTo>
                          <a:pt x="20205" y="0"/>
                        </a:lnTo>
                        <a:lnTo>
                          <a:pt x="0" y="0"/>
                        </a:lnTo>
                        <a:lnTo>
                          <a:pt x="0" y="817067"/>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3" name="bk object 103">
                    <a:extLst>
                      <a:ext uri="{FF2B5EF4-FFF2-40B4-BE49-F238E27FC236}">
                        <a16:creationId xmlns:a16="http://schemas.microsoft.com/office/drawing/2014/main" id="{84603445-316E-4B06-8AC3-FB531A576029}"/>
                      </a:ext>
                    </a:extLst>
                  </p:cNvPr>
                  <p:cNvSpPr/>
                  <p:nvPr/>
                </p:nvSpPr>
                <p:spPr>
                  <a:xfrm>
                    <a:off x="3365614" y="1264145"/>
                    <a:ext cx="0" cy="953135"/>
                  </a:xfrm>
                  <a:custGeom>
                    <a:avLst/>
                    <a:gdLst/>
                    <a:ahLst/>
                    <a:cxnLst/>
                    <a:rect l="l" t="t" r="r" b="b"/>
                    <a:pathLst>
                      <a:path h="953135">
                        <a:moveTo>
                          <a:pt x="0" y="0"/>
                        </a:moveTo>
                        <a:lnTo>
                          <a:pt x="0" y="952741"/>
                        </a:lnTo>
                      </a:path>
                    </a:pathLst>
                  </a:custGeom>
                  <a:ln w="20218">
                    <a:solidFill>
                      <a:srgbClr val="62C7D2"/>
                    </a:solidFill>
                  </a:ln>
                </p:spPr>
                <p:txBody>
                  <a:bodyPr wrap="square" lIns="0" tIns="0" rIns="0" bIns="0" rtlCol="0"/>
                  <a:lstStyle/>
                  <a:p>
                    <a:endParaRPr sz="2000" dirty="0">
                      <a:solidFill>
                        <a:prstClr val="black"/>
                      </a:solidFill>
                      <a:latin typeface="Calibri"/>
                    </a:endParaRPr>
                  </a:p>
                </p:txBody>
              </p:sp>
              <p:sp>
                <p:nvSpPr>
                  <p:cNvPr id="1124" name="bk object 104">
                    <a:extLst>
                      <a:ext uri="{FF2B5EF4-FFF2-40B4-BE49-F238E27FC236}">
                        <a16:creationId xmlns:a16="http://schemas.microsoft.com/office/drawing/2014/main" id="{7D6E6821-C76F-40D0-B7AA-94552DDAA86C}"/>
                      </a:ext>
                    </a:extLst>
                  </p:cNvPr>
                  <p:cNvSpPr/>
                  <p:nvPr/>
                </p:nvSpPr>
                <p:spPr>
                  <a:xfrm>
                    <a:off x="3378911" y="1264145"/>
                    <a:ext cx="20320" cy="1068705"/>
                  </a:xfrm>
                  <a:custGeom>
                    <a:avLst/>
                    <a:gdLst/>
                    <a:ahLst/>
                    <a:cxnLst/>
                    <a:rect l="l" t="t" r="r" b="b"/>
                    <a:pathLst>
                      <a:path w="20320" h="1068705">
                        <a:moveTo>
                          <a:pt x="0" y="1068260"/>
                        </a:moveTo>
                        <a:lnTo>
                          <a:pt x="20218" y="1068260"/>
                        </a:lnTo>
                        <a:lnTo>
                          <a:pt x="20218" y="0"/>
                        </a:lnTo>
                        <a:lnTo>
                          <a:pt x="0" y="0"/>
                        </a:lnTo>
                        <a:lnTo>
                          <a:pt x="0" y="10682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5" name="bk object 105">
                    <a:extLst>
                      <a:ext uri="{FF2B5EF4-FFF2-40B4-BE49-F238E27FC236}">
                        <a16:creationId xmlns:a16="http://schemas.microsoft.com/office/drawing/2014/main" id="{020BC9D8-FD92-463D-A112-3369868DB70A}"/>
                      </a:ext>
                    </a:extLst>
                  </p:cNvPr>
                  <p:cNvSpPr/>
                  <p:nvPr/>
                </p:nvSpPr>
                <p:spPr>
                  <a:xfrm>
                    <a:off x="3402304" y="1264145"/>
                    <a:ext cx="20320" cy="1068705"/>
                  </a:xfrm>
                  <a:custGeom>
                    <a:avLst/>
                    <a:gdLst/>
                    <a:ahLst/>
                    <a:cxnLst/>
                    <a:rect l="l" t="t" r="r" b="b"/>
                    <a:pathLst>
                      <a:path w="20320" h="1068705">
                        <a:moveTo>
                          <a:pt x="0" y="1068260"/>
                        </a:moveTo>
                        <a:lnTo>
                          <a:pt x="20218" y="1068260"/>
                        </a:lnTo>
                        <a:lnTo>
                          <a:pt x="20218" y="0"/>
                        </a:lnTo>
                        <a:lnTo>
                          <a:pt x="0" y="0"/>
                        </a:lnTo>
                        <a:lnTo>
                          <a:pt x="0" y="10682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6" name="bk object 106">
                    <a:extLst>
                      <a:ext uri="{FF2B5EF4-FFF2-40B4-BE49-F238E27FC236}">
                        <a16:creationId xmlns:a16="http://schemas.microsoft.com/office/drawing/2014/main" id="{61E5EBAB-4208-4387-BF49-8E743D618EAF}"/>
                      </a:ext>
                    </a:extLst>
                  </p:cNvPr>
                  <p:cNvSpPr/>
                  <p:nvPr/>
                </p:nvSpPr>
                <p:spPr>
                  <a:xfrm>
                    <a:off x="3425710" y="1264145"/>
                    <a:ext cx="20320" cy="1068705"/>
                  </a:xfrm>
                  <a:custGeom>
                    <a:avLst/>
                    <a:gdLst/>
                    <a:ahLst/>
                    <a:cxnLst/>
                    <a:rect l="l" t="t" r="r" b="b"/>
                    <a:pathLst>
                      <a:path w="20320" h="1068705">
                        <a:moveTo>
                          <a:pt x="0" y="1068260"/>
                        </a:moveTo>
                        <a:lnTo>
                          <a:pt x="20218" y="1068260"/>
                        </a:lnTo>
                        <a:lnTo>
                          <a:pt x="20218" y="0"/>
                        </a:lnTo>
                        <a:lnTo>
                          <a:pt x="0" y="0"/>
                        </a:lnTo>
                        <a:lnTo>
                          <a:pt x="0" y="10682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7" name="bk object 107">
                    <a:extLst>
                      <a:ext uri="{FF2B5EF4-FFF2-40B4-BE49-F238E27FC236}">
                        <a16:creationId xmlns:a16="http://schemas.microsoft.com/office/drawing/2014/main" id="{0D987367-40B6-4EF8-904E-3F3CDC2D93BC}"/>
                      </a:ext>
                    </a:extLst>
                  </p:cNvPr>
                  <p:cNvSpPr/>
                  <p:nvPr/>
                </p:nvSpPr>
                <p:spPr>
                  <a:xfrm>
                    <a:off x="3472522" y="1264145"/>
                    <a:ext cx="20320" cy="1068705"/>
                  </a:xfrm>
                  <a:custGeom>
                    <a:avLst/>
                    <a:gdLst/>
                    <a:ahLst/>
                    <a:cxnLst/>
                    <a:rect l="l" t="t" r="r" b="b"/>
                    <a:pathLst>
                      <a:path w="20320" h="1068705">
                        <a:moveTo>
                          <a:pt x="0" y="1068260"/>
                        </a:moveTo>
                        <a:lnTo>
                          <a:pt x="20218" y="1068260"/>
                        </a:lnTo>
                        <a:lnTo>
                          <a:pt x="20218" y="0"/>
                        </a:lnTo>
                        <a:lnTo>
                          <a:pt x="0" y="0"/>
                        </a:lnTo>
                        <a:lnTo>
                          <a:pt x="0" y="10682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8" name="bk object 125">
                    <a:extLst>
                      <a:ext uri="{FF2B5EF4-FFF2-40B4-BE49-F238E27FC236}">
                        <a16:creationId xmlns:a16="http://schemas.microsoft.com/office/drawing/2014/main" id="{8DFF3A24-67B8-489E-8DD2-62A2AA06CE1E}"/>
                      </a:ext>
                    </a:extLst>
                  </p:cNvPr>
                  <p:cNvSpPr/>
                  <p:nvPr/>
                </p:nvSpPr>
                <p:spPr>
                  <a:xfrm>
                    <a:off x="3449116" y="1264145"/>
                    <a:ext cx="20320" cy="1068705"/>
                  </a:xfrm>
                  <a:custGeom>
                    <a:avLst/>
                    <a:gdLst/>
                    <a:ahLst/>
                    <a:cxnLst/>
                    <a:rect l="l" t="t" r="r" b="b"/>
                    <a:pathLst>
                      <a:path w="20320" h="1068705">
                        <a:moveTo>
                          <a:pt x="0" y="1068260"/>
                        </a:moveTo>
                        <a:lnTo>
                          <a:pt x="20218" y="1068260"/>
                        </a:lnTo>
                        <a:lnTo>
                          <a:pt x="20218" y="0"/>
                        </a:lnTo>
                        <a:lnTo>
                          <a:pt x="0" y="0"/>
                        </a:lnTo>
                        <a:lnTo>
                          <a:pt x="0" y="1068260"/>
                        </a:lnTo>
                        <a:close/>
                      </a:path>
                    </a:pathLst>
                  </a:custGeom>
                  <a:solidFill>
                    <a:srgbClr val="62C7D2"/>
                  </a:solidFill>
                </p:spPr>
                <p:txBody>
                  <a:bodyPr wrap="square" lIns="0" tIns="0" rIns="0" bIns="0" rtlCol="0"/>
                  <a:lstStyle/>
                  <a:p>
                    <a:endParaRPr sz="2000" dirty="0">
                      <a:solidFill>
                        <a:prstClr val="black"/>
                      </a:solidFill>
                      <a:latin typeface="Calibri"/>
                    </a:endParaRPr>
                  </a:p>
                </p:txBody>
              </p:sp>
              <p:sp>
                <p:nvSpPr>
                  <p:cNvPr id="1129" name="bk object 126">
                    <a:extLst>
                      <a:ext uri="{FF2B5EF4-FFF2-40B4-BE49-F238E27FC236}">
                        <a16:creationId xmlns:a16="http://schemas.microsoft.com/office/drawing/2014/main" id="{B31B99A2-9953-4882-B7A5-CF7D5C39FE87}"/>
                      </a:ext>
                    </a:extLst>
                  </p:cNvPr>
                  <p:cNvSpPr/>
                  <p:nvPr/>
                </p:nvSpPr>
                <p:spPr>
                  <a:xfrm>
                    <a:off x="2115121" y="1262037"/>
                    <a:ext cx="20320" cy="0"/>
                  </a:xfrm>
                  <a:custGeom>
                    <a:avLst/>
                    <a:gdLst/>
                    <a:ahLst/>
                    <a:cxnLst/>
                    <a:rect l="l" t="t" r="r" b="b"/>
                    <a:pathLst>
                      <a:path w="20319">
                        <a:moveTo>
                          <a:pt x="0" y="0"/>
                        </a:moveTo>
                        <a:lnTo>
                          <a:pt x="20205" y="0"/>
                        </a:lnTo>
                      </a:path>
                    </a:pathLst>
                  </a:custGeom>
                  <a:ln w="4216">
                    <a:solidFill>
                      <a:srgbClr val="7658A5"/>
                    </a:solidFill>
                  </a:ln>
                </p:spPr>
                <p:txBody>
                  <a:bodyPr wrap="square" lIns="0" tIns="0" rIns="0" bIns="0" rtlCol="0"/>
                  <a:lstStyle/>
                  <a:p>
                    <a:endParaRPr sz="2000" dirty="0">
                      <a:solidFill>
                        <a:prstClr val="black"/>
                      </a:solidFill>
                      <a:latin typeface="Calibri"/>
                    </a:endParaRPr>
                  </a:p>
                </p:txBody>
              </p:sp>
            </p:grpSp>
            <p:grpSp>
              <p:nvGrpSpPr>
                <p:cNvPr id="1013" name="Group 1012">
                  <a:extLst>
                    <a:ext uri="{FF2B5EF4-FFF2-40B4-BE49-F238E27FC236}">
                      <a16:creationId xmlns:a16="http://schemas.microsoft.com/office/drawing/2014/main" id="{2FCE33A2-0B3C-449D-92CC-D921331F0A4B}"/>
                    </a:ext>
                  </a:extLst>
                </p:cNvPr>
                <p:cNvGrpSpPr/>
                <p:nvPr/>
              </p:nvGrpSpPr>
              <p:grpSpPr>
                <a:xfrm>
                  <a:off x="8802836" y="3322974"/>
                  <a:ext cx="2799434" cy="1834154"/>
                  <a:chOff x="393376" y="194437"/>
                  <a:chExt cx="2948832" cy="1932038"/>
                </a:xfrm>
              </p:grpSpPr>
              <p:sp>
                <p:nvSpPr>
                  <p:cNvPr id="1014" name="bk object 16">
                    <a:extLst>
                      <a:ext uri="{FF2B5EF4-FFF2-40B4-BE49-F238E27FC236}">
                        <a16:creationId xmlns:a16="http://schemas.microsoft.com/office/drawing/2014/main" id="{BE96649B-16D8-430D-8705-48D83C6AFF8A}"/>
                      </a:ext>
                    </a:extLst>
                  </p:cNvPr>
                  <p:cNvSpPr/>
                  <p:nvPr/>
                </p:nvSpPr>
                <p:spPr>
                  <a:xfrm>
                    <a:off x="3342208" y="1264145"/>
                    <a:ext cx="0" cy="862330"/>
                  </a:xfrm>
                  <a:custGeom>
                    <a:avLst/>
                    <a:gdLst/>
                    <a:ahLst/>
                    <a:cxnLst/>
                    <a:rect l="l" t="t" r="r" b="b"/>
                    <a:pathLst>
                      <a:path h="862330">
                        <a:moveTo>
                          <a:pt x="0" y="0"/>
                        </a:moveTo>
                        <a:lnTo>
                          <a:pt x="0" y="862266"/>
                        </a:lnTo>
                      </a:path>
                    </a:pathLst>
                  </a:custGeom>
                  <a:ln w="20218">
                    <a:solidFill>
                      <a:srgbClr val="D20000"/>
                    </a:solidFill>
                  </a:ln>
                </p:spPr>
                <p:txBody>
                  <a:bodyPr wrap="square" lIns="0" tIns="0" rIns="0" bIns="0" rtlCol="0"/>
                  <a:lstStyle/>
                  <a:p>
                    <a:endParaRPr sz="2000" dirty="0">
                      <a:solidFill>
                        <a:prstClr val="black"/>
                      </a:solidFill>
                      <a:latin typeface="Calibri"/>
                    </a:endParaRPr>
                  </a:p>
                </p:txBody>
              </p:sp>
              <p:sp>
                <p:nvSpPr>
                  <p:cNvPr id="1015" name="bk object 127">
                    <a:extLst>
                      <a:ext uri="{FF2B5EF4-FFF2-40B4-BE49-F238E27FC236}">
                        <a16:creationId xmlns:a16="http://schemas.microsoft.com/office/drawing/2014/main" id="{69890857-C91D-4AE6-A998-871948422CF2}"/>
                      </a:ext>
                    </a:extLst>
                  </p:cNvPr>
                  <p:cNvSpPr/>
                  <p:nvPr/>
                </p:nvSpPr>
                <p:spPr>
                  <a:xfrm>
                    <a:off x="3308693" y="1264145"/>
                    <a:ext cx="20320" cy="828675"/>
                  </a:xfrm>
                  <a:custGeom>
                    <a:avLst/>
                    <a:gdLst/>
                    <a:ahLst/>
                    <a:cxnLst/>
                    <a:rect l="l" t="t" r="r" b="b"/>
                    <a:pathLst>
                      <a:path w="20320" h="828675">
                        <a:moveTo>
                          <a:pt x="0" y="828484"/>
                        </a:moveTo>
                        <a:lnTo>
                          <a:pt x="20218" y="828484"/>
                        </a:lnTo>
                        <a:lnTo>
                          <a:pt x="20218" y="0"/>
                        </a:lnTo>
                        <a:lnTo>
                          <a:pt x="0" y="0"/>
                        </a:lnTo>
                        <a:lnTo>
                          <a:pt x="0" y="828484"/>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16" name="bk object 128">
                    <a:extLst>
                      <a:ext uri="{FF2B5EF4-FFF2-40B4-BE49-F238E27FC236}">
                        <a16:creationId xmlns:a16="http://schemas.microsoft.com/office/drawing/2014/main" id="{1C20A456-B334-40C2-9E48-DE83FD827F9C}"/>
                      </a:ext>
                    </a:extLst>
                  </p:cNvPr>
                  <p:cNvSpPr/>
                  <p:nvPr/>
                </p:nvSpPr>
                <p:spPr>
                  <a:xfrm>
                    <a:off x="3225184" y="1264145"/>
                    <a:ext cx="0" cy="752475"/>
                  </a:xfrm>
                  <a:custGeom>
                    <a:avLst/>
                    <a:gdLst/>
                    <a:ahLst/>
                    <a:cxnLst/>
                    <a:rect l="l" t="t" r="r" b="b"/>
                    <a:pathLst>
                      <a:path h="752475">
                        <a:moveTo>
                          <a:pt x="0" y="0"/>
                        </a:moveTo>
                        <a:lnTo>
                          <a:pt x="0" y="752322"/>
                        </a:lnTo>
                      </a:path>
                    </a:pathLst>
                  </a:custGeom>
                  <a:ln w="20205">
                    <a:solidFill>
                      <a:srgbClr val="D20000"/>
                    </a:solidFill>
                  </a:ln>
                </p:spPr>
                <p:txBody>
                  <a:bodyPr wrap="square" lIns="0" tIns="0" rIns="0" bIns="0" rtlCol="0"/>
                  <a:lstStyle/>
                  <a:p>
                    <a:endParaRPr sz="2000" dirty="0">
                      <a:solidFill>
                        <a:prstClr val="black"/>
                      </a:solidFill>
                      <a:latin typeface="Calibri"/>
                    </a:endParaRPr>
                  </a:p>
                </p:txBody>
              </p:sp>
              <p:sp>
                <p:nvSpPr>
                  <p:cNvPr id="1017" name="bk object 129">
                    <a:extLst>
                      <a:ext uri="{FF2B5EF4-FFF2-40B4-BE49-F238E27FC236}">
                        <a16:creationId xmlns:a16="http://schemas.microsoft.com/office/drawing/2014/main" id="{599E4F83-1964-454C-B3E9-E4663514EE75}"/>
                      </a:ext>
                    </a:extLst>
                  </p:cNvPr>
                  <p:cNvSpPr/>
                  <p:nvPr/>
                </p:nvSpPr>
                <p:spPr>
                  <a:xfrm>
                    <a:off x="3201778" y="1264158"/>
                    <a:ext cx="0" cy="732790"/>
                  </a:xfrm>
                  <a:custGeom>
                    <a:avLst/>
                    <a:gdLst/>
                    <a:ahLst/>
                    <a:cxnLst/>
                    <a:rect l="l" t="t" r="r" b="b"/>
                    <a:pathLst>
                      <a:path h="732789">
                        <a:moveTo>
                          <a:pt x="0" y="0"/>
                        </a:moveTo>
                        <a:lnTo>
                          <a:pt x="0" y="732370"/>
                        </a:lnTo>
                      </a:path>
                    </a:pathLst>
                  </a:custGeom>
                  <a:ln w="20205">
                    <a:solidFill>
                      <a:srgbClr val="D20000"/>
                    </a:solidFill>
                  </a:ln>
                </p:spPr>
                <p:txBody>
                  <a:bodyPr wrap="square" lIns="0" tIns="0" rIns="0" bIns="0" rtlCol="0"/>
                  <a:lstStyle/>
                  <a:p>
                    <a:endParaRPr sz="2000" dirty="0">
                      <a:solidFill>
                        <a:prstClr val="black"/>
                      </a:solidFill>
                      <a:latin typeface="Calibri"/>
                    </a:endParaRPr>
                  </a:p>
                </p:txBody>
              </p:sp>
              <p:sp>
                <p:nvSpPr>
                  <p:cNvPr id="1018" name="bk object 130">
                    <a:extLst>
                      <a:ext uri="{FF2B5EF4-FFF2-40B4-BE49-F238E27FC236}">
                        <a16:creationId xmlns:a16="http://schemas.microsoft.com/office/drawing/2014/main" id="{97867407-AB05-4FF4-86BB-40F5C929DE4C}"/>
                      </a:ext>
                    </a:extLst>
                  </p:cNvPr>
                  <p:cNvSpPr/>
                  <p:nvPr/>
                </p:nvSpPr>
                <p:spPr>
                  <a:xfrm>
                    <a:off x="3121469" y="1264145"/>
                    <a:ext cx="20320" cy="701675"/>
                  </a:xfrm>
                  <a:custGeom>
                    <a:avLst/>
                    <a:gdLst/>
                    <a:ahLst/>
                    <a:cxnLst/>
                    <a:rect l="l" t="t" r="r" b="b"/>
                    <a:pathLst>
                      <a:path w="20319" h="701675">
                        <a:moveTo>
                          <a:pt x="0" y="701128"/>
                        </a:moveTo>
                        <a:lnTo>
                          <a:pt x="20205" y="701128"/>
                        </a:lnTo>
                        <a:lnTo>
                          <a:pt x="20205" y="0"/>
                        </a:lnTo>
                        <a:lnTo>
                          <a:pt x="0" y="0"/>
                        </a:lnTo>
                        <a:lnTo>
                          <a:pt x="0" y="70112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19" name="bk object 131">
                    <a:extLst>
                      <a:ext uri="{FF2B5EF4-FFF2-40B4-BE49-F238E27FC236}">
                        <a16:creationId xmlns:a16="http://schemas.microsoft.com/office/drawing/2014/main" id="{A1E00C70-B89F-42B8-8E44-A9FEE079229D}"/>
                      </a:ext>
                    </a:extLst>
                  </p:cNvPr>
                  <p:cNvSpPr/>
                  <p:nvPr/>
                </p:nvSpPr>
                <p:spPr>
                  <a:xfrm>
                    <a:off x="3014554" y="1264145"/>
                    <a:ext cx="0" cy="450850"/>
                  </a:xfrm>
                  <a:custGeom>
                    <a:avLst/>
                    <a:gdLst/>
                    <a:ahLst/>
                    <a:cxnLst/>
                    <a:rect l="l" t="t" r="r" b="b"/>
                    <a:pathLst>
                      <a:path h="450850">
                        <a:moveTo>
                          <a:pt x="0" y="0"/>
                        </a:moveTo>
                        <a:lnTo>
                          <a:pt x="0" y="450837"/>
                        </a:lnTo>
                      </a:path>
                    </a:pathLst>
                  </a:custGeom>
                  <a:ln w="20205">
                    <a:solidFill>
                      <a:srgbClr val="D20000"/>
                    </a:solidFill>
                  </a:ln>
                </p:spPr>
                <p:txBody>
                  <a:bodyPr wrap="square" lIns="0" tIns="0" rIns="0" bIns="0" rtlCol="0"/>
                  <a:lstStyle/>
                  <a:p>
                    <a:endParaRPr sz="2000" dirty="0">
                      <a:solidFill>
                        <a:prstClr val="black"/>
                      </a:solidFill>
                      <a:latin typeface="Calibri"/>
                    </a:endParaRPr>
                  </a:p>
                </p:txBody>
              </p:sp>
              <p:sp>
                <p:nvSpPr>
                  <p:cNvPr id="1020" name="bk object 132">
                    <a:extLst>
                      <a:ext uri="{FF2B5EF4-FFF2-40B4-BE49-F238E27FC236}">
                        <a16:creationId xmlns:a16="http://schemas.microsoft.com/office/drawing/2014/main" id="{D0F7BD5B-C83A-401B-95B7-BB9871A7633C}"/>
                      </a:ext>
                    </a:extLst>
                  </p:cNvPr>
                  <p:cNvSpPr/>
                  <p:nvPr/>
                </p:nvSpPr>
                <p:spPr>
                  <a:xfrm>
                    <a:off x="2910839" y="1264145"/>
                    <a:ext cx="20320" cy="386080"/>
                  </a:xfrm>
                  <a:custGeom>
                    <a:avLst/>
                    <a:gdLst/>
                    <a:ahLst/>
                    <a:cxnLst/>
                    <a:rect l="l" t="t" r="r" b="b"/>
                    <a:pathLst>
                      <a:path w="20319" h="386080">
                        <a:moveTo>
                          <a:pt x="0" y="385648"/>
                        </a:moveTo>
                        <a:lnTo>
                          <a:pt x="20205" y="385648"/>
                        </a:lnTo>
                        <a:lnTo>
                          <a:pt x="20205" y="0"/>
                        </a:lnTo>
                        <a:lnTo>
                          <a:pt x="0" y="0"/>
                        </a:lnTo>
                        <a:lnTo>
                          <a:pt x="0" y="38564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1" name="bk object 133">
                    <a:extLst>
                      <a:ext uri="{FF2B5EF4-FFF2-40B4-BE49-F238E27FC236}">
                        <a16:creationId xmlns:a16="http://schemas.microsoft.com/office/drawing/2014/main" id="{4093E481-CE61-4E55-B6EB-9B00188F51C4}"/>
                      </a:ext>
                    </a:extLst>
                  </p:cNvPr>
                  <p:cNvSpPr/>
                  <p:nvPr/>
                </p:nvSpPr>
                <p:spPr>
                  <a:xfrm>
                    <a:off x="2803924" y="1264145"/>
                    <a:ext cx="0" cy="259715"/>
                  </a:xfrm>
                  <a:custGeom>
                    <a:avLst/>
                    <a:gdLst/>
                    <a:ahLst/>
                    <a:cxnLst/>
                    <a:rect l="l" t="t" r="r" b="b"/>
                    <a:pathLst>
                      <a:path h="259715">
                        <a:moveTo>
                          <a:pt x="0" y="0"/>
                        </a:moveTo>
                        <a:lnTo>
                          <a:pt x="0" y="259626"/>
                        </a:lnTo>
                      </a:path>
                    </a:pathLst>
                  </a:custGeom>
                  <a:ln w="20205">
                    <a:solidFill>
                      <a:srgbClr val="D20000"/>
                    </a:solidFill>
                  </a:ln>
                </p:spPr>
                <p:txBody>
                  <a:bodyPr wrap="square" lIns="0" tIns="0" rIns="0" bIns="0" rtlCol="0"/>
                  <a:lstStyle/>
                  <a:p>
                    <a:endParaRPr sz="2000" dirty="0">
                      <a:solidFill>
                        <a:prstClr val="black"/>
                      </a:solidFill>
                      <a:latin typeface="Calibri"/>
                    </a:endParaRPr>
                  </a:p>
                </p:txBody>
              </p:sp>
              <p:sp>
                <p:nvSpPr>
                  <p:cNvPr id="1022" name="bk object 134">
                    <a:extLst>
                      <a:ext uri="{FF2B5EF4-FFF2-40B4-BE49-F238E27FC236}">
                        <a16:creationId xmlns:a16="http://schemas.microsoft.com/office/drawing/2014/main" id="{5F416CB5-4398-402D-A06A-33086CDB2806}"/>
                      </a:ext>
                    </a:extLst>
                  </p:cNvPr>
                  <p:cNvSpPr/>
                  <p:nvPr/>
                </p:nvSpPr>
                <p:spPr>
                  <a:xfrm>
                    <a:off x="2606586" y="1264145"/>
                    <a:ext cx="20320" cy="158750"/>
                  </a:xfrm>
                  <a:custGeom>
                    <a:avLst/>
                    <a:gdLst/>
                    <a:ahLst/>
                    <a:cxnLst/>
                    <a:rect l="l" t="t" r="r" b="b"/>
                    <a:pathLst>
                      <a:path w="20319" h="158750">
                        <a:moveTo>
                          <a:pt x="0" y="158648"/>
                        </a:moveTo>
                        <a:lnTo>
                          <a:pt x="20218" y="158648"/>
                        </a:lnTo>
                        <a:lnTo>
                          <a:pt x="20218" y="0"/>
                        </a:lnTo>
                        <a:lnTo>
                          <a:pt x="0" y="0"/>
                        </a:lnTo>
                        <a:lnTo>
                          <a:pt x="0" y="15864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3" name="bk object 135">
                    <a:extLst>
                      <a:ext uri="{FF2B5EF4-FFF2-40B4-BE49-F238E27FC236}">
                        <a16:creationId xmlns:a16="http://schemas.microsoft.com/office/drawing/2014/main" id="{69A11E68-545E-4E5A-B3BF-4838481585C4}"/>
                      </a:ext>
                    </a:extLst>
                  </p:cNvPr>
                  <p:cNvSpPr/>
                  <p:nvPr/>
                </p:nvSpPr>
                <p:spPr>
                  <a:xfrm>
                    <a:off x="2583179" y="1264145"/>
                    <a:ext cx="20320" cy="158750"/>
                  </a:xfrm>
                  <a:custGeom>
                    <a:avLst/>
                    <a:gdLst/>
                    <a:ahLst/>
                    <a:cxnLst/>
                    <a:rect l="l" t="t" r="r" b="b"/>
                    <a:pathLst>
                      <a:path w="20319" h="158750">
                        <a:moveTo>
                          <a:pt x="0" y="158648"/>
                        </a:moveTo>
                        <a:lnTo>
                          <a:pt x="20218" y="158648"/>
                        </a:lnTo>
                        <a:lnTo>
                          <a:pt x="20218" y="0"/>
                        </a:lnTo>
                        <a:lnTo>
                          <a:pt x="0" y="0"/>
                        </a:lnTo>
                        <a:lnTo>
                          <a:pt x="0" y="15864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4" name="bk object 136">
                    <a:extLst>
                      <a:ext uri="{FF2B5EF4-FFF2-40B4-BE49-F238E27FC236}">
                        <a16:creationId xmlns:a16="http://schemas.microsoft.com/office/drawing/2014/main" id="{C67049DC-41A1-4E19-91C9-4E03D3E17085}"/>
                      </a:ext>
                    </a:extLst>
                  </p:cNvPr>
                  <p:cNvSpPr/>
                  <p:nvPr/>
                </p:nvSpPr>
                <p:spPr>
                  <a:xfrm>
                    <a:off x="2372550" y="1264145"/>
                    <a:ext cx="20320" cy="99695"/>
                  </a:xfrm>
                  <a:custGeom>
                    <a:avLst/>
                    <a:gdLst/>
                    <a:ahLst/>
                    <a:cxnLst/>
                    <a:rect l="l" t="t" r="r" b="b"/>
                    <a:pathLst>
                      <a:path w="20319" h="99694">
                        <a:moveTo>
                          <a:pt x="0" y="99174"/>
                        </a:moveTo>
                        <a:lnTo>
                          <a:pt x="20218" y="99174"/>
                        </a:lnTo>
                        <a:lnTo>
                          <a:pt x="20218" y="0"/>
                        </a:lnTo>
                        <a:lnTo>
                          <a:pt x="0" y="0"/>
                        </a:lnTo>
                        <a:lnTo>
                          <a:pt x="0" y="99174"/>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5" name="bk object 137">
                    <a:extLst>
                      <a:ext uri="{FF2B5EF4-FFF2-40B4-BE49-F238E27FC236}">
                        <a16:creationId xmlns:a16="http://schemas.microsoft.com/office/drawing/2014/main" id="{2A1D66EB-28A5-4BE5-A2D7-C48178EC757D}"/>
                      </a:ext>
                    </a:extLst>
                  </p:cNvPr>
                  <p:cNvSpPr/>
                  <p:nvPr/>
                </p:nvSpPr>
                <p:spPr>
                  <a:xfrm>
                    <a:off x="1904452" y="1244037"/>
                    <a:ext cx="20320" cy="0"/>
                  </a:xfrm>
                  <a:custGeom>
                    <a:avLst/>
                    <a:gdLst/>
                    <a:ahLst/>
                    <a:cxnLst/>
                    <a:rect l="l" t="t" r="r" b="b"/>
                    <a:pathLst>
                      <a:path w="20319">
                        <a:moveTo>
                          <a:pt x="0" y="0"/>
                        </a:moveTo>
                        <a:lnTo>
                          <a:pt x="20294" y="0"/>
                        </a:lnTo>
                      </a:path>
                    </a:pathLst>
                  </a:custGeom>
                  <a:ln w="39776">
                    <a:solidFill>
                      <a:srgbClr val="D20000"/>
                    </a:solidFill>
                  </a:ln>
                </p:spPr>
                <p:txBody>
                  <a:bodyPr wrap="square" lIns="0" tIns="0" rIns="0" bIns="0" rtlCol="0"/>
                  <a:lstStyle/>
                  <a:p>
                    <a:endParaRPr sz="2000" dirty="0">
                      <a:solidFill>
                        <a:prstClr val="black"/>
                      </a:solidFill>
                      <a:latin typeface="Calibri"/>
                    </a:endParaRPr>
                  </a:p>
                </p:txBody>
              </p:sp>
              <p:sp>
                <p:nvSpPr>
                  <p:cNvPr id="1026" name="bk object 138">
                    <a:extLst>
                      <a:ext uri="{FF2B5EF4-FFF2-40B4-BE49-F238E27FC236}">
                        <a16:creationId xmlns:a16="http://schemas.microsoft.com/office/drawing/2014/main" id="{6BFF788C-24FC-47F1-8B96-5BBB459A21BC}"/>
                      </a:ext>
                    </a:extLst>
                  </p:cNvPr>
                  <p:cNvSpPr/>
                  <p:nvPr/>
                </p:nvSpPr>
                <p:spPr>
                  <a:xfrm>
                    <a:off x="1717201" y="1207320"/>
                    <a:ext cx="20955" cy="57150"/>
                  </a:xfrm>
                  <a:custGeom>
                    <a:avLst/>
                    <a:gdLst/>
                    <a:ahLst/>
                    <a:cxnLst/>
                    <a:rect l="l" t="t" r="r" b="b"/>
                    <a:pathLst>
                      <a:path w="20955" h="57150">
                        <a:moveTo>
                          <a:pt x="0" y="56654"/>
                        </a:moveTo>
                        <a:lnTo>
                          <a:pt x="20332" y="56654"/>
                        </a:lnTo>
                        <a:lnTo>
                          <a:pt x="20332" y="0"/>
                        </a:lnTo>
                        <a:lnTo>
                          <a:pt x="0" y="0"/>
                        </a:lnTo>
                        <a:lnTo>
                          <a:pt x="0" y="56654"/>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7" name="bk object 139">
                    <a:extLst>
                      <a:ext uri="{FF2B5EF4-FFF2-40B4-BE49-F238E27FC236}">
                        <a16:creationId xmlns:a16="http://schemas.microsoft.com/office/drawing/2014/main" id="{337394A1-FB8D-4557-981D-411EA42D1044}"/>
                      </a:ext>
                    </a:extLst>
                  </p:cNvPr>
                  <p:cNvSpPr/>
                  <p:nvPr/>
                </p:nvSpPr>
                <p:spPr>
                  <a:xfrm>
                    <a:off x="1553352" y="1181550"/>
                    <a:ext cx="20955" cy="82550"/>
                  </a:xfrm>
                  <a:custGeom>
                    <a:avLst/>
                    <a:gdLst/>
                    <a:ahLst/>
                    <a:cxnLst/>
                    <a:rect l="l" t="t" r="r" b="b"/>
                    <a:pathLst>
                      <a:path w="20955" h="82550">
                        <a:moveTo>
                          <a:pt x="0" y="82473"/>
                        </a:moveTo>
                        <a:lnTo>
                          <a:pt x="20383" y="82473"/>
                        </a:lnTo>
                        <a:lnTo>
                          <a:pt x="20383" y="0"/>
                        </a:lnTo>
                        <a:lnTo>
                          <a:pt x="0" y="0"/>
                        </a:lnTo>
                        <a:lnTo>
                          <a:pt x="0" y="82473"/>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8" name="bk object 140">
                    <a:extLst>
                      <a:ext uri="{FF2B5EF4-FFF2-40B4-BE49-F238E27FC236}">
                        <a16:creationId xmlns:a16="http://schemas.microsoft.com/office/drawing/2014/main" id="{836293F5-B41F-429D-B785-FF4024DAAF11}"/>
                      </a:ext>
                    </a:extLst>
                  </p:cNvPr>
                  <p:cNvSpPr/>
                  <p:nvPr/>
                </p:nvSpPr>
                <p:spPr>
                  <a:xfrm>
                    <a:off x="1342697" y="1154492"/>
                    <a:ext cx="20955" cy="109855"/>
                  </a:xfrm>
                  <a:custGeom>
                    <a:avLst/>
                    <a:gdLst/>
                    <a:ahLst/>
                    <a:cxnLst/>
                    <a:rect l="l" t="t" r="r" b="b"/>
                    <a:pathLst>
                      <a:path w="20955" h="109855">
                        <a:moveTo>
                          <a:pt x="0" y="109575"/>
                        </a:moveTo>
                        <a:lnTo>
                          <a:pt x="20434" y="109575"/>
                        </a:lnTo>
                        <a:lnTo>
                          <a:pt x="20434" y="0"/>
                        </a:lnTo>
                        <a:lnTo>
                          <a:pt x="0" y="0"/>
                        </a:lnTo>
                        <a:lnTo>
                          <a:pt x="0" y="109575"/>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29" name="bk object 141">
                    <a:extLst>
                      <a:ext uri="{FF2B5EF4-FFF2-40B4-BE49-F238E27FC236}">
                        <a16:creationId xmlns:a16="http://schemas.microsoft.com/office/drawing/2014/main" id="{9E274B5C-3DE3-4323-A2BF-5A572A6BA6F2}"/>
                      </a:ext>
                    </a:extLst>
                  </p:cNvPr>
                  <p:cNvSpPr/>
                  <p:nvPr/>
                </p:nvSpPr>
                <p:spPr>
                  <a:xfrm>
                    <a:off x="1249071" y="1142438"/>
                    <a:ext cx="20955" cy="121920"/>
                  </a:xfrm>
                  <a:custGeom>
                    <a:avLst/>
                    <a:gdLst/>
                    <a:ahLst/>
                    <a:cxnLst/>
                    <a:rect l="l" t="t" r="r" b="b"/>
                    <a:pathLst>
                      <a:path w="20955" h="121919">
                        <a:moveTo>
                          <a:pt x="0" y="121678"/>
                        </a:moveTo>
                        <a:lnTo>
                          <a:pt x="20459" y="121678"/>
                        </a:lnTo>
                        <a:lnTo>
                          <a:pt x="20459" y="0"/>
                        </a:lnTo>
                        <a:lnTo>
                          <a:pt x="0" y="0"/>
                        </a:lnTo>
                        <a:lnTo>
                          <a:pt x="0" y="12167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0" name="bk object 142">
                    <a:extLst>
                      <a:ext uri="{FF2B5EF4-FFF2-40B4-BE49-F238E27FC236}">
                        <a16:creationId xmlns:a16="http://schemas.microsoft.com/office/drawing/2014/main" id="{4423E771-63D8-41A3-A7AB-AED21834475F}"/>
                      </a:ext>
                    </a:extLst>
                  </p:cNvPr>
                  <p:cNvSpPr/>
                  <p:nvPr/>
                </p:nvSpPr>
                <p:spPr>
                  <a:xfrm>
                    <a:off x="1085170" y="1069298"/>
                    <a:ext cx="20955" cy="194945"/>
                  </a:xfrm>
                  <a:custGeom>
                    <a:avLst/>
                    <a:gdLst/>
                    <a:ahLst/>
                    <a:cxnLst/>
                    <a:rect l="l" t="t" r="r" b="b"/>
                    <a:pathLst>
                      <a:path w="20955" h="194944">
                        <a:moveTo>
                          <a:pt x="0" y="194868"/>
                        </a:moveTo>
                        <a:lnTo>
                          <a:pt x="20612" y="194868"/>
                        </a:lnTo>
                        <a:lnTo>
                          <a:pt x="20612" y="0"/>
                        </a:lnTo>
                        <a:lnTo>
                          <a:pt x="0" y="0"/>
                        </a:lnTo>
                        <a:lnTo>
                          <a:pt x="0" y="19486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1" name="bk object 143">
                    <a:extLst>
                      <a:ext uri="{FF2B5EF4-FFF2-40B4-BE49-F238E27FC236}">
                        <a16:creationId xmlns:a16="http://schemas.microsoft.com/office/drawing/2014/main" id="{E1D844F0-3240-4391-B16A-19C7F94AABFA}"/>
                      </a:ext>
                    </a:extLst>
                  </p:cNvPr>
                  <p:cNvSpPr/>
                  <p:nvPr/>
                </p:nvSpPr>
                <p:spPr>
                  <a:xfrm>
                    <a:off x="1061755" y="1066807"/>
                    <a:ext cx="20955" cy="197485"/>
                  </a:xfrm>
                  <a:custGeom>
                    <a:avLst/>
                    <a:gdLst/>
                    <a:ahLst/>
                    <a:cxnLst/>
                    <a:rect l="l" t="t" r="r" b="b"/>
                    <a:pathLst>
                      <a:path w="20955" h="197484">
                        <a:moveTo>
                          <a:pt x="0" y="197408"/>
                        </a:moveTo>
                        <a:lnTo>
                          <a:pt x="20624" y="197408"/>
                        </a:lnTo>
                        <a:lnTo>
                          <a:pt x="20624" y="0"/>
                        </a:lnTo>
                        <a:lnTo>
                          <a:pt x="0" y="0"/>
                        </a:lnTo>
                        <a:lnTo>
                          <a:pt x="0" y="197408"/>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2" name="bk object 144">
                    <a:extLst>
                      <a:ext uri="{FF2B5EF4-FFF2-40B4-BE49-F238E27FC236}">
                        <a16:creationId xmlns:a16="http://schemas.microsoft.com/office/drawing/2014/main" id="{E0C092E5-2BCF-4054-9C81-3144A4A343A8}"/>
                      </a:ext>
                    </a:extLst>
                  </p:cNvPr>
                  <p:cNvSpPr/>
                  <p:nvPr/>
                </p:nvSpPr>
                <p:spPr>
                  <a:xfrm>
                    <a:off x="921289" y="1012775"/>
                    <a:ext cx="20955" cy="252095"/>
                  </a:xfrm>
                  <a:custGeom>
                    <a:avLst/>
                    <a:gdLst/>
                    <a:ahLst/>
                    <a:cxnLst/>
                    <a:rect l="l" t="t" r="r" b="b"/>
                    <a:pathLst>
                      <a:path w="20955" h="252094">
                        <a:moveTo>
                          <a:pt x="0" y="251485"/>
                        </a:moveTo>
                        <a:lnTo>
                          <a:pt x="20726" y="251485"/>
                        </a:lnTo>
                        <a:lnTo>
                          <a:pt x="20726" y="0"/>
                        </a:lnTo>
                        <a:lnTo>
                          <a:pt x="0" y="0"/>
                        </a:lnTo>
                        <a:lnTo>
                          <a:pt x="0" y="251485"/>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3" name="bk object 145">
                    <a:extLst>
                      <a:ext uri="{FF2B5EF4-FFF2-40B4-BE49-F238E27FC236}">
                        <a16:creationId xmlns:a16="http://schemas.microsoft.com/office/drawing/2014/main" id="{32C697CE-4B9E-479B-8DA0-8C4D58CC146E}"/>
                      </a:ext>
                    </a:extLst>
                  </p:cNvPr>
                  <p:cNvSpPr/>
                  <p:nvPr/>
                </p:nvSpPr>
                <p:spPr>
                  <a:xfrm>
                    <a:off x="897879" y="1004582"/>
                    <a:ext cx="20955" cy="260350"/>
                  </a:xfrm>
                  <a:custGeom>
                    <a:avLst/>
                    <a:gdLst/>
                    <a:ahLst/>
                    <a:cxnLst/>
                    <a:rect l="l" t="t" r="r" b="b"/>
                    <a:pathLst>
                      <a:path w="20955" h="260350">
                        <a:moveTo>
                          <a:pt x="0" y="259727"/>
                        </a:moveTo>
                        <a:lnTo>
                          <a:pt x="20739" y="259727"/>
                        </a:lnTo>
                        <a:lnTo>
                          <a:pt x="20739" y="0"/>
                        </a:lnTo>
                        <a:lnTo>
                          <a:pt x="0" y="0"/>
                        </a:lnTo>
                        <a:lnTo>
                          <a:pt x="0" y="259727"/>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4" name="bk object 146">
                    <a:extLst>
                      <a:ext uri="{FF2B5EF4-FFF2-40B4-BE49-F238E27FC236}">
                        <a16:creationId xmlns:a16="http://schemas.microsoft.com/office/drawing/2014/main" id="{CD0AFF85-641A-46DC-9F57-91DFF9ED7D63}"/>
                      </a:ext>
                    </a:extLst>
                  </p:cNvPr>
                  <p:cNvSpPr/>
                  <p:nvPr/>
                </p:nvSpPr>
                <p:spPr>
                  <a:xfrm>
                    <a:off x="687153" y="911655"/>
                    <a:ext cx="20955" cy="353060"/>
                  </a:xfrm>
                  <a:custGeom>
                    <a:avLst/>
                    <a:gdLst/>
                    <a:ahLst/>
                    <a:cxnLst/>
                    <a:rect l="l" t="t" r="r" b="b"/>
                    <a:pathLst>
                      <a:path w="20954" h="353059">
                        <a:moveTo>
                          <a:pt x="0" y="352704"/>
                        </a:moveTo>
                        <a:lnTo>
                          <a:pt x="20929" y="352704"/>
                        </a:lnTo>
                        <a:lnTo>
                          <a:pt x="20929" y="0"/>
                        </a:lnTo>
                        <a:lnTo>
                          <a:pt x="0" y="0"/>
                        </a:lnTo>
                        <a:lnTo>
                          <a:pt x="0" y="352704"/>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5" name="bk object 147">
                    <a:extLst>
                      <a:ext uri="{FF2B5EF4-FFF2-40B4-BE49-F238E27FC236}">
                        <a16:creationId xmlns:a16="http://schemas.microsoft.com/office/drawing/2014/main" id="{7585E163-E24F-4CEA-B38C-C668B02E3BB0}"/>
                      </a:ext>
                    </a:extLst>
                  </p:cNvPr>
                  <p:cNvSpPr/>
                  <p:nvPr/>
                </p:nvSpPr>
                <p:spPr>
                  <a:xfrm>
                    <a:off x="570066" y="849132"/>
                    <a:ext cx="21590" cy="415290"/>
                  </a:xfrm>
                  <a:custGeom>
                    <a:avLst/>
                    <a:gdLst/>
                    <a:ahLst/>
                    <a:cxnLst/>
                    <a:rect l="l" t="t" r="r" b="b"/>
                    <a:pathLst>
                      <a:path w="21590" h="415290">
                        <a:moveTo>
                          <a:pt x="0" y="415277"/>
                        </a:moveTo>
                        <a:lnTo>
                          <a:pt x="21069" y="415277"/>
                        </a:lnTo>
                        <a:lnTo>
                          <a:pt x="21069" y="0"/>
                        </a:lnTo>
                        <a:lnTo>
                          <a:pt x="0" y="0"/>
                        </a:lnTo>
                        <a:lnTo>
                          <a:pt x="0" y="415277"/>
                        </a:lnTo>
                        <a:close/>
                      </a:path>
                    </a:pathLst>
                  </a:custGeom>
                  <a:solidFill>
                    <a:srgbClr val="D20000"/>
                  </a:solidFill>
                </p:spPr>
                <p:txBody>
                  <a:bodyPr wrap="square" lIns="0" tIns="0" rIns="0" bIns="0" rtlCol="0"/>
                  <a:lstStyle/>
                  <a:p>
                    <a:endParaRPr sz="2000" dirty="0">
                      <a:solidFill>
                        <a:prstClr val="black"/>
                      </a:solidFill>
                      <a:latin typeface="Calibri"/>
                    </a:endParaRPr>
                  </a:p>
                </p:txBody>
              </p:sp>
              <p:sp>
                <p:nvSpPr>
                  <p:cNvPr id="1036" name="bk object 148">
                    <a:extLst>
                      <a:ext uri="{FF2B5EF4-FFF2-40B4-BE49-F238E27FC236}">
                        <a16:creationId xmlns:a16="http://schemas.microsoft.com/office/drawing/2014/main" id="{DB81B0BF-E650-4294-9646-1E591189D46B}"/>
                      </a:ext>
                    </a:extLst>
                  </p:cNvPr>
                  <p:cNvSpPr/>
                  <p:nvPr/>
                </p:nvSpPr>
                <p:spPr>
                  <a:xfrm>
                    <a:off x="393376" y="194437"/>
                    <a:ext cx="0" cy="1069975"/>
                  </a:xfrm>
                  <a:custGeom>
                    <a:avLst/>
                    <a:gdLst/>
                    <a:ahLst/>
                    <a:cxnLst/>
                    <a:rect l="l" t="t" r="r" b="b"/>
                    <a:pathLst>
                      <a:path h="1069975">
                        <a:moveTo>
                          <a:pt x="0" y="0"/>
                        </a:moveTo>
                        <a:lnTo>
                          <a:pt x="0" y="1069708"/>
                        </a:lnTo>
                      </a:path>
                    </a:pathLst>
                  </a:custGeom>
                  <a:ln w="20205">
                    <a:solidFill>
                      <a:srgbClr val="D20000"/>
                    </a:solidFill>
                  </a:ln>
                </p:spPr>
                <p:txBody>
                  <a:bodyPr wrap="square" lIns="0" tIns="0" rIns="0" bIns="0" rtlCol="0"/>
                  <a:lstStyle/>
                  <a:p>
                    <a:endParaRPr sz="2000" dirty="0">
                      <a:solidFill>
                        <a:prstClr val="black"/>
                      </a:solidFill>
                      <a:latin typeface="Calibri"/>
                    </a:endParaRPr>
                  </a:p>
                </p:txBody>
              </p:sp>
            </p:grpSp>
          </p:grpSp>
          <p:sp>
            <p:nvSpPr>
              <p:cNvPr id="967" name="object 8">
                <a:extLst>
                  <a:ext uri="{FF2B5EF4-FFF2-40B4-BE49-F238E27FC236}">
                    <a16:creationId xmlns:a16="http://schemas.microsoft.com/office/drawing/2014/main" id="{EF6D987C-E84C-49D6-99A6-CC1C8D37F181}"/>
                  </a:ext>
                </a:extLst>
              </p:cNvPr>
              <p:cNvSpPr/>
              <p:nvPr/>
            </p:nvSpPr>
            <p:spPr>
              <a:xfrm>
                <a:off x="5247412" y="3141525"/>
                <a:ext cx="3045490" cy="0"/>
              </a:xfrm>
              <a:custGeom>
                <a:avLst/>
                <a:gdLst/>
                <a:ahLst/>
                <a:cxnLst/>
                <a:rect l="l" t="t" r="r" b="b"/>
                <a:pathLst>
                  <a:path w="3208020">
                    <a:moveTo>
                      <a:pt x="3207537" y="0"/>
                    </a:moveTo>
                    <a:lnTo>
                      <a:pt x="0" y="0"/>
                    </a:lnTo>
                  </a:path>
                </a:pathLst>
              </a:custGeom>
              <a:ln w="9525">
                <a:solidFill>
                  <a:srgbClr val="231F20"/>
                </a:solidFill>
              </a:ln>
            </p:spPr>
            <p:txBody>
              <a:bodyPr wrap="square" lIns="0" tIns="0" rIns="0" bIns="0" rtlCol="0"/>
              <a:lstStyle/>
              <a:p>
                <a:endParaRPr sz="2000" dirty="0">
                  <a:solidFill>
                    <a:prstClr val="black"/>
                  </a:solidFill>
                  <a:latin typeface="Calibri"/>
                </a:endParaRPr>
              </a:p>
            </p:txBody>
          </p:sp>
          <p:sp>
            <p:nvSpPr>
              <p:cNvPr id="968" name="object 9">
                <a:extLst>
                  <a:ext uri="{FF2B5EF4-FFF2-40B4-BE49-F238E27FC236}">
                    <a16:creationId xmlns:a16="http://schemas.microsoft.com/office/drawing/2014/main" id="{18D9DC8C-564E-4BF6-9173-8B352EA88B03}"/>
                  </a:ext>
                </a:extLst>
              </p:cNvPr>
              <p:cNvSpPr/>
              <p:nvPr/>
            </p:nvSpPr>
            <p:spPr>
              <a:xfrm>
                <a:off x="5247412" y="3444194"/>
                <a:ext cx="3045490" cy="0"/>
              </a:xfrm>
              <a:custGeom>
                <a:avLst/>
                <a:gdLst/>
                <a:ahLst/>
                <a:cxnLst/>
                <a:rect l="l" t="t" r="r" b="b"/>
                <a:pathLst>
                  <a:path w="3208020">
                    <a:moveTo>
                      <a:pt x="3207537" y="0"/>
                    </a:moveTo>
                    <a:lnTo>
                      <a:pt x="0" y="0"/>
                    </a:lnTo>
                  </a:path>
                </a:pathLst>
              </a:custGeom>
              <a:ln w="9525">
                <a:solidFill>
                  <a:srgbClr val="231F20"/>
                </a:solidFill>
                <a:prstDash val="sysDash"/>
              </a:ln>
            </p:spPr>
            <p:txBody>
              <a:bodyPr wrap="square" lIns="0" tIns="0" rIns="0" bIns="0" rtlCol="0"/>
              <a:lstStyle/>
              <a:p>
                <a:endParaRPr sz="2000" dirty="0">
                  <a:solidFill>
                    <a:prstClr val="black"/>
                  </a:solidFill>
                  <a:latin typeface="Calibri"/>
                </a:endParaRPr>
              </a:p>
            </p:txBody>
          </p:sp>
          <p:grpSp>
            <p:nvGrpSpPr>
              <p:cNvPr id="969" name="Group 968">
                <a:extLst>
                  <a:ext uri="{FF2B5EF4-FFF2-40B4-BE49-F238E27FC236}">
                    <a16:creationId xmlns:a16="http://schemas.microsoft.com/office/drawing/2014/main" id="{C62BED2E-0688-4E98-8E9A-D5B83A28BAC4}"/>
                  </a:ext>
                </a:extLst>
              </p:cNvPr>
              <p:cNvGrpSpPr/>
              <p:nvPr/>
            </p:nvGrpSpPr>
            <p:grpSpPr>
              <a:xfrm>
                <a:off x="5195815" y="2128451"/>
                <a:ext cx="46169" cy="2023745"/>
                <a:chOff x="423039" y="261312"/>
                <a:chExt cx="53340" cy="2338074"/>
              </a:xfrm>
            </p:grpSpPr>
            <p:sp>
              <p:nvSpPr>
                <p:cNvPr id="983" name="object 10">
                  <a:extLst>
                    <a:ext uri="{FF2B5EF4-FFF2-40B4-BE49-F238E27FC236}">
                      <a16:creationId xmlns:a16="http://schemas.microsoft.com/office/drawing/2014/main" id="{50559197-71B8-4388-AAA7-EE7072DA59FE}"/>
                    </a:ext>
                  </a:extLst>
                </p:cNvPr>
                <p:cNvSpPr/>
                <p:nvPr/>
              </p:nvSpPr>
              <p:spPr>
                <a:xfrm>
                  <a:off x="423039" y="261312"/>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4" name="object 11">
                  <a:extLst>
                    <a:ext uri="{FF2B5EF4-FFF2-40B4-BE49-F238E27FC236}">
                      <a16:creationId xmlns:a16="http://schemas.microsoft.com/office/drawing/2014/main" id="{1FAA7E6C-148A-497F-8723-C43FADB31C90}"/>
                    </a:ext>
                  </a:extLst>
                </p:cNvPr>
                <p:cNvSpPr/>
                <p:nvPr/>
              </p:nvSpPr>
              <p:spPr>
                <a:xfrm>
                  <a:off x="423039" y="495171"/>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5" name="object 12">
                  <a:extLst>
                    <a:ext uri="{FF2B5EF4-FFF2-40B4-BE49-F238E27FC236}">
                      <a16:creationId xmlns:a16="http://schemas.microsoft.com/office/drawing/2014/main" id="{DA6C7831-A818-46FE-9E89-D4C07429062B}"/>
                    </a:ext>
                  </a:extLst>
                </p:cNvPr>
                <p:cNvSpPr/>
                <p:nvPr/>
              </p:nvSpPr>
              <p:spPr>
                <a:xfrm>
                  <a:off x="423039" y="729048"/>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6" name="object 13">
                  <a:extLst>
                    <a:ext uri="{FF2B5EF4-FFF2-40B4-BE49-F238E27FC236}">
                      <a16:creationId xmlns:a16="http://schemas.microsoft.com/office/drawing/2014/main" id="{8237A6DA-2190-4E8F-82C4-A1E06991DD7C}"/>
                    </a:ext>
                  </a:extLst>
                </p:cNvPr>
                <p:cNvSpPr/>
                <p:nvPr/>
              </p:nvSpPr>
              <p:spPr>
                <a:xfrm>
                  <a:off x="423039" y="962920"/>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7" name="object 14">
                  <a:extLst>
                    <a:ext uri="{FF2B5EF4-FFF2-40B4-BE49-F238E27FC236}">
                      <a16:creationId xmlns:a16="http://schemas.microsoft.com/office/drawing/2014/main" id="{8EBE92EA-196C-489B-91F4-5A635E991EC4}"/>
                    </a:ext>
                  </a:extLst>
                </p:cNvPr>
                <p:cNvSpPr/>
                <p:nvPr/>
              </p:nvSpPr>
              <p:spPr>
                <a:xfrm>
                  <a:off x="423039" y="119679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8" name="object 15">
                  <a:extLst>
                    <a:ext uri="{FF2B5EF4-FFF2-40B4-BE49-F238E27FC236}">
                      <a16:creationId xmlns:a16="http://schemas.microsoft.com/office/drawing/2014/main" id="{CDC87501-F09D-4109-A24D-EE2842E1267F}"/>
                    </a:ext>
                  </a:extLst>
                </p:cNvPr>
                <p:cNvSpPr/>
                <p:nvPr/>
              </p:nvSpPr>
              <p:spPr>
                <a:xfrm>
                  <a:off x="423039" y="1432001"/>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89" name="object 16">
                  <a:extLst>
                    <a:ext uri="{FF2B5EF4-FFF2-40B4-BE49-F238E27FC236}">
                      <a16:creationId xmlns:a16="http://schemas.microsoft.com/office/drawing/2014/main" id="{440AA64D-0265-4CB3-83E8-C3E0E04D00BF}"/>
                    </a:ext>
                  </a:extLst>
                </p:cNvPr>
                <p:cNvSpPr/>
                <p:nvPr/>
              </p:nvSpPr>
              <p:spPr>
                <a:xfrm>
                  <a:off x="423039" y="1664545"/>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90" name="object 17">
                  <a:extLst>
                    <a:ext uri="{FF2B5EF4-FFF2-40B4-BE49-F238E27FC236}">
                      <a16:creationId xmlns:a16="http://schemas.microsoft.com/office/drawing/2014/main" id="{6B6FD5C6-2CEF-4F76-903A-15974397422C}"/>
                    </a:ext>
                  </a:extLst>
                </p:cNvPr>
                <p:cNvSpPr/>
                <p:nvPr/>
              </p:nvSpPr>
              <p:spPr>
                <a:xfrm>
                  <a:off x="423039" y="1898416"/>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91" name="object 18">
                  <a:extLst>
                    <a:ext uri="{FF2B5EF4-FFF2-40B4-BE49-F238E27FC236}">
                      <a16:creationId xmlns:a16="http://schemas.microsoft.com/office/drawing/2014/main" id="{3E451D50-47DD-4AD4-A63D-76632B29CDD5}"/>
                    </a:ext>
                  </a:extLst>
                </p:cNvPr>
                <p:cNvSpPr/>
                <p:nvPr/>
              </p:nvSpPr>
              <p:spPr>
                <a:xfrm>
                  <a:off x="423039" y="213153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92" name="object 19">
                  <a:extLst>
                    <a:ext uri="{FF2B5EF4-FFF2-40B4-BE49-F238E27FC236}">
                      <a16:creationId xmlns:a16="http://schemas.microsoft.com/office/drawing/2014/main" id="{BDB5D857-0E12-460B-845B-D65896EFF94A}"/>
                    </a:ext>
                  </a:extLst>
                </p:cNvPr>
                <p:cNvSpPr/>
                <p:nvPr/>
              </p:nvSpPr>
              <p:spPr>
                <a:xfrm>
                  <a:off x="423039" y="2365407"/>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93" name="object 20">
                  <a:extLst>
                    <a:ext uri="{FF2B5EF4-FFF2-40B4-BE49-F238E27FC236}">
                      <a16:creationId xmlns:a16="http://schemas.microsoft.com/office/drawing/2014/main" id="{ECD706C5-2F9B-499F-BC5A-6466A9DFD87D}"/>
                    </a:ext>
                  </a:extLst>
                </p:cNvPr>
                <p:cNvSpPr/>
                <p:nvPr/>
              </p:nvSpPr>
              <p:spPr>
                <a:xfrm>
                  <a:off x="423039" y="2599284"/>
                  <a:ext cx="53340" cy="0"/>
                </a:xfrm>
                <a:custGeom>
                  <a:avLst/>
                  <a:gdLst/>
                  <a:ahLst/>
                  <a:cxnLst/>
                  <a:rect l="l" t="t" r="r" b="b"/>
                  <a:pathLst>
                    <a:path w="53340">
                      <a:moveTo>
                        <a:pt x="0" y="0"/>
                      </a:moveTo>
                      <a:lnTo>
                        <a:pt x="52844"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sp>
              <p:nvSpPr>
                <p:cNvPr id="994" name="object 21">
                  <a:extLst>
                    <a:ext uri="{FF2B5EF4-FFF2-40B4-BE49-F238E27FC236}">
                      <a16:creationId xmlns:a16="http://schemas.microsoft.com/office/drawing/2014/main" id="{A7693669-496F-46E2-BCB6-29BD745CC612}"/>
                    </a:ext>
                  </a:extLst>
                </p:cNvPr>
                <p:cNvSpPr/>
                <p:nvPr/>
              </p:nvSpPr>
              <p:spPr>
                <a:xfrm>
                  <a:off x="475886" y="261316"/>
                  <a:ext cx="0" cy="2338070"/>
                </a:xfrm>
                <a:custGeom>
                  <a:avLst/>
                  <a:gdLst/>
                  <a:ahLst/>
                  <a:cxnLst/>
                  <a:rect l="l" t="t" r="r" b="b"/>
                  <a:pathLst>
                    <a:path h="2338070">
                      <a:moveTo>
                        <a:pt x="0" y="2337968"/>
                      </a:moveTo>
                      <a:lnTo>
                        <a:pt x="0" y="0"/>
                      </a:lnTo>
                    </a:path>
                  </a:pathLst>
                </a:custGeom>
                <a:ln w="12700">
                  <a:solidFill>
                    <a:srgbClr val="010202"/>
                  </a:solidFill>
                  <a:miter lim="800000"/>
                </a:ln>
              </p:spPr>
              <p:txBody>
                <a:bodyPr wrap="square" lIns="0" tIns="0" rIns="0" bIns="0" rtlCol="0"/>
                <a:lstStyle/>
                <a:p>
                  <a:endParaRPr dirty="0">
                    <a:solidFill>
                      <a:prstClr val="black"/>
                    </a:solidFill>
                    <a:latin typeface="Calibri"/>
                  </a:endParaRPr>
                </a:p>
              </p:txBody>
            </p:sp>
          </p:grpSp>
          <p:sp>
            <p:nvSpPr>
              <p:cNvPr id="970" name="TextBox 969">
                <a:extLst>
                  <a:ext uri="{FF2B5EF4-FFF2-40B4-BE49-F238E27FC236}">
                    <a16:creationId xmlns:a16="http://schemas.microsoft.com/office/drawing/2014/main" id="{F5867D14-EB1A-41BA-9DA0-A28AA65FFF91}"/>
                  </a:ext>
                </a:extLst>
              </p:cNvPr>
              <p:cNvSpPr txBox="1">
                <a:spLocks noChangeAspect="1"/>
              </p:cNvSpPr>
              <p:nvPr/>
            </p:nvSpPr>
            <p:spPr>
              <a:xfrm>
                <a:off x="5217078" y="1967080"/>
                <a:ext cx="141675" cy="196375"/>
              </a:xfrm>
              <a:prstGeom prst="rect">
                <a:avLst/>
              </a:prstGeom>
              <a:noFill/>
            </p:spPr>
            <p:txBody>
              <a:bodyPr wrap="square" rtlCol="0">
                <a:spAutoFit/>
              </a:bodyPr>
              <a:lstStyle/>
              <a:p>
                <a:pPr algn="ctr"/>
                <a:r>
                  <a:rPr lang="en-US" sz="1000" baseline="30000" dirty="0">
                    <a:solidFill>
                      <a:prstClr val="black"/>
                    </a:solidFill>
                    <a:latin typeface="HelveticaNeueLT Std Cn" panose="020B0506030502030204"/>
                    <a:ea typeface="Helvetica Neue LT Std 57 Condensed" charset="0"/>
                    <a:cs typeface="Helvetica Neue LT Std 57 Condensed" charset="0"/>
                  </a:rPr>
                  <a:t>a</a:t>
                </a:r>
              </a:p>
            </p:txBody>
          </p:sp>
          <p:grpSp>
            <p:nvGrpSpPr>
              <p:cNvPr id="971" name="Group 970">
                <a:extLst>
                  <a:ext uri="{FF2B5EF4-FFF2-40B4-BE49-F238E27FC236}">
                    <a16:creationId xmlns:a16="http://schemas.microsoft.com/office/drawing/2014/main" id="{5D5FCDA1-D261-4590-9629-E940130BB45B}"/>
                  </a:ext>
                </a:extLst>
              </p:cNvPr>
              <p:cNvGrpSpPr>
                <a:grpSpLocks noChangeAspect="1"/>
              </p:cNvGrpSpPr>
              <p:nvPr/>
            </p:nvGrpSpPr>
            <p:grpSpPr>
              <a:xfrm>
                <a:off x="4870565" y="2055027"/>
                <a:ext cx="304693" cy="2189690"/>
                <a:chOff x="153837" y="168856"/>
                <a:chExt cx="261852" cy="2537420"/>
              </a:xfrm>
            </p:grpSpPr>
            <p:sp>
              <p:nvSpPr>
                <p:cNvPr id="972" name="object 2">
                  <a:extLst>
                    <a:ext uri="{FF2B5EF4-FFF2-40B4-BE49-F238E27FC236}">
                      <a16:creationId xmlns:a16="http://schemas.microsoft.com/office/drawing/2014/main" id="{683E508C-9CF7-425F-948D-EB84AC1862C6}"/>
                    </a:ext>
                  </a:extLst>
                </p:cNvPr>
                <p:cNvSpPr txBox="1"/>
                <p:nvPr/>
              </p:nvSpPr>
              <p:spPr>
                <a:xfrm>
                  <a:off x="210758" y="168856"/>
                  <a:ext cx="204929" cy="176658"/>
                </a:xfrm>
                <a:prstGeom prst="rect">
                  <a:avLst/>
                </a:prstGeom>
              </p:spPr>
              <p:txBody>
                <a:bodyPr vert="horz" wrap="square" lIns="0" tIns="12700" rIns="0" bIns="0" rtlCol="0">
                  <a:spAutoFit/>
                </a:bodyPr>
                <a:lstStyle/>
                <a:p>
                  <a:pPr marL="42544" algn="ctr">
                    <a:spcBef>
                      <a:spcPts val="100"/>
                    </a:spcBef>
                  </a:pPr>
                  <a:r>
                    <a:rPr sz="900" spc="-5" dirty="0">
                      <a:solidFill>
                        <a:srgbClr val="010202"/>
                      </a:solidFill>
                      <a:latin typeface="Arial Narrow" panose="020B0606020202030204" pitchFamily="34" charset="0"/>
                      <a:ea typeface="Helvetica Neue LT Std 57 Condensed" charset="0"/>
                      <a:cs typeface="Helvetica Neue LT Std 57 Condensed" charset="0"/>
                    </a:rPr>
                    <a:t>100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3" name="object 2">
                  <a:extLst>
                    <a:ext uri="{FF2B5EF4-FFF2-40B4-BE49-F238E27FC236}">
                      <a16:creationId xmlns:a16="http://schemas.microsoft.com/office/drawing/2014/main" id="{67C12D8C-B8E4-4FFE-9A4A-A8B6C52E9444}"/>
                    </a:ext>
                  </a:extLst>
                </p:cNvPr>
                <p:cNvSpPr txBox="1"/>
                <p:nvPr/>
              </p:nvSpPr>
              <p:spPr>
                <a:xfrm>
                  <a:off x="261653" y="410779"/>
                  <a:ext cx="148578" cy="176658"/>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80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4" name="object 2">
                  <a:extLst>
                    <a:ext uri="{FF2B5EF4-FFF2-40B4-BE49-F238E27FC236}">
                      <a16:creationId xmlns:a16="http://schemas.microsoft.com/office/drawing/2014/main" id="{EBC6B24C-EF50-4088-A0E0-811A458BB226}"/>
                    </a:ext>
                  </a:extLst>
                </p:cNvPr>
                <p:cNvSpPr txBox="1"/>
                <p:nvPr/>
              </p:nvSpPr>
              <p:spPr>
                <a:xfrm>
                  <a:off x="261653" y="643257"/>
                  <a:ext cx="148578" cy="176658"/>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60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5" name="object 2">
                  <a:extLst>
                    <a:ext uri="{FF2B5EF4-FFF2-40B4-BE49-F238E27FC236}">
                      <a16:creationId xmlns:a16="http://schemas.microsoft.com/office/drawing/2014/main" id="{19F4C780-0949-404D-BE9C-26FB9043BE17}"/>
                    </a:ext>
                  </a:extLst>
                </p:cNvPr>
                <p:cNvSpPr txBox="1"/>
                <p:nvPr/>
              </p:nvSpPr>
              <p:spPr>
                <a:xfrm>
                  <a:off x="261653" y="878491"/>
                  <a:ext cx="148578" cy="176658"/>
                </a:xfrm>
                <a:prstGeom prst="rect">
                  <a:avLst/>
                </a:prstGeom>
              </p:spPr>
              <p:txBody>
                <a:bodyPr vert="horz" wrap="square" lIns="0" tIns="12700" rIns="0" bIns="0" rtlCol="0">
                  <a:spAutoFit/>
                </a:bodyPr>
                <a:lstStyle/>
                <a:p>
                  <a:pPr marL="42544" algn="ctr">
                    <a:spcBef>
                      <a:spcPts val="100"/>
                    </a:spcBef>
                  </a:pPr>
                  <a:r>
                    <a:rPr lang="en-US" sz="900" spc="-5" dirty="0">
                      <a:solidFill>
                        <a:srgbClr val="010202"/>
                      </a:solidFill>
                      <a:latin typeface="Arial Narrow" panose="020B0606020202030204" pitchFamily="34" charset="0"/>
                      <a:ea typeface="Helvetica Neue LT Std 57 Condensed" charset="0"/>
                      <a:cs typeface="Helvetica Neue LT Std 57 Condensed" charset="0"/>
                    </a:rPr>
                    <a:t>40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6" name="object 2">
                  <a:extLst>
                    <a:ext uri="{FF2B5EF4-FFF2-40B4-BE49-F238E27FC236}">
                      <a16:creationId xmlns:a16="http://schemas.microsoft.com/office/drawing/2014/main" id="{EFE30AC6-87A6-4E6A-A28E-73072B0CE914}"/>
                    </a:ext>
                  </a:extLst>
                </p:cNvPr>
                <p:cNvSpPr txBox="1"/>
                <p:nvPr/>
              </p:nvSpPr>
              <p:spPr>
                <a:xfrm>
                  <a:off x="261653" y="1125863"/>
                  <a:ext cx="148578" cy="176658"/>
                </a:xfrm>
                <a:prstGeom prst="rect">
                  <a:avLst/>
                </a:prstGeom>
              </p:spPr>
              <p:txBody>
                <a:bodyPr vert="horz" wrap="square" lIns="0" tIns="12700" rIns="0" bIns="0" rtlCol="0">
                  <a:spAutoFit/>
                </a:bodyPr>
                <a:lstStyle/>
                <a:p>
                  <a:pPr marL="42544" algn="ctr">
                    <a:spcBef>
                      <a:spcPts val="100"/>
                    </a:spcBef>
                  </a:pPr>
                  <a:r>
                    <a:rPr lang="is-IS" sz="900" spc="-5" dirty="0">
                      <a:solidFill>
                        <a:srgbClr val="010202"/>
                      </a:solidFill>
                      <a:latin typeface="Arial Narrow" panose="020B0606020202030204" pitchFamily="34" charset="0"/>
                      <a:ea typeface="Helvetica Neue LT Std 57 Condensed" charset="0"/>
                      <a:cs typeface="Helvetica Neue LT Std 57 Condensed" charset="0"/>
                    </a:rPr>
                    <a:t>20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7" name="object 2">
                  <a:extLst>
                    <a:ext uri="{FF2B5EF4-FFF2-40B4-BE49-F238E27FC236}">
                      <a16:creationId xmlns:a16="http://schemas.microsoft.com/office/drawing/2014/main" id="{74CA9D3C-661D-4FEF-988E-42ABDBEF7C42}"/>
                    </a:ext>
                  </a:extLst>
                </p:cNvPr>
                <p:cNvSpPr txBox="1"/>
                <p:nvPr/>
              </p:nvSpPr>
              <p:spPr>
                <a:xfrm>
                  <a:off x="311929" y="1350445"/>
                  <a:ext cx="98301" cy="176658"/>
                </a:xfrm>
                <a:prstGeom prst="rect">
                  <a:avLst/>
                </a:prstGeom>
              </p:spPr>
              <p:txBody>
                <a:bodyPr vert="horz" wrap="square" lIns="0" tIns="12700" rIns="0" bIns="0" rtlCol="0">
                  <a:spAutoFit/>
                </a:bodyPr>
                <a:lstStyle/>
                <a:p>
                  <a:pPr marL="42544" algn="ctr">
                    <a:spcBef>
                      <a:spcPts val="100"/>
                    </a:spcBef>
                  </a:pPr>
                  <a:r>
                    <a:rPr lang="en-US" sz="900" dirty="0">
                      <a:solidFill>
                        <a:srgbClr val="010202"/>
                      </a:solidFill>
                      <a:latin typeface="Arial Narrow" panose="020B0606020202030204" pitchFamily="34" charset="0"/>
                      <a:ea typeface="Helvetica Neue LT Std 57 Condensed" charset="0"/>
                      <a:cs typeface="Helvetica Neue LT Std 57 Condensed" charset="0"/>
                    </a:rPr>
                    <a:t>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8" name="object 2">
                  <a:extLst>
                    <a:ext uri="{FF2B5EF4-FFF2-40B4-BE49-F238E27FC236}">
                      <a16:creationId xmlns:a16="http://schemas.microsoft.com/office/drawing/2014/main" id="{7B21EF09-4284-4347-978F-9E922F673D89}"/>
                    </a:ext>
                  </a:extLst>
                </p:cNvPr>
                <p:cNvSpPr txBox="1"/>
                <p:nvPr/>
              </p:nvSpPr>
              <p:spPr>
                <a:xfrm>
                  <a:off x="209507" y="1580752"/>
                  <a:ext cx="204817" cy="176658"/>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–2</a:t>
                  </a:r>
                  <a:r>
                    <a:rPr lang="en-US" sz="900" spc="-5" dirty="0">
                      <a:solidFill>
                        <a:srgbClr val="010202"/>
                      </a:solidFill>
                      <a:latin typeface="Arial Narrow" panose="020B0606020202030204" pitchFamily="34" charset="0"/>
                      <a:ea typeface="Helvetica Neue LT Std 57 Condensed" charset="0"/>
                      <a:cs typeface="Helvetica Neue LT Std 57 Condensed" charset="0"/>
                    </a:rPr>
                    <a:t>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79" name="object 2">
                  <a:extLst>
                    <a:ext uri="{FF2B5EF4-FFF2-40B4-BE49-F238E27FC236}">
                      <a16:creationId xmlns:a16="http://schemas.microsoft.com/office/drawing/2014/main" id="{D3D8A532-A699-4EDA-BA42-1049717E930B}"/>
                    </a:ext>
                  </a:extLst>
                </p:cNvPr>
                <p:cNvSpPr txBox="1"/>
                <p:nvPr/>
              </p:nvSpPr>
              <p:spPr>
                <a:xfrm>
                  <a:off x="195827" y="1815675"/>
                  <a:ext cx="218497" cy="176658"/>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40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80" name="object 2">
                  <a:extLst>
                    <a:ext uri="{FF2B5EF4-FFF2-40B4-BE49-F238E27FC236}">
                      <a16:creationId xmlns:a16="http://schemas.microsoft.com/office/drawing/2014/main" id="{12B641A6-D8E2-4B46-862B-14EA6F1D960B}"/>
                    </a:ext>
                  </a:extLst>
                </p:cNvPr>
                <p:cNvSpPr txBox="1"/>
                <p:nvPr/>
              </p:nvSpPr>
              <p:spPr>
                <a:xfrm>
                  <a:off x="195827" y="2043636"/>
                  <a:ext cx="218497" cy="176658"/>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60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81" name="object 2">
                  <a:extLst>
                    <a:ext uri="{FF2B5EF4-FFF2-40B4-BE49-F238E27FC236}">
                      <a16:creationId xmlns:a16="http://schemas.microsoft.com/office/drawing/2014/main" id="{B49AF2CB-34FA-46F7-B56B-400CC5F7C7C6}"/>
                    </a:ext>
                  </a:extLst>
                </p:cNvPr>
                <p:cNvSpPr txBox="1"/>
                <p:nvPr/>
              </p:nvSpPr>
              <p:spPr>
                <a:xfrm>
                  <a:off x="195827" y="2275408"/>
                  <a:ext cx="218497" cy="176658"/>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80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sp>
              <p:nvSpPr>
                <p:cNvPr id="982" name="object 2">
                  <a:extLst>
                    <a:ext uri="{FF2B5EF4-FFF2-40B4-BE49-F238E27FC236}">
                      <a16:creationId xmlns:a16="http://schemas.microsoft.com/office/drawing/2014/main" id="{8582BD77-4C10-460E-B5C5-474A32560580}"/>
                    </a:ext>
                  </a:extLst>
                </p:cNvPr>
                <p:cNvSpPr txBox="1"/>
                <p:nvPr/>
              </p:nvSpPr>
              <p:spPr>
                <a:xfrm>
                  <a:off x="153837" y="2529618"/>
                  <a:ext cx="261852" cy="176658"/>
                </a:xfrm>
                <a:prstGeom prst="rect">
                  <a:avLst/>
                </a:prstGeom>
              </p:spPr>
              <p:txBody>
                <a:bodyPr vert="horz" wrap="square" lIns="0" tIns="12700" rIns="0" bIns="0" rtlCol="0">
                  <a:spAutoFit/>
                </a:bodyPr>
                <a:lstStyle/>
                <a:p>
                  <a:pPr marL="42544" algn="ctr">
                    <a:spcBef>
                      <a:spcPts val="100"/>
                    </a:spcBef>
                  </a:pPr>
                  <a:r>
                    <a:rPr lang="mr-IN" sz="900" spc="-5" dirty="0">
                      <a:solidFill>
                        <a:srgbClr val="010202"/>
                      </a:solidFill>
                      <a:latin typeface="Arial Narrow" panose="020B0606020202030204" pitchFamily="34" charset="0"/>
                      <a:ea typeface="Helvetica Neue LT Std 57 Condensed" charset="0"/>
                      <a:cs typeface="Helvetica Neue LT Std 57 Condensed" charset="0"/>
                    </a:rPr>
                    <a:t>–</a:t>
                  </a:r>
                  <a:r>
                    <a:rPr lang="en-US" sz="900" spc="-5" dirty="0">
                      <a:solidFill>
                        <a:srgbClr val="010202"/>
                      </a:solidFill>
                      <a:latin typeface="Arial Narrow" panose="020B0606020202030204" pitchFamily="34" charset="0"/>
                      <a:ea typeface="Helvetica Neue LT Std 57 Condensed" charset="0"/>
                      <a:cs typeface="Helvetica Neue LT Std 57 Condensed" charset="0"/>
                    </a:rPr>
                    <a:t>100</a:t>
                  </a:r>
                  <a:endParaRPr sz="900" dirty="0">
                    <a:solidFill>
                      <a:prstClr val="black"/>
                    </a:solidFill>
                    <a:latin typeface="Arial Narrow" panose="020B0606020202030204" pitchFamily="34" charset="0"/>
                    <a:ea typeface="Helvetica Neue LT Std 57 Condensed" charset="0"/>
                    <a:cs typeface="Helvetica Neue LT Std 57 Condensed" charset="0"/>
                  </a:endParaRPr>
                </a:p>
              </p:txBody>
            </p:sp>
          </p:grpSp>
        </p:grpSp>
      </p:grpSp>
      <p:pic>
        <p:nvPicPr>
          <p:cNvPr id="2" name="Imagen 1">
            <a:extLst>
              <a:ext uri="{FF2B5EF4-FFF2-40B4-BE49-F238E27FC236}">
                <a16:creationId xmlns:a16="http://schemas.microsoft.com/office/drawing/2014/main" id="{C5A3B753-83B5-43F5-86BE-47DA74055C53}"/>
              </a:ext>
            </a:extLst>
          </p:cNvPr>
          <p:cNvPicPr>
            <a:picLocks noChangeAspect="1"/>
          </p:cNvPicPr>
          <p:nvPr/>
        </p:nvPicPr>
        <p:blipFill>
          <a:blip r:embed="rId3"/>
          <a:stretch>
            <a:fillRect/>
          </a:stretch>
        </p:blipFill>
        <p:spPr>
          <a:xfrm>
            <a:off x="8511826" y="1778337"/>
            <a:ext cx="3419475" cy="3642712"/>
          </a:xfrm>
          <a:prstGeom prst="rect">
            <a:avLst/>
          </a:prstGeom>
        </p:spPr>
      </p:pic>
    </p:spTree>
    <p:extLst>
      <p:ext uri="{BB962C8B-B14F-4D97-AF65-F5344CB8AC3E}">
        <p14:creationId xmlns:p14="http://schemas.microsoft.com/office/powerpoint/2010/main" val="388171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97D4C1E-D9CB-4EF6-AE54-5230336370CF}"/>
              </a:ext>
            </a:extLst>
          </p:cNvPr>
          <p:cNvSpPr>
            <a:spLocks noGrp="1"/>
          </p:cNvSpPr>
          <p:nvPr>
            <p:ph sz="half" idx="1"/>
          </p:nvPr>
        </p:nvSpPr>
        <p:spPr>
          <a:xfrm>
            <a:off x="838199" y="1759574"/>
            <a:ext cx="5050973" cy="1085652"/>
          </a:xfrm>
        </p:spPr>
        <p:txBody>
          <a:bodyPr anchor="t"/>
          <a:lstStyle/>
          <a:p>
            <a:r>
              <a:rPr lang="en-US" sz="1200" dirty="0"/>
              <a:t>Overall survival was analyzed by BOR</a:t>
            </a:r>
          </a:p>
          <a:p>
            <a:r>
              <a:rPr lang="en-US" sz="1200" dirty="0"/>
              <a:t>Patients with BORs of SD or PD achieved median OS of </a:t>
            </a:r>
            <a:br>
              <a:rPr lang="en-US" sz="1200" dirty="0"/>
            </a:br>
            <a:r>
              <a:rPr lang="en-US" sz="1200" dirty="0"/>
              <a:t>16.7 and 8.9 months, respectively</a:t>
            </a:r>
          </a:p>
        </p:txBody>
      </p:sp>
      <p:sp>
        <p:nvSpPr>
          <p:cNvPr id="9" name="Content Placeholder 8">
            <a:extLst>
              <a:ext uri="{FF2B5EF4-FFF2-40B4-BE49-F238E27FC236}">
                <a16:creationId xmlns:a16="http://schemas.microsoft.com/office/drawing/2014/main" id="{9ADBD844-9D90-4C2E-A157-5024B9E025D5}"/>
              </a:ext>
            </a:extLst>
          </p:cNvPr>
          <p:cNvSpPr>
            <a:spLocks noGrp="1"/>
          </p:cNvSpPr>
          <p:nvPr>
            <p:ph sz="half" idx="2"/>
          </p:nvPr>
        </p:nvSpPr>
        <p:spPr>
          <a:xfrm>
            <a:off x="6327320" y="1759574"/>
            <a:ext cx="5300477" cy="880637"/>
          </a:xfrm>
        </p:spPr>
        <p:txBody>
          <a:bodyPr anchor="t">
            <a:normAutofit/>
          </a:bodyPr>
          <a:lstStyle/>
          <a:p>
            <a:r>
              <a:rPr lang="en-US" sz="1200" dirty="0"/>
              <a:t>To assess impact of degree of tumor reduction/growth on OS, OS was analyzed by best change in target lesion size from baseline</a:t>
            </a:r>
          </a:p>
          <a:p>
            <a:r>
              <a:rPr lang="en-US" sz="1200" dirty="0"/>
              <a:t>Patients with increases in target lesion sizes of up to 25% or ≥ 25% achieved median OS of 11.7 and 8.9 months, respectively</a:t>
            </a:r>
          </a:p>
        </p:txBody>
      </p:sp>
      <p:sp>
        <p:nvSpPr>
          <p:cNvPr id="5" name="Text Placeholder 4">
            <a:extLst>
              <a:ext uri="{FF2B5EF4-FFF2-40B4-BE49-F238E27FC236}">
                <a16:creationId xmlns:a16="http://schemas.microsoft.com/office/drawing/2014/main" id="{A1332DBC-4ED1-4959-988B-44A6BAF4B168}"/>
              </a:ext>
            </a:extLst>
          </p:cNvPr>
          <p:cNvSpPr>
            <a:spLocks noGrp="1"/>
          </p:cNvSpPr>
          <p:nvPr>
            <p:ph type="body" sz="quarter" idx="14"/>
          </p:nvPr>
        </p:nvSpPr>
        <p:spPr/>
        <p:txBody>
          <a:bodyPr/>
          <a:lstStyle/>
          <a:p>
            <a:r>
              <a:rPr lang="en-US" baseline="30000" dirty="0"/>
              <a:t>a</a:t>
            </a:r>
            <a:r>
              <a:rPr lang="en-US" dirty="0"/>
              <a:t>Best overall response was unable to be determined in 8 patients. </a:t>
            </a:r>
            <a:br>
              <a:rPr lang="en-US" dirty="0"/>
            </a:br>
            <a:r>
              <a:rPr lang="en-US" baseline="30000" dirty="0"/>
              <a:t>b</a:t>
            </a:r>
            <a:r>
              <a:rPr lang="en-US" dirty="0"/>
              <a:t>Best overall response was unable to be determined in 9 patients.</a:t>
            </a:r>
          </a:p>
          <a:p>
            <a:r>
              <a:rPr lang="en-US" dirty="0"/>
              <a:t>El-Khoueiry A, et al. Poster presentation at ASCO-GI 2018 [Abstract 475]. </a:t>
            </a:r>
          </a:p>
        </p:txBody>
      </p:sp>
      <p:grpSp>
        <p:nvGrpSpPr>
          <p:cNvPr id="11" name="Group 10">
            <a:extLst>
              <a:ext uri="{FF2B5EF4-FFF2-40B4-BE49-F238E27FC236}">
                <a16:creationId xmlns:a16="http://schemas.microsoft.com/office/drawing/2014/main" id="{D0CBF023-3AAB-4F55-B75D-F060405E727E}"/>
              </a:ext>
            </a:extLst>
          </p:cNvPr>
          <p:cNvGrpSpPr/>
          <p:nvPr/>
        </p:nvGrpSpPr>
        <p:grpSpPr>
          <a:xfrm>
            <a:off x="1152713" y="2915397"/>
            <a:ext cx="4822857" cy="1722291"/>
            <a:chOff x="768983" y="416003"/>
            <a:chExt cx="8013601" cy="2626156"/>
          </a:xfrm>
        </p:grpSpPr>
        <p:sp>
          <p:nvSpPr>
            <p:cNvPr id="94" name="object 3">
              <a:extLst>
                <a:ext uri="{FF2B5EF4-FFF2-40B4-BE49-F238E27FC236}">
                  <a16:creationId xmlns:a16="http://schemas.microsoft.com/office/drawing/2014/main" id="{AC97C3D8-3E0C-40EF-89FA-4AC9CB81B0ED}"/>
                </a:ext>
              </a:extLst>
            </p:cNvPr>
            <p:cNvSpPr/>
            <p:nvPr/>
          </p:nvSpPr>
          <p:spPr>
            <a:xfrm>
              <a:off x="5727651"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95" name="object 4">
              <a:extLst>
                <a:ext uri="{FF2B5EF4-FFF2-40B4-BE49-F238E27FC236}">
                  <a16:creationId xmlns:a16="http://schemas.microsoft.com/office/drawing/2014/main" id="{038E1FF2-77F5-4730-866D-704E6467E842}"/>
                </a:ext>
              </a:extLst>
            </p:cNvPr>
            <p:cNvSpPr/>
            <p:nvPr/>
          </p:nvSpPr>
          <p:spPr>
            <a:xfrm>
              <a:off x="5239017"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96" name="object 5">
              <a:extLst>
                <a:ext uri="{FF2B5EF4-FFF2-40B4-BE49-F238E27FC236}">
                  <a16:creationId xmlns:a16="http://schemas.microsoft.com/office/drawing/2014/main" id="{10EFA892-6F80-4E9B-A21C-8F91CCC8EDD1}"/>
                </a:ext>
              </a:extLst>
            </p:cNvPr>
            <p:cNvSpPr/>
            <p:nvPr/>
          </p:nvSpPr>
          <p:spPr>
            <a:xfrm>
              <a:off x="4757644"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97" name="object 6">
              <a:extLst>
                <a:ext uri="{FF2B5EF4-FFF2-40B4-BE49-F238E27FC236}">
                  <a16:creationId xmlns:a16="http://schemas.microsoft.com/office/drawing/2014/main" id="{D8CA9316-EAE6-48A3-B194-D9FE9001CEE6}"/>
                </a:ext>
              </a:extLst>
            </p:cNvPr>
            <p:cNvSpPr/>
            <p:nvPr/>
          </p:nvSpPr>
          <p:spPr>
            <a:xfrm>
              <a:off x="4270704"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98" name="object 7">
              <a:extLst>
                <a:ext uri="{FF2B5EF4-FFF2-40B4-BE49-F238E27FC236}">
                  <a16:creationId xmlns:a16="http://schemas.microsoft.com/office/drawing/2014/main" id="{8BC84675-83B2-40F3-9D6B-496422E35481}"/>
                </a:ext>
              </a:extLst>
            </p:cNvPr>
            <p:cNvSpPr/>
            <p:nvPr/>
          </p:nvSpPr>
          <p:spPr>
            <a:xfrm>
              <a:off x="3783974"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99" name="object 8">
              <a:extLst>
                <a:ext uri="{FF2B5EF4-FFF2-40B4-BE49-F238E27FC236}">
                  <a16:creationId xmlns:a16="http://schemas.microsoft.com/office/drawing/2014/main" id="{C1DED134-5CC1-4961-B6E2-E7B737164FAF}"/>
                </a:ext>
              </a:extLst>
            </p:cNvPr>
            <p:cNvSpPr/>
            <p:nvPr/>
          </p:nvSpPr>
          <p:spPr>
            <a:xfrm>
              <a:off x="3301554"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0" name="object 9">
              <a:extLst>
                <a:ext uri="{FF2B5EF4-FFF2-40B4-BE49-F238E27FC236}">
                  <a16:creationId xmlns:a16="http://schemas.microsoft.com/office/drawing/2014/main" id="{3E024B32-821C-4AAE-A700-4DCA7F1FD5B5}"/>
                </a:ext>
              </a:extLst>
            </p:cNvPr>
            <p:cNvSpPr/>
            <p:nvPr/>
          </p:nvSpPr>
          <p:spPr>
            <a:xfrm>
              <a:off x="844450" y="416003"/>
              <a:ext cx="7938134" cy="2578100"/>
            </a:xfrm>
            <a:custGeom>
              <a:avLst/>
              <a:gdLst/>
              <a:ahLst/>
              <a:cxnLst/>
              <a:rect l="l" t="t" r="r" b="b"/>
              <a:pathLst>
                <a:path w="7938134" h="2578100">
                  <a:moveTo>
                    <a:pt x="0" y="0"/>
                  </a:moveTo>
                  <a:lnTo>
                    <a:pt x="0" y="2577871"/>
                  </a:lnTo>
                  <a:lnTo>
                    <a:pt x="7938084" y="2577871"/>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1" name="object 10">
              <a:extLst>
                <a:ext uri="{FF2B5EF4-FFF2-40B4-BE49-F238E27FC236}">
                  <a16:creationId xmlns:a16="http://schemas.microsoft.com/office/drawing/2014/main" id="{117B8AEE-1C13-423A-9976-5F12BD97D8D6}"/>
                </a:ext>
              </a:extLst>
            </p:cNvPr>
            <p:cNvSpPr/>
            <p:nvPr/>
          </p:nvSpPr>
          <p:spPr>
            <a:xfrm>
              <a:off x="768983" y="463082"/>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2" name="object 11">
              <a:extLst>
                <a:ext uri="{FF2B5EF4-FFF2-40B4-BE49-F238E27FC236}">
                  <a16:creationId xmlns:a16="http://schemas.microsoft.com/office/drawing/2014/main" id="{5BFA81D0-7B1C-43A9-8CFA-CB7C31995218}"/>
                </a:ext>
              </a:extLst>
            </p:cNvPr>
            <p:cNvSpPr/>
            <p:nvPr/>
          </p:nvSpPr>
          <p:spPr>
            <a:xfrm>
              <a:off x="768983" y="722651"/>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3" name="object 12">
              <a:extLst>
                <a:ext uri="{FF2B5EF4-FFF2-40B4-BE49-F238E27FC236}">
                  <a16:creationId xmlns:a16="http://schemas.microsoft.com/office/drawing/2014/main" id="{0F6353DC-3532-4197-B17C-039FA326AB4D}"/>
                </a:ext>
              </a:extLst>
            </p:cNvPr>
            <p:cNvSpPr/>
            <p:nvPr/>
          </p:nvSpPr>
          <p:spPr>
            <a:xfrm>
              <a:off x="768983" y="965682"/>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4" name="object 13">
              <a:extLst>
                <a:ext uri="{FF2B5EF4-FFF2-40B4-BE49-F238E27FC236}">
                  <a16:creationId xmlns:a16="http://schemas.microsoft.com/office/drawing/2014/main" id="{E26AD0FC-E869-4A70-87D0-E795FA4F34E3}"/>
                </a:ext>
              </a:extLst>
            </p:cNvPr>
            <p:cNvSpPr/>
            <p:nvPr/>
          </p:nvSpPr>
          <p:spPr>
            <a:xfrm>
              <a:off x="768983" y="1949249"/>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5" name="object 14">
              <a:extLst>
                <a:ext uri="{FF2B5EF4-FFF2-40B4-BE49-F238E27FC236}">
                  <a16:creationId xmlns:a16="http://schemas.microsoft.com/office/drawing/2014/main" id="{054F7DB6-9505-435C-87E0-75415D1B2453}"/>
                </a:ext>
              </a:extLst>
            </p:cNvPr>
            <p:cNvSpPr/>
            <p:nvPr/>
          </p:nvSpPr>
          <p:spPr>
            <a:xfrm>
              <a:off x="768983" y="2691071"/>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6" name="object 15">
              <a:extLst>
                <a:ext uri="{FF2B5EF4-FFF2-40B4-BE49-F238E27FC236}">
                  <a16:creationId xmlns:a16="http://schemas.microsoft.com/office/drawing/2014/main" id="{8D5EEEB1-43A4-4C12-BF58-4B7849461018}"/>
                </a:ext>
              </a:extLst>
            </p:cNvPr>
            <p:cNvSpPr/>
            <p:nvPr/>
          </p:nvSpPr>
          <p:spPr>
            <a:xfrm>
              <a:off x="768983" y="2936637"/>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7" name="object 16">
              <a:extLst>
                <a:ext uri="{FF2B5EF4-FFF2-40B4-BE49-F238E27FC236}">
                  <a16:creationId xmlns:a16="http://schemas.microsoft.com/office/drawing/2014/main" id="{55B1446F-B29A-4F23-9AB9-4C8EEA5411BD}"/>
                </a:ext>
              </a:extLst>
            </p:cNvPr>
            <p:cNvSpPr/>
            <p:nvPr/>
          </p:nvSpPr>
          <p:spPr>
            <a:xfrm>
              <a:off x="877702"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8" name="object 17">
              <a:extLst>
                <a:ext uri="{FF2B5EF4-FFF2-40B4-BE49-F238E27FC236}">
                  <a16:creationId xmlns:a16="http://schemas.microsoft.com/office/drawing/2014/main" id="{DD474EC8-E93B-4A4E-8F36-BC048C76B787}"/>
                </a:ext>
              </a:extLst>
            </p:cNvPr>
            <p:cNvSpPr/>
            <p:nvPr/>
          </p:nvSpPr>
          <p:spPr>
            <a:xfrm>
              <a:off x="1363433"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09" name="object 18">
              <a:extLst>
                <a:ext uri="{FF2B5EF4-FFF2-40B4-BE49-F238E27FC236}">
                  <a16:creationId xmlns:a16="http://schemas.microsoft.com/office/drawing/2014/main" id="{B2B68E4B-D314-4D15-AD32-27A919CE269A}"/>
                </a:ext>
              </a:extLst>
            </p:cNvPr>
            <p:cNvSpPr/>
            <p:nvPr/>
          </p:nvSpPr>
          <p:spPr>
            <a:xfrm>
              <a:off x="1846604"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0" name="object 19">
              <a:extLst>
                <a:ext uri="{FF2B5EF4-FFF2-40B4-BE49-F238E27FC236}">
                  <a16:creationId xmlns:a16="http://schemas.microsoft.com/office/drawing/2014/main" id="{14F06B9B-8628-4184-9B71-790F39140307}"/>
                </a:ext>
              </a:extLst>
            </p:cNvPr>
            <p:cNvSpPr/>
            <p:nvPr/>
          </p:nvSpPr>
          <p:spPr>
            <a:xfrm>
              <a:off x="2332882"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1" name="object 20">
              <a:extLst>
                <a:ext uri="{FF2B5EF4-FFF2-40B4-BE49-F238E27FC236}">
                  <a16:creationId xmlns:a16="http://schemas.microsoft.com/office/drawing/2014/main" id="{D5F5B979-EDD7-434F-8F03-9229ECCBAF39}"/>
                </a:ext>
              </a:extLst>
            </p:cNvPr>
            <p:cNvSpPr/>
            <p:nvPr/>
          </p:nvSpPr>
          <p:spPr>
            <a:xfrm>
              <a:off x="2815097"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2" name="object 21">
              <a:extLst>
                <a:ext uri="{FF2B5EF4-FFF2-40B4-BE49-F238E27FC236}">
                  <a16:creationId xmlns:a16="http://schemas.microsoft.com/office/drawing/2014/main" id="{D436C0DD-4972-43DC-9397-3B661152519F}"/>
                </a:ext>
              </a:extLst>
            </p:cNvPr>
            <p:cNvSpPr/>
            <p:nvPr/>
          </p:nvSpPr>
          <p:spPr>
            <a:xfrm>
              <a:off x="6208421"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3" name="object 22">
              <a:extLst>
                <a:ext uri="{FF2B5EF4-FFF2-40B4-BE49-F238E27FC236}">
                  <a16:creationId xmlns:a16="http://schemas.microsoft.com/office/drawing/2014/main" id="{2E8D8B1E-153B-428B-B7A8-BB0520D1BE4A}"/>
                </a:ext>
              </a:extLst>
            </p:cNvPr>
            <p:cNvSpPr/>
            <p:nvPr/>
          </p:nvSpPr>
          <p:spPr>
            <a:xfrm>
              <a:off x="768983" y="1216346"/>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4" name="object 23">
              <a:extLst>
                <a:ext uri="{FF2B5EF4-FFF2-40B4-BE49-F238E27FC236}">
                  <a16:creationId xmlns:a16="http://schemas.microsoft.com/office/drawing/2014/main" id="{967BECD6-4367-4829-A753-23701F406B29}"/>
                </a:ext>
              </a:extLst>
            </p:cNvPr>
            <p:cNvSpPr/>
            <p:nvPr/>
          </p:nvSpPr>
          <p:spPr>
            <a:xfrm>
              <a:off x="768983" y="1459376"/>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5" name="object 24">
              <a:extLst>
                <a:ext uri="{FF2B5EF4-FFF2-40B4-BE49-F238E27FC236}">
                  <a16:creationId xmlns:a16="http://schemas.microsoft.com/office/drawing/2014/main" id="{542FAB6B-E2FF-4431-B038-F03EAA3E5EA4}"/>
                </a:ext>
              </a:extLst>
            </p:cNvPr>
            <p:cNvSpPr/>
            <p:nvPr/>
          </p:nvSpPr>
          <p:spPr>
            <a:xfrm>
              <a:off x="768983" y="1704948"/>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6" name="object 25">
              <a:extLst>
                <a:ext uri="{FF2B5EF4-FFF2-40B4-BE49-F238E27FC236}">
                  <a16:creationId xmlns:a16="http://schemas.microsoft.com/office/drawing/2014/main" id="{F8BE8064-D359-403F-A537-833E58036A22}"/>
                </a:ext>
              </a:extLst>
            </p:cNvPr>
            <p:cNvSpPr/>
            <p:nvPr/>
          </p:nvSpPr>
          <p:spPr>
            <a:xfrm>
              <a:off x="768983" y="2197371"/>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7" name="object 26">
              <a:extLst>
                <a:ext uri="{FF2B5EF4-FFF2-40B4-BE49-F238E27FC236}">
                  <a16:creationId xmlns:a16="http://schemas.microsoft.com/office/drawing/2014/main" id="{72A3E049-F016-4BAA-B85E-1F5545F7A410}"/>
                </a:ext>
              </a:extLst>
            </p:cNvPr>
            <p:cNvSpPr/>
            <p:nvPr/>
          </p:nvSpPr>
          <p:spPr>
            <a:xfrm>
              <a:off x="768983" y="2446769"/>
              <a:ext cx="75565" cy="0"/>
            </a:xfrm>
            <a:custGeom>
              <a:avLst/>
              <a:gdLst/>
              <a:ahLst/>
              <a:cxnLst/>
              <a:rect l="l" t="t" r="r" b="b"/>
              <a:pathLst>
                <a:path w="75565">
                  <a:moveTo>
                    <a:pt x="0" y="0"/>
                  </a:moveTo>
                  <a:lnTo>
                    <a:pt x="74968"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8" name="object 27">
              <a:extLst>
                <a:ext uri="{FF2B5EF4-FFF2-40B4-BE49-F238E27FC236}">
                  <a16:creationId xmlns:a16="http://schemas.microsoft.com/office/drawing/2014/main" id="{185EFE47-7494-4FA8-B1C4-7409E2E0D212}"/>
                </a:ext>
              </a:extLst>
            </p:cNvPr>
            <p:cNvSpPr/>
            <p:nvPr/>
          </p:nvSpPr>
          <p:spPr>
            <a:xfrm>
              <a:off x="6696156"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19" name="object 28">
              <a:extLst>
                <a:ext uri="{FF2B5EF4-FFF2-40B4-BE49-F238E27FC236}">
                  <a16:creationId xmlns:a16="http://schemas.microsoft.com/office/drawing/2014/main" id="{F6582C3F-80AD-4E70-81EC-F14961010EF5}"/>
                </a:ext>
              </a:extLst>
            </p:cNvPr>
            <p:cNvSpPr/>
            <p:nvPr/>
          </p:nvSpPr>
          <p:spPr>
            <a:xfrm>
              <a:off x="7177280"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20" name="object 29">
              <a:extLst>
                <a:ext uri="{FF2B5EF4-FFF2-40B4-BE49-F238E27FC236}">
                  <a16:creationId xmlns:a16="http://schemas.microsoft.com/office/drawing/2014/main" id="{E079D0E3-83E8-4CBE-81B4-BF346D10B79E}"/>
                </a:ext>
              </a:extLst>
            </p:cNvPr>
            <p:cNvSpPr/>
            <p:nvPr/>
          </p:nvSpPr>
          <p:spPr>
            <a:xfrm>
              <a:off x="7665008"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21" name="object 30">
              <a:extLst>
                <a:ext uri="{FF2B5EF4-FFF2-40B4-BE49-F238E27FC236}">
                  <a16:creationId xmlns:a16="http://schemas.microsoft.com/office/drawing/2014/main" id="{9E0C892B-F086-4765-BFCD-15D2ADD02B90}"/>
                </a:ext>
              </a:extLst>
            </p:cNvPr>
            <p:cNvSpPr/>
            <p:nvPr/>
          </p:nvSpPr>
          <p:spPr>
            <a:xfrm>
              <a:off x="8150529"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122" name="object 31">
              <a:extLst>
                <a:ext uri="{FF2B5EF4-FFF2-40B4-BE49-F238E27FC236}">
                  <a16:creationId xmlns:a16="http://schemas.microsoft.com/office/drawing/2014/main" id="{B7945BFA-B3E3-486A-998C-FC57D88DF99D}"/>
                </a:ext>
              </a:extLst>
            </p:cNvPr>
            <p:cNvSpPr/>
            <p:nvPr/>
          </p:nvSpPr>
          <p:spPr>
            <a:xfrm>
              <a:off x="8633111" y="2993899"/>
              <a:ext cx="0" cy="48260"/>
            </a:xfrm>
            <a:custGeom>
              <a:avLst/>
              <a:gdLst/>
              <a:ahLst/>
              <a:cxnLst/>
              <a:rect l="l" t="t" r="r" b="b"/>
              <a:pathLst>
                <a:path h="48260">
                  <a:moveTo>
                    <a:pt x="0" y="47650"/>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grpSp>
      <p:sp>
        <p:nvSpPr>
          <p:cNvPr id="13" name="object 49">
            <a:extLst>
              <a:ext uri="{FF2B5EF4-FFF2-40B4-BE49-F238E27FC236}">
                <a16:creationId xmlns:a16="http://schemas.microsoft.com/office/drawing/2014/main" id="{1669A7F4-2849-4DA8-84F5-F457CBC3991D}"/>
              </a:ext>
            </a:extLst>
          </p:cNvPr>
          <p:cNvSpPr txBox="1"/>
          <p:nvPr/>
        </p:nvSpPr>
        <p:spPr>
          <a:xfrm>
            <a:off x="1299029" y="4407435"/>
            <a:ext cx="602497" cy="174535"/>
          </a:xfrm>
          <a:prstGeom prst="rect">
            <a:avLst/>
          </a:prstGeom>
        </p:spPr>
        <p:txBody>
          <a:bodyPr vert="horz" wrap="square" lIns="0" tIns="12700" rIns="0" bIns="0" rtlCol="0">
            <a:spAutoFit/>
          </a:bodyPr>
          <a:lstStyle/>
          <a:p>
            <a:pPr marL="12700">
              <a:spcBef>
                <a:spcPts val="100"/>
              </a:spcBef>
            </a:pPr>
            <a:r>
              <a:rPr sz="1051" b="1" dirty="0">
                <a:solidFill>
                  <a:srgbClr val="231F20"/>
                </a:solidFill>
                <a:latin typeface="Arial Narrow"/>
                <a:cs typeface="Arial Narrow"/>
              </a:rPr>
              <a:t>n =</a:t>
            </a:r>
            <a:r>
              <a:rPr sz="1051" b="1" spc="-80" dirty="0">
                <a:solidFill>
                  <a:srgbClr val="231F20"/>
                </a:solidFill>
                <a:latin typeface="Arial Narrow"/>
                <a:cs typeface="Arial Narrow"/>
              </a:rPr>
              <a:t> </a:t>
            </a:r>
            <a:r>
              <a:rPr sz="1051" b="1" dirty="0">
                <a:solidFill>
                  <a:srgbClr val="231F20"/>
                </a:solidFill>
                <a:latin typeface="Arial Narrow"/>
                <a:cs typeface="Arial Narrow"/>
              </a:rPr>
              <a:t>146</a:t>
            </a:r>
            <a:r>
              <a:rPr sz="1051" b="1" baseline="35353" dirty="0">
                <a:solidFill>
                  <a:srgbClr val="231F20"/>
                </a:solidFill>
                <a:latin typeface="Arial Narrow"/>
                <a:cs typeface="Arial Narrow"/>
              </a:rPr>
              <a:t>a</a:t>
            </a:r>
            <a:endParaRPr sz="1051" baseline="35353" dirty="0">
              <a:solidFill>
                <a:srgbClr val="000000"/>
              </a:solidFill>
              <a:latin typeface="Arial Narrow"/>
              <a:cs typeface="Arial Narrow"/>
            </a:endParaRPr>
          </a:p>
        </p:txBody>
      </p:sp>
      <p:sp>
        <p:nvSpPr>
          <p:cNvPr id="14" name="object 50">
            <a:extLst>
              <a:ext uri="{FF2B5EF4-FFF2-40B4-BE49-F238E27FC236}">
                <a16:creationId xmlns:a16="http://schemas.microsoft.com/office/drawing/2014/main" id="{E6E85F8F-032D-4D62-9DD3-45995D885390}"/>
              </a:ext>
            </a:extLst>
          </p:cNvPr>
          <p:cNvSpPr txBox="1"/>
          <p:nvPr/>
        </p:nvSpPr>
        <p:spPr>
          <a:xfrm>
            <a:off x="640882" y="3180816"/>
            <a:ext cx="212687" cy="1158971"/>
          </a:xfrm>
          <a:prstGeom prst="rect">
            <a:avLst/>
          </a:prstGeom>
        </p:spPr>
        <p:txBody>
          <a:bodyPr vert="vert270" wrap="square" lIns="0" tIns="0" rIns="0" bIns="0" rtlCol="0">
            <a:spAutoFit/>
          </a:bodyPr>
          <a:lstStyle/>
          <a:p>
            <a:pPr marL="12700" algn="ctr">
              <a:lnSpc>
                <a:spcPts val="1915"/>
              </a:lnSpc>
            </a:pPr>
            <a:r>
              <a:rPr sz="1051" b="1" dirty="0">
                <a:solidFill>
                  <a:srgbClr val="231F20"/>
                </a:solidFill>
                <a:latin typeface="Arial Narrow"/>
                <a:cs typeface="Arial Narrow"/>
              </a:rPr>
              <a:t>Probability of</a:t>
            </a:r>
            <a:r>
              <a:rPr sz="1051" b="1" spc="-85" dirty="0">
                <a:solidFill>
                  <a:srgbClr val="231F20"/>
                </a:solidFill>
                <a:latin typeface="Arial Narrow"/>
                <a:cs typeface="Arial Narrow"/>
              </a:rPr>
              <a:t> </a:t>
            </a:r>
            <a:r>
              <a:rPr sz="1051" b="1" spc="-5" dirty="0">
                <a:solidFill>
                  <a:srgbClr val="231F20"/>
                </a:solidFill>
                <a:latin typeface="Arial Narrow"/>
                <a:cs typeface="Arial Narrow"/>
              </a:rPr>
              <a:t>survival</a:t>
            </a:r>
            <a:endParaRPr sz="1051" dirty="0">
              <a:solidFill>
                <a:srgbClr val="000000"/>
              </a:solidFill>
              <a:latin typeface="Arial Narrow"/>
              <a:cs typeface="Arial Narrow"/>
            </a:endParaRPr>
          </a:p>
        </p:txBody>
      </p:sp>
      <p:sp>
        <p:nvSpPr>
          <p:cNvPr id="15" name="object 51">
            <a:extLst>
              <a:ext uri="{FF2B5EF4-FFF2-40B4-BE49-F238E27FC236}">
                <a16:creationId xmlns:a16="http://schemas.microsoft.com/office/drawing/2014/main" id="{9E43B757-4F02-443A-B55E-9E779593856F}"/>
              </a:ext>
            </a:extLst>
          </p:cNvPr>
          <p:cNvSpPr txBox="1"/>
          <p:nvPr/>
        </p:nvSpPr>
        <p:spPr>
          <a:xfrm>
            <a:off x="3276679" y="4751875"/>
            <a:ext cx="571771" cy="192040"/>
          </a:xfrm>
          <a:prstGeom prst="rect">
            <a:avLst/>
          </a:prstGeom>
        </p:spPr>
        <p:txBody>
          <a:bodyPr vert="horz" wrap="square" lIns="0" tIns="0" rIns="0" bIns="0" rtlCol="0">
            <a:spAutoFit/>
          </a:bodyPr>
          <a:lstStyle/>
          <a:p>
            <a:pPr algn="ctr">
              <a:lnSpc>
                <a:spcPts val="1725"/>
              </a:lnSpc>
            </a:pPr>
            <a:r>
              <a:rPr sz="1000" b="1" spc="-5" dirty="0">
                <a:solidFill>
                  <a:srgbClr val="231F20"/>
                </a:solidFill>
                <a:latin typeface="Arial Narrow"/>
                <a:cs typeface="Arial Narrow"/>
              </a:rPr>
              <a:t>Months</a:t>
            </a:r>
            <a:endParaRPr sz="1000" dirty="0">
              <a:solidFill>
                <a:srgbClr val="000000"/>
              </a:solidFill>
              <a:latin typeface="Arial Narrow"/>
              <a:cs typeface="Arial Narrow"/>
            </a:endParaRPr>
          </a:p>
        </p:txBody>
      </p:sp>
      <p:sp>
        <p:nvSpPr>
          <p:cNvPr id="16" name="object 2">
            <a:extLst>
              <a:ext uri="{FF2B5EF4-FFF2-40B4-BE49-F238E27FC236}">
                <a16:creationId xmlns:a16="http://schemas.microsoft.com/office/drawing/2014/main" id="{9B3689E8-E873-4E0D-A17B-22E87E9D3B2F}"/>
              </a:ext>
            </a:extLst>
          </p:cNvPr>
          <p:cNvSpPr txBox="1"/>
          <p:nvPr/>
        </p:nvSpPr>
        <p:spPr>
          <a:xfrm>
            <a:off x="4137007" y="3279317"/>
            <a:ext cx="1716019" cy="518219"/>
          </a:xfrm>
          <a:prstGeom prst="rect">
            <a:avLst/>
          </a:prstGeom>
        </p:spPr>
        <p:txBody>
          <a:bodyPr vert="horz" wrap="square" lIns="0" tIns="33655" rIns="0" bIns="0" rtlCol="0">
            <a:spAutoFit/>
          </a:bodyPr>
          <a:lstStyle/>
          <a:p>
            <a:pPr marL="12700" marR="5080">
              <a:lnSpc>
                <a:spcPts val="1340"/>
              </a:lnSpc>
              <a:spcBef>
                <a:spcPts val="265"/>
              </a:spcBef>
            </a:pPr>
            <a:r>
              <a:rPr sz="900" dirty="0">
                <a:solidFill>
                  <a:srgbClr val="231F20"/>
                </a:solidFill>
                <a:latin typeface="Arial Narrow"/>
                <a:cs typeface="Arial Narrow"/>
              </a:rPr>
              <a:t>Complete </a:t>
            </a:r>
            <a:r>
              <a:rPr sz="900" spc="-5" dirty="0">
                <a:solidFill>
                  <a:srgbClr val="231F20"/>
                </a:solidFill>
                <a:latin typeface="Arial Narrow"/>
                <a:cs typeface="Arial Narrow"/>
              </a:rPr>
              <a:t>or partial </a:t>
            </a:r>
            <a:r>
              <a:rPr sz="900" dirty="0">
                <a:solidFill>
                  <a:srgbClr val="231F20"/>
                </a:solidFill>
                <a:latin typeface="Arial Narrow"/>
                <a:cs typeface="Arial Narrow"/>
              </a:rPr>
              <a:t>response (n =</a:t>
            </a:r>
            <a:r>
              <a:rPr sz="900" spc="-91" dirty="0">
                <a:solidFill>
                  <a:srgbClr val="231F20"/>
                </a:solidFill>
                <a:latin typeface="Arial Narrow"/>
                <a:cs typeface="Arial Narrow"/>
              </a:rPr>
              <a:t> </a:t>
            </a:r>
            <a:r>
              <a:rPr sz="900" spc="-5" dirty="0">
                <a:solidFill>
                  <a:srgbClr val="231F20"/>
                </a:solidFill>
                <a:latin typeface="Arial Narrow"/>
                <a:cs typeface="Arial Narrow"/>
              </a:rPr>
              <a:t>22)  </a:t>
            </a:r>
            <a:r>
              <a:rPr sz="900" dirty="0">
                <a:solidFill>
                  <a:srgbClr val="231F20"/>
                </a:solidFill>
                <a:latin typeface="Arial Narrow"/>
                <a:cs typeface="Arial Narrow"/>
              </a:rPr>
              <a:t>Stable </a:t>
            </a:r>
            <a:r>
              <a:rPr sz="900" spc="-5" dirty="0">
                <a:solidFill>
                  <a:srgbClr val="231F20"/>
                </a:solidFill>
                <a:latin typeface="Arial Narrow"/>
                <a:cs typeface="Arial Narrow"/>
              </a:rPr>
              <a:t>disease </a:t>
            </a:r>
            <a:r>
              <a:rPr sz="900" dirty="0">
                <a:solidFill>
                  <a:srgbClr val="231F20"/>
                </a:solidFill>
                <a:latin typeface="Arial Narrow"/>
                <a:cs typeface="Arial Narrow"/>
              </a:rPr>
              <a:t>(n =</a:t>
            </a:r>
            <a:r>
              <a:rPr sz="900" spc="-20" dirty="0">
                <a:solidFill>
                  <a:srgbClr val="231F20"/>
                </a:solidFill>
                <a:latin typeface="Arial Narrow"/>
                <a:cs typeface="Arial Narrow"/>
              </a:rPr>
              <a:t> </a:t>
            </a:r>
            <a:r>
              <a:rPr sz="900" spc="-5" dirty="0">
                <a:solidFill>
                  <a:srgbClr val="231F20"/>
                </a:solidFill>
                <a:latin typeface="Arial Narrow"/>
                <a:cs typeface="Arial Narrow"/>
              </a:rPr>
              <a:t>65)</a:t>
            </a:r>
            <a:endParaRPr sz="900" dirty="0">
              <a:solidFill>
                <a:srgbClr val="000000"/>
              </a:solidFill>
              <a:latin typeface="Arial Narrow"/>
              <a:cs typeface="Arial Narrow"/>
            </a:endParaRPr>
          </a:p>
          <a:p>
            <a:pPr marL="12700">
              <a:lnSpc>
                <a:spcPts val="1340"/>
              </a:lnSpc>
            </a:pPr>
            <a:r>
              <a:rPr sz="900" dirty="0">
                <a:solidFill>
                  <a:srgbClr val="231F20"/>
                </a:solidFill>
                <a:latin typeface="Arial Narrow"/>
                <a:cs typeface="Arial Narrow"/>
              </a:rPr>
              <a:t>Progressive </a:t>
            </a:r>
            <a:r>
              <a:rPr sz="900" spc="-5" dirty="0">
                <a:solidFill>
                  <a:srgbClr val="231F20"/>
                </a:solidFill>
                <a:latin typeface="Arial Narrow"/>
                <a:cs typeface="Arial Narrow"/>
              </a:rPr>
              <a:t>disease </a:t>
            </a:r>
            <a:r>
              <a:rPr sz="900" dirty="0">
                <a:solidFill>
                  <a:srgbClr val="231F20"/>
                </a:solidFill>
                <a:latin typeface="Arial Narrow"/>
                <a:cs typeface="Arial Narrow"/>
              </a:rPr>
              <a:t>(n =</a:t>
            </a:r>
            <a:r>
              <a:rPr sz="900" spc="-31" dirty="0">
                <a:solidFill>
                  <a:srgbClr val="231F20"/>
                </a:solidFill>
                <a:latin typeface="Arial Narrow"/>
                <a:cs typeface="Arial Narrow"/>
              </a:rPr>
              <a:t> </a:t>
            </a:r>
            <a:r>
              <a:rPr sz="900" spc="-5" dirty="0">
                <a:solidFill>
                  <a:srgbClr val="231F20"/>
                </a:solidFill>
                <a:latin typeface="Arial Narrow"/>
                <a:cs typeface="Arial Narrow"/>
              </a:rPr>
              <a:t>59)</a:t>
            </a:r>
            <a:endParaRPr sz="900" dirty="0">
              <a:solidFill>
                <a:srgbClr val="000000"/>
              </a:solidFill>
              <a:latin typeface="Arial Narrow"/>
              <a:cs typeface="Arial Narrow"/>
            </a:endParaRPr>
          </a:p>
        </p:txBody>
      </p:sp>
      <p:sp>
        <p:nvSpPr>
          <p:cNvPr id="17" name="object 2">
            <a:extLst>
              <a:ext uri="{FF2B5EF4-FFF2-40B4-BE49-F238E27FC236}">
                <a16:creationId xmlns:a16="http://schemas.microsoft.com/office/drawing/2014/main" id="{DFA9D06E-4981-4304-AAC5-C0E8E2BE5F69}"/>
              </a:ext>
            </a:extLst>
          </p:cNvPr>
          <p:cNvSpPr txBox="1"/>
          <p:nvPr/>
        </p:nvSpPr>
        <p:spPr>
          <a:xfrm>
            <a:off x="3783122" y="4143522"/>
            <a:ext cx="2286065" cy="166712"/>
          </a:xfrm>
          <a:prstGeom prst="rect">
            <a:avLst/>
          </a:prstGeom>
        </p:spPr>
        <p:txBody>
          <a:bodyPr vert="horz" wrap="square" lIns="0" tIns="12700" rIns="0" bIns="0" rtlCol="0">
            <a:spAutoFit/>
          </a:bodyPr>
          <a:lstStyle/>
          <a:p>
            <a:pPr marL="12700">
              <a:spcBef>
                <a:spcPts val="100"/>
              </a:spcBef>
            </a:pPr>
            <a:r>
              <a:rPr sz="1000" b="1" spc="-5" dirty="0">
                <a:solidFill>
                  <a:srgbClr val="7F7F80"/>
                </a:solidFill>
                <a:latin typeface="Arial Narrow"/>
                <a:cs typeface="Arial Narrow"/>
              </a:rPr>
              <a:t>Median OS </a:t>
            </a:r>
            <a:r>
              <a:rPr sz="1000" b="1" dirty="0">
                <a:solidFill>
                  <a:srgbClr val="7F7F80"/>
                </a:solidFill>
                <a:latin typeface="Arial Narrow"/>
                <a:cs typeface="Arial Narrow"/>
              </a:rPr>
              <a:t>(95% CI), mo = </a:t>
            </a:r>
            <a:r>
              <a:rPr sz="1000" b="1" spc="-5" dirty="0">
                <a:solidFill>
                  <a:srgbClr val="7F7F80"/>
                </a:solidFill>
                <a:latin typeface="Arial Narrow"/>
                <a:cs typeface="Arial Narrow"/>
              </a:rPr>
              <a:t>8.9</a:t>
            </a:r>
            <a:r>
              <a:rPr sz="1000" b="1" spc="-95" dirty="0">
                <a:solidFill>
                  <a:srgbClr val="7F7F80"/>
                </a:solidFill>
                <a:latin typeface="Arial Narrow"/>
                <a:cs typeface="Arial Narrow"/>
              </a:rPr>
              <a:t> </a:t>
            </a:r>
            <a:r>
              <a:rPr sz="1000" b="1" dirty="0">
                <a:solidFill>
                  <a:srgbClr val="7F7F80"/>
                </a:solidFill>
                <a:latin typeface="Arial Narrow"/>
                <a:cs typeface="Arial Narrow"/>
              </a:rPr>
              <a:t>(7.3–13.4)</a:t>
            </a:r>
            <a:endParaRPr sz="1000" dirty="0">
              <a:solidFill>
                <a:srgbClr val="000000"/>
              </a:solidFill>
              <a:latin typeface="Arial Narrow"/>
              <a:cs typeface="Arial Narrow"/>
            </a:endParaRPr>
          </a:p>
        </p:txBody>
      </p:sp>
      <p:sp>
        <p:nvSpPr>
          <p:cNvPr id="18" name="object 2">
            <a:extLst>
              <a:ext uri="{FF2B5EF4-FFF2-40B4-BE49-F238E27FC236}">
                <a16:creationId xmlns:a16="http://schemas.microsoft.com/office/drawing/2014/main" id="{52BFB635-CDA0-46DB-92D2-8405EF654A02}"/>
              </a:ext>
            </a:extLst>
          </p:cNvPr>
          <p:cNvSpPr txBox="1"/>
          <p:nvPr/>
        </p:nvSpPr>
        <p:spPr>
          <a:xfrm>
            <a:off x="3679471" y="3923888"/>
            <a:ext cx="2274896" cy="166712"/>
          </a:xfrm>
          <a:prstGeom prst="rect">
            <a:avLst/>
          </a:prstGeom>
        </p:spPr>
        <p:txBody>
          <a:bodyPr vert="horz" wrap="square" lIns="0" tIns="12700" rIns="0" bIns="0" rtlCol="0">
            <a:spAutoFit/>
          </a:bodyPr>
          <a:lstStyle/>
          <a:p>
            <a:pPr marL="12700">
              <a:spcBef>
                <a:spcPts val="100"/>
              </a:spcBef>
            </a:pPr>
            <a:r>
              <a:rPr sz="1000" b="1" spc="-5" dirty="0">
                <a:solidFill>
                  <a:srgbClr val="E36C42"/>
                </a:solidFill>
                <a:latin typeface="Arial Narrow"/>
                <a:cs typeface="Arial Narrow"/>
              </a:rPr>
              <a:t>Median OS </a:t>
            </a:r>
            <a:r>
              <a:rPr sz="1000" b="1" dirty="0">
                <a:solidFill>
                  <a:srgbClr val="E36C42"/>
                </a:solidFill>
                <a:latin typeface="Arial Narrow"/>
                <a:cs typeface="Arial Narrow"/>
              </a:rPr>
              <a:t>(95% CI), mo = </a:t>
            </a:r>
            <a:r>
              <a:rPr sz="1000" b="1" spc="-5" dirty="0">
                <a:solidFill>
                  <a:srgbClr val="E36C42"/>
                </a:solidFill>
                <a:latin typeface="Arial Narrow"/>
                <a:cs typeface="Arial Narrow"/>
              </a:rPr>
              <a:t>16.7</a:t>
            </a:r>
            <a:r>
              <a:rPr sz="1000" b="1" spc="-95" dirty="0">
                <a:solidFill>
                  <a:srgbClr val="E36C42"/>
                </a:solidFill>
                <a:latin typeface="Arial Narrow"/>
                <a:cs typeface="Arial Narrow"/>
              </a:rPr>
              <a:t> </a:t>
            </a:r>
            <a:r>
              <a:rPr sz="1000" b="1" dirty="0">
                <a:solidFill>
                  <a:srgbClr val="E36C42"/>
                </a:solidFill>
                <a:latin typeface="Arial Narrow"/>
                <a:cs typeface="Arial Narrow"/>
              </a:rPr>
              <a:t>(13.8–20.2)</a:t>
            </a:r>
            <a:endParaRPr sz="1000" dirty="0">
              <a:solidFill>
                <a:srgbClr val="000000"/>
              </a:solidFill>
              <a:latin typeface="Arial Narrow"/>
              <a:cs typeface="Arial Narrow"/>
            </a:endParaRPr>
          </a:p>
        </p:txBody>
      </p:sp>
      <p:sp>
        <p:nvSpPr>
          <p:cNvPr id="19" name="object 2">
            <a:extLst>
              <a:ext uri="{FF2B5EF4-FFF2-40B4-BE49-F238E27FC236}">
                <a16:creationId xmlns:a16="http://schemas.microsoft.com/office/drawing/2014/main" id="{5542E372-4FE3-40C5-B762-9A4B917F95F8}"/>
              </a:ext>
            </a:extLst>
          </p:cNvPr>
          <p:cNvSpPr txBox="1"/>
          <p:nvPr/>
        </p:nvSpPr>
        <p:spPr>
          <a:xfrm>
            <a:off x="4026531" y="2905677"/>
            <a:ext cx="1900736" cy="166712"/>
          </a:xfrm>
          <a:prstGeom prst="rect">
            <a:avLst/>
          </a:prstGeom>
        </p:spPr>
        <p:txBody>
          <a:bodyPr vert="horz" wrap="square" lIns="0" tIns="12700" rIns="0" bIns="0" rtlCol="0">
            <a:spAutoFit/>
          </a:bodyPr>
          <a:lstStyle/>
          <a:p>
            <a:pPr marL="12700">
              <a:spcBef>
                <a:spcPts val="100"/>
              </a:spcBef>
            </a:pPr>
            <a:r>
              <a:rPr lang="en-US" sz="1000" b="1" spc="-5" dirty="0">
                <a:solidFill>
                  <a:srgbClr val="01A67A"/>
                </a:solidFill>
                <a:latin typeface="Arial Narrow"/>
                <a:cs typeface="Arial Narrow"/>
              </a:rPr>
              <a:t>Median OS (95% CI), mo = NR (NE–NE)</a:t>
            </a:r>
            <a:endParaRPr sz="1000" dirty="0">
              <a:solidFill>
                <a:srgbClr val="01A67A"/>
              </a:solidFill>
              <a:latin typeface="Arial Narrow"/>
              <a:cs typeface="Arial Narrow"/>
            </a:endParaRPr>
          </a:p>
        </p:txBody>
      </p:sp>
      <p:sp>
        <p:nvSpPr>
          <p:cNvPr id="77" name="object 32">
            <a:extLst>
              <a:ext uri="{FF2B5EF4-FFF2-40B4-BE49-F238E27FC236}">
                <a16:creationId xmlns:a16="http://schemas.microsoft.com/office/drawing/2014/main" id="{8CB74033-4C7D-4468-80EB-44FA39C8AC8E}"/>
              </a:ext>
            </a:extLst>
          </p:cNvPr>
          <p:cNvSpPr txBox="1"/>
          <p:nvPr/>
        </p:nvSpPr>
        <p:spPr>
          <a:xfrm>
            <a:off x="1469986" y="4646042"/>
            <a:ext cx="81244" cy="135935"/>
          </a:xfrm>
          <a:prstGeom prst="rect">
            <a:avLst/>
          </a:prstGeom>
        </p:spPr>
        <p:txBody>
          <a:bodyPr vert="horz" wrap="square" lIns="0" tIns="12700" rIns="0" bIns="0" rtlCol="0">
            <a:spAutoFit/>
          </a:bodyPr>
          <a:lstStyle/>
          <a:p>
            <a:pPr marL="12700" algn="ctr">
              <a:spcBef>
                <a:spcPts val="100"/>
              </a:spcBef>
            </a:pPr>
            <a:r>
              <a:rPr sz="800" dirty="0">
                <a:solidFill>
                  <a:srgbClr val="000000"/>
                </a:solidFill>
                <a:latin typeface="Arial Narrow"/>
                <a:cs typeface="Arial Narrow"/>
              </a:rPr>
              <a:t>3</a:t>
            </a:r>
          </a:p>
        </p:txBody>
      </p:sp>
      <p:sp>
        <p:nvSpPr>
          <p:cNvPr id="78" name="object 33">
            <a:extLst>
              <a:ext uri="{FF2B5EF4-FFF2-40B4-BE49-F238E27FC236}">
                <a16:creationId xmlns:a16="http://schemas.microsoft.com/office/drawing/2014/main" id="{EA461E9B-5418-4387-9BB2-8FCC70C861EC}"/>
              </a:ext>
            </a:extLst>
          </p:cNvPr>
          <p:cNvSpPr txBox="1"/>
          <p:nvPr/>
        </p:nvSpPr>
        <p:spPr>
          <a:xfrm>
            <a:off x="1760813" y="4646042"/>
            <a:ext cx="81244" cy="135935"/>
          </a:xfrm>
          <a:prstGeom prst="rect">
            <a:avLst/>
          </a:prstGeom>
        </p:spPr>
        <p:txBody>
          <a:bodyPr vert="horz" wrap="square" lIns="0" tIns="12700" rIns="0" bIns="0" rtlCol="0">
            <a:spAutoFit/>
          </a:bodyPr>
          <a:lstStyle/>
          <a:p>
            <a:pPr marL="12700" algn="ctr">
              <a:spcBef>
                <a:spcPts val="100"/>
              </a:spcBef>
            </a:pPr>
            <a:r>
              <a:rPr sz="800" dirty="0">
                <a:solidFill>
                  <a:srgbClr val="000000"/>
                </a:solidFill>
                <a:latin typeface="Arial Narrow"/>
                <a:cs typeface="Arial Narrow"/>
              </a:rPr>
              <a:t>6</a:t>
            </a:r>
          </a:p>
        </p:txBody>
      </p:sp>
      <p:sp>
        <p:nvSpPr>
          <p:cNvPr id="79" name="object 34">
            <a:extLst>
              <a:ext uri="{FF2B5EF4-FFF2-40B4-BE49-F238E27FC236}">
                <a16:creationId xmlns:a16="http://schemas.microsoft.com/office/drawing/2014/main" id="{68E92977-01C2-4508-AFE0-CDF9DFD8D20D}"/>
              </a:ext>
            </a:extLst>
          </p:cNvPr>
          <p:cNvSpPr txBox="1"/>
          <p:nvPr/>
        </p:nvSpPr>
        <p:spPr>
          <a:xfrm>
            <a:off x="2053475" y="4646042"/>
            <a:ext cx="81244" cy="135935"/>
          </a:xfrm>
          <a:prstGeom prst="rect">
            <a:avLst/>
          </a:prstGeom>
        </p:spPr>
        <p:txBody>
          <a:bodyPr vert="horz" wrap="square" lIns="0" tIns="12700" rIns="0" bIns="0" rtlCol="0">
            <a:spAutoFit/>
          </a:bodyPr>
          <a:lstStyle/>
          <a:p>
            <a:pPr marL="12700" algn="ctr">
              <a:spcBef>
                <a:spcPts val="100"/>
              </a:spcBef>
            </a:pPr>
            <a:r>
              <a:rPr sz="800" dirty="0">
                <a:solidFill>
                  <a:srgbClr val="000000"/>
                </a:solidFill>
                <a:latin typeface="Arial Narrow"/>
                <a:cs typeface="Arial Narrow"/>
              </a:rPr>
              <a:t>9</a:t>
            </a:r>
          </a:p>
        </p:txBody>
      </p:sp>
      <p:sp>
        <p:nvSpPr>
          <p:cNvPr id="80" name="object 35">
            <a:extLst>
              <a:ext uri="{FF2B5EF4-FFF2-40B4-BE49-F238E27FC236}">
                <a16:creationId xmlns:a16="http://schemas.microsoft.com/office/drawing/2014/main" id="{1956840C-CDFC-494D-869F-B24F425D93EF}"/>
              </a:ext>
            </a:extLst>
          </p:cNvPr>
          <p:cNvSpPr txBox="1"/>
          <p:nvPr/>
        </p:nvSpPr>
        <p:spPr>
          <a:xfrm>
            <a:off x="4357858"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33</a:t>
            </a:r>
            <a:endParaRPr sz="800" dirty="0">
              <a:solidFill>
                <a:srgbClr val="000000"/>
              </a:solidFill>
              <a:latin typeface="Arial Narrow"/>
              <a:cs typeface="Arial Narrow"/>
            </a:endParaRPr>
          </a:p>
        </p:txBody>
      </p:sp>
      <p:sp>
        <p:nvSpPr>
          <p:cNvPr id="81" name="object 36">
            <a:extLst>
              <a:ext uri="{FF2B5EF4-FFF2-40B4-BE49-F238E27FC236}">
                <a16:creationId xmlns:a16="http://schemas.microsoft.com/office/drawing/2014/main" id="{D1BCD455-09DF-4EBB-BB7E-1C922CAD4EEA}"/>
              </a:ext>
            </a:extLst>
          </p:cNvPr>
          <p:cNvSpPr txBox="1"/>
          <p:nvPr/>
        </p:nvSpPr>
        <p:spPr>
          <a:xfrm>
            <a:off x="4651360"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36</a:t>
            </a:r>
            <a:endParaRPr sz="800" dirty="0">
              <a:solidFill>
                <a:srgbClr val="000000"/>
              </a:solidFill>
              <a:latin typeface="Arial Narrow"/>
              <a:cs typeface="Arial Narrow"/>
            </a:endParaRPr>
          </a:p>
        </p:txBody>
      </p:sp>
      <p:sp>
        <p:nvSpPr>
          <p:cNvPr id="82" name="object 37">
            <a:extLst>
              <a:ext uri="{FF2B5EF4-FFF2-40B4-BE49-F238E27FC236}">
                <a16:creationId xmlns:a16="http://schemas.microsoft.com/office/drawing/2014/main" id="{40E9F63B-CF23-44D8-B305-65717E126F62}"/>
              </a:ext>
            </a:extLst>
          </p:cNvPr>
          <p:cNvSpPr txBox="1"/>
          <p:nvPr/>
        </p:nvSpPr>
        <p:spPr>
          <a:xfrm>
            <a:off x="4940964"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39</a:t>
            </a:r>
            <a:endParaRPr sz="800" dirty="0">
              <a:solidFill>
                <a:srgbClr val="000000"/>
              </a:solidFill>
              <a:latin typeface="Arial Narrow"/>
              <a:cs typeface="Arial Narrow"/>
            </a:endParaRPr>
          </a:p>
        </p:txBody>
      </p:sp>
      <p:sp>
        <p:nvSpPr>
          <p:cNvPr id="83" name="object 38">
            <a:extLst>
              <a:ext uri="{FF2B5EF4-FFF2-40B4-BE49-F238E27FC236}">
                <a16:creationId xmlns:a16="http://schemas.microsoft.com/office/drawing/2014/main" id="{5C265BAB-E74E-43FE-9F27-A62D40FCC5BB}"/>
              </a:ext>
            </a:extLst>
          </p:cNvPr>
          <p:cNvSpPr txBox="1"/>
          <p:nvPr/>
        </p:nvSpPr>
        <p:spPr>
          <a:xfrm>
            <a:off x="5234467"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42</a:t>
            </a:r>
            <a:endParaRPr sz="800" dirty="0">
              <a:solidFill>
                <a:srgbClr val="000000"/>
              </a:solidFill>
              <a:latin typeface="Arial Narrow"/>
              <a:cs typeface="Arial Narrow"/>
            </a:endParaRPr>
          </a:p>
        </p:txBody>
      </p:sp>
      <p:sp>
        <p:nvSpPr>
          <p:cNvPr id="84" name="object 39">
            <a:extLst>
              <a:ext uri="{FF2B5EF4-FFF2-40B4-BE49-F238E27FC236}">
                <a16:creationId xmlns:a16="http://schemas.microsoft.com/office/drawing/2014/main" id="{FD383327-F7E8-4566-A0D4-D898D5973095}"/>
              </a:ext>
            </a:extLst>
          </p:cNvPr>
          <p:cNvSpPr txBox="1"/>
          <p:nvPr/>
        </p:nvSpPr>
        <p:spPr>
          <a:xfrm>
            <a:off x="5526670"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45</a:t>
            </a:r>
            <a:endParaRPr sz="800" dirty="0">
              <a:solidFill>
                <a:srgbClr val="000000"/>
              </a:solidFill>
              <a:latin typeface="Arial Narrow"/>
              <a:cs typeface="Arial Narrow"/>
            </a:endParaRPr>
          </a:p>
        </p:txBody>
      </p:sp>
      <p:sp>
        <p:nvSpPr>
          <p:cNvPr id="85" name="object 40">
            <a:extLst>
              <a:ext uri="{FF2B5EF4-FFF2-40B4-BE49-F238E27FC236}">
                <a16:creationId xmlns:a16="http://schemas.microsoft.com/office/drawing/2014/main" id="{0CE50123-40D6-430A-AECA-135D7BEF7828}"/>
              </a:ext>
            </a:extLst>
          </p:cNvPr>
          <p:cNvSpPr txBox="1"/>
          <p:nvPr/>
        </p:nvSpPr>
        <p:spPr>
          <a:xfrm>
            <a:off x="5817115"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48</a:t>
            </a:r>
            <a:endParaRPr sz="800" dirty="0">
              <a:solidFill>
                <a:srgbClr val="000000"/>
              </a:solidFill>
              <a:latin typeface="Arial Narrow"/>
              <a:cs typeface="Arial Narrow"/>
            </a:endParaRPr>
          </a:p>
        </p:txBody>
      </p:sp>
      <p:sp>
        <p:nvSpPr>
          <p:cNvPr id="86" name="object 41">
            <a:extLst>
              <a:ext uri="{FF2B5EF4-FFF2-40B4-BE49-F238E27FC236}">
                <a16:creationId xmlns:a16="http://schemas.microsoft.com/office/drawing/2014/main" id="{2D306842-C139-4E37-9384-82D79941B3FF}"/>
              </a:ext>
            </a:extLst>
          </p:cNvPr>
          <p:cNvSpPr txBox="1"/>
          <p:nvPr/>
        </p:nvSpPr>
        <p:spPr>
          <a:xfrm>
            <a:off x="4066343"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30</a:t>
            </a:r>
            <a:endParaRPr sz="800" dirty="0">
              <a:solidFill>
                <a:srgbClr val="000000"/>
              </a:solidFill>
              <a:latin typeface="Arial Narrow"/>
              <a:cs typeface="Arial Narrow"/>
            </a:endParaRPr>
          </a:p>
        </p:txBody>
      </p:sp>
      <p:sp>
        <p:nvSpPr>
          <p:cNvPr id="87" name="object 42">
            <a:extLst>
              <a:ext uri="{FF2B5EF4-FFF2-40B4-BE49-F238E27FC236}">
                <a16:creationId xmlns:a16="http://schemas.microsoft.com/office/drawing/2014/main" id="{F9C4E0F3-7815-4EC6-BF23-E8C2C8D302F2}"/>
              </a:ext>
            </a:extLst>
          </p:cNvPr>
          <p:cNvSpPr txBox="1"/>
          <p:nvPr/>
        </p:nvSpPr>
        <p:spPr>
          <a:xfrm>
            <a:off x="3776740"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27</a:t>
            </a:r>
            <a:endParaRPr sz="800" dirty="0">
              <a:solidFill>
                <a:srgbClr val="000000"/>
              </a:solidFill>
              <a:latin typeface="Arial Narrow"/>
              <a:cs typeface="Arial Narrow"/>
            </a:endParaRPr>
          </a:p>
        </p:txBody>
      </p:sp>
      <p:sp>
        <p:nvSpPr>
          <p:cNvPr id="88" name="object 43">
            <a:extLst>
              <a:ext uri="{FF2B5EF4-FFF2-40B4-BE49-F238E27FC236}">
                <a16:creationId xmlns:a16="http://schemas.microsoft.com/office/drawing/2014/main" id="{B4473792-0077-4DA9-A698-920BC68E4422}"/>
              </a:ext>
            </a:extLst>
          </p:cNvPr>
          <p:cNvSpPr txBox="1"/>
          <p:nvPr/>
        </p:nvSpPr>
        <p:spPr>
          <a:xfrm>
            <a:off x="2315648"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12</a:t>
            </a:r>
            <a:endParaRPr sz="800" dirty="0">
              <a:solidFill>
                <a:srgbClr val="000000"/>
              </a:solidFill>
              <a:latin typeface="Arial Narrow"/>
              <a:cs typeface="Arial Narrow"/>
            </a:endParaRPr>
          </a:p>
        </p:txBody>
      </p:sp>
      <p:sp>
        <p:nvSpPr>
          <p:cNvPr id="89" name="object 44">
            <a:extLst>
              <a:ext uri="{FF2B5EF4-FFF2-40B4-BE49-F238E27FC236}">
                <a16:creationId xmlns:a16="http://schemas.microsoft.com/office/drawing/2014/main" id="{CF9E810A-6AB1-4288-B11E-2FC2B6153818}"/>
              </a:ext>
            </a:extLst>
          </p:cNvPr>
          <p:cNvSpPr txBox="1"/>
          <p:nvPr/>
        </p:nvSpPr>
        <p:spPr>
          <a:xfrm>
            <a:off x="2605098"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15</a:t>
            </a:r>
            <a:endParaRPr sz="800" dirty="0">
              <a:solidFill>
                <a:srgbClr val="000000"/>
              </a:solidFill>
              <a:latin typeface="Arial Narrow"/>
              <a:cs typeface="Arial Narrow"/>
            </a:endParaRPr>
          </a:p>
        </p:txBody>
      </p:sp>
      <p:sp>
        <p:nvSpPr>
          <p:cNvPr id="90" name="object 45">
            <a:extLst>
              <a:ext uri="{FF2B5EF4-FFF2-40B4-BE49-F238E27FC236}">
                <a16:creationId xmlns:a16="http://schemas.microsoft.com/office/drawing/2014/main" id="{3424A0EC-20E1-46F5-A992-6DD0782D86EC}"/>
              </a:ext>
            </a:extLst>
          </p:cNvPr>
          <p:cNvSpPr txBox="1"/>
          <p:nvPr/>
        </p:nvSpPr>
        <p:spPr>
          <a:xfrm>
            <a:off x="2895772"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18</a:t>
            </a:r>
            <a:endParaRPr sz="800" dirty="0">
              <a:solidFill>
                <a:srgbClr val="000000"/>
              </a:solidFill>
              <a:latin typeface="Arial Narrow"/>
              <a:cs typeface="Arial Narrow"/>
            </a:endParaRPr>
          </a:p>
        </p:txBody>
      </p:sp>
      <p:sp>
        <p:nvSpPr>
          <p:cNvPr id="91" name="object 46">
            <a:extLst>
              <a:ext uri="{FF2B5EF4-FFF2-40B4-BE49-F238E27FC236}">
                <a16:creationId xmlns:a16="http://schemas.microsoft.com/office/drawing/2014/main" id="{289CC192-ABD8-41CC-8E0D-E1C0F3D8EFF4}"/>
              </a:ext>
            </a:extLst>
          </p:cNvPr>
          <p:cNvSpPr txBox="1"/>
          <p:nvPr/>
        </p:nvSpPr>
        <p:spPr>
          <a:xfrm>
            <a:off x="3188892" y="4646042"/>
            <a:ext cx="137253" cy="135935"/>
          </a:xfrm>
          <a:prstGeom prst="rect">
            <a:avLst/>
          </a:prstGeom>
        </p:spPr>
        <p:txBody>
          <a:bodyPr vert="horz" wrap="square" lIns="0" tIns="12700" rIns="0" bIns="0" rtlCol="0">
            <a:spAutoFit/>
          </a:bodyPr>
          <a:lstStyle/>
          <a:p>
            <a:pPr marL="12700" algn="ctr">
              <a:spcBef>
                <a:spcPts val="100"/>
              </a:spcBef>
            </a:pPr>
            <a:r>
              <a:rPr sz="800" spc="-5" dirty="0">
                <a:solidFill>
                  <a:srgbClr val="000000"/>
                </a:solidFill>
                <a:latin typeface="Arial Narrow"/>
                <a:cs typeface="Arial Narrow"/>
              </a:rPr>
              <a:t>21</a:t>
            </a:r>
            <a:endParaRPr sz="800" dirty="0">
              <a:solidFill>
                <a:srgbClr val="000000"/>
              </a:solidFill>
              <a:latin typeface="Arial Narrow"/>
              <a:cs typeface="Arial Narrow"/>
            </a:endParaRPr>
          </a:p>
        </p:txBody>
      </p:sp>
      <p:sp>
        <p:nvSpPr>
          <p:cNvPr id="92" name="object 47">
            <a:extLst>
              <a:ext uri="{FF2B5EF4-FFF2-40B4-BE49-F238E27FC236}">
                <a16:creationId xmlns:a16="http://schemas.microsoft.com/office/drawing/2014/main" id="{9AD2ABBB-431C-4743-A014-C6EEBF531A35}"/>
              </a:ext>
            </a:extLst>
          </p:cNvPr>
          <p:cNvSpPr txBox="1"/>
          <p:nvPr/>
        </p:nvSpPr>
        <p:spPr>
          <a:xfrm>
            <a:off x="1177630" y="4646042"/>
            <a:ext cx="81244" cy="135935"/>
          </a:xfrm>
          <a:prstGeom prst="rect">
            <a:avLst/>
          </a:prstGeom>
        </p:spPr>
        <p:txBody>
          <a:bodyPr vert="horz" wrap="square" lIns="0" tIns="12700" rIns="0" bIns="0" rtlCol="0">
            <a:spAutoFit/>
          </a:bodyPr>
          <a:lstStyle/>
          <a:p>
            <a:pPr marL="12700" algn="ctr">
              <a:spcBef>
                <a:spcPts val="100"/>
              </a:spcBef>
            </a:pPr>
            <a:r>
              <a:rPr sz="800" dirty="0">
                <a:solidFill>
                  <a:srgbClr val="000000"/>
                </a:solidFill>
                <a:latin typeface="Arial Narrow"/>
                <a:cs typeface="Arial Narrow"/>
              </a:rPr>
              <a:t>0</a:t>
            </a:r>
          </a:p>
        </p:txBody>
      </p:sp>
      <p:sp>
        <p:nvSpPr>
          <p:cNvPr id="93" name="object 46">
            <a:extLst>
              <a:ext uri="{FF2B5EF4-FFF2-40B4-BE49-F238E27FC236}">
                <a16:creationId xmlns:a16="http://schemas.microsoft.com/office/drawing/2014/main" id="{3FA622A4-559B-4705-9B20-24F07103D71A}"/>
              </a:ext>
            </a:extLst>
          </p:cNvPr>
          <p:cNvSpPr txBox="1"/>
          <p:nvPr/>
        </p:nvSpPr>
        <p:spPr>
          <a:xfrm>
            <a:off x="3488240" y="4646042"/>
            <a:ext cx="137253" cy="135935"/>
          </a:xfrm>
          <a:prstGeom prst="rect">
            <a:avLst/>
          </a:prstGeom>
        </p:spPr>
        <p:txBody>
          <a:bodyPr vert="horz" wrap="square" lIns="0" tIns="12700" rIns="0" bIns="0" rtlCol="0">
            <a:spAutoFit/>
          </a:bodyPr>
          <a:lstStyle/>
          <a:p>
            <a:pPr marL="12700" algn="ctr">
              <a:spcBef>
                <a:spcPts val="100"/>
              </a:spcBef>
            </a:pPr>
            <a:r>
              <a:rPr lang="en-US" sz="800" spc="-5" dirty="0">
                <a:solidFill>
                  <a:srgbClr val="000000"/>
                </a:solidFill>
                <a:latin typeface="Arial Narrow"/>
                <a:cs typeface="Arial Narrow"/>
              </a:rPr>
              <a:t>24</a:t>
            </a:r>
            <a:endParaRPr lang="en-US" sz="800" dirty="0">
              <a:solidFill>
                <a:srgbClr val="000000"/>
              </a:solidFill>
              <a:latin typeface="Arial Narrow"/>
              <a:cs typeface="Arial Narrow"/>
            </a:endParaRPr>
          </a:p>
        </p:txBody>
      </p:sp>
      <p:grpSp>
        <p:nvGrpSpPr>
          <p:cNvPr id="21" name="Group 20">
            <a:extLst>
              <a:ext uri="{FF2B5EF4-FFF2-40B4-BE49-F238E27FC236}">
                <a16:creationId xmlns:a16="http://schemas.microsoft.com/office/drawing/2014/main" id="{469C7CE0-AE25-4165-BD68-1EBC8FD93023}"/>
              </a:ext>
            </a:extLst>
          </p:cNvPr>
          <p:cNvGrpSpPr/>
          <p:nvPr/>
        </p:nvGrpSpPr>
        <p:grpSpPr>
          <a:xfrm>
            <a:off x="1218116" y="2949297"/>
            <a:ext cx="2725227" cy="1407027"/>
            <a:chOff x="877658" y="467696"/>
            <a:chExt cx="4528205" cy="2145439"/>
          </a:xfrm>
        </p:grpSpPr>
        <p:sp>
          <p:nvSpPr>
            <p:cNvPr id="65" name="object 10">
              <a:extLst>
                <a:ext uri="{FF2B5EF4-FFF2-40B4-BE49-F238E27FC236}">
                  <a16:creationId xmlns:a16="http://schemas.microsoft.com/office/drawing/2014/main" id="{158406A9-B76C-4442-BE6E-CCB5AD568210}"/>
                </a:ext>
              </a:extLst>
            </p:cNvPr>
            <p:cNvSpPr/>
            <p:nvPr/>
          </p:nvSpPr>
          <p:spPr>
            <a:xfrm>
              <a:off x="877658" y="467696"/>
              <a:ext cx="4487545" cy="2109470"/>
            </a:xfrm>
            <a:custGeom>
              <a:avLst/>
              <a:gdLst/>
              <a:ahLst/>
              <a:cxnLst/>
              <a:rect l="l" t="t" r="r" b="b"/>
              <a:pathLst>
                <a:path w="4487545" h="2109470">
                  <a:moveTo>
                    <a:pt x="0" y="0"/>
                  </a:moveTo>
                  <a:lnTo>
                    <a:pt x="199720" y="0"/>
                  </a:lnTo>
                  <a:lnTo>
                    <a:pt x="199720" y="42138"/>
                  </a:lnTo>
                  <a:lnTo>
                    <a:pt x="310349" y="42138"/>
                  </a:lnTo>
                  <a:lnTo>
                    <a:pt x="310349" y="82448"/>
                  </a:lnTo>
                  <a:lnTo>
                    <a:pt x="412750" y="82448"/>
                  </a:lnTo>
                  <a:lnTo>
                    <a:pt x="412750" y="168313"/>
                  </a:lnTo>
                  <a:lnTo>
                    <a:pt x="433362" y="168313"/>
                  </a:lnTo>
                  <a:lnTo>
                    <a:pt x="433362" y="209931"/>
                  </a:lnTo>
                  <a:lnTo>
                    <a:pt x="514451" y="209931"/>
                  </a:lnTo>
                  <a:lnTo>
                    <a:pt x="514451" y="258114"/>
                  </a:lnTo>
                  <a:lnTo>
                    <a:pt x="548805" y="258114"/>
                  </a:lnTo>
                  <a:lnTo>
                    <a:pt x="548805" y="294030"/>
                  </a:lnTo>
                  <a:lnTo>
                    <a:pt x="594842" y="294030"/>
                  </a:lnTo>
                  <a:lnTo>
                    <a:pt x="594842" y="348361"/>
                  </a:lnTo>
                  <a:lnTo>
                    <a:pt x="607910" y="348361"/>
                  </a:lnTo>
                  <a:lnTo>
                    <a:pt x="607910" y="384721"/>
                  </a:lnTo>
                  <a:lnTo>
                    <a:pt x="685558" y="384721"/>
                  </a:lnTo>
                  <a:lnTo>
                    <a:pt x="685558" y="428091"/>
                  </a:lnTo>
                  <a:lnTo>
                    <a:pt x="732967" y="428091"/>
                  </a:lnTo>
                  <a:lnTo>
                    <a:pt x="732967" y="472325"/>
                  </a:lnTo>
                  <a:lnTo>
                    <a:pt x="764578" y="472325"/>
                  </a:lnTo>
                  <a:lnTo>
                    <a:pt x="764578" y="553808"/>
                  </a:lnTo>
                  <a:lnTo>
                    <a:pt x="794131" y="553808"/>
                  </a:lnTo>
                  <a:lnTo>
                    <a:pt x="794131" y="565645"/>
                  </a:lnTo>
                  <a:lnTo>
                    <a:pt x="807872" y="565645"/>
                  </a:lnTo>
                  <a:lnTo>
                    <a:pt x="807872" y="601129"/>
                  </a:lnTo>
                  <a:lnTo>
                    <a:pt x="857351" y="601129"/>
                  </a:lnTo>
                  <a:lnTo>
                    <a:pt x="857351" y="687870"/>
                  </a:lnTo>
                  <a:lnTo>
                    <a:pt x="891019" y="687870"/>
                  </a:lnTo>
                  <a:lnTo>
                    <a:pt x="891019" y="726414"/>
                  </a:lnTo>
                  <a:lnTo>
                    <a:pt x="959738" y="726414"/>
                  </a:lnTo>
                  <a:lnTo>
                    <a:pt x="959738" y="775042"/>
                  </a:lnTo>
                  <a:lnTo>
                    <a:pt x="1060754" y="775042"/>
                  </a:lnTo>
                  <a:lnTo>
                    <a:pt x="1060754" y="820597"/>
                  </a:lnTo>
                  <a:lnTo>
                    <a:pt x="1149400" y="820597"/>
                  </a:lnTo>
                  <a:lnTo>
                    <a:pt x="1149400" y="863091"/>
                  </a:lnTo>
                  <a:lnTo>
                    <a:pt x="1184452" y="863091"/>
                  </a:lnTo>
                  <a:lnTo>
                    <a:pt x="1184452" y="924433"/>
                  </a:lnTo>
                  <a:lnTo>
                    <a:pt x="1208506" y="924433"/>
                  </a:lnTo>
                  <a:lnTo>
                    <a:pt x="1208506" y="955535"/>
                  </a:lnTo>
                  <a:lnTo>
                    <a:pt x="1222933" y="955535"/>
                  </a:lnTo>
                  <a:lnTo>
                    <a:pt x="1222933" y="997153"/>
                  </a:lnTo>
                  <a:lnTo>
                    <a:pt x="1238745" y="997153"/>
                  </a:lnTo>
                  <a:lnTo>
                    <a:pt x="1238745" y="1077315"/>
                  </a:lnTo>
                  <a:lnTo>
                    <a:pt x="1267599" y="1077315"/>
                  </a:lnTo>
                  <a:lnTo>
                    <a:pt x="1267599" y="1120686"/>
                  </a:lnTo>
                  <a:lnTo>
                    <a:pt x="1362430" y="1120686"/>
                  </a:lnTo>
                  <a:lnTo>
                    <a:pt x="1362430" y="1168882"/>
                  </a:lnTo>
                  <a:lnTo>
                    <a:pt x="1385100" y="1168882"/>
                  </a:lnTo>
                  <a:lnTo>
                    <a:pt x="1385100" y="1210056"/>
                  </a:lnTo>
                  <a:lnTo>
                    <a:pt x="1433893" y="1210056"/>
                  </a:lnTo>
                  <a:lnTo>
                    <a:pt x="1433893" y="1256487"/>
                  </a:lnTo>
                  <a:lnTo>
                    <a:pt x="1475130" y="1256487"/>
                  </a:lnTo>
                  <a:lnTo>
                    <a:pt x="1475130" y="1301610"/>
                  </a:lnTo>
                  <a:lnTo>
                    <a:pt x="1501927" y="1301610"/>
                  </a:lnTo>
                  <a:lnTo>
                    <a:pt x="1501927" y="1350670"/>
                  </a:lnTo>
                  <a:lnTo>
                    <a:pt x="1521167" y="1350670"/>
                  </a:lnTo>
                  <a:lnTo>
                    <a:pt x="1521167" y="1387906"/>
                  </a:lnTo>
                  <a:lnTo>
                    <a:pt x="1566532" y="1387906"/>
                  </a:lnTo>
                  <a:lnTo>
                    <a:pt x="1566532" y="1428216"/>
                  </a:lnTo>
                  <a:lnTo>
                    <a:pt x="1803603" y="1428216"/>
                  </a:lnTo>
                  <a:lnTo>
                    <a:pt x="1803603" y="1475524"/>
                  </a:lnTo>
                  <a:lnTo>
                    <a:pt x="2138946" y="1475524"/>
                  </a:lnTo>
                  <a:lnTo>
                    <a:pt x="2138946" y="1522399"/>
                  </a:lnTo>
                  <a:lnTo>
                    <a:pt x="2171941" y="1522399"/>
                  </a:lnTo>
                  <a:lnTo>
                    <a:pt x="2171941" y="1567078"/>
                  </a:lnTo>
                  <a:lnTo>
                    <a:pt x="2281885" y="1567078"/>
                  </a:lnTo>
                  <a:lnTo>
                    <a:pt x="2281885" y="1610448"/>
                  </a:lnTo>
                  <a:lnTo>
                    <a:pt x="2393200" y="1610448"/>
                  </a:lnTo>
                  <a:lnTo>
                    <a:pt x="2393200" y="1656448"/>
                  </a:lnTo>
                  <a:lnTo>
                    <a:pt x="2408326" y="1656448"/>
                  </a:lnTo>
                  <a:lnTo>
                    <a:pt x="2408326" y="1709458"/>
                  </a:lnTo>
                  <a:lnTo>
                    <a:pt x="2450934" y="1709458"/>
                  </a:lnTo>
                  <a:lnTo>
                    <a:pt x="2450934" y="1748002"/>
                  </a:lnTo>
                  <a:lnTo>
                    <a:pt x="2710002" y="1748002"/>
                  </a:lnTo>
                  <a:lnTo>
                    <a:pt x="2710002" y="1793570"/>
                  </a:lnTo>
                  <a:lnTo>
                    <a:pt x="2832315" y="1793570"/>
                  </a:lnTo>
                  <a:lnTo>
                    <a:pt x="2832315" y="1835619"/>
                  </a:lnTo>
                  <a:lnTo>
                    <a:pt x="2930588" y="1835619"/>
                  </a:lnTo>
                  <a:lnTo>
                    <a:pt x="2930588" y="1887308"/>
                  </a:lnTo>
                  <a:lnTo>
                    <a:pt x="3033661" y="1887308"/>
                  </a:lnTo>
                  <a:lnTo>
                    <a:pt x="3033661" y="1928495"/>
                  </a:lnTo>
                  <a:lnTo>
                    <a:pt x="3331895" y="1928495"/>
                  </a:lnTo>
                  <a:lnTo>
                    <a:pt x="3331895" y="1980628"/>
                  </a:lnTo>
                  <a:lnTo>
                    <a:pt x="3442538" y="1980628"/>
                  </a:lnTo>
                  <a:lnTo>
                    <a:pt x="3442538" y="2047214"/>
                  </a:lnTo>
                  <a:lnTo>
                    <a:pt x="3451479" y="2047214"/>
                  </a:lnTo>
                  <a:lnTo>
                    <a:pt x="3451479" y="2108974"/>
                  </a:lnTo>
                  <a:lnTo>
                    <a:pt x="4487062" y="2108974"/>
                  </a:lnTo>
                </a:path>
              </a:pathLst>
            </a:custGeom>
            <a:ln w="19050">
              <a:solidFill>
                <a:srgbClr val="7F7F80"/>
              </a:solidFill>
              <a:miter lim="800000"/>
            </a:ln>
          </p:spPr>
          <p:txBody>
            <a:bodyPr wrap="square" lIns="0" tIns="0" rIns="0" bIns="0" rtlCol="0"/>
            <a:lstStyle/>
            <a:p>
              <a:endParaRPr sz="1200" dirty="0">
                <a:solidFill>
                  <a:srgbClr val="000000"/>
                </a:solidFill>
              </a:endParaRPr>
            </a:p>
          </p:txBody>
        </p:sp>
        <p:sp>
          <p:nvSpPr>
            <p:cNvPr id="66" name="Oval 65">
              <a:extLst>
                <a:ext uri="{FF2B5EF4-FFF2-40B4-BE49-F238E27FC236}">
                  <a16:creationId xmlns:a16="http://schemas.microsoft.com/office/drawing/2014/main" id="{3D1D5254-83D3-48B2-A606-0D9346473C29}"/>
                </a:ext>
              </a:extLst>
            </p:cNvPr>
            <p:cNvSpPr>
              <a:spLocks noChangeAspect="1"/>
            </p:cNvSpPr>
            <p:nvPr/>
          </p:nvSpPr>
          <p:spPr>
            <a:xfrm>
              <a:off x="5323567" y="2539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7" name="Oval 66">
              <a:extLst>
                <a:ext uri="{FF2B5EF4-FFF2-40B4-BE49-F238E27FC236}">
                  <a16:creationId xmlns:a16="http://schemas.microsoft.com/office/drawing/2014/main" id="{829EFCD2-8B53-48A3-9EDC-8A869F7855E7}"/>
                </a:ext>
              </a:extLst>
            </p:cNvPr>
            <p:cNvSpPr>
              <a:spLocks noChangeAspect="1"/>
            </p:cNvSpPr>
            <p:nvPr/>
          </p:nvSpPr>
          <p:spPr>
            <a:xfrm>
              <a:off x="4840967" y="2539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8" name="Oval 67">
              <a:extLst>
                <a:ext uri="{FF2B5EF4-FFF2-40B4-BE49-F238E27FC236}">
                  <a16:creationId xmlns:a16="http://schemas.microsoft.com/office/drawing/2014/main" id="{F6B818A8-A207-49A7-BA52-55C10E4B6700}"/>
                </a:ext>
              </a:extLst>
            </p:cNvPr>
            <p:cNvSpPr>
              <a:spLocks noChangeAspect="1"/>
            </p:cNvSpPr>
            <p:nvPr/>
          </p:nvSpPr>
          <p:spPr>
            <a:xfrm>
              <a:off x="4599667" y="2539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9" name="Oval 68">
              <a:extLst>
                <a:ext uri="{FF2B5EF4-FFF2-40B4-BE49-F238E27FC236}">
                  <a16:creationId xmlns:a16="http://schemas.microsoft.com/office/drawing/2014/main" id="{6DB4B4ED-9D58-43A3-88BA-9C2C3A1C7013}"/>
                </a:ext>
              </a:extLst>
            </p:cNvPr>
            <p:cNvSpPr>
              <a:spLocks noChangeAspect="1"/>
            </p:cNvSpPr>
            <p:nvPr/>
          </p:nvSpPr>
          <p:spPr>
            <a:xfrm>
              <a:off x="4456792" y="2539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0" name="Oval 69">
              <a:extLst>
                <a:ext uri="{FF2B5EF4-FFF2-40B4-BE49-F238E27FC236}">
                  <a16:creationId xmlns:a16="http://schemas.microsoft.com/office/drawing/2014/main" id="{359B93A0-B2BC-4289-BC0B-983FAA9FABFA}"/>
                </a:ext>
              </a:extLst>
            </p:cNvPr>
            <p:cNvSpPr>
              <a:spLocks noChangeAspect="1"/>
            </p:cNvSpPr>
            <p:nvPr/>
          </p:nvSpPr>
          <p:spPr>
            <a:xfrm>
              <a:off x="4513942" y="2539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1" name="Oval 70">
              <a:extLst>
                <a:ext uri="{FF2B5EF4-FFF2-40B4-BE49-F238E27FC236}">
                  <a16:creationId xmlns:a16="http://schemas.microsoft.com/office/drawing/2014/main" id="{D091EF73-F579-4590-8AB1-DE9C0CC8E8D8}"/>
                </a:ext>
              </a:extLst>
            </p:cNvPr>
            <p:cNvSpPr>
              <a:spLocks noChangeAspect="1"/>
            </p:cNvSpPr>
            <p:nvPr/>
          </p:nvSpPr>
          <p:spPr>
            <a:xfrm>
              <a:off x="4180567" y="24120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2" name="Oval 71">
              <a:extLst>
                <a:ext uri="{FF2B5EF4-FFF2-40B4-BE49-F238E27FC236}">
                  <a16:creationId xmlns:a16="http://schemas.microsoft.com/office/drawing/2014/main" id="{7D9E1418-C83A-4AAC-B4AA-6101A7B701EB}"/>
                </a:ext>
              </a:extLst>
            </p:cNvPr>
            <p:cNvSpPr>
              <a:spLocks noChangeAspect="1"/>
            </p:cNvSpPr>
            <p:nvPr/>
          </p:nvSpPr>
          <p:spPr>
            <a:xfrm>
              <a:off x="3977367" y="23612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3" name="Oval 72">
              <a:extLst>
                <a:ext uri="{FF2B5EF4-FFF2-40B4-BE49-F238E27FC236}">
                  <a16:creationId xmlns:a16="http://schemas.microsoft.com/office/drawing/2014/main" id="{05F83E94-73DD-425F-A079-FF829B4B9C16}"/>
                </a:ext>
              </a:extLst>
            </p:cNvPr>
            <p:cNvSpPr>
              <a:spLocks noChangeAspect="1"/>
            </p:cNvSpPr>
            <p:nvPr/>
          </p:nvSpPr>
          <p:spPr>
            <a:xfrm>
              <a:off x="3992580" y="23612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4" name="Oval 73">
              <a:extLst>
                <a:ext uri="{FF2B5EF4-FFF2-40B4-BE49-F238E27FC236}">
                  <a16:creationId xmlns:a16="http://schemas.microsoft.com/office/drawing/2014/main" id="{79EAA863-4C7E-4800-B038-1C45154FF44E}"/>
                </a:ext>
              </a:extLst>
            </p:cNvPr>
            <p:cNvSpPr>
              <a:spLocks noChangeAspect="1"/>
            </p:cNvSpPr>
            <p:nvPr/>
          </p:nvSpPr>
          <p:spPr>
            <a:xfrm>
              <a:off x="2782905" y="1907244"/>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5" name="Oval 74">
              <a:extLst>
                <a:ext uri="{FF2B5EF4-FFF2-40B4-BE49-F238E27FC236}">
                  <a16:creationId xmlns:a16="http://schemas.microsoft.com/office/drawing/2014/main" id="{3785675B-EBF8-4783-B3A1-93331022DF7F}"/>
                </a:ext>
              </a:extLst>
            </p:cNvPr>
            <p:cNvSpPr>
              <a:spLocks noChangeAspect="1"/>
            </p:cNvSpPr>
            <p:nvPr/>
          </p:nvSpPr>
          <p:spPr>
            <a:xfrm>
              <a:off x="1430355" y="77376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76" name="Oval 75">
              <a:extLst>
                <a:ext uri="{FF2B5EF4-FFF2-40B4-BE49-F238E27FC236}">
                  <a16:creationId xmlns:a16="http://schemas.microsoft.com/office/drawing/2014/main" id="{73ADED82-4CDC-409D-B220-37337E4D7EE8}"/>
                </a:ext>
              </a:extLst>
            </p:cNvPr>
            <p:cNvSpPr>
              <a:spLocks noChangeAspect="1"/>
            </p:cNvSpPr>
            <p:nvPr/>
          </p:nvSpPr>
          <p:spPr>
            <a:xfrm>
              <a:off x="1373205" y="688044"/>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2" name="Group 21">
            <a:extLst>
              <a:ext uri="{FF2B5EF4-FFF2-40B4-BE49-F238E27FC236}">
                <a16:creationId xmlns:a16="http://schemas.microsoft.com/office/drawing/2014/main" id="{1090C264-7009-4BA3-BDFF-63720209E25C}"/>
              </a:ext>
            </a:extLst>
          </p:cNvPr>
          <p:cNvGrpSpPr/>
          <p:nvPr/>
        </p:nvGrpSpPr>
        <p:grpSpPr>
          <a:xfrm>
            <a:off x="3904953" y="3701822"/>
            <a:ext cx="192993" cy="48575"/>
            <a:chOff x="5314379" y="1488144"/>
            <a:chExt cx="320675" cy="74066"/>
          </a:xfrm>
        </p:grpSpPr>
        <p:sp>
          <p:nvSpPr>
            <p:cNvPr id="63" name="object 3">
              <a:extLst>
                <a:ext uri="{FF2B5EF4-FFF2-40B4-BE49-F238E27FC236}">
                  <a16:creationId xmlns:a16="http://schemas.microsoft.com/office/drawing/2014/main" id="{24B0EA06-A776-4C47-9298-38944501CC63}"/>
                </a:ext>
              </a:extLst>
            </p:cNvPr>
            <p:cNvSpPr/>
            <p:nvPr/>
          </p:nvSpPr>
          <p:spPr>
            <a:xfrm>
              <a:off x="5314379" y="1523459"/>
              <a:ext cx="320675" cy="0"/>
            </a:xfrm>
            <a:custGeom>
              <a:avLst/>
              <a:gdLst/>
              <a:ahLst/>
              <a:cxnLst/>
              <a:rect l="l" t="t" r="r" b="b"/>
              <a:pathLst>
                <a:path w="320675">
                  <a:moveTo>
                    <a:pt x="0" y="0"/>
                  </a:moveTo>
                  <a:lnTo>
                    <a:pt x="320090" y="0"/>
                  </a:lnTo>
                </a:path>
              </a:pathLst>
            </a:custGeom>
            <a:ln w="17754">
              <a:solidFill>
                <a:srgbClr val="7F7F80"/>
              </a:solidFill>
            </a:ln>
          </p:spPr>
          <p:txBody>
            <a:bodyPr wrap="square" lIns="0" tIns="0" rIns="0" bIns="0" rtlCol="0"/>
            <a:lstStyle/>
            <a:p>
              <a:endParaRPr sz="1200" dirty="0">
                <a:solidFill>
                  <a:srgbClr val="000000"/>
                </a:solidFill>
              </a:endParaRPr>
            </a:p>
          </p:txBody>
        </p:sp>
        <p:sp>
          <p:nvSpPr>
            <p:cNvPr id="64" name="Oval 63">
              <a:extLst>
                <a:ext uri="{FF2B5EF4-FFF2-40B4-BE49-F238E27FC236}">
                  <a16:creationId xmlns:a16="http://schemas.microsoft.com/office/drawing/2014/main" id="{EC798F42-126E-4E22-9946-F3D5CE9024EF}"/>
                </a:ext>
              </a:extLst>
            </p:cNvPr>
            <p:cNvSpPr>
              <a:spLocks noChangeAspect="1"/>
            </p:cNvSpPr>
            <p:nvPr/>
          </p:nvSpPr>
          <p:spPr>
            <a:xfrm>
              <a:off x="5434044" y="1488144"/>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3" name="Group 22">
            <a:extLst>
              <a:ext uri="{FF2B5EF4-FFF2-40B4-BE49-F238E27FC236}">
                <a16:creationId xmlns:a16="http://schemas.microsoft.com/office/drawing/2014/main" id="{3775B051-DF01-433B-8EF9-D8CCB6C71C11}"/>
              </a:ext>
            </a:extLst>
          </p:cNvPr>
          <p:cNvGrpSpPr/>
          <p:nvPr/>
        </p:nvGrpSpPr>
        <p:grpSpPr>
          <a:xfrm>
            <a:off x="1218115" y="2949298"/>
            <a:ext cx="2444871" cy="1179921"/>
            <a:chOff x="877658" y="467696"/>
            <a:chExt cx="4062366" cy="1799149"/>
          </a:xfrm>
        </p:grpSpPr>
        <p:sp>
          <p:nvSpPr>
            <p:cNvPr id="47" name="object 9">
              <a:extLst>
                <a:ext uri="{FF2B5EF4-FFF2-40B4-BE49-F238E27FC236}">
                  <a16:creationId xmlns:a16="http://schemas.microsoft.com/office/drawing/2014/main" id="{2D001589-0054-4E47-970D-1DA5B4FE67A5}"/>
                </a:ext>
              </a:extLst>
            </p:cNvPr>
            <p:cNvSpPr/>
            <p:nvPr/>
          </p:nvSpPr>
          <p:spPr>
            <a:xfrm>
              <a:off x="877658" y="467696"/>
              <a:ext cx="4010025" cy="1765300"/>
            </a:xfrm>
            <a:custGeom>
              <a:avLst/>
              <a:gdLst/>
              <a:ahLst/>
              <a:cxnLst/>
              <a:rect l="l" t="t" r="r" b="b"/>
              <a:pathLst>
                <a:path w="4010025" h="1765300">
                  <a:moveTo>
                    <a:pt x="0" y="0"/>
                  </a:moveTo>
                  <a:lnTo>
                    <a:pt x="508762" y="0"/>
                  </a:lnTo>
                  <a:lnTo>
                    <a:pt x="508762" y="39890"/>
                  </a:lnTo>
                  <a:lnTo>
                    <a:pt x="574001" y="39890"/>
                  </a:lnTo>
                  <a:lnTo>
                    <a:pt x="574001" y="97180"/>
                  </a:lnTo>
                  <a:lnTo>
                    <a:pt x="605764" y="97180"/>
                  </a:lnTo>
                  <a:lnTo>
                    <a:pt x="605764" y="119545"/>
                  </a:lnTo>
                  <a:lnTo>
                    <a:pt x="649554" y="119545"/>
                  </a:lnTo>
                  <a:lnTo>
                    <a:pt x="649554" y="152285"/>
                  </a:lnTo>
                  <a:lnTo>
                    <a:pt x="767168" y="152285"/>
                  </a:lnTo>
                  <a:lnTo>
                    <a:pt x="767168" y="194856"/>
                  </a:lnTo>
                  <a:lnTo>
                    <a:pt x="823836" y="194856"/>
                  </a:lnTo>
                  <a:lnTo>
                    <a:pt x="823836" y="230860"/>
                  </a:lnTo>
                  <a:lnTo>
                    <a:pt x="932865" y="230860"/>
                  </a:lnTo>
                  <a:lnTo>
                    <a:pt x="932865" y="266331"/>
                  </a:lnTo>
                  <a:lnTo>
                    <a:pt x="1170673" y="266331"/>
                  </a:lnTo>
                  <a:lnTo>
                    <a:pt x="1170673" y="307797"/>
                  </a:lnTo>
                  <a:lnTo>
                    <a:pt x="1276273" y="307797"/>
                  </a:lnTo>
                  <a:lnTo>
                    <a:pt x="1276273" y="343814"/>
                  </a:lnTo>
                  <a:lnTo>
                    <a:pt x="1301165" y="343814"/>
                  </a:lnTo>
                  <a:lnTo>
                    <a:pt x="1301165" y="379831"/>
                  </a:lnTo>
                  <a:lnTo>
                    <a:pt x="1425651" y="379831"/>
                  </a:lnTo>
                  <a:lnTo>
                    <a:pt x="1425651" y="420751"/>
                  </a:lnTo>
                  <a:lnTo>
                    <a:pt x="1543278" y="420751"/>
                  </a:lnTo>
                  <a:lnTo>
                    <a:pt x="1543278" y="455129"/>
                  </a:lnTo>
                  <a:lnTo>
                    <a:pt x="1582762" y="455129"/>
                  </a:lnTo>
                  <a:lnTo>
                    <a:pt x="1582762" y="500418"/>
                  </a:lnTo>
                  <a:lnTo>
                    <a:pt x="1672907" y="500418"/>
                  </a:lnTo>
                  <a:lnTo>
                    <a:pt x="1672907" y="539165"/>
                  </a:lnTo>
                  <a:lnTo>
                    <a:pt x="1751025" y="539165"/>
                  </a:lnTo>
                  <a:lnTo>
                    <a:pt x="1751025" y="612825"/>
                  </a:lnTo>
                  <a:lnTo>
                    <a:pt x="1821433" y="612825"/>
                  </a:lnTo>
                  <a:lnTo>
                    <a:pt x="1821433" y="690308"/>
                  </a:lnTo>
                  <a:lnTo>
                    <a:pt x="1835162" y="690308"/>
                  </a:lnTo>
                  <a:lnTo>
                    <a:pt x="1835162" y="736688"/>
                  </a:lnTo>
                  <a:lnTo>
                    <a:pt x="1868652" y="736688"/>
                  </a:lnTo>
                  <a:lnTo>
                    <a:pt x="1868652" y="772693"/>
                  </a:lnTo>
                  <a:lnTo>
                    <a:pt x="1890979" y="772693"/>
                  </a:lnTo>
                  <a:lnTo>
                    <a:pt x="1890979" y="809802"/>
                  </a:lnTo>
                  <a:lnTo>
                    <a:pt x="2108187" y="809802"/>
                  </a:lnTo>
                  <a:lnTo>
                    <a:pt x="2108187" y="853452"/>
                  </a:lnTo>
                  <a:lnTo>
                    <a:pt x="2145957" y="853452"/>
                  </a:lnTo>
                  <a:lnTo>
                    <a:pt x="2145957" y="887285"/>
                  </a:lnTo>
                  <a:lnTo>
                    <a:pt x="2236101" y="887285"/>
                  </a:lnTo>
                  <a:lnTo>
                    <a:pt x="2236101" y="924941"/>
                  </a:lnTo>
                  <a:lnTo>
                    <a:pt x="2260130" y="924941"/>
                  </a:lnTo>
                  <a:lnTo>
                    <a:pt x="2260130" y="932573"/>
                  </a:lnTo>
                  <a:lnTo>
                    <a:pt x="2283320" y="932573"/>
                  </a:lnTo>
                  <a:lnTo>
                    <a:pt x="2283320" y="963129"/>
                  </a:lnTo>
                  <a:lnTo>
                    <a:pt x="2313368" y="963129"/>
                  </a:lnTo>
                  <a:lnTo>
                    <a:pt x="2313368" y="1045527"/>
                  </a:lnTo>
                  <a:lnTo>
                    <a:pt x="2383764" y="1045527"/>
                  </a:lnTo>
                  <a:lnTo>
                    <a:pt x="2383764" y="1071714"/>
                  </a:lnTo>
                  <a:lnTo>
                    <a:pt x="2410371" y="1071714"/>
                  </a:lnTo>
                  <a:lnTo>
                    <a:pt x="2410371" y="1125740"/>
                  </a:lnTo>
                  <a:lnTo>
                    <a:pt x="2528849" y="1125740"/>
                  </a:lnTo>
                  <a:lnTo>
                    <a:pt x="2528849" y="1158468"/>
                  </a:lnTo>
                  <a:lnTo>
                    <a:pt x="2637028" y="1158468"/>
                  </a:lnTo>
                  <a:lnTo>
                    <a:pt x="2637028" y="1201585"/>
                  </a:lnTo>
                  <a:lnTo>
                    <a:pt x="2690253" y="1201585"/>
                  </a:lnTo>
                  <a:lnTo>
                    <a:pt x="2690253" y="1240421"/>
                  </a:lnTo>
                  <a:lnTo>
                    <a:pt x="2833624" y="1240421"/>
                  </a:lnTo>
                  <a:lnTo>
                    <a:pt x="2833624" y="1317802"/>
                  </a:lnTo>
                  <a:lnTo>
                    <a:pt x="2873121" y="1317802"/>
                  </a:lnTo>
                  <a:lnTo>
                    <a:pt x="2873121" y="1361465"/>
                  </a:lnTo>
                  <a:lnTo>
                    <a:pt x="3061131" y="1361465"/>
                  </a:lnTo>
                  <a:lnTo>
                    <a:pt x="3061131" y="1401292"/>
                  </a:lnTo>
                  <a:lnTo>
                    <a:pt x="3218243" y="1401292"/>
                  </a:lnTo>
                  <a:lnTo>
                    <a:pt x="3218243" y="1445488"/>
                  </a:lnTo>
                  <a:lnTo>
                    <a:pt x="3262033" y="1445488"/>
                  </a:lnTo>
                  <a:lnTo>
                    <a:pt x="3262033" y="1529524"/>
                  </a:lnTo>
                  <a:lnTo>
                    <a:pt x="3353041" y="1529524"/>
                  </a:lnTo>
                  <a:lnTo>
                    <a:pt x="3353041" y="1583537"/>
                  </a:lnTo>
                  <a:lnTo>
                    <a:pt x="3602164" y="1583537"/>
                  </a:lnTo>
                  <a:lnTo>
                    <a:pt x="3602164" y="1765249"/>
                  </a:lnTo>
                  <a:lnTo>
                    <a:pt x="4009796" y="1765249"/>
                  </a:lnTo>
                </a:path>
              </a:pathLst>
            </a:custGeom>
            <a:ln w="19050">
              <a:solidFill>
                <a:srgbClr val="E36C42"/>
              </a:solidFill>
              <a:miter lim="800000"/>
            </a:ln>
          </p:spPr>
          <p:txBody>
            <a:bodyPr wrap="square" lIns="0" tIns="0" rIns="0" bIns="0" rtlCol="0"/>
            <a:lstStyle/>
            <a:p>
              <a:endParaRPr sz="1200" dirty="0">
                <a:solidFill>
                  <a:srgbClr val="000000"/>
                </a:solidFill>
              </a:endParaRPr>
            </a:p>
          </p:txBody>
        </p:sp>
        <p:sp>
          <p:nvSpPr>
            <p:cNvPr id="48" name="Oval 47">
              <a:extLst>
                <a:ext uri="{FF2B5EF4-FFF2-40B4-BE49-F238E27FC236}">
                  <a16:creationId xmlns:a16="http://schemas.microsoft.com/office/drawing/2014/main" id="{37C9B029-8A2F-42FC-A898-F6AE8881AD8E}"/>
                </a:ext>
              </a:extLst>
            </p:cNvPr>
            <p:cNvSpPr>
              <a:spLocks noChangeAspect="1"/>
            </p:cNvSpPr>
            <p:nvPr/>
          </p:nvSpPr>
          <p:spPr>
            <a:xfrm>
              <a:off x="4857728" y="2192779"/>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9" name="Oval 48">
              <a:extLst>
                <a:ext uri="{FF2B5EF4-FFF2-40B4-BE49-F238E27FC236}">
                  <a16:creationId xmlns:a16="http://schemas.microsoft.com/office/drawing/2014/main" id="{1F73DA47-7058-417F-9615-C2E6183D1831}"/>
                </a:ext>
              </a:extLst>
            </p:cNvPr>
            <p:cNvSpPr>
              <a:spLocks noChangeAspect="1"/>
            </p:cNvSpPr>
            <p:nvPr/>
          </p:nvSpPr>
          <p:spPr>
            <a:xfrm>
              <a:off x="4664053" y="2192779"/>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0" name="Oval 49">
              <a:extLst>
                <a:ext uri="{FF2B5EF4-FFF2-40B4-BE49-F238E27FC236}">
                  <a16:creationId xmlns:a16="http://schemas.microsoft.com/office/drawing/2014/main" id="{6A5EDA1B-BF5A-4105-AA24-05B359675E47}"/>
                </a:ext>
              </a:extLst>
            </p:cNvPr>
            <p:cNvSpPr>
              <a:spLocks noChangeAspect="1"/>
            </p:cNvSpPr>
            <p:nvPr/>
          </p:nvSpPr>
          <p:spPr>
            <a:xfrm>
              <a:off x="4559278" y="2192779"/>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1" name="Oval 50">
              <a:extLst>
                <a:ext uri="{FF2B5EF4-FFF2-40B4-BE49-F238E27FC236}">
                  <a16:creationId xmlns:a16="http://schemas.microsoft.com/office/drawing/2014/main" id="{F0301F56-339C-428D-9AF2-882A523DAB31}"/>
                </a:ext>
              </a:extLst>
            </p:cNvPr>
            <p:cNvSpPr>
              <a:spLocks noChangeAspect="1"/>
            </p:cNvSpPr>
            <p:nvPr/>
          </p:nvSpPr>
          <p:spPr>
            <a:xfrm>
              <a:off x="4581503" y="2192779"/>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2" name="Oval 51">
              <a:extLst>
                <a:ext uri="{FF2B5EF4-FFF2-40B4-BE49-F238E27FC236}">
                  <a16:creationId xmlns:a16="http://schemas.microsoft.com/office/drawing/2014/main" id="{8A164D4D-17C6-47AB-AAB4-48DBA33D8259}"/>
                </a:ext>
              </a:extLst>
            </p:cNvPr>
            <p:cNvSpPr>
              <a:spLocks noChangeAspect="1"/>
            </p:cNvSpPr>
            <p:nvPr/>
          </p:nvSpPr>
          <p:spPr>
            <a:xfrm>
              <a:off x="4397353" y="20181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3" name="Oval 52">
              <a:extLst>
                <a:ext uri="{FF2B5EF4-FFF2-40B4-BE49-F238E27FC236}">
                  <a16:creationId xmlns:a16="http://schemas.microsoft.com/office/drawing/2014/main" id="{DB2A1D26-7027-4462-AD17-A8F2CCC4C4D7}"/>
                </a:ext>
              </a:extLst>
            </p:cNvPr>
            <p:cNvSpPr>
              <a:spLocks noChangeAspect="1"/>
            </p:cNvSpPr>
            <p:nvPr/>
          </p:nvSpPr>
          <p:spPr>
            <a:xfrm>
              <a:off x="4194153" y="20181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4" name="Oval 53">
              <a:extLst>
                <a:ext uri="{FF2B5EF4-FFF2-40B4-BE49-F238E27FC236}">
                  <a16:creationId xmlns:a16="http://schemas.microsoft.com/office/drawing/2014/main" id="{27041899-F313-454D-A9D9-040C3EED6B13}"/>
                </a:ext>
              </a:extLst>
            </p:cNvPr>
            <p:cNvSpPr>
              <a:spLocks noChangeAspect="1"/>
            </p:cNvSpPr>
            <p:nvPr/>
          </p:nvSpPr>
          <p:spPr>
            <a:xfrm>
              <a:off x="4264003" y="20181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5" name="Oval 54">
              <a:extLst>
                <a:ext uri="{FF2B5EF4-FFF2-40B4-BE49-F238E27FC236}">
                  <a16:creationId xmlns:a16="http://schemas.microsoft.com/office/drawing/2014/main" id="{E8DCE1F1-7BF4-4321-A3AD-3B93F9B92320}"/>
                </a:ext>
              </a:extLst>
            </p:cNvPr>
            <p:cNvSpPr>
              <a:spLocks noChangeAspect="1"/>
            </p:cNvSpPr>
            <p:nvPr/>
          </p:nvSpPr>
          <p:spPr>
            <a:xfrm>
              <a:off x="4321153" y="20181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6" name="Oval 55">
              <a:extLst>
                <a:ext uri="{FF2B5EF4-FFF2-40B4-BE49-F238E27FC236}">
                  <a16:creationId xmlns:a16="http://schemas.microsoft.com/office/drawing/2014/main" id="{292B9C38-AA19-4D74-BD4F-EE5BBD774202}"/>
                </a:ext>
              </a:extLst>
            </p:cNvPr>
            <p:cNvSpPr>
              <a:spLocks noChangeAspect="1"/>
            </p:cNvSpPr>
            <p:nvPr/>
          </p:nvSpPr>
          <p:spPr>
            <a:xfrm>
              <a:off x="4181453" y="19673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7" name="Oval 56">
              <a:extLst>
                <a:ext uri="{FF2B5EF4-FFF2-40B4-BE49-F238E27FC236}">
                  <a16:creationId xmlns:a16="http://schemas.microsoft.com/office/drawing/2014/main" id="{F7345E28-1A94-4D9A-9D3E-8ACB25069D45}"/>
                </a:ext>
              </a:extLst>
            </p:cNvPr>
            <p:cNvSpPr>
              <a:spLocks noChangeAspect="1"/>
            </p:cNvSpPr>
            <p:nvPr/>
          </p:nvSpPr>
          <p:spPr>
            <a:xfrm>
              <a:off x="4114778" y="19673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8" name="Oval 57">
              <a:extLst>
                <a:ext uri="{FF2B5EF4-FFF2-40B4-BE49-F238E27FC236}">
                  <a16:creationId xmlns:a16="http://schemas.microsoft.com/office/drawing/2014/main" id="{C1CF7035-6AA9-4F45-97C3-8E054B625864}"/>
                </a:ext>
              </a:extLst>
            </p:cNvPr>
            <p:cNvSpPr>
              <a:spLocks noChangeAspect="1"/>
            </p:cNvSpPr>
            <p:nvPr/>
          </p:nvSpPr>
          <p:spPr>
            <a:xfrm>
              <a:off x="4063978" y="1875279"/>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59" name="Oval 58">
              <a:extLst>
                <a:ext uri="{FF2B5EF4-FFF2-40B4-BE49-F238E27FC236}">
                  <a16:creationId xmlns:a16="http://schemas.microsoft.com/office/drawing/2014/main" id="{72EC5D3E-345F-41A3-9C7D-A8B765912555}"/>
                </a:ext>
              </a:extLst>
            </p:cNvPr>
            <p:cNvSpPr>
              <a:spLocks noChangeAspect="1"/>
            </p:cNvSpPr>
            <p:nvPr/>
          </p:nvSpPr>
          <p:spPr>
            <a:xfrm>
              <a:off x="4032228" y="18276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0" name="Oval 59">
              <a:extLst>
                <a:ext uri="{FF2B5EF4-FFF2-40B4-BE49-F238E27FC236}">
                  <a16:creationId xmlns:a16="http://schemas.microsoft.com/office/drawing/2014/main" id="{5CB281FC-6B7A-4CB6-B277-294792442824}"/>
                </a:ext>
              </a:extLst>
            </p:cNvPr>
            <p:cNvSpPr>
              <a:spLocks noChangeAspect="1"/>
            </p:cNvSpPr>
            <p:nvPr/>
          </p:nvSpPr>
          <p:spPr>
            <a:xfrm>
              <a:off x="3819503" y="17895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1" name="Oval 60">
              <a:extLst>
                <a:ext uri="{FF2B5EF4-FFF2-40B4-BE49-F238E27FC236}">
                  <a16:creationId xmlns:a16="http://schemas.microsoft.com/office/drawing/2014/main" id="{20A74015-E0E0-47B8-B073-71EF7808EA8D}"/>
                </a:ext>
              </a:extLst>
            </p:cNvPr>
            <p:cNvSpPr>
              <a:spLocks noChangeAspect="1"/>
            </p:cNvSpPr>
            <p:nvPr/>
          </p:nvSpPr>
          <p:spPr>
            <a:xfrm>
              <a:off x="2981303" y="131330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62" name="Oval 61">
              <a:extLst>
                <a:ext uri="{FF2B5EF4-FFF2-40B4-BE49-F238E27FC236}">
                  <a16:creationId xmlns:a16="http://schemas.microsoft.com/office/drawing/2014/main" id="{0DB989EF-E240-4207-9355-118CED9EC8BA}"/>
                </a:ext>
              </a:extLst>
            </p:cNvPr>
            <p:cNvSpPr>
              <a:spLocks noChangeAspect="1"/>
            </p:cNvSpPr>
            <p:nvPr/>
          </p:nvSpPr>
          <p:spPr>
            <a:xfrm>
              <a:off x="2200253" y="811654"/>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4" name="Group 23">
            <a:extLst>
              <a:ext uri="{FF2B5EF4-FFF2-40B4-BE49-F238E27FC236}">
                <a16:creationId xmlns:a16="http://schemas.microsoft.com/office/drawing/2014/main" id="{B774CD40-ACA6-44F9-80C5-A458E793F288}"/>
              </a:ext>
            </a:extLst>
          </p:cNvPr>
          <p:cNvGrpSpPr/>
          <p:nvPr/>
        </p:nvGrpSpPr>
        <p:grpSpPr>
          <a:xfrm>
            <a:off x="3904953" y="3539591"/>
            <a:ext cx="192993" cy="48575"/>
            <a:chOff x="5314379" y="1352635"/>
            <a:chExt cx="320675" cy="74066"/>
          </a:xfrm>
        </p:grpSpPr>
        <p:sp>
          <p:nvSpPr>
            <p:cNvPr id="45" name="bk object 18">
              <a:extLst>
                <a:ext uri="{FF2B5EF4-FFF2-40B4-BE49-F238E27FC236}">
                  <a16:creationId xmlns:a16="http://schemas.microsoft.com/office/drawing/2014/main" id="{B694CADE-FF4D-4FCE-B927-A31B5F5CD6F2}"/>
                </a:ext>
              </a:extLst>
            </p:cNvPr>
            <p:cNvSpPr/>
            <p:nvPr/>
          </p:nvSpPr>
          <p:spPr>
            <a:xfrm>
              <a:off x="5314379" y="1391647"/>
              <a:ext cx="320675" cy="0"/>
            </a:xfrm>
            <a:custGeom>
              <a:avLst/>
              <a:gdLst/>
              <a:ahLst/>
              <a:cxnLst/>
              <a:rect l="l" t="t" r="r" b="b"/>
              <a:pathLst>
                <a:path w="320675">
                  <a:moveTo>
                    <a:pt x="0" y="0"/>
                  </a:moveTo>
                  <a:lnTo>
                    <a:pt x="320090" y="0"/>
                  </a:lnTo>
                </a:path>
              </a:pathLst>
            </a:custGeom>
            <a:ln w="17754">
              <a:solidFill>
                <a:srgbClr val="E36C42"/>
              </a:solidFill>
            </a:ln>
          </p:spPr>
          <p:txBody>
            <a:bodyPr wrap="square" lIns="0" tIns="0" rIns="0" bIns="0" rtlCol="0"/>
            <a:lstStyle/>
            <a:p>
              <a:endParaRPr sz="1200" dirty="0">
                <a:solidFill>
                  <a:srgbClr val="000000"/>
                </a:solidFill>
              </a:endParaRPr>
            </a:p>
          </p:txBody>
        </p:sp>
        <p:sp>
          <p:nvSpPr>
            <p:cNvPr id="46" name="Oval 45">
              <a:extLst>
                <a:ext uri="{FF2B5EF4-FFF2-40B4-BE49-F238E27FC236}">
                  <a16:creationId xmlns:a16="http://schemas.microsoft.com/office/drawing/2014/main" id="{5F9B2783-0AD3-4348-8E17-3C1E7D14E2F5}"/>
                </a:ext>
              </a:extLst>
            </p:cNvPr>
            <p:cNvSpPr>
              <a:spLocks noChangeAspect="1"/>
            </p:cNvSpPr>
            <p:nvPr/>
          </p:nvSpPr>
          <p:spPr>
            <a:xfrm>
              <a:off x="5430392" y="1352635"/>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5" name="Group 24">
            <a:extLst>
              <a:ext uri="{FF2B5EF4-FFF2-40B4-BE49-F238E27FC236}">
                <a16:creationId xmlns:a16="http://schemas.microsoft.com/office/drawing/2014/main" id="{DB7549C1-B4BE-4D32-965E-AA985238FEDC}"/>
              </a:ext>
            </a:extLst>
          </p:cNvPr>
          <p:cNvGrpSpPr/>
          <p:nvPr/>
        </p:nvGrpSpPr>
        <p:grpSpPr>
          <a:xfrm>
            <a:off x="3904953" y="3377359"/>
            <a:ext cx="192993" cy="48575"/>
            <a:chOff x="5314379" y="1224200"/>
            <a:chExt cx="320675" cy="74066"/>
          </a:xfrm>
        </p:grpSpPr>
        <p:sp>
          <p:nvSpPr>
            <p:cNvPr id="43" name="bk object 16">
              <a:extLst>
                <a:ext uri="{FF2B5EF4-FFF2-40B4-BE49-F238E27FC236}">
                  <a16:creationId xmlns:a16="http://schemas.microsoft.com/office/drawing/2014/main" id="{988B3014-FDFF-47F8-ACF0-2D9410C024B0}"/>
                </a:ext>
              </a:extLst>
            </p:cNvPr>
            <p:cNvSpPr/>
            <p:nvPr/>
          </p:nvSpPr>
          <p:spPr>
            <a:xfrm>
              <a:off x="5314379" y="1259841"/>
              <a:ext cx="320675" cy="0"/>
            </a:xfrm>
            <a:custGeom>
              <a:avLst/>
              <a:gdLst/>
              <a:ahLst/>
              <a:cxnLst/>
              <a:rect l="l" t="t" r="r" b="b"/>
              <a:pathLst>
                <a:path w="320675">
                  <a:moveTo>
                    <a:pt x="0" y="0"/>
                  </a:moveTo>
                  <a:lnTo>
                    <a:pt x="320090" y="0"/>
                  </a:lnTo>
                </a:path>
              </a:pathLst>
            </a:custGeom>
            <a:ln w="17754">
              <a:solidFill>
                <a:srgbClr val="02A67A"/>
              </a:solidFill>
            </a:ln>
          </p:spPr>
          <p:txBody>
            <a:bodyPr wrap="square" lIns="0" tIns="0" rIns="0" bIns="0" rtlCol="0"/>
            <a:lstStyle/>
            <a:p>
              <a:endParaRPr sz="1200" dirty="0">
                <a:solidFill>
                  <a:srgbClr val="000000"/>
                </a:solidFill>
              </a:endParaRPr>
            </a:p>
          </p:txBody>
        </p:sp>
        <p:sp>
          <p:nvSpPr>
            <p:cNvPr id="44" name="Oval 43">
              <a:extLst>
                <a:ext uri="{FF2B5EF4-FFF2-40B4-BE49-F238E27FC236}">
                  <a16:creationId xmlns:a16="http://schemas.microsoft.com/office/drawing/2014/main" id="{98A27E90-76E0-483F-9E23-01048A789FB6}"/>
                </a:ext>
              </a:extLst>
            </p:cNvPr>
            <p:cNvSpPr>
              <a:spLocks noChangeAspect="1"/>
            </p:cNvSpPr>
            <p:nvPr/>
          </p:nvSpPr>
          <p:spPr>
            <a:xfrm>
              <a:off x="5432532" y="1224200"/>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6" name="Group 25">
            <a:extLst>
              <a:ext uri="{FF2B5EF4-FFF2-40B4-BE49-F238E27FC236}">
                <a16:creationId xmlns:a16="http://schemas.microsoft.com/office/drawing/2014/main" id="{9F8E4A1D-98A2-4ED6-861B-505D444DE3BD}"/>
              </a:ext>
            </a:extLst>
          </p:cNvPr>
          <p:cNvGrpSpPr/>
          <p:nvPr/>
        </p:nvGrpSpPr>
        <p:grpSpPr>
          <a:xfrm>
            <a:off x="1218117" y="2924871"/>
            <a:ext cx="4450023" cy="204743"/>
            <a:chOff x="877658" y="430450"/>
            <a:chExt cx="7394105" cy="312191"/>
          </a:xfrm>
        </p:grpSpPr>
        <p:sp>
          <p:nvSpPr>
            <p:cNvPr id="29" name="object 9">
              <a:extLst>
                <a:ext uri="{FF2B5EF4-FFF2-40B4-BE49-F238E27FC236}">
                  <a16:creationId xmlns:a16="http://schemas.microsoft.com/office/drawing/2014/main" id="{CA394F95-AF6E-468F-8B13-99149288E181}"/>
                </a:ext>
              </a:extLst>
            </p:cNvPr>
            <p:cNvSpPr/>
            <p:nvPr/>
          </p:nvSpPr>
          <p:spPr>
            <a:xfrm>
              <a:off x="877658" y="467696"/>
              <a:ext cx="7365365" cy="239395"/>
            </a:xfrm>
            <a:custGeom>
              <a:avLst/>
              <a:gdLst/>
              <a:ahLst/>
              <a:cxnLst/>
              <a:rect l="l" t="t" r="r" b="b"/>
              <a:pathLst>
                <a:path w="7365365" h="239395">
                  <a:moveTo>
                    <a:pt x="0" y="0"/>
                  </a:moveTo>
                  <a:lnTo>
                    <a:pt x="2943618" y="0"/>
                  </a:lnTo>
                  <a:lnTo>
                    <a:pt x="2943618" y="119926"/>
                  </a:lnTo>
                  <a:lnTo>
                    <a:pt x="3049955" y="119926"/>
                  </a:lnTo>
                  <a:lnTo>
                    <a:pt x="3049955" y="238823"/>
                  </a:lnTo>
                  <a:lnTo>
                    <a:pt x="7365288" y="238823"/>
                  </a:lnTo>
                </a:path>
              </a:pathLst>
            </a:custGeom>
            <a:ln w="19050">
              <a:solidFill>
                <a:srgbClr val="02A67A"/>
              </a:solidFill>
              <a:miter lim="800000"/>
            </a:ln>
          </p:spPr>
          <p:txBody>
            <a:bodyPr wrap="square" lIns="0" tIns="0" rIns="0" bIns="0" rtlCol="0"/>
            <a:lstStyle/>
            <a:p>
              <a:endParaRPr sz="1200" dirty="0">
                <a:solidFill>
                  <a:srgbClr val="000000"/>
                </a:solidFill>
              </a:endParaRPr>
            </a:p>
          </p:txBody>
        </p:sp>
        <p:sp>
          <p:nvSpPr>
            <p:cNvPr id="30" name="Oval 29">
              <a:extLst>
                <a:ext uri="{FF2B5EF4-FFF2-40B4-BE49-F238E27FC236}">
                  <a16:creationId xmlns:a16="http://schemas.microsoft.com/office/drawing/2014/main" id="{9B819442-558F-48D9-9E4C-E8BDCE0473EA}"/>
                </a:ext>
              </a:extLst>
            </p:cNvPr>
            <p:cNvSpPr>
              <a:spLocks noChangeAspect="1"/>
            </p:cNvSpPr>
            <p:nvPr/>
          </p:nvSpPr>
          <p:spPr>
            <a:xfrm>
              <a:off x="81894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1" name="Oval 30">
              <a:extLst>
                <a:ext uri="{FF2B5EF4-FFF2-40B4-BE49-F238E27FC236}">
                  <a16:creationId xmlns:a16="http://schemas.microsoft.com/office/drawing/2014/main" id="{729DCBD8-09F2-4E2E-A8A4-085C8A00A754}"/>
                </a:ext>
              </a:extLst>
            </p:cNvPr>
            <p:cNvSpPr>
              <a:spLocks noChangeAspect="1"/>
            </p:cNvSpPr>
            <p:nvPr/>
          </p:nvSpPr>
          <p:spPr>
            <a:xfrm>
              <a:off x="48874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2" name="Oval 31">
              <a:extLst>
                <a:ext uri="{FF2B5EF4-FFF2-40B4-BE49-F238E27FC236}">
                  <a16:creationId xmlns:a16="http://schemas.microsoft.com/office/drawing/2014/main" id="{C363E983-53C4-4978-85D5-CD689BB5ED09}"/>
                </a:ext>
              </a:extLst>
            </p:cNvPr>
            <p:cNvSpPr>
              <a:spLocks noChangeAspect="1"/>
            </p:cNvSpPr>
            <p:nvPr/>
          </p:nvSpPr>
          <p:spPr>
            <a:xfrm>
              <a:off x="4852542"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3" name="Oval 32">
              <a:extLst>
                <a:ext uri="{FF2B5EF4-FFF2-40B4-BE49-F238E27FC236}">
                  <a16:creationId xmlns:a16="http://schemas.microsoft.com/office/drawing/2014/main" id="{77797E37-ED6B-46CC-B048-ADAB8E064229}"/>
                </a:ext>
              </a:extLst>
            </p:cNvPr>
            <p:cNvSpPr>
              <a:spLocks noChangeAspect="1"/>
            </p:cNvSpPr>
            <p:nvPr/>
          </p:nvSpPr>
          <p:spPr>
            <a:xfrm>
              <a:off x="47731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4" name="Oval 33">
              <a:extLst>
                <a:ext uri="{FF2B5EF4-FFF2-40B4-BE49-F238E27FC236}">
                  <a16:creationId xmlns:a16="http://schemas.microsoft.com/office/drawing/2014/main" id="{42F02532-8C86-4F4F-90DD-2F958F71CE28}"/>
                </a:ext>
              </a:extLst>
            </p:cNvPr>
            <p:cNvSpPr>
              <a:spLocks noChangeAspect="1"/>
            </p:cNvSpPr>
            <p:nvPr/>
          </p:nvSpPr>
          <p:spPr>
            <a:xfrm>
              <a:off x="4744592"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5" name="Oval 34">
              <a:extLst>
                <a:ext uri="{FF2B5EF4-FFF2-40B4-BE49-F238E27FC236}">
                  <a16:creationId xmlns:a16="http://schemas.microsoft.com/office/drawing/2014/main" id="{9FA7E5AC-B676-45AE-8096-172D3249BD2C}"/>
                </a:ext>
              </a:extLst>
            </p:cNvPr>
            <p:cNvSpPr>
              <a:spLocks noChangeAspect="1"/>
            </p:cNvSpPr>
            <p:nvPr/>
          </p:nvSpPr>
          <p:spPr>
            <a:xfrm>
              <a:off x="4630292"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6" name="Oval 35">
              <a:extLst>
                <a:ext uri="{FF2B5EF4-FFF2-40B4-BE49-F238E27FC236}">
                  <a16:creationId xmlns:a16="http://schemas.microsoft.com/office/drawing/2014/main" id="{BB37E08E-68DF-4965-B189-B17876671288}"/>
                </a:ext>
              </a:extLst>
            </p:cNvPr>
            <p:cNvSpPr>
              <a:spLocks noChangeAspect="1"/>
            </p:cNvSpPr>
            <p:nvPr/>
          </p:nvSpPr>
          <p:spPr>
            <a:xfrm>
              <a:off x="4420742"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7" name="Oval 36">
              <a:extLst>
                <a:ext uri="{FF2B5EF4-FFF2-40B4-BE49-F238E27FC236}">
                  <a16:creationId xmlns:a16="http://schemas.microsoft.com/office/drawing/2014/main" id="{22C3D345-C3A0-447F-8902-7193B1C01C38}"/>
                </a:ext>
              </a:extLst>
            </p:cNvPr>
            <p:cNvSpPr>
              <a:spLocks noChangeAspect="1"/>
            </p:cNvSpPr>
            <p:nvPr/>
          </p:nvSpPr>
          <p:spPr>
            <a:xfrm>
              <a:off x="438581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8" name="Oval 37">
              <a:extLst>
                <a:ext uri="{FF2B5EF4-FFF2-40B4-BE49-F238E27FC236}">
                  <a16:creationId xmlns:a16="http://schemas.microsoft.com/office/drawing/2014/main" id="{7C9FFE1D-D68D-4467-A643-707580665025}"/>
                </a:ext>
              </a:extLst>
            </p:cNvPr>
            <p:cNvSpPr>
              <a:spLocks noChangeAspect="1"/>
            </p:cNvSpPr>
            <p:nvPr/>
          </p:nvSpPr>
          <p:spPr>
            <a:xfrm>
              <a:off x="43540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9" name="Oval 38">
              <a:extLst>
                <a:ext uri="{FF2B5EF4-FFF2-40B4-BE49-F238E27FC236}">
                  <a16:creationId xmlns:a16="http://schemas.microsoft.com/office/drawing/2014/main" id="{AE3961E5-7CE8-4819-92E6-7FD70D08DFA8}"/>
                </a:ext>
              </a:extLst>
            </p:cNvPr>
            <p:cNvSpPr>
              <a:spLocks noChangeAspect="1"/>
            </p:cNvSpPr>
            <p:nvPr/>
          </p:nvSpPr>
          <p:spPr>
            <a:xfrm>
              <a:off x="43286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0" name="Oval 39">
              <a:extLst>
                <a:ext uri="{FF2B5EF4-FFF2-40B4-BE49-F238E27FC236}">
                  <a16:creationId xmlns:a16="http://schemas.microsoft.com/office/drawing/2014/main" id="{5DFC432F-3145-4AA1-8019-1AE129FDC495}"/>
                </a:ext>
              </a:extLst>
            </p:cNvPr>
            <p:cNvSpPr>
              <a:spLocks noChangeAspect="1"/>
            </p:cNvSpPr>
            <p:nvPr/>
          </p:nvSpPr>
          <p:spPr>
            <a:xfrm>
              <a:off x="4300092"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1" name="Oval 40">
              <a:extLst>
                <a:ext uri="{FF2B5EF4-FFF2-40B4-BE49-F238E27FC236}">
                  <a16:creationId xmlns:a16="http://schemas.microsoft.com/office/drawing/2014/main" id="{9CC03C94-A747-40B9-8077-1DEAEC915011}"/>
                </a:ext>
              </a:extLst>
            </p:cNvPr>
            <p:cNvSpPr>
              <a:spLocks noChangeAspect="1"/>
            </p:cNvSpPr>
            <p:nvPr/>
          </p:nvSpPr>
          <p:spPr>
            <a:xfrm>
              <a:off x="4138167" y="668575"/>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2" name="Oval 41">
              <a:extLst>
                <a:ext uri="{FF2B5EF4-FFF2-40B4-BE49-F238E27FC236}">
                  <a16:creationId xmlns:a16="http://schemas.microsoft.com/office/drawing/2014/main" id="{3A13443C-8649-44E6-9F95-4062263616AF}"/>
                </a:ext>
              </a:extLst>
            </p:cNvPr>
            <p:cNvSpPr>
              <a:spLocks noChangeAspect="1"/>
            </p:cNvSpPr>
            <p:nvPr/>
          </p:nvSpPr>
          <p:spPr>
            <a:xfrm>
              <a:off x="3284092" y="430450"/>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sp>
        <p:nvSpPr>
          <p:cNvPr id="27" name="object 50">
            <a:extLst>
              <a:ext uri="{FF2B5EF4-FFF2-40B4-BE49-F238E27FC236}">
                <a16:creationId xmlns:a16="http://schemas.microsoft.com/office/drawing/2014/main" id="{70104C6E-9DFE-41E0-9DC5-3D5463359B65}"/>
              </a:ext>
            </a:extLst>
          </p:cNvPr>
          <p:cNvSpPr txBox="1"/>
          <p:nvPr/>
        </p:nvSpPr>
        <p:spPr>
          <a:xfrm rot="5400000">
            <a:off x="3438287" y="1376570"/>
            <a:ext cx="214161" cy="2741191"/>
          </a:xfrm>
          <a:prstGeom prst="rect">
            <a:avLst/>
          </a:prstGeom>
        </p:spPr>
        <p:txBody>
          <a:bodyPr vert="vert270" wrap="square" lIns="0" tIns="0" rIns="0" bIns="0" rtlCol="0">
            <a:spAutoFit/>
          </a:bodyPr>
          <a:lstStyle/>
          <a:p>
            <a:pPr marL="12700" algn="ctr">
              <a:lnSpc>
                <a:spcPts val="1915"/>
              </a:lnSpc>
            </a:pPr>
            <a:r>
              <a:rPr lang="en-US" sz="1100" b="1" dirty="0">
                <a:solidFill>
                  <a:srgbClr val="231F20"/>
                </a:solidFill>
                <a:latin typeface="Arial Narrow"/>
                <a:cs typeface="Arial Narrow"/>
              </a:rPr>
              <a:t>Overall Survival by Best Overall Response</a:t>
            </a:r>
            <a:endParaRPr sz="1100" dirty="0">
              <a:solidFill>
                <a:srgbClr val="000000"/>
              </a:solidFill>
              <a:latin typeface="Arial Narrow"/>
              <a:cs typeface="Arial Narrow"/>
            </a:endParaRPr>
          </a:p>
        </p:txBody>
      </p:sp>
      <p:sp>
        <p:nvSpPr>
          <p:cNvPr id="127" name="object 2">
            <a:extLst>
              <a:ext uri="{FF2B5EF4-FFF2-40B4-BE49-F238E27FC236}">
                <a16:creationId xmlns:a16="http://schemas.microsoft.com/office/drawing/2014/main" id="{655C25C2-1655-4F78-9CA5-F327B11D3815}"/>
              </a:ext>
            </a:extLst>
          </p:cNvPr>
          <p:cNvSpPr txBox="1"/>
          <p:nvPr/>
        </p:nvSpPr>
        <p:spPr>
          <a:xfrm>
            <a:off x="6365550" y="3178150"/>
            <a:ext cx="212687" cy="1177231"/>
          </a:xfrm>
          <a:prstGeom prst="rect">
            <a:avLst/>
          </a:prstGeom>
        </p:spPr>
        <p:txBody>
          <a:bodyPr vert="vert270" wrap="square" lIns="0" tIns="0" rIns="0" bIns="0" rtlCol="0">
            <a:spAutoFit/>
          </a:bodyPr>
          <a:lstStyle/>
          <a:p>
            <a:pPr marL="12700">
              <a:lnSpc>
                <a:spcPts val="1915"/>
              </a:lnSpc>
            </a:pPr>
            <a:r>
              <a:rPr sz="1051" b="1" dirty="0">
                <a:solidFill>
                  <a:srgbClr val="231F20"/>
                </a:solidFill>
                <a:latin typeface="Arial Narrow"/>
                <a:cs typeface="Arial Narrow"/>
              </a:rPr>
              <a:t>Probability of</a:t>
            </a:r>
            <a:r>
              <a:rPr sz="1051" b="1" spc="-85" dirty="0">
                <a:solidFill>
                  <a:srgbClr val="231F20"/>
                </a:solidFill>
                <a:latin typeface="Arial Narrow"/>
                <a:cs typeface="Arial Narrow"/>
              </a:rPr>
              <a:t> </a:t>
            </a:r>
            <a:r>
              <a:rPr sz="1051" b="1" spc="-5" dirty="0">
                <a:solidFill>
                  <a:srgbClr val="231F20"/>
                </a:solidFill>
                <a:latin typeface="Arial Narrow"/>
                <a:cs typeface="Arial Narrow"/>
              </a:rPr>
              <a:t>survival</a:t>
            </a:r>
            <a:endParaRPr sz="1051" dirty="0">
              <a:solidFill>
                <a:srgbClr val="000000"/>
              </a:solidFill>
              <a:latin typeface="Arial Narrow"/>
              <a:cs typeface="Arial Narrow"/>
            </a:endParaRPr>
          </a:p>
        </p:txBody>
      </p:sp>
      <p:grpSp>
        <p:nvGrpSpPr>
          <p:cNvPr id="294" name="Group 293">
            <a:extLst>
              <a:ext uri="{FF2B5EF4-FFF2-40B4-BE49-F238E27FC236}">
                <a16:creationId xmlns:a16="http://schemas.microsoft.com/office/drawing/2014/main" id="{5CA02ADA-598E-4933-806C-06E09ED55844}"/>
              </a:ext>
            </a:extLst>
          </p:cNvPr>
          <p:cNvGrpSpPr/>
          <p:nvPr/>
        </p:nvGrpSpPr>
        <p:grpSpPr>
          <a:xfrm>
            <a:off x="6825143" y="2915398"/>
            <a:ext cx="4937760" cy="1722123"/>
            <a:chOff x="6825142" y="3092742"/>
            <a:chExt cx="4586676" cy="1722123"/>
          </a:xfrm>
        </p:grpSpPr>
        <p:grpSp>
          <p:nvGrpSpPr>
            <p:cNvPr id="126" name="Group 125">
              <a:extLst>
                <a:ext uri="{FF2B5EF4-FFF2-40B4-BE49-F238E27FC236}">
                  <a16:creationId xmlns:a16="http://schemas.microsoft.com/office/drawing/2014/main" id="{8647AE99-F150-4338-AC5A-50918BED7096}"/>
                </a:ext>
              </a:extLst>
            </p:cNvPr>
            <p:cNvGrpSpPr/>
            <p:nvPr/>
          </p:nvGrpSpPr>
          <p:grpSpPr>
            <a:xfrm>
              <a:off x="6883394" y="3123615"/>
              <a:ext cx="2524953" cy="1401063"/>
              <a:chOff x="919801" y="429727"/>
              <a:chExt cx="4477486" cy="2197011"/>
            </a:xfrm>
          </p:grpSpPr>
          <p:sp>
            <p:nvSpPr>
              <p:cNvPr id="245" name="bk object 19">
                <a:extLst>
                  <a:ext uri="{FF2B5EF4-FFF2-40B4-BE49-F238E27FC236}">
                    <a16:creationId xmlns:a16="http://schemas.microsoft.com/office/drawing/2014/main" id="{6AA0B810-0FAB-4FB5-88F4-09E624238B6A}"/>
                  </a:ext>
                </a:extLst>
              </p:cNvPr>
              <p:cNvSpPr/>
              <p:nvPr/>
            </p:nvSpPr>
            <p:spPr>
              <a:xfrm>
                <a:off x="919801" y="429727"/>
                <a:ext cx="4440555" cy="2157095"/>
              </a:xfrm>
              <a:custGeom>
                <a:avLst/>
                <a:gdLst/>
                <a:ahLst/>
                <a:cxnLst/>
                <a:rect l="l" t="t" r="r" b="b"/>
                <a:pathLst>
                  <a:path w="4440555" h="2157095">
                    <a:moveTo>
                      <a:pt x="0" y="0"/>
                    </a:moveTo>
                    <a:lnTo>
                      <a:pt x="202463" y="0"/>
                    </a:lnTo>
                    <a:lnTo>
                      <a:pt x="202463" y="124421"/>
                    </a:lnTo>
                    <a:lnTo>
                      <a:pt x="316865" y="124421"/>
                    </a:lnTo>
                    <a:lnTo>
                      <a:pt x="316865" y="247332"/>
                    </a:lnTo>
                    <a:lnTo>
                      <a:pt x="409740" y="247332"/>
                    </a:lnTo>
                    <a:lnTo>
                      <a:pt x="409740" y="363359"/>
                    </a:lnTo>
                    <a:lnTo>
                      <a:pt x="681621" y="363359"/>
                    </a:lnTo>
                    <a:lnTo>
                      <a:pt x="681621" y="381076"/>
                    </a:lnTo>
                    <a:lnTo>
                      <a:pt x="732142" y="381076"/>
                    </a:lnTo>
                    <a:lnTo>
                      <a:pt x="732142" y="494144"/>
                    </a:lnTo>
                    <a:lnTo>
                      <a:pt x="762596" y="494144"/>
                    </a:lnTo>
                    <a:lnTo>
                      <a:pt x="762596" y="619023"/>
                    </a:lnTo>
                    <a:lnTo>
                      <a:pt x="801966" y="619023"/>
                    </a:lnTo>
                    <a:lnTo>
                      <a:pt x="801966" y="748322"/>
                    </a:lnTo>
                    <a:lnTo>
                      <a:pt x="1054557" y="748322"/>
                    </a:lnTo>
                    <a:lnTo>
                      <a:pt x="1054557" y="879589"/>
                    </a:lnTo>
                    <a:lnTo>
                      <a:pt x="1137005" y="879589"/>
                    </a:lnTo>
                    <a:lnTo>
                      <a:pt x="1137005" y="1004468"/>
                    </a:lnTo>
                    <a:lnTo>
                      <a:pt x="1232103" y="1004468"/>
                    </a:lnTo>
                    <a:lnTo>
                      <a:pt x="1232103" y="1134262"/>
                    </a:lnTo>
                    <a:lnTo>
                      <a:pt x="1348727" y="1134262"/>
                    </a:lnTo>
                    <a:lnTo>
                      <a:pt x="1348727" y="1260132"/>
                    </a:lnTo>
                    <a:lnTo>
                      <a:pt x="1423022" y="1260132"/>
                    </a:lnTo>
                    <a:lnTo>
                      <a:pt x="1423022" y="1389913"/>
                    </a:lnTo>
                    <a:lnTo>
                      <a:pt x="1492859" y="1389913"/>
                    </a:lnTo>
                    <a:lnTo>
                      <a:pt x="1492859" y="1518246"/>
                    </a:lnTo>
                    <a:lnTo>
                      <a:pt x="2146592" y="1518246"/>
                    </a:lnTo>
                    <a:lnTo>
                      <a:pt x="2146592" y="1644599"/>
                    </a:lnTo>
                    <a:lnTo>
                      <a:pt x="2370201" y="1644599"/>
                    </a:lnTo>
                    <a:lnTo>
                      <a:pt x="2370201" y="1772424"/>
                    </a:lnTo>
                    <a:lnTo>
                      <a:pt x="2382075" y="1772424"/>
                    </a:lnTo>
                    <a:lnTo>
                      <a:pt x="2382075" y="1902218"/>
                    </a:lnTo>
                    <a:lnTo>
                      <a:pt x="2898394" y="1902218"/>
                    </a:lnTo>
                    <a:lnTo>
                      <a:pt x="2898394" y="2030056"/>
                    </a:lnTo>
                    <a:lnTo>
                      <a:pt x="3409556" y="2030056"/>
                    </a:lnTo>
                    <a:lnTo>
                      <a:pt x="3409556" y="2157069"/>
                    </a:lnTo>
                    <a:lnTo>
                      <a:pt x="4440275" y="2157069"/>
                    </a:lnTo>
                  </a:path>
                </a:pathLst>
              </a:custGeom>
              <a:ln w="19050">
                <a:solidFill>
                  <a:srgbClr val="231F20"/>
                </a:solidFill>
                <a:miter lim="800000"/>
              </a:ln>
            </p:spPr>
            <p:txBody>
              <a:bodyPr wrap="square" lIns="0" tIns="0" rIns="0" bIns="0" rtlCol="0"/>
              <a:lstStyle/>
              <a:p>
                <a:endParaRPr sz="1200" dirty="0">
                  <a:solidFill>
                    <a:srgbClr val="000000"/>
                  </a:solidFill>
                </a:endParaRPr>
              </a:p>
            </p:txBody>
          </p:sp>
          <p:sp>
            <p:nvSpPr>
              <p:cNvPr id="246" name="Oval 245">
                <a:extLst>
                  <a:ext uri="{FF2B5EF4-FFF2-40B4-BE49-F238E27FC236}">
                    <a16:creationId xmlns:a16="http://schemas.microsoft.com/office/drawing/2014/main" id="{51B6EDCD-B692-4A5C-A77C-6CDE1B411D8D}"/>
                  </a:ext>
                </a:extLst>
              </p:cNvPr>
              <p:cNvSpPr>
                <a:spLocks noChangeAspect="1"/>
              </p:cNvSpPr>
              <p:nvPr/>
            </p:nvSpPr>
            <p:spPr>
              <a:xfrm>
                <a:off x="5314991" y="2552672"/>
                <a:ext cx="82296" cy="74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47" name="Oval 246">
                <a:extLst>
                  <a:ext uri="{FF2B5EF4-FFF2-40B4-BE49-F238E27FC236}">
                    <a16:creationId xmlns:a16="http://schemas.microsoft.com/office/drawing/2014/main" id="{9BC8769E-4BBD-486E-BE8C-61CC33488593}"/>
                  </a:ext>
                </a:extLst>
              </p:cNvPr>
              <p:cNvSpPr>
                <a:spLocks noChangeAspect="1"/>
              </p:cNvSpPr>
              <p:nvPr/>
            </p:nvSpPr>
            <p:spPr>
              <a:xfrm>
                <a:off x="4523731" y="2552672"/>
                <a:ext cx="82296" cy="74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48" name="Oval 247">
                <a:extLst>
                  <a:ext uri="{FF2B5EF4-FFF2-40B4-BE49-F238E27FC236}">
                    <a16:creationId xmlns:a16="http://schemas.microsoft.com/office/drawing/2014/main" id="{AF4DF2A0-9335-43CA-9B99-E7A11D376FB5}"/>
                  </a:ext>
                </a:extLst>
              </p:cNvPr>
              <p:cNvSpPr>
                <a:spLocks noChangeAspect="1"/>
              </p:cNvSpPr>
              <p:nvPr/>
            </p:nvSpPr>
            <p:spPr>
              <a:xfrm>
                <a:off x="4477080" y="2552672"/>
                <a:ext cx="82296" cy="74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49" name="Oval 248">
                <a:extLst>
                  <a:ext uri="{FF2B5EF4-FFF2-40B4-BE49-F238E27FC236}">
                    <a16:creationId xmlns:a16="http://schemas.microsoft.com/office/drawing/2014/main" id="{5853F11C-CD76-4650-841A-8EB8419E8951}"/>
                  </a:ext>
                </a:extLst>
              </p:cNvPr>
              <p:cNvSpPr>
                <a:spLocks noChangeAspect="1"/>
              </p:cNvSpPr>
              <p:nvPr/>
            </p:nvSpPr>
            <p:spPr>
              <a:xfrm>
                <a:off x="1415466" y="762116"/>
                <a:ext cx="82296" cy="74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sp>
          <p:nvSpPr>
            <p:cNvPr id="129" name="object 22">
              <a:extLst>
                <a:ext uri="{FF2B5EF4-FFF2-40B4-BE49-F238E27FC236}">
                  <a16:creationId xmlns:a16="http://schemas.microsoft.com/office/drawing/2014/main" id="{8E990F52-D52C-438B-A83F-19D4D2ACA8F1}"/>
                </a:ext>
              </a:extLst>
            </p:cNvPr>
            <p:cNvSpPr txBox="1"/>
            <p:nvPr/>
          </p:nvSpPr>
          <p:spPr>
            <a:xfrm>
              <a:off x="6950999" y="4598030"/>
              <a:ext cx="616612" cy="166712"/>
            </a:xfrm>
            <a:prstGeom prst="rect">
              <a:avLst/>
            </a:prstGeom>
          </p:spPr>
          <p:txBody>
            <a:bodyPr vert="horz" wrap="square" lIns="0" tIns="12700" rIns="0" bIns="0" rtlCol="0">
              <a:spAutoFit/>
            </a:bodyPr>
            <a:lstStyle/>
            <a:p>
              <a:pPr marL="12700">
                <a:spcBef>
                  <a:spcPts val="100"/>
                </a:spcBef>
              </a:pPr>
              <a:r>
                <a:rPr sz="1000" b="1" dirty="0">
                  <a:solidFill>
                    <a:srgbClr val="231F20"/>
                  </a:solidFill>
                  <a:latin typeface="Arial Narrow"/>
                  <a:cs typeface="Arial Narrow"/>
                </a:rPr>
                <a:t>n =</a:t>
              </a:r>
              <a:r>
                <a:rPr sz="1000" b="1" spc="-80" dirty="0">
                  <a:solidFill>
                    <a:srgbClr val="231F20"/>
                  </a:solidFill>
                  <a:latin typeface="Arial Narrow"/>
                  <a:cs typeface="Arial Narrow"/>
                </a:rPr>
                <a:t> </a:t>
              </a:r>
              <a:r>
                <a:rPr sz="1000" b="1" dirty="0">
                  <a:solidFill>
                    <a:srgbClr val="231F20"/>
                  </a:solidFill>
                  <a:latin typeface="Arial Narrow"/>
                  <a:cs typeface="Arial Narrow"/>
                </a:rPr>
                <a:t>145</a:t>
              </a:r>
              <a:r>
                <a:rPr lang="en-US" sz="1000" b="1" baseline="35353" dirty="0">
                  <a:solidFill>
                    <a:srgbClr val="231F20"/>
                  </a:solidFill>
                  <a:latin typeface="Arial Narrow"/>
                  <a:cs typeface="Arial Narrow"/>
                </a:rPr>
                <a:t>b</a:t>
              </a:r>
              <a:endParaRPr sz="1000" baseline="35353" dirty="0">
                <a:solidFill>
                  <a:srgbClr val="000000"/>
                </a:solidFill>
                <a:latin typeface="Arial Narrow"/>
                <a:cs typeface="Arial Narrow"/>
              </a:endParaRPr>
            </a:p>
          </p:txBody>
        </p:sp>
        <p:sp>
          <p:nvSpPr>
            <p:cNvPr id="130" name="object 2">
              <a:extLst>
                <a:ext uri="{FF2B5EF4-FFF2-40B4-BE49-F238E27FC236}">
                  <a16:creationId xmlns:a16="http://schemas.microsoft.com/office/drawing/2014/main" id="{BED5DF7F-A29C-4FB0-8A61-75C3F2B7B742}"/>
                </a:ext>
              </a:extLst>
            </p:cNvPr>
            <p:cNvSpPr txBox="1"/>
            <p:nvPr/>
          </p:nvSpPr>
          <p:spPr>
            <a:xfrm>
              <a:off x="10166510" y="3541515"/>
              <a:ext cx="1078854" cy="582211"/>
            </a:xfrm>
            <a:prstGeom prst="rect">
              <a:avLst/>
            </a:prstGeom>
          </p:spPr>
          <p:txBody>
            <a:bodyPr vert="horz" wrap="square" lIns="0" tIns="12700" rIns="0" bIns="0" rtlCol="0">
              <a:spAutoFit/>
            </a:bodyPr>
            <a:lstStyle/>
            <a:p>
              <a:pPr marL="12700">
                <a:spcAft>
                  <a:spcPts val="200"/>
                </a:spcAft>
              </a:pPr>
              <a:r>
                <a:rPr sz="800" dirty="0">
                  <a:solidFill>
                    <a:srgbClr val="231F20"/>
                  </a:solidFill>
                  <a:latin typeface="Arial Narrow"/>
                  <a:cs typeface="Arial Narrow"/>
                </a:rPr>
                <a:t>≥ </a:t>
              </a:r>
              <a:r>
                <a:rPr sz="800" spc="-5" dirty="0">
                  <a:solidFill>
                    <a:srgbClr val="231F20"/>
                  </a:solidFill>
                  <a:latin typeface="Arial Narrow"/>
                  <a:cs typeface="Arial Narrow"/>
                </a:rPr>
                <a:t>25% </a:t>
              </a:r>
              <a:r>
                <a:rPr sz="800" dirty="0">
                  <a:solidFill>
                    <a:srgbClr val="231F20"/>
                  </a:solidFill>
                  <a:latin typeface="Arial Narrow"/>
                  <a:cs typeface="Arial Narrow"/>
                </a:rPr>
                <a:t>reduction (n =</a:t>
              </a:r>
              <a:r>
                <a:rPr sz="800" spc="-100" dirty="0">
                  <a:solidFill>
                    <a:srgbClr val="231F20"/>
                  </a:solidFill>
                  <a:latin typeface="Arial Narrow"/>
                  <a:cs typeface="Arial Narrow"/>
                </a:rPr>
                <a:t> </a:t>
              </a:r>
              <a:r>
                <a:rPr sz="800" spc="-5" dirty="0">
                  <a:solidFill>
                    <a:srgbClr val="231F20"/>
                  </a:solidFill>
                  <a:latin typeface="Arial Narrow"/>
                  <a:cs typeface="Arial Narrow"/>
                </a:rPr>
                <a:t>30)</a:t>
              </a:r>
              <a:endParaRPr sz="800" dirty="0">
                <a:solidFill>
                  <a:srgbClr val="000000"/>
                </a:solidFill>
                <a:latin typeface="Arial Narrow"/>
                <a:cs typeface="Arial Narrow"/>
              </a:endParaRPr>
            </a:p>
            <a:p>
              <a:pPr marL="12700">
                <a:spcAft>
                  <a:spcPts val="200"/>
                </a:spcAft>
              </a:pPr>
              <a:r>
                <a:rPr sz="800" spc="-5" dirty="0">
                  <a:solidFill>
                    <a:srgbClr val="231F20"/>
                  </a:solidFill>
                  <a:latin typeface="Arial Narrow"/>
                  <a:cs typeface="Arial Narrow"/>
                </a:rPr>
                <a:t>0–25% </a:t>
              </a:r>
              <a:r>
                <a:rPr sz="800" dirty="0">
                  <a:solidFill>
                    <a:srgbClr val="231F20"/>
                  </a:solidFill>
                  <a:latin typeface="Arial Narrow"/>
                  <a:cs typeface="Arial Narrow"/>
                </a:rPr>
                <a:t>reduction (n =</a:t>
              </a:r>
              <a:r>
                <a:rPr sz="800" spc="-100" dirty="0">
                  <a:solidFill>
                    <a:srgbClr val="231F20"/>
                  </a:solidFill>
                  <a:latin typeface="Arial Narrow"/>
                  <a:cs typeface="Arial Narrow"/>
                </a:rPr>
                <a:t> </a:t>
              </a:r>
              <a:r>
                <a:rPr sz="800" spc="-5" dirty="0">
                  <a:solidFill>
                    <a:srgbClr val="231F20"/>
                  </a:solidFill>
                  <a:latin typeface="Arial Narrow"/>
                  <a:cs typeface="Arial Narrow"/>
                </a:rPr>
                <a:t>33)</a:t>
              </a:r>
              <a:endParaRPr sz="800" dirty="0">
                <a:solidFill>
                  <a:srgbClr val="000000"/>
                </a:solidFill>
                <a:latin typeface="Arial Narrow"/>
                <a:cs typeface="Arial Narrow"/>
              </a:endParaRPr>
            </a:p>
            <a:p>
              <a:pPr marL="12700">
                <a:spcAft>
                  <a:spcPts val="200"/>
                </a:spcAft>
              </a:pPr>
              <a:r>
                <a:rPr sz="800" spc="-5" dirty="0">
                  <a:solidFill>
                    <a:srgbClr val="231F20"/>
                  </a:solidFill>
                  <a:latin typeface="Arial Narrow"/>
                  <a:cs typeface="Arial Narrow"/>
                </a:rPr>
                <a:t>0–25% increase </a:t>
              </a:r>
              <a:r>
                <a:rPr sz="800" dirty="0">
                  <a:solidFill>
                    <a:srgbClr val="231F20"/>
                  </a:solidFill>
                  <a:latin typeface="Arial Narrow"/>
                  <a:cs typeface="Arial Narrow"/>
                </a:rPr>
                <a:t>(n =</a:t>
              </a:r>
              <a:r>
                <a:rPr sz="800" spc="-95" dirty="0">
                  <a:solidFill>
                    <a:srgbClr val="231F20"/>
                  </a:solidFill>
                  <a:latin typeface="Arial Narrow"/>
                  <a:cs typeface="Arial Narrow"/>
                </a:rPr>
                <a:t> </a:t>
              </a:r>
              <a:r>
                <a:rPr sz="800" spc="-5" dirty="0">
                  <a:solidFill>
                    <a:srgbClr val="231F20"/>
                  </a:solidFill>
                  <a:latin typeface="Arial Narrow"/>
                  <a:cs typeface="Arial Narrow"/>
                </a:rPr>
                <a:t>61)</a:t>
              </a:r>
              <a:endParaRPr sz="800" dirty="0">
                <a:solidFill>
                  <a:srgbClr val="000000"/>
                </a:solidFill>
                <a:latin typeface="Arial Narrow"/>
                <a:cs typeface="Arial Narrow"/>
              </a:endParaRPr>
            </a:p>
            <a:p>
              <a:pPr marL="12700">
                <a:spcAft>
                  <a:spcPts val="200"/>
                </a:spcAft>
              </a:pPr>
              <a:r>
                <a:rPr sz="800" dirty="0">
                  <a:solidFill>
                    <a:srgbClr val="231F20"/>
                  </a:solidFill>
                  <a:latin typeface="Arial Narrow"/>
                  <a:cs typeface="Arial Narrow"/>
                </a:rPr>
                <a:t>≥ </a:t>
              </a:r>
              <a:r>
                <a:rPr sz="800" spc="-5" dirty="0">
                  <a:solidFill>
                    <a:srgbClr val="231F20"/>
                  </a:solidFill>
                  <a:latin typeface="Arial Narrow"/>
                  <a:cs typeface="Arial Narrow"/>
                </a:rPr>
                <a:t>25% increase </a:t>
              </a:r>
              <a:r>
                <a:rPr sz="800" dirty="0">
                  <a:solidFill>
                    <a:srgbClr val="231F20"/>
                  </a:solidFill>
                  <a:latin typeface="Arial Narrow"/>
                  <a:cs typeface="Arial Narrow"/>
                </a:rPr>
                <a:t>(n =</a:t>
              </a:r>
              <a:r>
                <a:rPr sz="800" spc="-95" dirty="0">
                  <a:solidFill>
                    <a:srgbClr val="231F20"/>
                  </a:solidFill>
                  <a:latin typeface="Arial Narrow"/>
                  <a:cs typeface="Arial Narrow"/>
                </a:rPr>
                <a:t> </a:t>
              </a:r>
              <a:r>
                <a:rPr sz="800" spc="-5" dirty="0">
                  <a:solidFill>
                    <a:srgbClr val="231F20"/>
                  </a:solidFill>
                  <a:latin typeface="Arial Narrow"/>
                  <a:cs typeface="Arial Narrow"/>
                </a:rPr>
                <a:t>21)</a:t>
              </a:r>
              <a:endParaRPr sz="800" dirty="0">
                <a:solidFill>
                  <a:srgbClr val="000000"/>
                </a:solidFill>
                <a:latin typeface="Arial Narrow"/>
                <a:cs typeface="Arial Narrow"/>
              </a:endParaRPr>
            </a:p>
          </p:txBody>
        </p:sp>
        <p:sp>
          <p:nvSpPr>
            <p:cNvPr id="131" name="object 2">
              <a:extLst>
                <a:ext uri="{FF2B5EF4-FFF2-40B4-BE49-F238E27FC236}">
                  <a16:creationId xmlns:a16="http://schemas.microsoft.com/office/drawing/2014/main" id="{0B82A45B-C020-46AE-86B1-68586E15160B}"/>
                </a:ext>
              </a:extLst>
            </p:cNvPr>
            <p:cNvSpPr txBox="1"/>
            <p:nvPr/>
          </p:nvSpPr>
          <p:spPr>
            <a:xfrm>
              <a:off x="9164591" y="4284692"/>
              <a:ext cx="2142435" cy="166712"/>
            </a:xfrm>
            <a:prstGeom prst="rect">
              <a:avLst/>
            </a:prstGeom>
          </p:spPr>
          <p:txBody>
            <a:bodyPr vert="horz" wrap="square" lIns="0" tIns="12700" rIns="0" bIns="0" rtlCol="0">
              <a:spAutoFit/>
            </a:bodyPr>
            <a:lstStyle/>
            <a:p>
              <a:pPr marL="12700">
                <a:spcBef>
                  <a:spcPts val="100"/>
                </a:spcBef>
              </a:pPr>
              <a:r>
                <a:rPr sz="1000" b="1" spc="-5" dirty="0">
                  <a:solidFill>
                    <a:srgbClr val="7F7F80"/>
                  </a:solidFill>
                  <a:latin typeface="Arial Narrow"/>
                  <a:cs typeface="Arial Narrow"/>
                </a:rPr>
                <a:t>Median OS </a:t>
              </a:r>
              <a:r>
                <a:rPr sz="1000" b="1" dirty="0">
                  <a:solidFill>
                    <a:srgbClr val="7F7F80"/>
                  </a:solidFill>
                  <a:latin typeface="Arial Narrow"/>
                  <a:cs typeface="Arial Narrow"/>
                </a:rPr>
                <a:t>(95% CI), mo = </a:t>
              </a:r>
              <a:r>
                <a:rPr sz="1000" b="1" spc="-5" dirty="0">
                  <a:solidFill>
                    <a:srgbClr val="7F7F80"/>
                  </a:solidFill>
                  <a:latin typeface="Arial Narrow"/>
                  <a:cs typeface="Arial Narrow"/>
                </a:rPr>
                <a:t>11.7</a:t>
              </a:r>
              <a:r>
                <a:rPr sz="1000" b="1" spc="-95" dirty="0">
                  <a:solidFill>
                    <a:srgbClr val="7F7F80"/>
                  </a:solidFill>
                  <a:latin typeface="Arial Narrow"/>
                  <a:cs typeface="Arial Narrow"/>
                </a:rPr>
                <a:t> </a:t>
              </a:r>
              <a:r>
                <a:rPr sz="1000" b="1" dirty="0">
                  <a:solidFill>
                    <a:srgbClr val="7F7F80"/>
                  </a:solidFill>
                  <a:latin typeface="Arial Narrow"/>
                  <a:cs typeface="Arial Narrow"/>
                </a:rPr>
                <a:t>(8.0–16.7)</a:t>
              </a:r>
              <a:endParaRPr sz="1000" dirty="0">
                <a:solidFill>
                  <a:srgbClr val="000000"/>
                </a:solidFill>
                <a:latin typeface="Arial Narrow"/>
                <a:cs typeface="Arial Narrow"/>
              </a:endParaRPr>
            </a:p>
          </p:txBody>
        </p:sp>
        <p:sp>
          <p:nvSpPr>
            <p:cNvPr id="132" name="object 2">
              <a:extLst>
                <a:ext uri="{FF2B5EF4-FFF2-40B4-BE49-F238E27FC236}">
                  <a16:creationId xmlns:a16="http://schemas.microsoft.com/office/drawing/2014/main" id="{4BB47157-A0D6-417D-B249-5286DF28CBF6}"/>
                </a:ext>
              </a:extLst>
            </p:cNvPr>
            <p:cNvSpPr txBox="1"/>
            <p:nvPr/>
          </p:nvSpPr>
          <p:spPr>
            <a:xfrm>
              <a:off x="9167219" y="4127228"/>
              <a:ext cx="2078145" cy="166712"/>
            </a:xfrm>
            <a:prstGeom prst="rect">
              <a:avLst/>
            </a:prstGeom>
          </p:spPr>
          <p:txBody>
            <a:bodyPr vert="horz" wrap="square" lIns="0" tIns="12700" rIns="0" bIns="0" rtlCol="0">
              <a:spAutoFit/>
            </a:bodyPr>
            <a:lstStyle/>
            <a:p>
              <a:pPr marL="12700">
                <a:spcBef>
                  <a:spcPts val="100"/>
                </a:spcBef>
              </a:pPr>
              <a:r>
                <a:rPr sz="1000" b="1" spc="-5" dirty="0">
                  <a:solidFill>
                    <a:srgbClr val="E36C42"/>
                  </a:solidFill>
                  <a:latin typeface="Arial Narrow"/>
                  <a:cs typeface="Arial Narrow"/>
                </a:rPr>
                <a:t>Median OS </a:t>
              </a:r>
              <a:r>
                <a:rPr sz="1000" b="1" dirty="0">
                  <a:solidFill>
                    <a:srgbClr val="E36C42"/>
                  </a:solidFill>
                  <a:latin typeface="Arial Narrow"/>
                  <a:cs typeface="Arial Narrow"/>
                </a:rPr>
                <a:t>(95% CI), mo = </a:t>
              </a:r>
              <a:r>
                <a:rPr sz="1000" b="1" spc="-5" dirty="0">
                  <a:solidFill>
                    <a:srgbClr val="E36C42"/>
                  </a:solidFill>
                  <a:latin typeface="Arial Narrow"/>
                  <a:cs typeface="Arial Narrow"/>
                </a:rPr>
                <a:t>17.7</a:t>
              </a:r>
              <a:r>
                <a:rPr sz="1000" b="1" spc="-95" dirty="0">
                  <a:solidFill>
                    <a:srgbClr val="E36C42"/>
                  </a:solidFill>
                  <a:latin typeface="Arial Narrow"/>
                  <a:cs typeface="Arial Narrow"/>
                </a:rPr>
                <a:t> </a:t>
              </a:r>
              <a:r>
                <a:rPr sz="1000" b="1" dirty="0">
                  <a:solidFill>
                    <a:srgbClr val="E36C42"/>
                  </a:solidFill>
                  <a:latin typeface="Arial Narrow"/>
                  <a:cs typeface="Arial Narrow"/>
                </a:rPr>
                <a:t>(13.3–22.3)</a:t>
              </a:r>
              <a:endParaRPr sz="1000" dirty="0">
                <a:solidFill>
                  <a:srgbClr val="000000"/>
                </a:solidFill>
                <a:latin typeface="Arial Narrow"/>
                <a:cs typeface="Arial Narrow"/>
              </a:endParaRPr>
            </a:p>
          </p:txBody>
        </p:sp>
        <p:sp>
          <p:nvSpPr>
            <p:cNvPr id="133" name="object 2">
              <a:extLst>
                <a:ext uri="{FF2B5EF4-FFF2-40B4-BE49-F238E27FC236}">
                  <a16:creationId xmlns:a16="http://schemas.microsoft.com/office/drawing/2014/main" id="{67C957ED-B3CF-4332-BD6B-CC7511DC9226}"/>
                </a:ext>
              </a:extLst>
            </p:cNvPr>
            <p:cNvSpPr txBox="1"/>
            <p:nvPr/>
          </p:nvSpPr>
          <p:spPr>
            <a:xfrm>
              <a:off x="9377195" y="3331459"/>
              <a:ext cx="2034623" cy="166712"/>
            </a:xfrm>
            <a:prstGeom prst="rect">
              <a:avLst/>
            </a:prstGeom>
          </p:spPr>
          <p:txBody>
            <a:bodyPr vert="horz" wrap="square" lIns="0" tIns="12700" rIns="0" bIns="0" rtlCol="0">
              <a:spAutoFit/>
            </a:bodyPr>
            <a:lstStyle/>
            <a:p>
              <a:pPr marL="12700">
                <a:spcBef>
                  <a:spcPts val="100"/>
                </a:spcBef>
              </a:pPr>
              <a:r>
                <a:rPr lang="en-US" sz="1000" b="1" spc="-5" dirty="0">
                  <a:solidFill>
                    <a:srgbClr val="01A67A"/>
                  </a:solidFill>
                  <a:latin typeface="Arial Narrow"/>
                  <a:cs typeface="Arial Narrow"/>
                </a:rPr>
                <a:t>Median OS (95% CI), mo = NR (NE–NE)</a:t>
              </a:r>
              <a:endParaRPr sz="1000" dirty="0">
                <a:solidFill>
                  <a:srgbClr val="01A67A"/>
                </a:solidFill>
                <a:latin typeface="Arial Narrow"/>
                <a:cs typeface="Arial Narrow"/>
              </a:endParaRPr>
            </a:p>
          </p:txBody>
        </p:sp>
        <p:grpSp>
          <p:nvGrpSpPr>
            <p:cNvPr id="134" name="Group 133">
              <a:extLst>
                <a:ext uri="{FF2B5EF4-FFF2-40B4-BE49-F238E27FC236}">
                  <a16:creationId xmlns:a16="http://schemas.microsoft.com/office/drawing/2014/main" id="{5F961F82-6E2B-4A77-B1A3-78999373B6B3}"/>
                </a:ext>
              </a:extLst>
            </p:cNvPr>
            <p:cNvGrpSpPr/>
            <p:nvPr/>
          </p:nvGrpSpPr>
          <p:grpSpPr>
            <a:xfrm>
              <a:off x="6825142" y="3092742"/>
              <a:ext cx="4463735" cy="1722123"/>
              <a:chOff x="816502" y="381315"/>
              <a:chExt cx="7915518" cy="2700467"/>
            </a:xfrm>
          </p:grpSpPr>
          <p:sp>
            <p:nvSpPr>
              <p:cNvPr id="216" name="bk object 16">
                <a:extLst>
                  <a:ext uri="{FF2B5EF4-FFF2-40B4-BE49-F238E27FC236}">
                    <a16:creationId xmlns:a16="http://schemas.microsoft.com/office/drawing/2014/main" id="{1419E471-39B8-4FA1-BAA8-D42ECDD4A392}"/>
                  </a:ext>
                </a:extLst>
              </p:cNvPr>
              <p:cNvSpPr/>
              <p:nvPr/>
            </p:nvSpPr>
            <p:spPr>
              <a:xfrm>
                <a:off x="5714225"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17" name="bk object 17">
                <a:extLst>
                  <a:ext uri="{FF2B5EF4-FFF2-40B4-BE49-F238E27FC236}">
                    <a16:creationId xmlns:a16="http://schemas.microsoft.com/office/drawing/2014/main" id="{B40474D8-ACC0-4B2C-BE79-53406883BE49}"/>
                  </a:ext>
                </a:extLst>
              </p:cNvPr>
              <p:cNvSpPr/>
              <p:nvPr/>
            </p:nvSpPr>
            <p:spPr>
              <a:xfrm>
                <a:off x="5231601"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18" name="bk object 18">
                <a:extLst>
                  <a:ext uri="{FF2B5EF4-FFF2-40B4-BE49-F238E27FC236}">
                    <a16:creationId xmlns:a16="http://schemas.microsoft.com/office/drawing/2014/main" id="{2C351578-ABF9-44CC-A2FA-976875616880}"/>
                  </a:ext>
                </a:extLst>
              </p:cNvPr>
              <p:cNvSpPr/>
              <p:nvPr/>
            </p:nvSpPr>
            <p:spPr>
              <a:xfrm>
                <a:off x="4756144"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19" name="bk object 19">
                <a:extLst>
                  <a:ext uri="{FF2B5EF4-FFF2-40B4-BE49-F238E27FC236}">
                    <a16:creationId xmlns:a16="http://schemas.microsoft.com/office/drawing/2014/main" id="{5BA162C8-ECEF-41FA-A762-54C9A4DC972E}"/>
                  </a:ext>
                </a:extLst>
              </p:cNvPr>
              <p:cNvSpPr/>
              <p:nvPr/>
            </p:nvSpPr>
            <p:spPr>
              <a:xfrm>
                <a:off x="4275182"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0" name="bk object 20">
                <a:extLst>
                  <a:ext uri="{FF2B5EF4-FFF2-40B4-BE49-F238E27FC236}">
                    <a16:creationId xmlns:a16="http://schemas.microsoft.com/office/drawing/2014/main" id="{EEF6F41D-361D-4EE8-B0E9-91350AF612FD}"/>
                  </a:ext>
                </a:extLst>
              </p:cNvPr>
              <p:cNvSpPr/>
              <p:nvPr/>
            </p:nvSpPr>
            <p:spPr>
              <a:xfrm>
                <a:off x="3794429"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1" name="bk object 21">
                <a:extLst>
                  <a:ext uri="{FF2B5EF4-FFF2-40B4-BE49-F238E27FC236}">
                    <a16:creationId xmlns:a16="http://schemas.microsoft.com/office/drawing/2014/main" id="{8C7DED43-C98D-47F3-990F-9A3602426BBF}"/>
                  </a:ext>
                </a:extLst>
              </p:cNvPr>
              <p:cNvSpPr/>
              <p:nvPr/>
            </p:nvSpPr>
            <p:spPr>
              <a:xfrm>
                <a:off x="3317943"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2" name="bk object 22">
                <a:extLst>
                  <a:ext uri="{FF2B5EF4-FFF2-40B4-BE49-F238E27FC236}">
                    <a16:creationId xmlns:a16="http://schemas.microsoft.com/office/drawing/2014/main" id="{DE488BAB-408D-4462-8D51-A9F64044FFC1}"/>
                  </a:ext>
                </a:extLst>
              </p:cNvPr>
              <p:cNvSpPr/>
              <p:nvPr/>
            </p:nvSpPr>
            <p:spPr>
              <a:xfrm>
                <a:off x="891040" y="381315"/>
                <a:ext cx="7840980" cy="2651125"/>
              </a:xfrm>
              <a:custGeom>
                <a:avLst/>
                <a:gdLst/>
                <a:ahLst/>
                <a:cxnLst/>
                <a:rect l="l" t="t" r="r" b="b"/>
                <a:pathLst>
                  <a:path w="7840980" h="2651125">
                    <a:moveTo>
                      <a:pt x="0" y="0"/>
                    </a:moveTo>
                    <a:lnTo>
                      <a:pt x="0" y="2650921"/>
                    </a:lnTo>
                    <a:lnTo>
                      <a:pt x="7840522" y="2650921"/>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3" name="bk object 23">
                <a:extLst>
                  <a:ext uri="{FF2B5EF4-FFF2-40B4-BE49-F238E27FC236}">
                    <a16:creationId xmlns:a16="http://schemas.microsoft.com/office/drawing/2014/main" id="{73122057-BC1D-46F3-BA31-BC8706775E22}"/>
                  </a:ext>
                </a:extLst>
              </p:cNvPr>
              <p:cNvSpPr/>
              <p:nvPr/>
            </p:nvSpPr>
            <p:spPr>
              <a:xfrm>
                <a:off x="816502" y="429727"/>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4" name="bk object 24">
                <a:extLst>
                  <a:ext uri="{FF2B5EF4-FFF2-40B4-BE49-F238E27FC236}">
                    <a16:creationId xmlns:a16="http://schemas.microsoft.com/office/drawing/2014/main" id="{C90C5790-4F4B-46A0-8E55-04DD71341A33}"/>
                  </a:ext>
                </a:extLst>
              </p:cNvPr>
              <p:cNvSpPr/>
              <p:nvPr/>
            </p:nvSpPr>
            <p:spPr>
              <a:xfrm>
                <a:off x="816502" y="696651"/>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5" name="bk object 25">
                <a:extLst>
                  <a:ext uri="{FF2B5EF4-FFF2-40B4-BE49-F238E27FC236}">
                    <a16:creationId xmlns:a16="http://schemas.microsoft.com/office/drawing/2014/main" id="{7E4C3EA1-D387-4979-8232-28B0420D7B4D}"/>
                  </a:ext>
                </a:extLst>
              </p:cNvPr>
              <p:cNvSpPr/>
              <p:nvPr/>
            </p:nvSpPr>
            <p:spPr>
              <a:xfrm>
                <a:off x="816502" y="946570"/>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6" name="bk object 26">
                <a:extLst>
                  <a:ext uri="{FF2B5EF4-FFF2-40B4-BE49-F238E27FC236}">
                    <a16:creationId xmlns:a16="http://schemas.microsoft.com/office/drawing/2014/main" id="{8D5AAA0E-0649-487D-AE60-817548DED232}"/>
                  </a:ext>
                </a:extLst>
              </p:cNvPr>
              <p:cNvSpPr/>
              <p:nvPr/>
            </p:nvSpPr>
            <p:spPr>
              <a:xfrm>
                <a:off x="816502" y="1958006"/>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7" name="bk object 27">
                <a:extLst>
                  <a:ext uri="{FF2B5EF4-FFF2-40B4-BE49-F238E27FC236}">
                    <a16:creationId xmlns:a16="http://schemas.microsoft.com/office/drawing/2014/main" id="{05C6863D-0D16-44D6-8146-03EF401DEE01}"/>
                  </a:ext>
                </a:extLst>
              </p:cNvPr>
              <p:cNvSpPr/>
              <p:nvPr/>
            </p:nvSpPr>
            <p:spPr>
              <a:xfrm>
                <a:off x="816502" y="2720836"/>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8" name="bk object 28">
                <a:extLst>
                  <a:ext uri="{FF2B5EF4-FFF2-40B4-BE49-F238E27FC236}">
                    <a16:creationId xmlns:a16="http://schemas.microsoft.com/office/drawing/2014/main" id="{33A458B2-C32E-4727-A10E-6CB1D9881CA4}"/>
                  </a:ext>
                </a:extLst>
              </p:cNvPr>
              <p:cNvSpPr/>
              <p:nvPr/>
            </p:nvSpPr>
            <p:spPr>
              <a:xfrm>
                <a:off x="816502" y="2973373"/>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29" name="bk object 29">
                <a:extLst>
                  <a:ext uri="{FF2B5EF4-FFF2-40B4-BE49-F238E27FC236}">
                    <a16:creationId xmlns:a16="http://schemas.microsoft.com/office/drawing/2014/main" id="{56E973CB-5BCE-4A3F-B157-B8BFC3CCF7EB}"/>
                  </a:ext>
                </a:extLst>
              </p:cNvPr>
              <p:cNvSpPr/>
              <p:nvPr/>
            </p:nvSpPr>
            <p:spPr>
              <a:xfrm>
                <a:off x="923881"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0" name="bk object 30">
                <a:extLst>
                  <a:ext uri="{FF2B5EF4-FFF2-40B4-BE49-F238E27FC236}">
                    <a16:creationId xmlns:a16="http://schemas.microsoft.com/office/drawing/2014/main" id="{B28AD6BA-6CE2-4B35-B5CD-FFC9C10AECCF}"/>
                  </a:ext>
                </a:extLst>
              </p:cNvPr>
              <p:cNvSpPr/>
              <p:nvPr/>
            </p:nvSpPr>
            <p:spPr>
              <a:xfrm>
                <a:off x="1403642"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1" name="bk object 31">
                <a:extLst>
                  <a:ext uri="{FF2B5EF4-FFF2-40B4-BE49-F238E27FC236}">
                    <a16:creationId xmlns:a16="http://schemas.microsoft.com/office/drawing/2014/main" id="{71E88FAE-6843-46FD-906F-AA3C3F2A36D1}"/>
                  </a:ext>
                </a:extLst>
              </p:cNvPr>
              <p:cNvSpPr/>
              <p:nvPr/>
            </p:nvSpPr>
            <p:spPr>
              <a:xfrm>
                <a:off x="1880871"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2" name="bk object 32">
                <a:extLst>
                  <a:ext uri="{FF2B5EF4-FFF2-40B4-BE49-F238E27FC236}">
                    <a16:creationId xmlns:a16="http://schemas.microsoft.com/office/drawing/2014/main" id="{AF91C6D0-256E-4F5B-B669-B9DD6DCAC435}"/>
                  </a:ext>
                </a:extLst>
              </p:cNvPr>
              <p:cNvSpPr/>
              <p:nvPr/>
            </p:nvSpPr>
            <p:spPr>
              <a:xfrm>
                <a:off x="2361177"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3" name="bk object 33">
                <a:extLst>
                  <a:ext uri="{FF2B5EF4-FFF2-40B4-BE49-F238E27FC236}">
                    <a16:creationId xmlns:a16="http://schemas.microsoft.com/office/drawing/2014/main" id="{7BC93A99-BDBF-49C5-8CF2-5C3C5E62009E}"/>
                  </a:ext>
                </a:extLst>
              </p:cNvPr>
              <p:cNvSpPr/>
              <p:nvPr/>
            </p:nvSpPr>
            <p:spPr>
              <a:xfrm>
                <a:off x="2837464"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4" name="bk object 34">
                <a:extLst>
                  <a:ext uri="{FF2B5EF4-FFF2-40B4-BE49-F238E27FC236}">
                    <a16:creationId xmlns:a16="http://schemas.microsoft.com/office/drawing/2014/main" id="{F518BD94-9BC8-4B66-903F-EFA914C2E74E}"/>
                  </a:ext>
                </a:extLst>
              </p:cNvPr>
              <p:cNvSpPr/>
              <p:nvPr/>
            </p:nvSpPr>
            <p:spPr>
              <a:xfrm>
                <a:off x="6189087"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5" name="bk object 35">
                <a:extLst>
                  <a:ext uri="{FF2B5EF4-FFF2-40B4-BE49-F238E27FC236}">
                    <a16:creationId xmlns:a16="http://schemas.microsoft.com/office/drawing/2014/main" id="{E4DB18EA-D7C1-4A97-8C37-79C67BFE139A}"/>
                  </a:ext>
                </a:extLst>
              </p:cNvPr>
              <p:cNvSpPr/>
              <p:nvPr/>
            </p:nvSpPr>
            <p:spPr>
              <a:xfrm>
                <a:off x="816502" y="1204334"/>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6" name="bk object 36">
                <a:extLst>
                  <a:ext uri="{FF2B5EF4-FFF2-40B4-BE49-F238E27FC236}">
                    <a16:creationId xmlns:a16="http://schemas.microsoft.com/office/drawing/2014/main" id="{6F86D2F6-AE7B-466D-B6BC-55974B3D84B1}"/>
                  </a:ext>
                </a:extLst>
              </p:cNvPr>
              <p:cNvSpPr/>
              <p:nvPr/>
            </p:nvSpPr>
            <p:spPr>
              <a:xfrm>
                <a:off x="816502" y="1454254"/>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7" name="bk object 37">
                <a:extLst>
                  <a:ext uri="{FF2B5EF4-FFF2-40B4-BE49-F238E27FC236}">
                    <a16:creationId xmlns:a16="http://schemas.microsoft.com/office/drawing/2014/main" id="{4B2D9CE0-B2D5-4839-89DF-3D893C700BF0}"/>
                  </a:ext>
                </a:extLst>
              </p:cNvPr>
              <p:cNvSpPr/>
              <p:nvPr/>
            </p:nvSpPr>
            <p:spPr>
              <a:xfrm>
                <a:off x="816502" y="1706783"/>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8" name="bk object 38">
                <a:extLst>
                  <a:ext uri="{FF2B5EF4-FFF2-40B4-BE49-F238E27FC236}">
                    <a16:creationId xmlns:a16="http://schemas.microsoft.com/office/drawing/2014/main" id="{4227D9E8-A913-4A4C-8891-6DE94644FA2E}"/>
                  </a:ext>
                </a:extLst>
              </p:cNvPr>
              <p:cNvSpPr/>
              <p:nvPr/>
            </p:nvSpPr>
            <p:spPr>
              <a:xfrm>
                <a:off x="816502" y="2213159"/>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39" name="bk object 39">
                <a:extLst>
                  <a:ext uri="{FF2B5EF4-FFF2-40B4-BE49-F238E27FC236}">
                    <a16:creationId xmlns:a16="http://schemas.microsoft.com/office/drawing/2014/main" id="{1691E034-6F4A-4844-B77C-C9E494F61E3C}"/>
                  </a:ext>
                </a:extLst>
              </p:cNvPr>
              <p:cNvSpPr/>
              <p:nvPr/>
            </p:nvSpPr>
            <p:spPr>
              <a:xfrm>
                <a:off x="816502" y="2469615"/>
                <a:ext cx="74295" cy="0"/>
              </a:xfrm>
              <a:custGeom>
                <a:avLst/>
                <a:gdLst/>
                <a:ahLst/>
                <a:cxnLst/>
                <a:rect l="l" t="t" r="r" b="b"/>
                <a:pathLst>
                  <a:path w="74294">
                    <a:moveTo>
                      <a:pt x="0" y="0"/>
                    </a:moveTo>
                    <a:lnTo>
                      <a:pt x="74041"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40" name="bk object 40">
                <a:extLst>
                  <a:ext uri="{FF2B5EF4-FFF2-40B4-BE49-F238E27FC236}">
                    <a16:creationId xmlns:a16="http://schemas.microsoft.com/office/drawing/2014/main" id="{65CE654C-5EF4-4D1C-9725-B0F6F5E9F5A4}"/>
                  </a:ext>
                </a:extLst>
              </p:cNvPr>
              <p:cNvSpPr/>
              <p:nvPr/>
            </p:nvSpPr>
            <p:spPr>
              <a:xfrm>
                <a:off x="6670818"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41" name="bk object 41">
                <a:extLst>
                  <a:ext uri="{FF2B5EF4-FFF2-40B4-BE49-F238E27FC236}">
                    <a16:creationId xmlns:a16="http://schemas.microsoft.com/office/drawing/2014/main" id="{EDDE101A-956C-458C-A9C1-3E6874D1D6CD}"/>
                  </a:ext>
                </a:extLst>
              </p:cNvPr>
              <p:cNvSpPr/>
              <p:nvPr/>
            </p:nvSpPr>
            <p:spPr>
              <a:xfrm>
                <a:off x="7146038"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42" name="bk object 42">
                <a:extLst>
                  <a:ext uri="{FF2B5EF4-FFF2-40B4-BE49-F238E27FC236}">
                    <a16:creationId xmlns:a16="http://schemas.microsoft.com/office/drawing/2014/main" id="{380975E5-03D4-44C9-A747-247316072850}"/>
                  </a:ext>
                </a:extLst>
              </p:cNvPr>
              <p:cNvSpPr/>
              <p:nvPr/>
            </p:nvSpPr>
            <p:spPr>
              <a:xfrm>
                <a:off x="7627770"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43" name="bk object 43">
                <a:extLst>
                  <a:ext uri="{FF2B5EF4-FFF2-40B4-BE49-F238E27FC236}">
                    <a16:creationId xmlns:a16="http://schemas.microsoft.com/office/drawing/2014/main" id="{9B6E8710-C6C4-4E74-A40E-E5D73B6316A1}"/>
                  </a:ext>
                </a:extLst>
              </p:cNvPr>
              <p:cNvSpPr/>
              <p:nvPr/>
            </p:nvSpPr>
            <p:spPr>
              <a:xfrm>
                <a:off x="8107332"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sp>
            <p:nvSpPr>
              <p:cNvPr id="244" name="bk object 44">
                <a:extLst>
                  <a:ext uri="{FF2B5EF4-FFF2-40B4-BE49-F238E27FC236}">
                    <a16:creationId xmlns:a16="http://schemas.microsoft.com/office/drawing/2014/main" id="{D6212188-8FF0-4AF1-AF57-B7D87EFE1730}"/>
                  </a:ext>
                </a:extLst>
              </p:cNvPr>
              <p:cNvSpPr/>
              <p:nvPr/>
            </p:nvSpPr>
            <p:spPr>
              <a:xfrm>
                <a:off x="8583966" y="3032252"/>
                <a:ext cx="0" cy="49530"/>
              </a:xfrm>
              <a:custGeom>
                <a:avLst/>
                <a:gdLst/>
                <a:ahLst/>
                <a:cxnLst/>
                <a:rect l="l" t="t" r="r" b="b"/>
                <a:pathLst>
                  <a:path h="49530">
                    <a:moveTo>
                      <a:pt x="0" y="49009"/>
                    </a:moveTo>
                    <a:lnTo>
                      <a:pt x="0" y="0"/>
                    </a:lnTo>
                  </a:path>
                </a:pathLst>
              </a:custGeom>
              <a:ln w="12700">
                <a:solidFill>
                  <a:srgbClr val="231F20"/>
                </a:solidFill>
                <a:miter lim="800000"/>
              </a:ln>
            </p:spPr>
            <p:txBody>
              <a:bodyPr wrap="square" lIns="0" tIns="0" rIns="0" bIns="0" rtlCol="0"/>
              <a:lstStyle/>
              <a:p>
                <a:endParaRPr sz="1200" dirty="0">
                  <a:solidFill>
                    <a:srgbClr val="000000"/>
                  </a:solidFill>
                </a:endParaRPr>
              </a:p>
            </p:txBody>
          </p:sp>
        </p:grpSp>
        <p:sp>
          <p:nvSpPr>
            <p:cNvPr id="136" name="object 2">
              <a:extLst>
                <a:ext uri="{FF2B5EF4-FFF2-40B4-BE49-F238E27FC236}">
                  <a16:creationId xmlns:a16="http://schemas.microsoft.com/office/drawing/2014/main" id="{347769D9-0C82-4F8D-B505-1A5E50B58BA7}"/>
                </a:ext>
              </a:extLst>
            </p:cNvPr>
            <p:cNvSpPr txBox="1"/>
            <p:nvPr/>
          </p:nvSpPr>
          <p:spPr>
            <a:xfrm>
              <a:off x="8788872" y="4545168"/>
              <a:ext cx="2179123" cy="166712"/>
            </a:xfrm>
            <a:prstGeom prst="rect">
              <a:avLst/>
            </a:prstGeom>
          </p:spPr>
          <p:txBody>
            <a:bodyPr vert="horz" wrap="square" lIns="0" tIns="12700" rIns="0" bIns="0" rtlCol="0">
              <a:spAutoFit/>
            </a:bodyPr>
            <a:lstStyle/>
            <a:p>
              <a:pPr marL="12700">
                <a:spcBef>
                  <a:spcPts val="100"/>
                </a:spcBef>
              </a:pPr>
              <a:r>
                <a:rPr sz="1000" b="1" spc="-5" dirty="0">
                  <a:solidFill>
                    <a:srgbClr val="231F20"/>
                  </a:solidFill>
                  <a:latin typeface="Arial Narrow"/>
                  <a:cs typeface="Arial Narrow"/>
                </a:rPr>
                <a:t>Median OS </a:t>
              </a:r>
              <a:r>
                <a:rPr sz="1000" b="1" dirty="0">
                  <a:solidFill>
                    <a:srgbClr val="231F20"/>
                  </a:solidFill>
                  <a:latin typeface="Arial Narrow"/>
                  <a:cs typeface="Arial Narrow"/>
                </a:rPr>
                <a:t>(95% CI), mo = </a:t>
              </a:r>
              <a:r>
                <a:rPr sz="1000" b="1" spc="-5" dirty="0">
                  <a:solidFill>
                    <a:srgbClr val="231F20"/>
                  </a:solidFill>
                  <a:latin typeface="Arial Narrow"/>
                  <a:cs typeface="Arial Narrow"/>
                </a:rPr>
                <a:t>8.9</a:t>
              </a:r>
              <a:r>
                <a:rPr sz="1000" b="1" spc="-95" dirty="0">
                  <a:solidFill>
                    <a:srgbClr val="231F20"/>
                  </a:solidFill>
                  <a:latin typeface="Arial Narrow"/>
                  <a:cs typeface="Arial Narrow"/>
                </a:rPr>
                <a:t> </a:t>
              </a:r>
              <a:r>
                <a:rPr sz="1000" b="1" dirty="0">
                  <a:solidFill>
                    <a:srgbClr val="231F20"/>
                  </a:solidFill>
                  <a:latin typeface="Arial Narrow"/>
                  <a:cs typeface="Arial Narrow"/>
                </a:rPr>
                <a:t>(5.0–14.9)</a:t>
              </a:r>
              <a:endParaRPr sz="1000" dirty="0">
                <a:solidFill>
                  <a:srgbClr val="000000"/>
                </a:solidFill>
                <a:latin typeface="Arial Narrow"/>
                <a:cs typeface="Arial Narrow"/>
              </a:endParaRPr>
            </a:p>
          </p:txBody>
        </p:sp>
        <p:grpSp>
          <p:nvGrpSpPr>
            <p:cNvPr id="137" name="Group 136">
              <a:extLst>
                <a:ext uri="{FF2B5EF4-FFF2-40B4-BE49-F238E27FC236}">
                  <a16:creationId xmlns:a16="http://schemas.microsoft.com/office/drawing/2014/main" id="{99B789F3-1471-43B1-B2FE-3A6D6F8B7D46}"/>
                </a:ext>
              </a:extLst>
            </p:cNvPr>
            <p:cNvGrpSpPr/>
            <p:nvPr/>
          </p:nvGrpSpPr>
          <p:grpSpPr>
            <a:xfrm>
              <a:off x="6883394" y="3123615"/>
              <a:ext cx="2258394" cy="1319202"/>
              <a:chOff x="919801" y="429727"/>
              <a:chExt cx="4004798" cy="2068644"/>
            </a:xfrm>
          </p:grpSpPr>
          <p:sp>
            <p:nvSpPr>
              <p:cNvPr id="185" name="bk object 16">
                <a:extLst>
                  <a:ext uri="{FF2B5EF4-FFF2-40B4-BE49-F238E27FC236}">
                    <a16:creationId xmlns:a16="http://schemas.microsoft.com/office/drawing/2014/main" id="{8078F18B-91FA-4498-9D9C-8559772C1F54}"/>
                  </a:ext>
                </a:extLst>
              </p:cNvPr>
              <p:cNvSpPr/>
              <p:nvPr/>
            </p:nvSpPr>
            <p:spPr>
              <a:xfrm>
                <a:off x="919801" y="429727"/>
                <a:ext cx="3964304" cy="2033270"/>
              </a:xfrm>
              <a:custGeom>
                <a:avLst/>
                <a:gdLst/>
                <a:ahLst/>
                <a:cxnLst/>
                <a:rect l="l" t="t" r="r" b="b"/>
                <a:pathLst>
                  <a:path w="3964304" h="2033270">
                    <a:moveTo>
                      <a:pt x="0" y="0"/>
                    </a:moveTo>
                    <a:lnTo>
                      <a:pt x="416559" y="0"/>
                    </a:lnTo>
                    <a:lnTo>
                      <a:pt x="416559" y="44030"/>
                    </a:lnTo>
                    <a:lnTo>
                      <a:pt x="432498" y="44030"/>
                    </a:lnTo>
                    <a:lnTo>
                      <a:pt x="432498" y="88442"/>
                    </a:lnTo>
                    <a:lnTo>
                      <a:pt x="512203" y="88442"/>
                    </a:lnTo>
                    <a:lnTo>
                      <a:pt x="512203" y="131762"/>
                    </a:lnTo>
                    <a:lnTo>
                      <a:pt x="534860" y="131762"/>
                    </a:lnTo>
                    <a:lnTo>
                      <a:pt x="534860" y="207276"/>
                    </a:lnTo>
                    <a:lnTo>
                      <a:pt x="570103" y="207276"/>
                    </a:lnTo>
                    <a:lnTo>
                      <a:pt x="570103" y="292239"/>
                    </a:lnTo>
                    <a:lnTo>
                      <a:pt x="648970" y="292239"/>
                    </a:lnTo>
                    <a:lnTo>
                      <a:pt x="648970" y="339991"/>
                    </a:lnTo>
                    <a:lnTo>
                      <a:pt x="674966" y="339991"/>
                    </a:lnTo>
                    <a:lnTo>
                      <a:pt x="674966" y="381076"/>
                    </a:lnTo>
                    <a:lnTo>
                      <a:pt x="800836" y="381076"/>
                    </a:lnTo>
                    <a:lnTo>
                      <a:pt x="800836" y="422719"/>
                    </a:lnTo>
                    <a:lnTo>
                      <a:pt x="813422" y="422719"/>
                    </a:lnTo>
                    <a:lnTo>
                      <a:pt x="813422" y="467702"/>
                    </a:lnTo>
                    <a:lnTo>
                      <a:pt x="822642" y="467702"/>
                    </a:lnTo>
                    <a:lnTo>
                      <a:pt x="822642" y="502691"/>
                    </a:lnTo>
                    <a:lnTo>
                      <a:pt x="857034" y="502691"/>
                    </a:lnTo>
                    <a:lnTo>
                      <a:pt x="857034" y="592645"/>
                    </a:lnTo>
                    <a:lnTo>
                      <a:pt x="879703" y="592645"/>
                    </a:lnTo>
                    <a:lnTo>
                      <a:pt x="879703" y="635952"/>
                    </a:lnTo>
                    <a:lnTo>
                      <a:pt x="943457" y="635952"/>
                    </a:lnTo>
                    <a:lnTo>
                      <a:pt x="943457" y="674814"/>
                    </a:lnTo>
                    <a:lnTo>
                      <a:pt x="1161605" y="674814"/>
                    </a:lnTo>
                    <a:lnTo>
                      <a:pt x="1161605" y="722579"/>
                    </a:lnTo>
                    <a:lnTo>
                      <a:pt x="1174191" y="722579"/>
                    </a:lnTo>
                    <a:lnTo>
                      <a:pt x="1174191" y="762000"/>
                    </a:lnTo>
                    <a:lnTo>
                      <a:pt x="1200200" y="762000"/>
                    </a:lnTo>
                    <a:lnTo>
                      <a:pt x="1200200" y="817524"/>
                    </a:lnTo>
                    <a:lnTo>
                      <a:pt x="1223695" y="817524"/>
                    </a:lnTo>
                    <a:lnTo>
                      <a:pt x="1223695" y="848613"/>
                    </a:lnTo>
                    <a:lnTo>
                      <a:pt x="1263129" y="848613"/>
                    </a:lnTo>
                    <a:lnTo>
                      <a:pt x="1263129" y="906183"/>
                    </a:lnTo>
                    <a:lnTo>
                      <a:pt x="1276565" y="906183"/>
                    </a:lnTo>
                    <a:lnTo>
                      <a:pt x="1276565" y="931354"/>
                    </a:lnTo>
                    <a:lnTo>
                      <a:pt x="1410804" y="931354"/>
                    </a:lnTo>
                    <a:lnTo>
                      <a:pt x="1410804" y="975220"/>
                    </a:lnTo>
                    <a:lnTo>
                      <a:pt x="1464487" y="975220"/>
                    </a:lnTo>
                    <a:lnTo>
                      <a:pt x="1464487" y="1041857"/>
                    </a:lnTo>
                    <a:lnTo>
                      <a:pt x="1487982" y="1041857"/>
                    </a:lnTo>
                    <a:lnTo>
                      <a:pt x="1487982" y="1057960"/>
                    </a:lnTo>
                    <a:lnTo>
                      <a:pt x="1576095" y="1057960"/>
                    </a:lnTo>
                    <a:lnTo>
                      <a:pt x="1576095" y="1100709"/>
                    </a:lnTo>
                    <a:lnTo>
                      <a:pt x="1739696" y="1100709"/>
                    </a:lnTo>
                    <a:lnTo>
                      <a:pt x="1739696" y="1143469"/>
                    </a:lnTo>
                    <a:lnTo>
                      <a:pt x="1788350" y="1143469"/>
                    </a:lnTo>
                    <a:lnTo>
                      <a:pt x="1788350" y="1189558"/>
                    </a:lnTo>
                    <a:lnTo>
                      <a:pt x="1817725" y="1189558"/>
                    </a:lnTo>
                    <a:lnTo>
                      <a:pt x="1817725" y="1265072"/>
                    </a:lnTo>
                    <a:lnTo>
                      <a:pt x="1878964" y="1265072"/>
                    </a:lnTo>
                    <a:lnTo>
                      <a:pt x="1878964" y="1314500"/>
                    </a:lnTo>
                    <a:lnTo>
                      <a:pt x="2117255" y="1314500"/>
                    </a:lnTo>
                    <a:lnTo>
                      <a:pt x="2117255" y="1356131"/>
                    </a:lnTo>
                    <a:lnTo>
                      <a:pt x="2293454" y="1356131"/>
                    </a:lnTo>
                    <a:lnTo>
                      <a:pt x="2293454" y="1401114"/>
                    </a:lnTo>
                    <a:lnTo>
                      <a:pt x="2387422" y="1401114"/>
                    </a:lnTo>
                    <a:lnTo>
                      <a:pt x="2387422" y="1447761"/>
                    </a:lnTo>
                    <a:lnTo>
                      <a:pt x="2502369" y="1447761"/>
                    </a:lnTo>
                    <a:lnTo>
                      <a:pt x="2502369" y="1532724"/>
                    </a:lnTo>
                    <a:lnTo>
                      <a:pt x="2610599" y="1532724"/>
                    </a:lnTo>
                    <a:lnTo>
                      <a:pt x="2610599" y="1571586"/>
                    </a:lnTo>
                    <a:lnTo>
                      <a:pt x="2663456" y="1571586"/>
                    </a:lnTo>
                    <a:lnTo>
                      <a:pt x="2663456" y="1621002"/>
                    </a:lnTo>
                    <a:lnTo>
                      <a:pt x="2686113" y="1621002"/>
                    </a:lnTo>
                    <a:lnTo>
                      <a:pt x="2686113" y="1664868"/>
                    </a:lnTo>
                    <a:lnTo>
                      <a:pt x="2797695" y="1664868"/>
                    </a:lnTo>
                    <a:lnTo>
                      <a:pt x="2797695" y="1705406"/>
                    </a:lnTo>
                    <a:lnTo>
                      <a:pt x="2806941" y="1705406"/>
                    </a:lnTo>
                    <a:lnTo>
                      <a:pt x="2806941" y="1793138"/>
                    </a:lnTo>
                    <a:lnTo>
                      <a:pt x="3224758" y="1793138"/>
                    </a:lnTo>
                    <a:lnTo>
                      <a:pt x="3224758" y="1848662"/>
                    </a:lnTo>
                    <a:lnTo>
                      <a:pt x="3300272" y="1848662"/>
                    </a:lnTo>
                    <a:lnTo>
                      <a:pt x="3300272" y="1903082"/>
                    </a:lnTo>
                    <a:lnTo>
                      <a:pt x="3314534" y="1903082"/>
                    </a:lnTo>
                    <a:lnTo>
                      <a:pt x="3314534" y="1957501"/>
                    </a:lnTo>
                    <a:lnTo>
                      <a:pt x="3402634" y="1957501"/>
                    </a:lnTo>
                    <a:lnTo>
                      <a:pt x="3402634" y="2032787"/>
                    </a:lnTo>
                    <a:lnTo>
                      <a:pt x="3963695" y="2032787"/>
                    </a:lnTo>
                  </a:path>
                </a:pathLst>
              </a:custGeom>
              <a:ln w="19050">
                <a:solidFill>
                  <a:srgbClr val="7F7F80"/>
                </a:solidFill>
                <a:miter lim="800000"/>
              </a:ln>
            </p:spPr>
            <p:txBody>
              <a:bodyPr wrap="square" lIns="0" tIns="0" rIns="0" bIns="0" rtlCol="0"/>
              <a:lstStyle/>
              <a:p>
                <a:endParaRPr sz="1200" dirty="0">
                  <a:solidFill>
                    <a:srgbClr val="000000"/>
                  </a:solidFill>
                </a:endParaRPr>
              </a:p>
            </p:txBody>
          </p:sp>
          <p:sp>
            <p:nvSpPr>
              <p:cNvPr id="186" name="Oval 185">
                <a:extLst>
                  <a:ext uri="{FF2B5EF4-FFF2-40B4-BE49-F238E27FC236}">
                    <a16:creationId xmlns:a16="http://schemas.microsoft.com/office/drawing/2014/main" id="{D831332C-D453-41FC-BEFC-38BDE83A3E52}"/>
                  </a:ext>
                </a:extLst>
              </p:cNvPr>
              <p:cNvSpPr>
                <a:spLocks noChangeAspect="1"/>
              </p:cNvSpPr>
              <p:nvPr/>
            </p:nvSpPr>
            <p:spPr>
              <a:xfrm>
                <a:off x="1466325" y="685901"/>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7" name="Oval 186">
                <a:extLst>
                  <a:ext uri="{FF2B5EF4-FFF2-40B4-BE49-F238E27FC236}">
                    <a16:creationId xmlns:a16="http://schemas.microsoft.com/office/drawing/2014/main" id="{7CCE42E4-CFE1-47C2-957F-31EDE4AAF95A}"/>
                  </a:ext>
                </a:extLst>
              </p:cNvPr>
              <p:cNvSpPr>
                <a:spLocks noChangeAspect="1"/>
              </p:cNvSpPr>
              <p:nvPr/>
            </p:nvSpPr>
            <p:spPr>
              <a:xfrm>
                <a:off x="2804895" y="1701129"/>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8" name="Oval 187">
                <a:extLst>
                  <a:ext uri="{FF2B5EF4-FFF2-40B4-BE49-F238E27FC236}">
                    <a16:creationId xmlns:a16="http://schemas.microsoft.com/office/drawing/2014/main" id="{DA9F63F4-D1E1-42D2-B3C9-C310D275F2E9}"/>
                  </a:ext>
                </a:extLst>
              </p:cNvPr>
              <p:cNvSpPr>
                <a:spLocks noChangeAspect="1"/>
              </p:cNvSpPr>
              <p:nvPr/>
            </p:nvSpPr>
            <p:spPr>
              <a:xfrm>
                <a:off x="3980055" y="2187882"/>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9" name="Oval 188">
                <a:extLst>
                  <a:ext uri="{FF2B5EF4-FFF2-40B4-BE49-F238E27FC236}">
                    <a16:creationId xmlns:a16="http://schemas.microsoft.com/office/drawing/2014/main" id="{E110982C-6ED6-4D22-A612-3F22E5D295F3}"/>
                  </a:ext>
                </a:extLst>
              </p:cNvPr>
              <p:cNvSpPr>
                <a:spLocks noChangeAspect="1"/>
              </p:cNvSpPr>
              <p:nvPr/>
            </p:nvSpPr>
            <p:spPr>
              <a:xfrm>
                <a:off x="4035684" y="2187882"/>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0" name="Oval 189">
                <a:extLst>
                  <a:ext uri="{FF2B5EF4-FFF2-40B4-BE49-F238E27FC236}">
                    <a16:creationId xmlns:a16="http://schemas.microsoft.com/office/drawing/2014/main" id="{0040582E-2DCD-4766-8853-771F16605391}"/>
                  </a:ext>
                </a:extLst>
              </p:cNvPr>
              <p:cNvSpPr>
                <a:spLocks noChangeAspect="1"/>
              </p:cNvSpPr>
              <p:nvPr/>
            </p:nvSpPr>
            <p:spPr>
              <a:xfrm>
                <a:off x="4073929" y="2187882"/>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1" name="Oval 190">
                <a:extLst>
                  <a:ext uri="{FF2B5EF4-FFF2-40B4-BE49-F238E27FC236}">
                    <a16:creationId xmlns:a16="http://schemas.microsoft.com/office/drawing/2014/main" id="{24086B91-9656-4999-B77C-F2E09670236F}"/>
                  </a:ext>
                </a:extLst>
              </p:cNvPr>
              <p:cNvSpPr>
                <a:spLocks noChangeAspect="1"/>
              </p:cNvSpPr>
              <p:nvPr/>
            </p:nvSpPr>
            <p:spPr>
              <a:xfrm>
                <a:off x="4195617" y="2306093"/>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2" name="Oval 191">
                <a:extLst>
                  <a:ext uri="{FF2B5EF4-FFF2-40B4-BE49-F238E27FC236}">
                    <a16:creationId xmlns:a16="http://schemas.microsoft.com/office/drawing/2014/main" id="{2D9CBB2F-B911-4BDA-9B7D-DCAB7C842BEC}"/>
                  </a:ext>
                </a:extLst>
              </p:cNvPr>
              <p:cNvSpPr>
                <a:spLocks noChangeAspect="1"/>
              </p:cNvSpPr>
              <p:nvPr/>
            </p:nvSpPr>
            <p:spPr>
              <a:xfrm>
                <a:off x="4188664" y="2351292"/>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3" name="Oval 192">
                <a:extLst>
                  <a:ext uri="{FF2B5EF4-FFF2-40B4-BE49-F238E27FC236}">
                    <a16:creationId xmlns:a16="http://schemas.microsoft.com/office/drawing/2014/main" id="{9DDF1A25-9ECB-4BF0-96FB-CD7244058466}"/>
                  </a:ext>
                </a:extLst>
              </p:cNvPr>
              <p:cNvSpPr>
                <a:spLocks noChangeAspect="1"/>
              </p:cNvSpPr>
              <p:nvPr/>
            </p:nvSpPr>
            <p:spPr>
              <a:xfrm>
                <a:off x="4216478" y="2351292"/>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4" name="Oval 193">
                <a:extLst>
                  <a:ext uri="{FF2B5EF4-FFF2-40B4-BE49-F238E27FC236}">
                    <a16:creationId xmlns:a16="http://schemas.microsoft.com/office/drawing/2014/main" id="{C397A78F-D991-4381-8ECE-7CEACE5ABA08}"/>
                  </a:ext>
                </a:extLst>
              </p:cNvPr>
              <p:cNvSpPr>
                <a:spLocks noChangeAspect="1"/>
              </p:cNvSpPr>
              <p:nvPr/>
            </p:nvSpPr>
            <p:spPr>
              <a:xfrm>
                <a:off x="4313829" y="2424305"/>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5" name="Oval 194">
                <a:extLst>
                  <a:ext uri="{FF2B5EF4-FFF2-40B4-BE49-F238E27FC236}">
                    <a16:creationId xmlns:a16="http://schemas.microsoft.com/office/drawing/2014/main" id="{4C778844-0774-4D50-98E8-213672FEEAC4}"/>
                  </a:ext>
                </a:extLst>
              </p:cNvPr>
              <p:cNvSpPr>
                <a:spLocks noChangeAspect="1"/>
              </p:cNvSpPr>
              <p:nvPr/>
            </p:nvSpPr>
            <p:spPr>
              <a:xfrm>
                <a:off x="4341643" y="2424305"/>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6" name="Oval 195">
                <a:extLst>
                  <a:ext uri="{FF2B5EF4-FFF2-40B4-BE49-F238E27FC236}">
                    <a16:creationId xmlns:a16="http://schemas.microsoft.com/office/drawing/2014/main" id="{79B54448-01E5-42FE-8896-4603F52C17DC}"/>
                  </a:ext>
                </a:extLst>
              </p:cNvPr>
              <p:cNvSpPr>
                <a:spLocks noChangeAspect="1"/>
              </p:cNvSpPr>
              <p:nvPr/>
            </p:nvSpPr>
            <p:spPr>
              <a:xfrm>
                <a:off x="4392639" y="2424305"/>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7" name="Oval 196">
                <a:extLst>
                  <a:ext uri="{FF2B5EF4-FFF2-40B4-BE49-F238E27FC236}">
                    <a16:creationId xmlns:a16="http://schemas.microsoft.com/office/drawing/2014/main" id="{C83CFF2C-39E1-4A13-BCDE-AF3E637A1D73}"/>
                  </a:ext>
                </a:extLst>
              </p:cNvPr>
              <p:cNvSpPr>
                <a:spLocks noChangeAspect="1"/>
              </p:cNvSpPr>
              <p:nvPr/>
            </p:nvSpPr>
            <p:spPr>
              <a:xfrm>
                <a:off x="4588496" y="2424305"/>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98" name="Oval 197">
                <a:extLst>
                  <a:ext uri="{FF2B5EF4-FFF2-40B4-BE49-F238E27FC236}">
                    <a16:creationId xmlns:a16="http://schemas.microsoft.com/office/drawing/2014/main" id="{10574197-0AE4-4941-B725-7ACA42E37524}"/>
                  </a:ext>
                </a:extLst>
              </p:cNvPr>
              <p:cNvSpPr>
                <a:spLocks noChangeAspect="1"/>
              </p:cNvSpPr>
              <p:nvPr/>
            </p:nvSpPr>
            <p:spPr>
              <a:xfrm>
                <a:off x="4842303" y="2424305"/>
                <a:ext cx="82296" cy="74066"/>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73" name="Group 272">
              <a:extLst>
                <a:ext uri="{FF2B5EF4-FFF2-40B4-BE49-F238E27FC236}">
                  <a16:creationId xmlns:a16="http://schemas.microsoft.com/office/drawing/2014/main" id="{06746E20-3519-4F5B-B9B7-D1F5C502969D}"/>
                </a:ext>
              </a:extLst>
            </p:cNvPr>
            <p:cNvGrpSpPr/>
            <p:nvPr/>
          </p:nvGrpSpPr>
          <p:grpSpPr>
            <a:xfrm>
              <a:off x="9944816" y="3872149"/>
              <a:ext cx="178329" cy="47233"/>
              <a:chOff x="9948191" y="3876239"/>
              <a:chExt cx="178329" cy="49339"/>
            </a:xfrm>
          </p:grpSpPr>
          <p:sp>
            <p:nvSpPr>
              <p:cNvPr id="183" name="bk object 20">
                <a:extLst>
                  <a:ext uri="{FF2B5EF4-FFF2-40B4-BE49-F238E27FC236}">
                    <a16:creationId xmlns:a16="http://schemas.microsoft.com/office/drawing/2014/main" id="{D452E4D2-EBAE-4841-8C75-47C8CBA34661}"/>
                  </a:ext>
                </a:extLst>
              </p:cNvPr>
              <p:cNvSpPr/>
              <p:nvPr/>
            </p:nvSpPr>
            <p:spPr>
              <a:xfrm>
                <a:off x="9948191" y="3900908"/>
                <a:ext cx="178329" cy="0"/>
              </a:xfrm>
              <a:custGeom>
                <a:avLst/>
                <a:gdLst/>
                <a:ahLst/>
                <a:cxnLst/>
                <a:rect l="l" t="t" r="r" b="b"/>
                <a:pathLst>
                  <a:path w="316229">
                    <a:moveTo>
                      <a:pt x="0" y="0"/>
                    </a:moveTo>
                    <a:lnTo>
                      <a:pt x="316166" y="0"/>
                    </a:lnTo>
                  </a:path>
                </a:pathLst>
              </a:custGeom>
              <a:ln w="19050">
                <a:solidFill>
                  <a:srgbClr val="7F7F80"/>
                </a:solidFill>
              </a:ln>
            </p:spPr>
            <p:txBody>
              <a:bodyPr wrap="square" lIns="0" tIns="0" rIns="0" bIns="0" rtlCol="0"/>
              <a:lstStyle/>
              <a:p>
                <a:endParaRPr sz="1200" dirty="0">
                  <a:solidFill>
                    <a:srgbClr val="000000"/>
                  </a:solidFill>
                </a:endParaRPr>
              </a:p>
            </p:txBody>
          </p:sp>
          <p:sp>
            <p:nvSpPr>
              <p:cNvPr id="184" name="Oval 183">
                <a:extLst>
                  <a:ext uri="{FF2B5EF4-FFF2-40B4-BE49-F238E27FC236}">
                    <a16:creationId xmlns:a16="http://schemas.microsoft.com/office/drawing/2014/main" id="{D7F55B7E-F660-4734-8DF4-87D33C7A3369}"/>
                  </a:ext>
                </a:extLst>
              </p:cNvPr>
              <p:cNvSpPr>
                <a:spLocks noChangeAspect="1"/>
              </p:cNvSpPr>
              <p:nvPr/>
            </p:nvSpPr>
            <p:spPr>
              <a:xfrm>
                <a:off x="10016038" y="3876239"/>
                <a:ext cx="46409" cy="49339"/>
              </a:xfrm>
              <a:prstGeom prst="ellipse">
                <a:avLst/>
              </a:prstGeom>
              <a:solidFill>
                <a:srgbClr val="7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139" name="Group 138">
              <a:extLst>
                <a:ext uri="{FF2B5EF4-FFF2-40B4-BE49-F238E27FC236}">
                  <a16:creationId xmlns:a16="http://schemas.microsoft.com/office/drawing/2014/main" id="{CC38DCCF-102E-4846-9D39-C6FE2E93CF7A}"/>
                </a:ext>
              </a:extLst>
            </p:cNvPr>
            <p:cNvGrpSpPr/>
            <p:nvPr/>
          </p:nvGrpSpPr>
          <p:grpSpPr>
            <a:xfrm>
              <a:off x="6883394" y="3123615"/>
              <a:ext cx="2268438" cy="1178533"/>
              <a:chOff x="919801" y="429727"/>
              <a:chExt cx="4022609" cy="1848062"/>
            </a:xfrm>
          </p:grpSpPr>
          <p:sp>
            <p:nvSpPr>
              <p:cNvPr id="170" name="bk object 16">
                <a:extLst>
                  <a:ext uri="{FF2B5EF4-FFF2-40B4-BE49-F238E27FC236}">
                    <a16:creationId xmlns:a16="http://schemas.microsoft.com/office/drawing/2014/main" id="{D3611372-F616-438A-BDDB-C2E0FB4C3C72}"/>
                  </a:ext>
                </a:extLst>
              </p:cNvPr>
              <p:cNvSpPr/>
              <p:nvPr/>
            </p:nvSpPr>
            <p:spPr>
              <a:xfrm>
                <a:off x="919801" y="429727"/>
                <a:ext cx="3993515" cy="1812925"/>
              </a:xfrm>
              <a:custGeom>
                <a:avLst/>
                <a:gdLst/>
                <a:ahLst/>
                <a:cxnLst/>
                <a:rect l="l" t="t" r="r" b="b"/>
                <a:pathLst>
                  <a:path w="3993515" h="1812925">
                    <a:moveTo>
                      <a:pt x="0" y="0"/>
                    </a:moveTo>
                    <a:lnTo>
                      <a:pt x="751840" y="0"/>
                    </a:lnTo>
                    <a:lnTo>
                      <a:pt x="751840" y="79629"/>
                    </a:lnTo>
                    <a:lnTo>
                      <a:pt x="950455" y="79629"/>
                    </a:lnTo>
                    <a:lnTo>
                      <a:pt x="950455" y="156743"/>
                    </a:lnTo>
                    <a:lnTo>
                      <a:pt x="1211732" y="156743"/>
                    </a:lnTo>
                    <a:lnTo>
                      <a:pt x="1211732" y="236778"/>
                    </a:lnTo>
                    <a:lnTo>
                      <a:pt x="1294714" y="236778"/>
                    </a:lnTo>
                    <a:lnTo>
                      <a:pt x="1294714" y="313309"/>
                    </a:lnTo>
                    <a:lnTo>
                      <a:pt x="1552460" y="313309"/>
                    </a:lnTo>
                    <a:lnTo>
                      <a:pt x="1552460" y="469290"/>
                    </a:lnTo>
                    <a:lnTo>
                      <a:pt x="1659267" y="469290"/>
                    </a:lnTo>
                    <a:lnTo>
                      <a:pt x="1659267" y="544068"/>
                    </a:lnTo>
                    <a:lnTo>
                      <a:pt x="1733423" y="544068"/>
                    </a:lnTo>
                    <a:lnTo>
                      <a:pt x="1733423" y="629361"/>
                    </a:lnTo>
                    <a:lnTo>
                      <a:pt x="1813750" y="629361"/>
                    </a:lnTo>
                    <a:lnTo>
                      <a:pt x="1813750" y="712317"/>
                    </a:lnTo>
                    <a:lnTo>
                      <a:pt x="2087397" y="712317"/>
                    </a:lnTo>
                    <a:lnTo>
                      <a:pt x="2087397" y="788263"/>
                    </a:lnTo>
                    <a:lnTo>
                      <a:pt x="2131529" y="788263"/>
                    </a:lnTo>
                    <a:lnTo>
                      <a:pt x="2131529" y="867714"/>
                    </a:lnTo>
                    <a:lnTo>
                      <a:pt x="2215388" y="867714"/>
                    </a:lnTo>
                    <a:lnTo>
                      <a:pt x="2215388" y="950087"/>
                    </a:lnTo>
                    <a:lnTo>
                      <a:pt x="2240991" y="950087"/>
                    </a:lnTo>
                    <a:lnTo>
                      <a:pt x="2240991" y="1034211"/>
                    </a:lnTo>
                    <a:lnTo>
                      <a:pt x="2260409" y="1034211"/>
                    </a:lnTo>
                    <a:lnTo>
                      <a:pt x="2260409" y="1117752"/>
                    </a:lnTo>
                    <a:lnTo>
                      <a:pt x="2295728" y="1117752"/>
                    </a:lnTo>
                    <a:lnTo>
                      <a:pt x="2295728" y="1200696"/>
                    </a:lnTo>
                    <a:lnTo>
                      <a:pt x="2830652" y="1200696"/>
                    </a:lnTo>
                    <a:lnTo>
                      <a:pt x="2830652" y="1283652"/>
                    </a:lnTo>
                    <a:lnTo>
                      <a:pt x="3008071" y="1283652"/>
                    </a:lnTo>
                    <a:lnTo>
                      <a:pt x="3008071" y="1376553"/>
                    </a:lnTo>
                    <a:lnTo>
                      <a:pt x="3183737" y="1376553"/>
                    </a:lnTo>
                    <a:lnTo>
                      <a:pt x="3183737" y="1474101"/>
                    </a:lnTo>
                    <a:lnTo>
                      <a:pt x="3225228" y="1474101"/>
                    </a:lnTo>
                    <a:lnTo>
                      <a:pt x="3225228" y="1571078"/>
                    </a:lnTo>
                    <a:lnTo>
                      <a:pt x="3565588" y="1571078"/>
                    </a:lnTo>
                    <a:lnTo>
                      <a:pt x="3565588" y="1812353"/>
                    </a:lnTo>
                    <a:lnTo>
                      <a:pt x="3993197" y="1812353"/>
                    </a:lnTo>
                  </a:path>
                </a:pathLst>
              </a:custGeom>
              <a:ln w="19050">
                <a:solidFill>
                  <a:srgbClr val="E36C42"/>
                </a:solidFill>
                <a:miter lim="800000"/>
              </a:ln>
            </p:spPr>
            <p:txBody>
              <a:bodyPr wrap="square" lIns="0" tIns="0" rIns="0" bIns="0" rtlCol="0"/>
              <a:lstStyle/>
              <a:p>
                <a:endParaRPr sz="1200" dirty="0">
                  <a:solidFill>
                    <a:srgbClr val="000000"/>
                  </a:solidFill>
                </a:endParaRPr>
              </a:p>
            </p:txBody>
          </p:sp>
          <p:sp>
            <p:nvSpPr>
              <p:cNvPr id="171" name="Oval 170">
                <a:extLst>
                  <a:ext uri="{FF2B5EF4-FFF2-40B4-BE49-F238E27FC236}">
                    <a16:creationId xmlns:a16="http://schemas.microsoft.com/office/drawing/2014/main" id="{2E4042DE-8057-4FD9-9D9C-8D9857E91CEB}"/>
                  </a:ext>
                </a:extLst>
              </p:cNvPr>
              <p:cNvSpPr>
                <a:spLocks noChangeAspect="1"/>
              </p:cNvSpPr>
              <p:nvPr/>
            </p:nvSpPr>
            <p:spPr>
              <a:xfrm>
                <a:off x="4860114" y="22037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2" name="Oval 171">
                <a:extLst>
                  <a:ext uri="{FF2B5EF4-FFF2-40B4-BE49-F238E27FC236}">
                    <a16:creationId xmlns:a16="http://schemas.microsoft.com/office/drawing/2014/main" id="{1E15E5C5-E32C-40E9-8001-4001884E669D}"/>
                  </a:ext>
                </a:extLst>
              </p:cNvPr>
              <p:cNvSpPr>
                <a:spLocks noChangeAspect="1"/>
              </p:cNvSpPr>
              <p:nvPr/>
            </p:nvSpPr>
            <p:spPr>
              <a:xfrm>
                <a:off x="4592400" y="22037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3" name="Oval 172">
                <a:extLst>
                  <a:ext uri="{FF2B5EF4-FFF2-40B4-BE49-F238E27FC236}">
                    <a16:creationId xmlns:a16="http://schemas.microsoft.com/office/drawing/2014/main" id="{3BACAE53-FD50-4803-8662-1E085656ECC8}"/>
                  </a:ext>
                </a:extLst>
              </p:cNvPr>
              <p:cNvSpPr>
                <a:spLocks noChangeAspect="1"/>
              </p:cNvSpPr>
              <p:nvPr/>
            </p:nvSpPr>
            <p:spPr>
              <a:xfrm>
                <a:off x="4470711" y="22037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4" name="Oval 173">
                <a:extLst>
                  <a:ext uri="{FF2B5EF4-FFF2-40B4-BE49-F238E27FC236}">
                    <a16:creationId xmlns:a16="http://schemas.microsoft.com/office/drawing/2014/main" id="{D0EC6020-446F-40B3-B609-83D67BFA6662}"/>
                  </a:ext>
                </a:extLst>
              </p:cNvPr>
              <p:cNvSpPr>
                <a:spLocks noChangeAspect="1"/>
              </p:cNvSpPr>
              <p:nvPr/>
            </p:nvSpPr>
            <p:spPr>
              <a:xfrm>
                <a:off x="4411605" y="19638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5" name="Oval 174">
                <a:extLst>
                  <a:ext uri="{FF2B5EF4-FFF2-40B4-BE49-F238E27FC236}">
                    <a16:creationId xmlns:a16="http://schemas.microsoft.com/office/drawing/2014/main" id="{57AD4613-36A8-4AEB-8DD8-249772D7862E}"/>
                  </a:ext>
                </a:extLst>
              </p:cNvPr>
              <p:cNvSpPr>
                <a:spLocks noChangeAspect="1"/>
              </p:cNvSpPr>
              <p:nvPr/>
            </p:nvSpPr>
            <p:spPr>
              <a:xfrm>
                <a:off x="4354753" y="19638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6" name="Oval 175">
                <a:extLst>
                  <a:ext uri="{FF2B5EF4-FFF2-40B4-BE49-F238E27FC236}">
                    <a16:creationId xmlns:a16="http://schemas.microsoft.com/office/drawing/2014/main" id="{2C2A5A61-C7D3-4D2D-8063-7B0AB4C9B327}"/>
                  </a:ext>
                </a:extLst>
              </p:cNvPr>
              <p:cNvSpPr>
                <a:spLocks noChangeAspect="1"/>
              </p:cNvSpPr>
              <p:nvPr/>
            </p:nvSpPr>
            <p:spPr>
              <a:xfrm>
                <a:off x="4272534" y="19638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7" name="Oval 176">
                <a:extLst>
                  <a:ext uri="{FF2B5EF4-FFF2-40B4-BE49-F238E27FC236}">
                    <a16:creationId xmlns:a16="http://schemas.microsoft.com/office/drawing/2014/main" id="{BBC2B5AE-8967-4206-BC43-A2F442C7ED38}"/>
                  </a:ext>
                </a:extLst>
              </p:cNvPr>
              <p:cNvSpPr>
                <a:spLocks noChangeAspect="1"/>
              </p:cNvSpPr>
              <p:nvPr/>
            </p:nvSpPr>
            <p:spPr>
              <a:xfrm>
                <a:off x="4196044" y="19638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8" name="Oval 177">
                <a:extLst>
                  <a:ext uri="{FF2B5EF4-FFF2-40B4-BE49-F238E27FC236}">
                    <a16:creationId xmlns:a16="http://schemas.microsoft.com/office/drawing/2014/main" id="{A36E0A6D-944A-4EE1-AB26-75C3A4C1DCC3}"/>
                  </a:ext>
                </a:extLst>
              </p:cNvPr>
              <p:cNvSpPr>
                <a:spLocks noChangeAspect="1"/>
              </p:cNvSpPr>
              <p:nvPr/>
            </p:nvSpPr>
            <p:spPr>
              <a:xfrm>
                <a:off x="3994536" y="177213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79" name="Oval 178">
                <a:extLst>
                  <a:ext uri="{FF2B5EF4-FFF2-40B4-BE49-F238E27FC236}">
                    <a16:creationId xmlns:a16="http://schemas.microsoft.com/office/drawing/2014/main" id="{70E4A4D0-E9C1-4012-BD23-D5FBD8BBE5BE}"/>
                  </a:ext>
                </a:extLst>
              </p:cNvPr>
              <p:cNvSpPr>
                <a:spLocks noChangeAspect="1"/>
              </p:cNvSpPr>
              <p:nvPr/>
            </p:nvSpPr>
            <p:spPr>
              <a:xfrm>
                <a:off x="3834456" y="1678725"/>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0" name="Oval 179">
                <a:extLst>
                  <a:ext uri="{FF2B5EF4-FFF2-40B4-BE49-F238E27FC236}">
                    <a16:creationId xmlns:a16="http://schemas.microsoft.com/office/drawing/2014/main" id="{E77FF014-8F7F-4FA6-85F1-FB02C35BBE49}"/>
                  </a:ext>
                </a:extLst>
              </p:cNvPr>
              <p:cNvSpPr>
                <a:spLocks noChangeAspect="1"/>
              </p:cNvSpPr>
              <p:nvPr/>
            </p:nvSpPr>
            <p:spPr>
              <a:xfrm>
                <a:off x="3007123" y="1257565"/>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1" name="Oval 180">
                <a:extLst>
                  <a:ext uri="{FF2B5EF4-FFF2-40B4-BE49-F238E27FC236}">
                    <a16:creationId xmlns:a16="http://schemas.microsoft.com/office/drawing/2014/main" id="{41ADDEF3-296F-4B40-A0DA-5038D12EE43A}"/>
                  </a:ext>
                </a:extLst>
              </p:cNvPr>
              <p:cNvSpPr>
                <a:spLocks noChangeAspect="1"/>
              </p:cNvSpPr>
              <p:nvPr/>
            </p:nvSpPr>
            <p:spPr>
              <a:xfrm>
                <a:off x="2228318" y="70475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82" name="Oval 181">
                <a:extLst>
                  <a:ext uri="{FF2B5EF4-FFF2-40B4-BE49-F238E27FC236}">
                    <a16:creationId xmlns:a16="http://schemas.microsoft.com/office/drawing/2014/main" id="{06C3E3E3-97E4-44B8-91E1-8375FFFC1F99}"/>
                  </a:ext>
                </a:extLst>
              </p:cNvPr>
              <p:cNvSpPr>
                <a:spLocks noChangeAspect="1"/>
              </p:cNvSpPr>
              <p:nvPr/>
            </p:nvSpPr>
            <p:spPr>
              <a:xfrm>
                <a:off x="4296871" y="1963823"/>
                <a:ext cx="82296" cy="74066"/>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72" name="Group 271">
              <a:extLst>
                <a:ext uri="{FF2B5EF4-FFF2-40B4-BE49-F238E27FC236}">
                  <a16:creationId xmlns:a16="http://schemas.microsoft.com/office/drawing/2014/main" id="{868EB6FA-33DD-4140-B5A1-ED4B362CA1EE}"/>
                </a:ext>
              </a:extLst>
            </p:cNvPr>
            <p:cNvGrpSpPr/>
            <p:nvPr/>
          </p:nvGrpSpPr>
          <p:grpSpPr>
            <a:xfrm>
              <a:off x="9944816" y="3732551"/>
              <a:ext cx="178329" cy="47233"/>
              <a:chOff x="9948191" y="3729785"/>
              <a:chExt cx="178329" cy="49339"/>
            </a:xfrm>
          </p:grpSpPr>
          <p:sp>
            <p:nvSpPr>
              <p:cNvPr id="168" name="bk object 18">
                <a:extLst>
                  <a:ext uri="{FF2B5EF4-FFF2-40B4-BE49-F238E27FC236}">
                    <a16:creationId xmlns:a16="http://schemas.microsoft.com/office/drawing/2014/main" id="{B1A7D92D-3840-4FFA-8948-C3CDF522F895}"/>
                  </a:ext>
                </a:extLst>
              </p:cNvPr>
              <p:cNvSpPr/>
              <p:nvPr/>
            </p:nvSpPr>
            <p:spPr>
              <a:xfrm>
                <a:off x="9948191" y="3754454"/>
                <a:ext cx="178329" cy="0"/>
              </a:xfrm>
              <a:custGeom>
                <a:avLst/>
                <a:gdLst/>
                <a:ahLst/>
                <a:cxnLst/>
                <a:rect l="l" t="t" r="r" b="b"/>
                <a:pathLst>
                  <a:path w="316229">
                    <a:moveTo>
                      <a:pt x="0" y="0"/>
                    </a:moveTo>
                    <a:lnTo>
                      <a:pt x="316166" y="0"/>
                    </a:lnTo>
                  </a:path>
                </a:pathLst>
              </a:custGeom>
              <a:ln w="19050">
                <a:solidFill>
                  <a:srgbClr val="E36C42"/>
                </a:solidFill>
              </a:ln>
            </p:spPr>
            <p:txBody>
              <a:bodyPr wrap="square" lIns="0" tIns="0" rIns="0" bIns="0" rtlCol="0"/>
              <a:lstStyle/>
              <a:p>
                <a:endParaRPr sz="1200" dirty="0">
                  <a:solidFill>
                    <a:srgbClr val="000000"/>
                  </a:solidFill>
                </a:endParaRPr>
              </a:p>
            </p:txBody>
          </p:sp>
          <p:sp>
            <p:nvSpPr>
              <p:cNvPr id="169" name="Oval 168">
                <a:extLst>
                  <a:ext uri="{FF2B5EF4-FFF2-40B4-BE49-F238E27FC236}">
                    <a16:creationId xmlns:a16="http://schemas.microsoft.com/office/drawing/2014/main" id="{E9E51C30-935E-4541-9D68-CD2D22312D39}"/>
                  </a:ext>
                </a:extLst>
              </p:cNvPr>
              <p:cNvSpPr>
                <a:spLocks noChangeAspect="1"/>
              </p:cNvSpPr>
              <p:nvPr/>
            </p:nvSpPr>
            <p:spPr>
              <a:xfrm>
                <a:off x="10014507" y="3729785"/>
                <a:ext cx="46409" cy="49339"/>
              </a:xfrm>
              <a:prstGeom prst="ellipse">
                <a:avLst/>
              </a:prstGeom>
              <a:solidFill>
                <a:srgbClr val="E3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141" name="Group 140">
              <a:extLst>
                <a:ext uri="{FF2B5EF4-FFF2-40B4-BE49-F238E27FC236}">
                  <a16:creationId xmlns:a16="http://schemas.microsoft.com/office/drawing/2014/main" id="{1EC6CCE2-7990-4CFB-AEDD-7183F41B6C62}"/>
                </a:ext>
              </a:extLst>
            </p:cNvPr>
            <p:cNvGrpSpPr/>
            <p:nvPr/>
          </p:nvGrpSpPr>
          <p:grpSpPr>
            <a:xfrm>
              <a:off x="6883394" y="3123615"/>
              <a:ext cx="4127152" cy="410741"/>
              <a:chOff x="919801" y="429727"/>
              <a:chExt cx="7318658" cy="644083"/>
            </a:xfrm>
          </p:grpSpPr>
          <p:sp>
            <p:nvSpPr>
              <p:cNvPr id="150" name="bk object 16">
                <a:extLst>
                  <a:ext uri="{FF2B5EF4-FFF2-40B4-BE49-F238E27FC236}">
                    <a16:creationId xmlns:a16="http://schemas.microsoft.com/office/drawing/2014/main" id="{6A27B1FF-E3EE-4747-8FF7-AF207A72ABD4}"/>
                  </a:ext>
                </a:extLst>
              </p:cNvPr>
              <p:cNvSpPr/>
              <p:nvPr/>
            </p:nvSpPr>
            <p:spPr>
              <a:xfrm>
                <a:off x="919801" y="429727"/>
                <a:ext cx="7282180" cy="607060"/>
              </a:xfrm>
              <a:custGeom>
                <a:avLst/>
                <a:gdLst/>
                <a:ahLst/>
                <a:cxnLst/>
                <a:rect l="l" t="t" r="r" b="b"/>
                <a:pathLst>
                  <a:path w="7282180" h="607060">
                    <a:moveTo>
                      <a:pt x="0" y="0"/>
                    </a:moveTo>
                    <a:lnTo>
                      <a:pt x="603021" y="0"/>
                    </a:lnTo>
                    <a:lnTo>
                      <a:pt x="603021" y="87757"/>
                    </a:lnTo>
                    <a:lnTo>
                      <a:pt x="1375244" y="87757"/>
                    </a:lnTo>
                    <a:lnTo>
                      <a:pt x="1375244" y="173177"/>
                    </a:lnTo>
                    <a:lnTo>
                      <a:pt x="1856803" y="173177"/>
                    </a:lnTo>
                    <a:lnTo>
                      <a:pt x="1856803" y="258597"/>
                    </a:lnTo>
                    <a:lnTo>
                      <a:pt x="2362212" y="258597"/>
                    </a:lnTo>
                    <a:lnTo>
                      <a:pt x="2362212" y="341858"/>
                    </a:lnTo>
                    <a:lnTo>
                      <a:pt x="2917520" y="341858"/>
                    </a:lnTo>
                    <a:lnTo>
                      <a:pt x="2917520" y="430148"/>
                    </a:lnTo>
                    <a:lnTo>
                      <a:pt x="3019475" y="430148"/>
                    </a:lnTo>
                    <a:lnTo>
                      <a:pt x="3019475" y="516991"/>
                    </a:lnTo>
                    <a:lnTo>
                      <a:pt x="3029000" y="516991"/>
                    </a:lnTo>
                    <a:lnTo>
                      <a:pt x="3029000" y="606717"/>
                    </a:lnTo>
                    <a:lnTo>
                      <a:pt x="7281862" y="606717"/>
                    </a:lnTo>
                  </a:path>
                </a:pathLst>
              </a:custGeom>
              <a:ln w="19050">
                <a:solidFill>
                  <a:srgbClr val="02A67A"/>
                </a:solidFill>
                <a:miter lim="800000"/>
              </a:ln>
            </p:spPr>
            <p:txBody>
              <a:bodyPr wrap="square" lIns="0" tIns="0" rIns="0" bIns="0" rtlCol="0"/>
              <a:lstStyle/>
              <a:p>
                <a:endParaRPr sz="1200" dirty="0">
                  <a:solidFill>
                    <a:srgbClr val="000000"/>
                  </a:solidFill>
                </a:endParaRPr>
              </a:p>
            </p:txBody>
          </p:sp>
          <p:sp>
            <p:nvSpPr>
              <p:cNvPr id="151" name="Oval 150">
                <a:extLst>
                  <a:ext uri="{FF2B5EF4-FFF2-40B4-BE49-F238E27FC236}">
                    <a16:creationId xmlns:a16="http://schemas.microsoft.com/office/drawing/2014/main" id="{0C875362-3849-46DA-9830-2FAC2C930B27}"/>
                  </a:ext>
                </a:extLst>
              </p:cNvPr>
              <p:cNvSpPr>
                <a:spLocks noChangeAspect="1"/>
              </p:cNvSpPr>
              <p:nvPr/>
            </p:nvSpPr>
            <p:spPr>
              <a:xfrm>
                <a:off x="81561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2" name="Oval 151">
                <a:extLst>
                  <a:ext uri="{FF2B5EF4-FFF2-40B4-BE49-F238E27FC236}">
                    <a16:creationId xmlns:a16="http://schemas.microsoft.com/office/drawing/2014/main" id="{69F5FE33-C353-496B-A7CD-82EF552B29BA}"/>
                  </a:ext>
                </a:extLst>
              </p:cNvPr>
              <p:cNvSpPr>
                <a:spLocks noChangeAspect="1"/>
              </p:cNvSpPr>
              <p:nvPr/>
            </p:nvSpPr>
            <p:spPr>
              <a:xfrm>
                <a:off x="488273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3" name="Oval 152">
                <a:extLst>
                  <a:ext uri="{FF2B5EF4-FFF2-40B4-BE49-F238E27FC236}">
                    <a16:creationId xmlns:a16="http://schemas.microsoft.com/office/drawing/2014/main" id="{45BAA99F-E748-463D-8FCC-86D81A9F8950}"/>
                  </a:ext>
                </a:extLst>
              </p:cNvPr>
              <p:cNvSpPr>
                <a:spLocks noChangeAspect="1"/>
              </p:cNvSpPr>
              <p:nvPr/>
            </p:nvSpPr>
            <p:spPr>
              <a:xfrm>
                <a:off x="48541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4" name="Oval 153">
                <a:extLst>
                  <a:ext uri="{FF2B5EF4-FFF2-40B4-BE49-F238E27FC236}">
                    <a16:creationId xmlns:a16="http://schemas.microsoft.com/office/drawing/2014/main" id="{02C01ABF-1D58-49BC-A7CF-F19788451DDD}"/>
                  </a:ext>
                </a:extLst>
              </p:cNvPr>
              <p:cNvSpPr>
                <a:spLocks noChangeAspect="1"/>
              </p:cNvSpPr>
              <p:nvPr/>
            </p:nvSpPr>
            <p:spPr>
              <a:xfrm>
                <a:off x="476843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5" name="Oval 154">
                <a:extLst>
                  <a:ext uri="{FF2B5EF4-FFF2-40B4-BE49-F238E27FC236}">
                    <a16:creationId xmlns:a16="http://schemas.microsoft.com/office/drawing/2014/main" id="{870A2FE7-9671-4FDC-B309-12FF6959A965}"/>
                  </a:ext>
                </a:extLst>
              </p:cNvPr>
              <p:cNvSpPr>
                <a:spLocks noChangeAspect="1"/>
              </p:cNvSpPr>
              <p:nvPr/>
            </p:nvSpPr>
            <p:spPr>
              <a:xfrm>
                <a:off x="474621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6" name="Oval 155">
                <a:extLst>
                  <a:ext uri="{FF2B5EF4-FFF2-40B4-BE49-F238E27FC236}">
                    <a16:creationId xmlns:a16="http://schemas.microsoft.com/office/drawing/2014/main" id="{43BDF0C4-B06F-4C0B-A22F-2B900C2AA06F}"/>
                  </a:ext>
                </a:extLst>
              </p:cNvPr>
              <p:cNvSpPr>
                <a:spLocks noChangeAspect="1"/>
              </p:cNvSpPr>
              <p:nvPr/>
            </p:nvSpPr>
            <p:spPr>
              <a:xfrm>
                <a:off x="466048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7" name="Oval 156">
                <a:extLst>
                  <a:ext uri="{FF2B5EF4-FFF2-40B4-BE49-F238E27FC236}">
                    <a16:creationId xmlns:a16="http://schemas.microsoft.com/office/drawing/2014/main" id="{89F09D6A-0405-47F3-B53B-D793427423F8}"/>
                  </a:ext>
                </a:extLst>
              </p:cNvPr>
              <p:cNvSpPr>
                <a:spLocks noChangeAspect="1"/>
              </p:cNvSpPr>
              <p:nvPr/>
            </p:nvSpPr>
            <p:spPr>
              <a:xfrm>
                <a:off x="464143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8" name="Oval 157">
                <a:extLst>
                  <a:ext uri="{FF2B5EF4-FFF2-40B4-BE49-F238E27FC236}">
                    <a16:creationId xmlns:a16="http://schemas.microsoft.com/office/drawing/2014/main" id="{51163E9F-3D00-4C44-8757-79AC5619F5E0}"/>
                  </a:ext>
                </a:extLst>
              </p:cNvPr>
              <p:cNvSpPr>
                <a:spLocks noChangeAspect="1"/>
              </p:cNvSpPr>
              <p:nvPr/>
            </p:nvSpPr>
            <p:spPr>
              <a:xfrm>
                <a:off x="45620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9" name="Oval 158">
                <a:extLst>
                  <a:ext uri="{FF2B5EF4-FFF2-40B4-BE49-F238E27FC236}">
                    <a16:creationId xmlns:a16="http://schemas.microsoft.com/office/drawing/2014/main" id="{D3FD434E-D97C-4AE0-A5AD-4CEDF7FA1FB1}"/>
                  </a:ext>
                </a:extLst>
              </p:cNvPr>
              <p:cNvSpPr>
                <a:spLocks noChangeAspect="1"/>
              </p:cNvSpPr>
              <p:nvPr/>
            </p:nvSpPr>
            <p:spPr>
              <a:xfrm>
                <a:off x="44350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0" name="Oval 159">
                <a:extLst>
                  <a:ext uri="{FF2B5EF4-FFF2-40B4-BE49-F238E27FC236}">
                    <a16:creationId xmlns:a16="http://schemas.microsoft.com/office/drawing/2014/main" id="{B7CAFC41-140E-438B-99D0-4638339CA3AC}"/>
                  </a:ext>
                </a:extLst>
              </p:cNvPr>
              <p:cNvSpPr>
                <a:spLocks noChangeAspect="1"/>
              </p:cNvSpPr>
              <p:nvPr/>
            </p:nvSpPr>
            <p:spPr>
              <a:xfrm>
                <a:off x="44096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1" name="Oval 160">
                <a:extLst>
                  <a:ext uri="{FF2B5EF4-FFF2-40B4-BE49-F238E27FC236}">
                    <a16:creationId xmlns:a16="http://schemas.microsoft.com/office/drawing/2014/main" id="{F52AB6FC-8A38-4184-BB9B-B4A6CE08AE04}"/>
                  </a:ext>
                </a:extLst>
              </p:cNvPr>
              <p:cNvSpPr>
                <a:spLocks noChangeAspect="1"/>
              </p:cNvSpPr>
              <p:nvPr/>
            </p:nvSpPr>
            <p:spPr>
              <a:xfrm>
                <a:off x="437791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2" name="Oval 161">
                <a:extLst>
                  <a:ext uri="{FF2B5EF4-FFF2-40B4-BE49-F238E27FC236}">
                    <a16:creationId xmlns:a16="http://schemas.microsoft.com/office/drawing/2014/main" id="{58371C1F-D99D-4DC5-AC40-833A7F9B52D2}"/>
                  </a:ext>
                </a:extLst>
              </p:cNvPr>
              <p:cNvSpPr>
                <a:spLocks noChangeAspect="1"/>
              </p:cNvSpPr>
              <p:nvPr/>
            </p:nvSpPr>
            <p:spPr>
              <a:xfrm>
                <a:off x="435568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3" name="Oval 162">
                <a:extLst>
                  <a:ext uri="{FF2B5EF4-FFF2-40B4-BE49-F238E27FC236}">
                    <a16:creationId xmlns:a16="http://schemas.microsoft.com/office/drawing/2014/main" id="{6B5F91CF-223C-4A28-A255-873B3C462CD1}"/>
                  </a:ext>
                </a:extLst>
              </p:cNvPr>
              <p:cNvSpPr>
                <a:spLocks noChangeAspect="1"/>
              </p:cNvSpPr>
              <p:nvPr/>
            </p:nvSpPr>
            <p:spPr>
              <a:xfrm>
                <a:off x="432393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4" name="Oval 163">
                <a:extLst>
                  <a:ext uri="{FF2B5EF4-FFF2-40B4-BE49-F238E27FC236}">
                    <a16:creationId xmlns:a16="http://schemas.microsoft.com/office/drawing/2014/main" id="{194CA3C9-5716-4A1E-9CD5-DED43AA5BF6C}"/>
                  </a:ext>
                </a:extLst>
              </p:cNvPr>
              <p:cNvSpPr>
                <a:spLocks noChangeAspect="1"/>
              </p:cNvSpPr>
              <p:nvPr/>
            </p:nvSpPr>
            <p:spPr>
              <a:xfrm>
                <a:off x="42953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5" name="Oval 164">
                <a:extLst>
                  <a:ext uri="{FF2B5EF4-FFF2-40B4-BE49-F238E27FC236}">
                    <a16:creationId xmlns:a16="http://schemas.microsoft.com/office/drawing/2014/main" id="{97F10AB6-19BD-4E91-803B-C29AEF956156}"/>
                  </a:ext>
                </a:extLst>
              </p:cNvPr>
              <p:cNvSpPr>
                <a:spLocks noChangeAspect="1"/>
              </p:cNvSpPr>
              <p:nvPr/>
            </p:nvSpPr>
            <p:spPr>
              <a:xfrm>
                <a:off x="4155663"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6" name="Oval 165">
                <a:extLst>
                  <a:ext uri="{FF2B5EF4-FFF2-40B4-BE49-F238E27FC236}">
                    <a16:creationId xmlns:a16="http://schemas.microsoft.com/office/drawing/2014/main" id="{8F36A7C3-0F90-4D2B-9ACA-116699A59050}"/>
                  </a:ext>
                </a:extLst>
              </p:cNvPr>
              <p:cNvSpPr>
                <a:spLocks noChangeAspect="1"/>
              </p:cNvSpPr>
              <p:nvPr/>
            </p:nvSpPr>
            <p:spPr>
              <a:xfrm>
                <a:off x="4127088" y="9997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67" name="Oval 166">
                <a:extLst>
                  <a:ext uri="{FF2B5EF4-FFF2-40B4-BE49-F238E27FC236}">
                    <a16:creationId xmlns:a16="http://schemas.microsoft.com/office/drawing/2014/main" id="{145BC177-A2DF-43D9-B41A-CD62B302CE1E}"/>
                  </a:ext>
                </a:extLst>
              </p:cNvPr>
              <p:cNvSpPr>
                <a:spLocks noChangeAspect="1"/>
              </p:cNvSpPr>
              <p:nvPr/>
            </p:nvSpPr>
            <p:spPr>
              <a:xfrm>
                <a:off x="3304763" y="733044"/>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142" name="Group 141">
              <a:extLst>
                <a:ext uri="{FF2B5EF4-FFF2-40B4-BE49-F238E27FC236}">
                  <a16:creationId xmlns:a16="http://schemas.microsoft.com/office/drawing/2014/main" id="{9D8F881B-2EAA-454E-8A61-ECD9F2F59FBB}"/>
                </a:ext>
              </a:extLst>
            </p:cNvPr>
            <p:cNvGrpSpPr/>
            <p:nvPr/>
          </p:nvGrpSpPr>
          <p:grpSpPr>
            <a:xfrm>
              <a:off x="9944816" y="3592952"/>
              <a:ext cx="178329" cy="47233"/>
              <a:chOff x="6177824" y="1275648"/>
              <a:chExt cx="316230" cy="74066"/>
            </a:xfrm>
          </p:grpSpPr>
          <p:sp>
            <p:nvSpPr>
              <p:cNvPr id="148" name="bk object 16">
                <a:extLst>
                  <a:ext uri="{FF2B5EF4-FFF2-40B4-BE49-F238E27FC236}">
                    <a16:creationId xmlns:a16="http://schemas.microsoft.com/office/drawing/2014/main" id="{4F3786DD-3AC3-4A27-A6FB-D91A04A2FD57}"/>
                  </a:ext>
                </a:extLst>
              </p:cNvPr>
              <p:cNvSpPr/>
              <p:nvPr/>
            </p:nvSpPr>
            <p:spPr>
              <a:xfrm>
                <a:off x="6177824" y="1313451"/>
                <a:ext cx="316230" cy="0"/>
              </a:xfrm>
              <a:custGeom>
                <a:avLst/>
                <a:gdLst/>
                <a:ahLst/>
                <a:cxnLst/>
                <a:rect l="l" t="t" r="r" b="b"/>
                <a:pathLst>
                  <a:path w="316229">
                    <a:moveTo>
                      <a:pt x="0" y="0"/>
                    </a:moveTo>
                    <a:lnTo>
                      <a:pt x="316166" y="0"/>
                    </a:lnTo>
                  </a:path>
                </a:pathLst>
              </a:custGeom>
              <a:ln w="19050">
                <a:solidFill>
                  <a:srgbClr val="02A67A"/>
                </a:solidFill>
              </a:ln>
            </p:spPr>
            <p:txBody>
              <a:bodyPr wrap="square" lIns="0" tIns="0" rIns="0" bIns="0" rtlCol="0"/>
              <a:lstStyle/>
              <a:p>
                <a:endParaRPr sz="1200" dirty="0">
                  <a:solidFill>
                    <a:srgbClr val="000000"/>
                  </a:solidFill>
                </a:endParaRPr>
              </a:p>
            </p:txBody>
          </p:sp>
          <p:sp>
            <p:nvSpPr>
              <p:cNvPr id="149" name="Oval 148">
                <a:extLst>
                  <a:ext uri="{FF2B5EF4-FFF2-40B4-BE49-F238E27FC236}">
                    <a16:creationId xmlns:a16="http://schemas.microsoft.com/office/drawing/2014/main" id="{6432B97A-C221-431E-9C1E-5E8A5D8BE4CD}"/>
                  </a:ext>
                </a:extLst>
              </p:cNvPr>
              <p:cNvSpPr>
                <a:spLocks noChangeAspect="1"/>
              </p:cNvSpPr>
              <p:nvPr/>
            </p:nvSpPr>
            <p:spPr>
              <a:xfrm>
                <a:off x="6294750" y="1275648"/>
                <a:ext cx="82296" cy="74066"/>
              </a:xfrm>
              <a:prstGeom prst="ellipse">
                <a:avLst/>
              </a:prstGeom>
              <a:solidFill>
                <a:srgbClr val="01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274" name="Group 273">
              <a:extLst>
                <a:ext uri="{FF2B5EF4-FFF2-40B4-BE49-F238E27FC236}">
                  <a16:creationId xmlns:a16="http://schemas.microsoft.com/office/drawing/2014/main" id="{C9EF5EFF-EDC9-4281-9634-B5D8E51EB491}"/>
                </a:ext>
              </a:extLst>
            </p:cNvPr>
            <p:cNvGrpSpPr/>
            <p:nvPr/>
          </p:nvGrpSpPr>
          <p:grpSpPr>
            <a:xfrm>
              <a:off x="9944816" y="4011748"/>
              <a:ext cx="178329" cy="47233"/>
              <a:chOff x="9948191" y="4023555"/>
              <a:chExt cx="178329" cy="49339"/>
            </a:xfrm>
          </p:grpSpPr>
          <p:sp>
            <p:nvSpPr>
              <p:cNvPr id="146" name="object 3">
                <a:extLst>
                  <a:ext uri="{FF2B5EF4-FFF2-40B4-BE49-F238E27FC236}">
                    <a16:creationId xmlns:a16="http://schemas.microsoft.com/office/drawing/2014/main" id="{051ECE67-5340-4D1C-9779-5706FDD2E6A1}"/>
                  </a:ext>
                </a:extLst>
              </p:cNvPr>
              <p:cNvSpPr/>
              <p:nvPr/>
            </p:nvSpPr>
            <p:spPr>
              <a:xfrm>
                <a:off x="9948191" y="4048224"/>
                <a:ext cx="178329" cy="0"/>
              </a:xfrm>
              <a:custGeom>
                <a:avLst/>
                <a:gdLst/>
                <a:ahLst/>
                <a:cxnLst/>
                <a:rect l="l" t="t" r="r" b="b"/>
                <a:pathLst>
                  <a:path w="316229">
                    <a:moveTo>
                      <a:pt x="0" y="0"/>
                    </a:moveTo>
                    <a:lnTo>
                      <a:pt x="316166" y="0"/>
                    </a:lnTo>
                  </a:path>
                </a:pathLst>
              </a:custGeom>
              <a:ln w="19050">
                <a:solidFill>
                  <a:srgbClr val="231F20"/>
                </a:solidFill>
              </a:ln>
            </p:spPr>
            <p:txBody>
              <a:bodyPr wrap="square" lIns="0" tIns="0" rIns="0" bIns="0" rtlCol="0"/>
              <a:lstStyle/>
              <a:p>
                <a:endParaRPr sz="1200" dirty="0">
                  <a:solidFill>
                    <a:srgbClr val="000000"/>
                  </a:solidFill>
                </a:endParaRPr>
              </a:p>
            </p:txBody>
          </p:sp>
          <p:sp>
            <p:nvSpPr>
              <p:cNvPr id="147" name="Oval 146">
                <a:extLst>
                  <a:ext uri="{FF2B5EF4-FFF2-40B4-BE49-F238E27FC236}">
                    <a16:creationId xmlns:a16="http://schemas.microsoft.com/office/drawing/2014/main" id="{B6206872-64D4-4E26-A8B1-C630FE851E04}"/>
                  </a:ext>
                </a:extLst>
              </p:cNvPr>
              <p:cNvSpPr>
                <a:spLocks noChangeAspect="1"/>
              </p:cNvSpPr>
              <p:nvPr/>
            </p:nvSpPr>
            <p:spPr>
              <a:xfrm>
                <a:off x="10014128" y="4023555"/>
                <a:ext cx="46409" cy="493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grpSp>
      </p:grpSp>
      <p:sp>
        <p:nvSpPr>
          <p:cNvPr id="144" name="object 50">
            <a:extLst>
              <a:ext uri="{FF2B5EF4-FFF2-40B4-BE49-F238E27FC236}">
                <a16:creationId xmlns:a16="http://schemas.microsoft.com/office/drawing/2014/main" id="{235D9E3E-67D1-43DF-A250-9FE4139599F8}"/>
              </a:ext>
            </a:extLst>
          </p:cNvPr>
          <p:cNvSpPr txBox="1"/>
          <p:nvPr/>
        </p:nvSpPr>
        <p:spPr>
          <a:xfrm rot="5400000">
            <a:off x="9084078" y="1312028"/>
            <a:ext cx="214161" cy="2870275"/>
          </a:xfrm>
          <a:prstGeom prst="rect">
            <a:avLst/>
          </a:prstGeom>
        </p:spPr>
        <p:txBody>
          <a:bodyPr vert="vert270" wrap="square" lIns="0" tIns="0" rIns="0" bIns="0" rtlCol="0">
            <a:spAutoFit/>
          </a:bodyPr>
          <a:lstStyle/>
          <a:p>
            <a:pPr marL="12700" algn="ctr">
              <a:lnSpc>
                <a:spcPts val="1915"/>
              </a:lnSpc>
            </a:pPr>
            <a:r>
              <a:rPr lang="en-US" sz="1100" b="1" dirty="0">
                <a:solidFill>
                  <a:srgbClr val="231F20"/>
                </a:solidFill>
                <a:latin typeface="Arial Narrow"/>
                <a:cs typeface="Arial Narrow"/>
              </a:rPr>
              <a:t>Overall Survival by Change in Target Lesion Size</a:t>
            </a:r>
            <a:endParaRPr sz="1100" dirty="0">
              <a:solidFill>
                <a:srgbClr val="000000"/>
              </a:solidFill>
              <a:latin typeface="Arial Narrow"/>
              <a:cs typeface="Arial Narrow"/>
            </a:endParaRPr>
          </a:p>
        </p:txBody>
      </p:sp>
      <p:sp>
        <p:nvSpPr>
          <p:cNvPr id="250" name="object 47">
            <a:extLst>
              <a:ext uri="{FF2B5EF4-FFF2-40B4-BE49-F238E27FC236}">
                <a16:creationId xmlns:a16="http://schemas.microsoft.com/office/drawing/2014/main" id="{83506089-4D31-403F-894E-56E881A977DA}"/>
              </a:ext>
            </a:extLst>
          </p:cNvPr>
          <p:cNvSpPr txBox="1"/>
          <p:nvPr/>
        </p:nvSpPr>
        <p:spPr>
          <a:xfrm>
            <a:off x="934895" y="4339821"/>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.1</a:t>
            </a:r>
            <a:endParaRPr sz="800" dirty="0">
              <a:solidFill>
                <a:srgbClr val="000000"/>
              </a:solidFill>
              <a:latin typeface="Arial Narrow"/>
              <a:cs typeface="Arial Narrow"/>
            </a:endParaRPr>
          </a:p>
        </p:txBody>
      </p:sp>
      <p:sp>
        <p:nvSpPr>
          <p:cNvPr id="251" name="object 47">
            <a:extLst>
              <a:ext uri="{FF2B5EF4-FFF2-40B4-BE49-F238E27FC236}">
                <a16:creationId xmlns:a16="http://schemas.microsoft.com/office/drawing/2014/main" id="{CF64D300-88D9-468A-BA5B-4348C8706440}"/>
              </a:ext>
            </a:extLst>
          </p:cNvPr>
          <p:cNvSpPr txBox="1"/>
          <p:nvPr/>
        </p:nvSpPr>
        <p:spPr>
          <a:xfrm>
            <a:off x="1032991" y="4507659"/>
            <a:ext cx="81244" cy="123111"/>
          </a:xfrm>
          <a:prstGeom prst="rect">
            <a:avLst/>
          </a:prstGeom>
        </p:spPr>
        <p:txBody>
          <a:bodyPr vert="horz" wrap="square" lIns="0" tIns="0" rIns="0" bIns="0" rtlCol="0">
            <a:spAutoFit/>
          </a:bodyPr>
          <a:lstStyle/>
          <a:p>
            <a:pPr marL="12700" algn="r">
              <a:spcBef>
                <a:spcPts val="100"/>
              </a:spcBef>
            </a:pPr>
            <a:r>
              <a:rPr sz="800" dirty="0">
                <a:solidFill>
                  <a:srgbClr val="000000"/>
                </a:solidFill>
                <a:latin typeface="Arial Narrow"/>
                <a:cs typeface="Arial Narrow"/>
              </a:rPr>
              <a:t>0</a:t>
            </a:r>
          </a:p>
        </p:txBody>
      </p:sp>
      <p:sp>
        <p:nvSpPr>
          <p:cNvPr id="252" name="object 47">
            <a:extLst>
              <a:ext uri="{FF2B5EF4-FFF2-40B4-BE49-F238E27FC236}">
                <a16:creationId xmlns:a16="http://schemas.microsoft.com/office/drawing/2014/main" id="{DF375CDD-DAE4-49B3-8627-A9729A883010}"/>
              </a:ext>
            </a:extLst>
          </p:cNvPr>
          <p:cNvSpPr txBox="1"/>
          <p:nvPr/>
        </p:nvSpPr>
        <p:spPr>
          <a:xfrm>
            <a:off x="934895" y="4181442"/>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.2</a:t>
            </a:r>
            <a:endParaRPr sz="800" dirty="0">
              <a:solidFill>
                <a:srgbClr val="000000"/>
              </a:solidFill>
              <a:latin typeface="Arial Narrow"/>
              <a:cs typeface="Arial Narrow"/>
            </a:endParaRPr>
          </a:p>
        </p:txBody>
      </p:sp>
      <p:sp>
        <p:nvSpPr>
          <p:cNvPr id="253" name="object 47">
            <a:extLst>
              <a:ext uri="{FF2B5EF4-FFF2-40B4-BE49-F238E27FC236}">
                <a16:creationId xmlns:a16="http://schemas.microsoft.com/office/drawing/2014/main" id="{22D15778-C4A1-4EE2-B61A-3D741D19F963}"/>
              </a:ext>
            </a:extLst>
          </p:cNvPr>
          <p:cNvSpPr txBox="1"/>
          <p:nvPr/>
        </p:nvSpPr>
        <p:spPr>
          <a:xfrm>
            <a:off x="934895" y="4019821"/>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.3</a:t>
            </a:r>
            <a:endParaRPr sz="800" dirty="0">
              <a:solidFill>
                <a:srgbClr val="000000"/>
              </a:solidFill>
              <a:latin typeface="Arial Narrow"/>
              <a:cs typeface="Arial Narrow"/>
            </a:endParaRPr>
          </a:p>
        </p:txBody>
      </p:sp>
      <p:sp>
        <p:nvSpPr>
          <p:cNvPr id="254" name="object 47">
            <a:extLst>
              <a:ext uri="{FF2B5EF4-FFF2-40B4-BE49-F238E27FC236}">
                <a16:creationId xmlns:a16="http://schemas.microsoft.com/office/drawing/2014/main" id="{3D8EEBD8-B4A5-4A84-A04B-D751932F67F2}"/>
              </a:ext>
            </a:extLst>
          </p:cNvPr>
          <p:cNvSpPr txBox="1"/>
          <p:nvPr/>
        </p:nvSpPr>
        <p:spPr>
          <a:xfrm>
            <a:off x="934895" y="3860109"/>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.4</a:t>
            </a:r>
            <a:endParaRPr sz="800" dirty="0">
              <a:solidFill>
                <a:srgbClr val="000000"/>
              </a:solidFill>
              <a:latin typeface="Arial Narrow"/>
              <a:cs typeface="Arial Narrow"/>
            </a:endParaRPr>
          </a:p>
        </p:txBody>
      </p:sp>
      <p:sp>
        <p:nvSpPr>
          <p:cNvPr id="255" name="object 47">
            <a:extLst>
              <a:ext uri="{FF2B5EF4-FFF2-40B4-BE49-F238E27FC236}">
                <a16:creationId xmlns:a16="http://schemas.microsoft.com/office/drawing/2014/main" id="{02863421-8823-4912-BA52-69FAB3D247C5}"/>
              </a:ext>
            </a:extLst>
          </p:cNvPr>
          <p:cNvSpPr txBox="1"/>
          <p:nvPr/>
        </p:nvSpPr>
        <p:spPr>
          <a:xfrm>
            <a:off x="934895" y="3708307"/>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.5</a:t>
            </a:r>
            <a:endParaRPr sz="800" dirty="0">
              <a:solidFill>
                <a:srgbClr val="000000"/>
              </a:solidFill>
              <a:latin typeface="Arial Narrow"/>
              <a:cs typeface="Arial Narrow"/>
            </a:endParaRPr>
          </a:p>
        </p:txBody>
      </p:sp>
      <p:sp>
        <p:nvSpPr>
          <p:cNvPr id="256" name="object 47">
            <a:extLst>
              <a:ext uri="{FF2B5EF4-FFF2-40B4-BE49-F238E27FC236}">
                <a16:creationId xmlns:a16="http://schemas.microsoft.com/office/drawing/2014/main" id="{7F12047D-A2BA-4948-BD75-9CF4CF72AEFA}"/>
              </a:ext>
            </a:extLst>
          </p:cNvPr>
          <p:cNvSpPr txBox="1"/>
          <p:nvPr/>
        </p:nvSpPr>
        <p:spPr>
          <a:xfrm>
            <a:off x="934895" y="3535273"/>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.6</a:t>
            </a:r>
            <a:endParaRPr sz="800" dirty="0">
              <a:solidFill>
                <a:srgbClr val="000000"/>
              </a:solidFill>
              <a:latin typeface="Arial Narrow"/>
              <a:cs typeface="Arial Narrow"/>
            </a:endParaRPr>
          </a:p>
        </p:txBody>
      </p:sp>
      <p:sp>
        <p:nvSpPr>
          <p:cNvPr id="257" name="object 47">
            <a:extLst>
              <a:ext uri="{FF2B5EF4-FFF2-40B4-BE49-F238E27FC236}">
                <a16:creationId xmlns:a16="http://schemas.microsoft.com/office/drawing/2014/main" id="{D14A0251-C60D-4FEF-9AFB-B256B34E029D}"/>
              </a:ext>
            </a:extLst>
          </p:cNvPr>
          <p:cNvSpPr txBox="1"/>
          <p:nvPr/>
        </p:nvSpPr>
        <p:spPr>
          <a:xfrm>
            <a:off x="934895" y="3373650"/>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.7</a:t>
            </a:r>
            <a:endParaRPr sz="800" dirty="0">
              <a:solidFill>
                <a:srgbClr val="000000"/>
              </a:solidFill>
              <a:latin typeface="Arial Narrow"/>
              <a:cs typeface="Arial Narrow"/>
            </a:endParaRPr>
          </a:p>
        </p:txBody>
      </p:sp>
      <p:sp>
        <p:nvSpPr>
          <p:cNvPr id="258" name="object 47">
            <a:extLst>
              <a:ext uri="{FF2B5EF4-FFF2-40B4-BE49-F238E27FC236}">
                <a16:creationId xmlns:a16="http://schemas.microsoft.com/office/drawing/2014/main" id="{23AFC28B-BE6F-4A43-8E83-3A9C28BACA20}"/>
              </a:ext>
            </a:extLst>
          </p:cNvPr>
          <p:cNvSpPr txBox="1"/>
          <p:nvPr/>
        </p:nvSpPr>
        <p:spPr>
          <a:xfrm>
            <a:off x="934895" y="3213939"/>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.8</a:t>
            </a:r>
            <a:endParaRPr sz="800" dirty="0">
              <a:solidFill>
                <a:srgbClr val="000000"/>
              </a:solidFill>
              <a:latin typeface="Arial Narrow"/>
              <a:cs typeface="Arial Narrow"/>
            </a:endParaRPr>
          </a:p>
        </p:txBody>
      </p:sp>
      <p:sp>
        <p:nvSpPr>
          <p:cNvPr id="259" name="object 47">
            <a:extLst>
              <a:ext uri="{FF2B5EF4-FFF2-40B4-BE49-F238E27FC236}">
                <a16:creationId xmlns:a16="http://schemas.microsoft.com/office/drawing/2014/main" id="{4638CC1C-5BDF-4B66-98BF-CA063B32FE13}"/>
              </a:ext>
            </a:extLst>
          </p:cNvPr>
          <p:cNvSpPr txBox="1"/>
          <p:nvPr/>
        </p:nvSpPr>
        <p:spPr>
          <a:xfrm>
            <a:off x="934895" y="3062137"/>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.9</a:t>
            </a:r>
            <a:endParaRPr sz="800" dirty="0">
              <a:solidFill>
                <a:srgbClr val="000000"/>
              </a:solidFill>
              <a:latin typeface="Arial Narrow"/>
              <a:cs typeface="Arial Narrow"/>
            </a:endParaRPr>
          </a:p>
        </p:txBody>
      </p:sp>
      <p:sp>
        <p:nvSpPr>
          <p:cNvPr id="260" name="object 47">
            <a:extLst>
              <a:ext uri="{FF2B5EF4-FFF2-40B4-BE49-F238E27FC236}">
                <a16:creationId xmlns:a16="http://schemas.microsoft.com/office/drawing/2014/main" id="{184C0F35-CEC8-459C-8C63-2B00F915BF24}"/>
              </a:ext>
            </a:extLst>
          </p:cNvPr>
          <p:cNvSpPr txBox="1"/>
          <p:nvPr/>
        </p:nvSpPr>
        <p:spPr>
          <a:xfrm>
            <a:off x="934895" y="2885447"/>
            <a:ext cx="179341" cy="123111"/>
          </a:xfrm>
          <a:prstGeom prst="rect">
            <a:avLst/>
          </a:prstGeom>
        </p:spPr>
        <p:txBody>
          <a:bodyPr vert="horz" wrap="square" lIns="0" tIns="0" rIns="0" bIns="0" rtlCol="0">
            <a:spAutoFit/>
          </a:bodyPr>
          <a:lstStyle/>
          <a:p>
            <a:pPr marL="12700" algn="r"/>
            <a:r>
              <a:rPr lang="en-US" sz="800" dirty="0">
                <a:solidFill>
                  <a:srgbClr val="000000"/>
                </a:solidFill>
                <a:latin typeface="Arial Narrow"/>
                <a:cs typeface="Arial Narrow"/>
              </a:rPr>
              <a:t>1.0</a:t>
            </a:r>
            <a:endParaRPr sz="800" dirty="0">
              <a:solidFill>
                <a:srgbClr val="000000"/>
              </a:solidFill>
              <a:latin typeface="Arial Narrow"/>
              <a:cs typeface="Arial Narrow"/>
            </a:endParaRPr>
          </a:p>
        </p:txBody>
      </p:sp>
      <p:sp>
        <p:nvSpPr>
          <p:cNvPr id="261" name="object 47">
            <a:extLst>
              <a:ext uri="{FF2B5EF4-FFF2-40B4-BE49-F238E27FC236}">
                <a16:creationId xmlns:a16="http://schemas.microsoft.com/office/drawing/2014/main" id="{F8B6B141-2148-400F-9043-5C7C1091B1E4}"/>
              </a:ext>
            </a:extLst>
          </p:cNvPr>
          <p:cNvSpPr txBox="1"/>
          <p:nvPr/>
        </p:nvSpPr>
        <p:spPr>
          <a:xfrm>
            <a:off x="6620808" y="4339821"/>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.1</a:t>
            </a:r>
            <a:endParaRPr sz="800" dirty="0">
              <a:solidFill>
                <a:srgbClr val="000000"/>
              </a:solidFill>
              <a:latin typeface="Arial Narrow"/>
              <a:cs typeface="Arial Narrow"/>
            </a:endParaRPr>
          </a:p>
        </p:txBody>
      </p:sp>
      <p:sp>
        <p:nvSpPr>
          <p:cNvPr id="262" name="object 47">
            <a:extLst>
              <a:ext uri="{FF2B5EF4-FFF2-40B4-BE49-F238E27FC236}">
                <a16:creationId xmlns:a16="http://schemas.microsoft.com/office/drawing/2014/main" id="{7266F1A3-4B6A-45C7-BA80-7D753EE746FC}"/>
              </a:ext>
            </a:extLst>
          </p:cNvPr>
          <p:cNvSpPr txBox="1"/>
          <p:nvPr/>
        </p:nvSpPr>
        <p:spPr>
          <a:xfrm>
            <a:off x="6718905" y="4507659"/>
            <a:ext cx="81244" cy="123111"/>
          </a:xfrm>
          <a:prstGeom prst="rect">
            <a:avLst/>
          </a:prstGeom>
        </p:spPr>
        <p:txBody>
          <a:bodyPr vert="horz" wrap="square" lIns="0" tIns="0" rIns="0" bIns="0" rtlCol="0">
            <a:spAutoFit/>
          </a:bodyPr>
          <a:lstStyle/>
          <a:p>
            <a:pPr marL="12700" algn="r">
              <a:spcBef>
                <a:spcPts val="100"/>
              </a:spcBef>
            </a:pPr>
            <a:r>
              <a:rPr sz="800" dirty="0">
                <a:solidFill>
                  <a:srgbClr val="000000"/>
                </a:solidFill>
                <a:latin typeface="Arial Narrow"/>
                <a:cs typeface="Arial Narrow"/>
              </a:rPr>
              <a:t>0</a:t>
            </a:r>
          </a:p>
        </p:txBody>
      </p:sp>
      <p:sp>
        <p:nvSpPr>
          <p:cNvPr id="263" name="object 47">
            <a:extLst>
              <a:ext uri="{FF2B5EF4-FFF2-40B4-BE49-F238E27FC236}">
                <a16:creationId xmlns:a16="http://schemas.microsoft.com/office/drawing/2014/main" id="{C6B8C604-73CB-4161-88DC-4CE0EC71D348}"/>
              </a:ext>
            </a:extLst>
          </p:cNvPr>
          <p:cNvSpPr txBox="1"/>
          <p:nvPr/>
        </p:nvSpPr>
        <p:spPr>
          <a:xfrm>
            <a:off x="6620808" y="4181442"/>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.2</a:t>
            </a:r>
            <a:endParaRPr sz="800" dirty="0">
              <a:solidFill>
                <a:srgbClr val="000000"/>
              </a:solidFill>
              <a:latin typeface="Arial Narrow"/>
              <a:cs typeface="Arial Narrow"/>
            </a:endParaRPr>
          </a:p>
        </p:txBody>
      </p:sp>
      <p:sp>
        <p:nvSpPr>
          <p:cNvPr id="264" name="object 47">
            <a:extLst>
              <a:ext uri="{FF2B5EF4-FFF2-40B4-BE49-F238E27FC236}">
                <a16:creationId xmlns:a16="http://schemas.microsoft.com/office/drawing/2014/main" id="{3EF8FA32-2F2C-4020-B2E1-A9AA84B1DBC9}"/>
              </a:ext>
            </a:extLst>
          </p:cNvPr>
          <p:cNvSpPr txBox="1"/>
          <p:nvPr/>
        </p:nvSpPr>
        <p:spPr>
          <a:xfrm>
            <a:off x="6620808" y="4019821"/>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.3</a:t>
            </a:r>
            <a:endParaRPr sz="800" dirty="0">
              <a:solidFill>
                <a:srgbClr val="000000"/>
              </a:solidFill>
              <a:latin typeface="Arial Narrow"/>
              <a:cs typeface="Arial Narrow"/>
            </a:endParaRPr>
          </a:p>
        </p:txBody>
      </p:sp>
      <p:sp>
        <p:nvSpPr>
          <p:cNvPr id="265" name="object 47">
            <a:extLst>
              <a:ext uri="{FF2B5EF4-FFF2-40B4-BE49-F238E27FC236}">
                <a16:creationId xmlns:a16="http://schemas.microsoft.com/office/drawing/2014/main" id="{BDCB17FB-2F76-440A-833B-8401C96DC281}"/>
              </a:ext>
            </a:extLst>
          </p:cNvPr>
          <p:cNvSpPr txBox="1"/>
          <p:nvPr/>
        </p:nvSpPr>
        <p:spPr>
          <a:xfrm>
            <a:off x="6620808" y="3860109"/>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.4</a:t>
            </a:r>
            <a:endParaRPr sz="800" dirty="0">
              <a:solidFill>
                <a:srgbClr val="000000"/>
              </a:solidFill>
              <a:latin typeface="Arial Narrow"/>
              <a:cs typeface="Arial Narrow"/>
            </a:endParaRPr>
          </a:p>
        </p:txBody>
      </p:sp>
      <p:sp>
        <p:nvSpPr>
          <p:cNvPr id="266" name="object 47">
            <a:extLst>
              <a:ext uri="{FF2B5EF4-FFF2-40B4-BE49-F238E27FC236}">
                <a16:creationId xmlns:a16="http://schemas.microsoft.com/office/drawing/2014/main" id="{B60EDF42-F55F-413E-8E53-07ACEA18F93C}"/>
              </a:ext>
            </a:extLst>
          </p:cNvPr>
          <p:cNvSpPr txBox="1"/>
          <p:nvPr/>
        </p:nvSpPr>
        <p:spPr>
          <a:xfrm>
            <a:off x="6620808" y="3708307"/>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.5</a:t>
            </a:r>
            <a:endParaRPr sz="800" dirty="0">
              <a:solidFill>
                <a:srgbClr val="000000"/>
              </a:solidFill>
              <a:latin typeface="Arial Narrow"/>
              <a:cs typeface="Arial Narrow"/>
            </a:endParaRPr>
          </a:p>
        </p:txBody>
      </p:sp>
      <p:sp>
        <p:nvSpPr>
          <p:cNvPr id="267" name="object 47">
            <a:extLst>
              <a:ext uri="{FF2B5EF4-FFF2-40B4-BE49-F238E27FC236}">
                <a16:creationId xmlns:a16="http://schemas.microsoft.com/office/drawing/2014/main" id="{BE0FFE98-C544-41A3-9D5D-8B784499B5DF}"/>
              </a:ext>
            </a:extLst>
          </p:cNvPr>
          <p:cNvSpPr txBox="1"/>
          <p:nvPr/>
        </p:nvSpPr>
        <p:spPr>
          <a:xfrm>
            <a:off x="6620808" y="3535273"/>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.6</a:t>
            </a:r>
            <a:endParaRPr sz="800" dirty="0">
              <a:solidFill>
                <a:srgbClr val="000000"/>
              </a:solidFill>
              <a:latin typeface="Arial Narrow"/>
              <a:cs typeface="Arial Narrow"/>
            </a:endParaRPr>
          </a:p>
        </p:txBody>
      </p:sp>
      <p:sp>
        <p:nvSpPr>
          <p:cNvPr id="268" name="object 47">
            <a:extLst>
              <a:ext uri="{FF2B5EF4-FFF2-40B4-BE49-F238E27FC236}">
                <a16:creationId xmlns:a16="http://schemas.microsoft.com/office/drawing/2014/main" id="{A206E36B-995E-4693-A623-7AABD8603EEC}"/>
              </a:ext>
            </a:extLst>
          </p:cNvPr>
          <p:cNvSpPr txBox="1"/>
          <p:nvPr/>
        </p:nvSpPr>
        <p:spPr>
          <a:xfrm>
            <a:off x="6620808" y="3373650"/>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.7</a:t>
            </a:r>
            <a:endParaRPr sz="800" dirty="0">
              <a:solidFill>
                <a:srgbClr val="000000"/>
              </a:solidFill>
              <a:latin typeface="Arial Narrow"/>
              <a:cs typeface="Arial Narrow"/>
            </a:endParaRPr>
          </a:p>
        </p:txBody>
      </p:sp>
      <p:sp>
        <p:nvSpPr>
          <p:cNvPr id="269" name="object 47">
            <a:extLst>
              <a:ext uri="{FF2B5EF4-FFF2-40B4-BE49-F238E27FC236}">
                <a16:creationId xmlns:a16="http://schemas.microsoft.com/office/drawing/2014/main" id="{38A53FD7-BB56-496F-AA63-F22EE8D05E92}"/>
              </a:ext>
            </a:extLst>
          </p:cNvPr>
          <p:cNvSpPr txBox="1"/>
          <p:nvPr/>
        </p:nvSpPr>
        <p:spPr>
          <a:xfrm>
            <a:off x="6620808" y="3213939"/>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.8</a:t>
            </a:r>
            <a:endParaRPr sz="800" dirty="0">
              <a:solidFill>
                <a:srgbClr val="000000"/>
              </a:solidFill>
              <a:latin typeface="Arial Narrow"/>
              <a:cs typeface="Arial Narrow"/>
            </a:endParaRPr>
          </a:p>
        </p:txBody>
      </p:sp>
      <p:sp>
        <p:nvSpPr>
          <p:cNvPr id="270" name="object 47">
            <a:extLst>
              <a:ext uri="{FF2B5EF4-FFF2-40B4-BE49-F238E27FC236}">
                <a16:creationId xmlns:a16="http://schemas.microsoft.com/office/drawing/2014/main" id="{E5D3004E-7386-427D-949A-3026D069E73A}"/>
              </a:ext>
            </a:extLst>
          </p:cNvPr>
          <p:cNvSpPr txBox="1"/>
          <p:nvPr/>
        </p:nvSpPr>
        <p:spPr>
          <a:xfrm>
            <a:off x="6620808" y="3062137"/>
            <a:ext cx="179341" cy="123111"/>
          </a:xfrm>
          <a:prstGeom prst="rect">
            <a:avLst/>
          </a:prstGeom>
        </p:spPr>
        <p:txBody>
          <a:bodyPr vert="horz" wrap="square" lIns="0" tIns="0" rIns="0" bIns="0" rtlCol="0">
            <a:spAutoFit/>
          </a:bodyPr>
          <a:lstStyle/>
          <a:p>
            <a:pPr marL="12700" algn="r"/>
            <a:r>
              <a:rPr sz="800" dirty="0">
                <a:solidFill>
                  <a:srgbClr val="000000"/>
                </a:solidFill>
                <a:latin typeface="Arial Narrow"/>
                <a:cs typeface="Arial Narrow"/>
              </a:rPr>
              <a:t>0</a:t>
            </a:r>
            <a:r>
              <a:rPr lang="en-US" sz="800" dirty="0">
                <a:solidFill>
                  <a:srgbClr val="000000"/>
                </a:solidFill>
                <a:latin typeface="Arial Narrow"/>
                <a:cs typeface="Arial Narrow"/>
              </a:rPr>
              <a:t>.9</a:t>
            </a:r>
            <a:endParaRPr sz="800" dirty="0">
              <a:solidFill>
                <a:srgbClr val="000000"/>
              </a:solidFill>
              <a:latin typeface="Arial Narrow"/>
              <a:cs typeface="Arial Narrow"/>
            </a:endParaRPr>
          </a:p>
        </p:txBody>
      </p:sp>
      <p:sp>
        <p:nvSpPr>
          <p:cNvPr id="271" name="object 47">
            <a:extLst>
              <a:ext uri="{FF2B5EF4-FFF2-40B4-BE49-F238E27FC236}">
                <a16:creationId xmlns:a16="http://schemas.microsoft.com/office/drawing/2014/main" id="{28440877-07AE-4FC5-B02C-5AB21924C383}"/>
              </a:ext>
            </a:extLst>
          </p:cNvPr>
          <p:cNvSpPr txBox="1"/>
          <p:nvPr/>
        </p:nvSpPr>
        <p:spPr>
          <a:xfrm>
            <a:off x="6620808" y="2885447"/>
            <a:ext cx="179341" cy="123111"/>
          </a:xfrm>
          <a:prstGeom prst="rect">
            <a:avLst/>
          </a:prstGeom>
        </p:spPr>
        <p:txBody>
          <a:bodyPr vert="horz" wrap="square" lIns="0" tIns="0" rIns="0" bIns="0" rtlCol="0">
            <a:spAutoFit/>
          </a:bodyPr>
          <a:lstStyle/>
          <a:p>
            <a:pPr marL="12700" algn="r"/>
            <a:r>
              <a:rPr lang="en-US" sz="800" dirty="0">
                <a:solidFill>
                  <a:srgbClr val="000000"/>
                </a:solidFill>
                <a:latin typeface="Arial Narrow"/>
                <a:cs typeface="Arial Narrow"/>
              </a:rPr>
              <a:t>1.0</a:t>
            </a:r>
            <a:endParaRPr sz="800" dirty="0">
              <a:solidFill>
                <a:srgbClr val="000000"/>
              </a:solidFill>
              <a:latin typeface="Arial Narrow"/>
              <a:cs typeface="Arial Narrow"/>
            </a:endParaRPr>
          </a:p>
        </p:txBody>
      </p:sp>
      <p:sp>
        <p:nvSpPr>
          <p:cNvPr id="276" name="object 51">
            <a:extLst>
              <a:ext uri="{FF2B5EF4-FFF2-40B4-BE49-F238E27FC236}">
                <a16:creationId xmlns:a16="http://schemas.microsoft.com/office/drawing/2014/main" id="{82982832-87A8-4B61-A846-7359BB85956F}"/>
              </a:ext>
            </a:extLst>
          </p:cNvPr>
          <p:cNvSpPr txBox="1"/>
          <p:nvPr/>
        </p:nvSpPr>
        <p:spPr>
          <a:xfrm>
            <a:off x="8936932" y="4751875"/>
            <a:ext cx="571771" cy="192040"/>
          </a:xfrm>
          <a:prstGeom prst="rect">
            <a:avLst/>
          </a:prstGeom>
        </p:spPr>
        <p:txBody>
          <a:bodyPr vert="horz" wrap="square" lIns="0" tIns="0" rIns="0" bIns="0" rtlCol="0">
            <a:spAutoFit/>
          </a:bodyPr>
          <a:lstStyle/>
          <a:p>
            <a:pPr algn="ctr">
              <a:lnSpc>
                <a:spcPts val="1725"/>
              </a:lnSpc>
            </a:pPr>
            <a:r>
              <a:rPr sz="1000" b="1" spc="-5" dirty="0">
                <a:solidFill>
                  <a:srgbClr val="231F20"/>
                </a:solidFill>
                <a:latin typeface="Arial Narrow"/>
                <a:cs typeface="Arial Narrow"/>
              </a:rPr>
              <a:t>Months</a:t>
            </a:r>
            <a:endParaRPr sz="1000" dirty="0">
              <a:solidFill>
                <a:srgbClr val="000000"/>
              </a:solidFill>
              <a:latin typeface="Arial Narrow"/>
              <a:cs typeface="Arial Narrow"/>
            </a:endParaRPr>
          </a:p>
        </p:txBody>
      </p:sp>
      <p:sp>
        <p:nvSpPr>
          <p:cNvPr id="277" name="object 32">
            <a:extLst>
              <a:ext uri="{FF2B5EF4-FFF2-40B4-BE49-F238E27FC236}">
                <a16:creationId xmlns:a16="http://schemas.microsoft.com/office/drawing/2014/main" id="{6D3DC92C-B958-4D0E-BDD6-1C5772B49E34}"/>
              </a:ext>
            </a:extLst>
          </p:cNvPr>
          <p:cNvSpPr txBox="1"/>
          <p:nvPr/>
        </p:nvSpPr>
        <p:spPr>
          <a:xfrm>
            <a:off x="7142575" y="4646042"/>
            <a:ext cx="81244" cy="123111"/>
          </a:xfrm>
          <a:prstGeom prst="rect">
            <a:avLst/>
          </a:prstGeom>
        </p:spPr>
        <p:txBody>
          <a:bodyPr vert="horz" wrap="square" lIns="0" tIns="0" rIns="0" bIns="0" rtlCol="0">
            <a:spAutoFit/>
          </a:bodyPr>
          <a:lstStyle/>
          <a:p>
            <a:pPr marL="12700" algn="ctr">
              <a:spcBef>
                <a:spcPts val="100"/>
              </a:spcBef>
            </a:pPr>
            <a:r>
              <a:rPr sz="800" dirty="0">
                <a:solidFill>
                  <a:srgbClr val="000000"/>
                </a:solidFill>
                <a:latin typeface="Arial Narrow"/>
                <a:cs typeface="Arial Narrow"/>
              </a:rPr>
              <a:t>3</a:t>
            </a:r>
          </a:p>
        </p:txBody>
      </p:sp>
      <p:sp>
        <p:nvSpPr>
          <p:cNvPr id="278" name="object 33">
            <a:extLst>
              <a:ext uri="{FF2B5EF4-FFF2-40B4-BE49-F238E27FC236}">
                <a16:creationId xmlns:a16="http://schemas.microsoft.com/office/drawing/2014/main" id="{72D528C6-03AC-4C43-8A37-06E4BECE8E78}"/>
              </a:ext>
            </a:extLst>
          </p:cNvPr>
          <p:cNvSpPr txBox="1"/>
          <p:nvPr/>
        </p:nvSpPr>
        <p:spPr>
          <a:xfrm>
            <a:off x="7432971" y="4646042"/>
            <a:ext cx="81244" cy="123111"/>
          </a:xfrm>
          <a:prstGeom prst="rect">
            <a:avLst/>
          </a:prstGeom>
        </p:spPr>
        <p:txBody>
          <a:bodyPr vert="horz" wrap="square" lIns="0" tIns="0" rIns="0" bIns="0" rtlCol="0">
            <a:spAutoFit/>
          </a:bodyPr>
          <a:lstStyle/>
          <a:p>
            <a:pPr marL="12700" algn="ctr">
              <a:spcBef>
                <a:spcPts val="100"/>
              </a:spcBef>
            </a:pPr>
            <a:r>
              <a:rPr sz="800" dirty="0">
                <a:solidFill>
                  <a:srgbClr val="000000"/>
                </a:solidFill>
                <a:latin typeface="Arial Narrow"/>
                <a:cs typeface="Arial Narrow"/>
              </a:rPr>
              <a:t>6</a:t>
            </a:r>
          </a:p>
        </p:txBody>
      </p:sp>
      <p:sp>
        <p:nvSpPr>
          <p:cNvPr id="279" name="object 34">
            <a:extLst>
              <a:ext uri="{FF2B5EF4-FFF2-40B4-BE49-F238E27FC236}">
                <a16:creationId xmlns:a16="http://schemas.microsoft.com/office/drawing/2014/main" id="{0C9A2738-CCD9-4669-A244-FD6C96A1AE84}"/>
              </a:ext>
            </a:extLst>
          </p:cNvPr>
          <p:cNvSpPr txBox="1"/>
          <p:nvPr/>
        </p:nvSpPr>
        <p:spPr>
          <a:xfrm>
            <a:off x="7722543" y="4646042"/>
            <a:ext cx="81244" cy="123111"/>
          </a:xfrm>
          <a:prstGeom prst="rect">
            <a:avLst/>
          </a:prstGeom>
        </p:spPr>
        <p:txBody>
          <a:bodyPr vert="horz" wrap="square" lIns="0" tIns="0" rIns="0" bIns="0" rtlCol="0">
            <a:spAutoFit/>
          </a:bodyPr>
          <a:lstStyle/>
          <a:p>
            <a:pPr marL="12700" algn="ctr">
              <a:spcBef>
                <a:spcPts val="100"/>
              </a:spcBef>
            </a:pPr>
            <a:r>
              <a:rPr sz="800" dirty="0">
                <a:solidFill>
                  <a:srgbClr val="000000"/>
                </a:solidFill>
                <a:latin typeface="Arial Narrow"/>
                <a:cs typeface="Arial Narrow"/>
              </a:rPr>
              <a:t>9</a:t>
            </a:r>
          </a:p>
        </p:txBody>
      </p:sp>
      <p:sp>
        <p:nvSpPr>
          <p:cNvPr id="280" name="object 35">
            <a:extLst>
              <a:ext uri="{FF2B5EF4-FFF2-40B4-BE49-F238E27FC236}">
                <a16:creationId xmlns:a16="http://schemas.microsoft.com/office/drawing/2014/main" id="{5777518D-D301-4888-9D8D-07E361210E5E}"/>
              </a:ext>
            </a:extLst>
          </p:cNvPr>
          <p:cNvSpPr txBox="1"/>
          <p:nvPr/>
        </p:nvSpPr>
        <p:spPr>
          <a:xfrm>
            <a:off x="10018111"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33</a:t>
            </a:r>
            <a:endParaRPr sz="800" dirty="0">
              <a:solidFill>
                <a:srgbClr val="000000"/>
              </a:solidFill>
              <a:latin typeface="Arial Narrow"/>
              <a:cs typeface="Arial Narrow"/>
            </a:endParaRPr>
          </a:p>
        </p:txBody>
      </p:sp>
      <p:sp>
        <p:nvSpPr>
          <p:cNvPr id="281" name="object 36">
            <a:extLst>
              <a:ext uri="{FF2B5EF4-FFF2-40B4-BE49-F238E27FC236}">
                <a16:creationId xmlns:a16="http://schemas.microsoft.com/office/drawing/2014/main" id="{158AEC12-7050-4560-9BCC-1B178D03F745}"/>
              </a:ext>
            </a:extLst>
          </p:cNvPr>
          <p:cNvSpPr txBox="1"/>
          <p:nvPr/>
        </p:nvSpPr>
        <p:spPr>
          <a:xfrm>
            <a:off x="10311612"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36</a:t>
            </a:r>
            <a:endParaRPr sz="800" dirty="0">
              <a:solidFill>
                <a:srgbClr val="000000"/>
              </a:solidFill>
              <a:latin typeface="Arial Narrow"/>
              <a:cs typeface="Arial Narrow"/>
            </a:endParaRPr>
          </a:p>
        </p:txBody>
      </p:sp>
      <p:sp>
        <p:nvSpPr>
          <p:cNvPr id="282" name="object 37">
            <a:extLst>
              <a:ext uri="{FF2B5EF4-FFF2-40B4-BE49-F238E27FC236}">
                <a16:creationId xmlns:a16="http://schemas.microsoft.com/office/drawing/2014/main" id="{78C04AC2-4A76-4791-9472-7387FD8FE64D}"/>
              </a:ext>
            </a:extLst>
          </p:cNvPr>
          <p:cNvSpPr txBox="1"/>
          <p:nvPr/>
        </p:nvSpPr>
        <p:spPr>
          <a:xfrm>
            <a:off x="10601218"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39</a:t>
            </a:r>
            <a:endParaRPr sz="800" dirty="0">
              <a:solidFill>
                <a:srgbClr val="000000"/>
              </a:solidFill>
              <a:latin typeface="Arial Narrow"/>
              <a:cs typeface="Arial Narrow"/>
            </a:endParaRPr>
          </a:p>
        </p:txBody>
      </p:sp>
      <p:sp>
        <p:nvSpPr>
          <p:cNvPr id="283" name="object 38">
            <a:extLst>
              <a:ext uri="{FF2B5EF4-FFF2-40B4-BE49-F238E27FC236}">
                <a16:creationId xmlns:a16="http://schemas.microsoft.com/office/drawing/2014/main" id="{CDA15D55-A1A4-448C-BF61-AAB30301334E}"/>
              </a:ext>
            </a:extLst>
          </p:cNvPr>
          <p:cNvSpPr txBox="1"/>
          <p:nvPr/>
        </p:nvSpPr>
        <p:spPr>
          <a:xfrm>
            <a:off x="10892339"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42</a:t>
            </a:r>
            <a:endParaRPr sz="800" dirty="0">
              <a:solidFill>
                <a:srgbClr val="000000"/>
              </a:solidFill>
              <a:latin typeface="Arial Narrow"/>
              <a:cs typeface="Arial Narrow"/>
            </a:endParaRPr>
          </a:p>
        </p:txBody>
      </p:sp>
      <p:sp>
        <p:nvSpPr>
          <p:cNvPr id="284" name="object 39">
            <a:extLst>
              <a:ext uri="{FF2B5EF4-FFF2-40B4-BE49-F238E27FC236}">
                <a16:creationId xmlns:a16="http://schemas.microsoft.com/office/drawing/2014/main" id="{2D9F6E3A-311C-4DE3-9213-E303C4A5BF6E}"/>
              </a:ext>
            </a:extLst>
          </p:cNvPr>
          <p:cNvSpPr txBox="1"/>
          <p:nvPr/>
        </p:nvSpPr>
        <p:spPr>
          <a:xfrm>
            <a:off x="11184542"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45</a:t>
            </a:r>
            <a:endParaRPr sz="800" dirty="0">
              <a:solidFill>
                <a:srgbClr val="000000"/>
              </a:solidFill>
              <a:latin typeface="Arial Narrow"/>
              <a:cs typeface="Arial Narrow"/>
            </a:endParaRPr>
          </a:p>
        </p:txBody>
      </p:sp>
      <p:sp>
        <p:nvSpPr>
          <p:cNvPr id="285" name="object 40">
            <a:extLst>
              <a:ext uri="{FF2B5EF4-FFF2-40B4-BE49-F238E27FC236}">
                <a16:creationId xmlns:a16="http://schemas.microsoft.com/office/drawing/2014/main" id="{0B16213C-7D1B-422F-8B61-68F06A33CBB2}"/>
              </a:ext>
            </a:extLst>
          </p:cNvPr>
          <p:cNvSpPr txBox="1"/>
          <p:nvPr/>
        </p:nvSpPr>
        <p:spPr>
          <a:xfrm>
            <a:off x="11472606"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48</a:t>
            </a:r>
            <a:endParaRPr sz="800" dirty="0">
              <a:solidFill>
                <a:srgbClr val="000000"/>
              </a:solidFill>
              <a:latin typeface="Arial Narrow"/>
              <a:cs typeface="Arial Narrow"/>
            </a:endParaRPr>
          </a:p>
        </p:txBody>
      </p:sp>
      <p:sp>
        <p:nvSpPr>
          <p:cNvPr id="286" name="object 41">
            <a:extLst>
              <a:ext uri="{FF2B5EF4-FFF2-40B4-BE49-F238E27FC236}">
                <a16:creationId xmlns:a16="http://schemas.microsoft.com/office/drawing/2014/main" id="{101F96F1-934E-4663-AC11-CA9A79BD4AE9}"/>
              </a:ext>
            </a:extLst>
          </p:cNvPr>
          <p:cNvSpPr txBox="1"/>
          <p:nvPr/>
        </p:nvSpPr>
        <p:spPr>
          <a:xfrm>
            <a:off x="9728976"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30</a:t>
            </a:r>
            <a:endParaRPr sz="800" dirty="0">
              <a:solidFill>
                <a:srgbClr val="000000"/>
              </a:solidFill>
              <a:latin typeface="Arial Narrow"/>
              <a:cs typeface="Arial Narrow"/>
            </a:endParaRPr>
          </a:p>
        </p:txBody>
      </p:sp>
      <p:sp>
        <p:nvSpPr>
          <p:cNvPr id="287" name="object 42">
            <a:extLst>
              <a:ext uri="{FF2B5EF4-FFF2-40B4-BE49-F238E27FC236}">
                <a16:creationId xmlns:a16="http://schemas.microsoft.com/office/drawing/2014/main" id="{7E712CF7-108F-43CB-9C2B-4A4E9D224203}"/>
              </a:ext>
            </a:extLst>
          </p:cNvPr>
          <p:cNvSpPr txBox="1"/>
          <p:nvPr/>
        </p:nvSpPr>
        <p:spPr>
          <a:xfrm>
            <a:off x="9436992"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27</a:t>
            </a:r>
            <a:endParaRPr sz="800" dirty="0">
              <a:solidFill>
                <a:srgbClr val="000000"/>
              </a:solidFill>
              <a:latin typeface="Arial Narrow"/>
              <a:cs typeface="Arial Narrow"/>
            </a:endParaRPr>
          </a:p>
        </p:txBody>
      </p:sp>
      <p:sp>
        <p:nvSpPr>
          <p:cNvPr id="288" name="object 43">
            <a:extLst>
              <a:ext uri="{FF2B5EF4-FFF2-40B4-BE49-F238E27FC236}">
                <a16:creationId xmlns:a16="http://schemas.microsoft.com/office/drawing/2014/main" id="{D3EB73A3-941B-434E-8560-74537CD74092}"/>
              </a:ext>
            </a:extLst>
          </p:cNvPr>
          <p:cNvSpPr txBox="1"/>
          <p:nvPr/>
        </p:nvSpPr>
        <p:spPr>
          <a:xfrm>
            <a:off x="7983416"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12</a:t>
            </a:r>
            <a:endParaRPr sz="800" dirty="0">
              <a:solidFill>
                <a:srgbClr val="000000"/>
              </a:solidFill>
              <a:latin typeface="Arial Narrow"/>
              <a:cs typeface="Arial Narrow"/>
            </a:endParaRPr>
          </a:p>
        </p:txBody>
      </p:sp>
      <p:sp>
        <p:nvSpPr>
          <p:cNvPr id="289" name="object 44">
            <a:extLst>
              <a:ext uri="{FF2B5EF4-FFF2-40B4-BE49-F238E27FC236}">
                <a16:creationId xmlns:a16="http://schemas.microsoft.com/office/drawing/2014/main" id="{F5BA9925-12A1-41D0-9ABC-9D65836BF668}"/>
              </a:ext>
            </a:extLst>
          </p:cNvPr>
          <p:cNvSpPr txBox="1"/>
          <p:nvPr/>
        </p:nvSpPr>
        <p:spPr>
          <a:xfrm>
            <a:off x="8275340"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15</a:t>
            </a:r>
            <a:endParaRPr sz="800" dirty="0">
              <a:solidFill>
                <a:srgbClr val="000000"/>
              </a:solidFill>
              <a:latin typeface="Arial Narrow"/>
              <a:cs typeface="Arial Narrow"/>
            </a:endParaRPr>
          </a:p>
        </p:txBody>
      </p:sp>
      <p:sp>
        <p:nvSpPr>
          <p:cNvPr id="290" name="object 45">
            <a:extLst>
              <a:ext uri="{FF2B5EF4-FFF2-40B4-BE49-F238E27FC236}">
                <a16:creationId xmlns:a16="http://schemas.microsoft.com/office/drawing/2014/main" id="{5459948B-806D-4CD4-944D-214F0FB978CF}"/>
              </a:ext>
            </a:extLst>
          </p:cNvPr>
          <p:cNvSpPr txBox="1"/>
          <p:nvPr/>
        </p:nvSpPr>
        <p:spPr>
          <a:xfrm>
            <a:off x="8567908"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18</a:t>
            </a:r>
            <a:endParaRPr sz="800" dirty="0">
              <a:solidFill>
                <a:srgbClr val="000000"/>
              </a:solidFill>
              <a:latin typeface="Arial Narrow"/>
              <a:cs typeface="Arial Narrow"/>
            </a:endParaRPr>
          </a:p>
        </p:txBody>
      </p:sp>
      <p:sp>
        <p:nvSpPr>
          <p:cNvPr id="291" name="object 46">
            <a:extLst>
              <a:ext uri="{FF2B5EF4-FFF2-40B4-BE49-F238E27FC236}">
                <a16:creationId xmlns:a16="http://schemas.microsoft.com/office/drawing/2014/main" id="{AFBA8639-F14A-4D35-9C48-1CBB27CA9800}"/>
              </a:ext>
            </a:extLst>
          </p:cNvPr>
          <p:cNvSpPr txBox="1"/>
          <p:nvPr/>
        </p:nvSpPr>
        <p:spPr>
          <a:xfrm>
            <a:off x="8854056" y="4646042"/>
            <a:ext cx="137253" cy="123111"/>
          </a:xfrm>
          <a:prstGeom prst="rect">
            <a:avLst/>
          </a:prstGeom>
        </p:spPr>
        <p:txBody>
          <a:bodyPr vert="horz" wrap="square" lIns="0" tIns="0" rIns="0" bIns="0" rtlCol="0">
            <a:spAutoFit/>
          </a:bodyPr>
          <a:lstStyle/>
          <a:p>
            <a:pPr marL="12700" algn="ctr">
              <a:spcBef>
                <a:spcPts val="100"/>
              </a:spcBef>
            </a:pPr>
            <a:r>
              <a:rPr sz="800" spc="-5" dirty="0">
                <a:solidFill>
                  <a:srgbClr val="000000"/>
                </a:solidFill>
                <a:latin typeface="Arial Narrow"/>
                <a:cs typeface="Arial Narrow"/>
              </a:rPr>
              <a:t>21</a:t>
            </a:r>
            <a:endParaRPr sz="800" dirty="0">
              <a:solidFill>
                <a:srgbClr val="000000"/>
              </a:solidFill>
              <a:latin typeface="Arial Narrow"/>
              <a:cs typeface="Arial Narrow"/>
            </a:endParaRPr>
          </a:p>
        </p:txBody>
      </p:sp>
      <p:sp>
        <p:nvSpPr>
          <p:cNvPr id="292" name="object 47">
            <a:extLst>
              <a:ext uri="{FF2B5EF4-FFF2-40B4-BE49-F238E27FC236}">
                <a16:creationId xmlns:a16="http://schemas.microsoft.com/office/drawing/2014/main" id="{36E3BACC-1B4B-4863-BF44-13E9CEE04728}"/>
              </a:ext>
            </a:extLst>
          </p:cNvPr>
          <p:cNvSpPr txBox="1"/>
          <p:nvPr/>
        </p:nvSpPr>
        <p:spPr>
          <a:xfrm>
            <a:off x="6852169" y="4646042"/>
            <a:ext cx="81244" cy="123111"/>
          </a:xfrm>
          <a:prstGeom prst="rect">
            <a:avLst/>
          </a:prstGeom>
        </p:spPr>
        <p:txBody>
          <a:bodyPr vert="horz" wrap="square" lIns="0" tIns="0" rIns="0" bIns="0" rtlCol="0">
            <a:spAutoFit/>
          </a:bodyPr>
          <a:lstStyle/>
          <a:p>
            <a:pPr marL="12700" algn="ctr">
              <a:spcBef>
                <a:spcPts val="100"/>
              </a:spcBef>
            </a:pPr>
            <a:r>
              <a:rPr sz="800" dirty="0">
                <a:solidFill>
                  <a:srgbClr val="000000"/>
                </a:solidFill>
                <a:latin typeface="Arial Narrow"/>
                <a:cs typeface="Arial Narrow"/>
              </a:rPr>
              <a:t>0</a:t>
            </a:r>
          </a:p>
        </p:txBody>
      </p:sp>
      <p:sp>
        <p:nvSpPr>
          <p:cNvPr id="293" name="object 46">
            <a:extLst>
              <a:ext uri="{FF2B5EF4-FFF2-40B4-BE49-F238E27FC236}">
                <a16:creationId xmlns:a16="http://schemas.microsoft.com/office/drawing/2014/main" id="{0D5E4615-3793-4AD6-969D-B8093BC53C91}"/>
              </a:ext>
            </a:extLst>
          </p:cNvPr>
          <p:cNvSpPr txBox="1"/>
          <p:nvPr/>
        </p:nvSpPr>
        <p:spPr>
          <a:xfrm>
            <a:off x="9148492" y="4646042"/>
            <a:ext cx="137253" cy="123111"/>
          </a:xfrm>
          <a:prstGeom prst="rect">
            <a:avLst/>
          </a:prstGeom>
        </p:spPr>
        <p:txBody>
          <a:bodyPr vert="horz" wrap="square" lIns="0" tIns="0" rIns="0" bIns="0" rtlCol="0">
            <a:spAutoFit/>
          </a:bodyPr>
          <a:lstStyle/>
          <a:p>
            <a:pPr marL="12700" algn="ctr">
              <a:spcBef>
                <a:spcPts val="100"/>
              </a:spcBef>
            </a:pPr>
            <a:r>
              <a:rPr lang="en-US" sz="800" spc="-5" dirty="0">
                <a:solidFill>
                  <a:srgbClr val="000000"/>
                </a:solidFill>
                <a:latin typeface="Arial Narrow"/>
                <a:cs typeface="Arial Narrow"/>
              </a:rPr>
              <a:t>24</a:t>
            </a:r>
            <a:endParaRPr lang="en-US" sz="800" dirty="0">
              <a:solidFill>
                <a:srgbClr val="000000"/>
              </a:solidFill>
              <a:latin typeface="Arial Narrow"/>
              <a:cs typeface="Arial Narrow"/>
            </a:endParaRPr>
          </a:p>
        </p:txBody>
      </p:sp>
      <p:graphicFrame>
        <p:nvGraphicFramePr>
          <p:cNvPr id="295" name="Content Placeholder 45">
            <a:extLst>
              <a:ext uri="{FF2B5EF4-FFF2-40B4-BE49-F238E27FC236}">
                <a16:creationId xmlns:a16="http://schemas.microsoft.com/office/drawing/2014/main" id="{61EB78C7-7811-4DF2-AAFE-35ABC7BF7E0D}"/>
              </a:ext>
            </a:extLst>
          </p:cNvPr>
          <p:cNvGraphicFramePr>
            <a:graphicFrameLocks noChangeAspect="1"/>
          </p:cNvGraphicFramePr>
          <p:nvPr/>
        </p:nvGraphicFramePr>
        <p:xfrm>
          <a:off x="6327321" y="4969883"/>
          <a:ext cx="5322773" cy="573024"/>
        </p:xfrm>
        <a:graphic>
          <a:graphicData uri="http://schemas.openxmlformats.org/drawingml/2006/table">
            <a:tbl>
              <a:tblPr firstRow="1" bandRow="1">
                <a:tableStyleId>{5C22544A-7EE6-4342-B048-85BDC9FD1C3A}</a:tableStyleId>
              </a:tblPr>
              <a:tblGrid>
                <a:gridCol w="1103177">
                  <a:extLst>
                    <a:ext uri="{9D8B030D-6E8A-4147-A177-3AD203B41FA5}">
                      <a16:colId xmlns:a16="http://schemas.microsoft.com/office/drawing/2014/main" val="1521863503"/>
                    </a:ext>
                  </a:extLst>
                </a:gridCol>
                <a:gridCol w="1054899">
                  <a:extLst>
                    <a:ext uri="{9D8B030D-6E8A-4147-A177-3AD203B41FA5}">
                      <a16:colId xmlns:a16="http://schemas.microsoft.com/office/drawing/2014/main" val="2452258785"/>
                    </a:ext>
                  </a:extLst>
                </a:gridCol>
                <a:gridCol w="1054899">
                  <a:extLst>
                    <a:ext uri="{9D8B030D-6E8A-4147-A177-3AD203B41FA5}">
                      <a16:colId xmlns:a16="http://schemas.microsoft.com/office/drawing/2014/main" val="1319905599"/>
                    </a:ext>
                  </a:extLst>
                </a:gridCol>
                <a:gridCol w="1054899">
                  <a:extLst>
                    <a:ext uri="{9D8B030D-6E8A-4147-A177-3AD203B41FA5}">
                      <a16:colId xmlns:a16="http://schemas.microsoft.com/office/drawing/2014/main" val="3750164827"/>
                    </a:ext>
                  </a:extLst>
                </a:gridCol>
                <a:gridCol w="1054899">
                  <a:extLst>
                    <a:ext uri="{9D8B030D-6E8A-4147-A177-3AD203B41FA5}">
                      <a16:colId xmlns:a16="http://schemas.microsoft.com/office/drawing/2014/main" val="229413797"/>
                    </a:ext>
                  </a:extLst>
                </a:gridCol>
              </a:tblGrid>
              <a:tr h="280416">
                <a:tc>
                  <a:txBody>
                    <a:bodyPr/>
                    <a:lstStyle/>
                    <a:p>
                      <a:pPr marL="0" marR="0" indent="57150">
                        <a:lnSpc>
                          <a:spcPct val="100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rate [95% CI], %</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25%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30</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0–25%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33</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0–25% 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61</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25% 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21</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886490801"/>
                  </a:ext>
                </a:extLst>
              </a:tr>
              <a:tr h="146304">
                <a:tc>
                  <a:txBody>
                    <a:bodyPr/>
                    <a:lstStyle/>
                    <a:p>
                      <a:pPr marL="0" marR="0">
                        <a:lnSpc>
                          <a:spcPct val="90000"/>
                        </a:lnSpc>
                        <a:spcBef>
                          <a:spcPts val="0"/>
                        </a:spcBef>
                        <a:spcAft>
                          <a:spcPts val="0"/>
                        </a:spcAft>
                      </a:pPr>
                      <a:r>
                        <a:rPr lang="en-US" sz="800" b="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month</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90 [72–97]</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72 [53–85]</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48 [35–60]</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40 [20–60]</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865397992"/>
                  </a:ext>
                </a:extLst>
              </a:tr>
              <a:tr h="14630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b="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month</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87 [68–95]</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49 [31–65]</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29 [18–41]</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[9–45]</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051339146"/>
                  </a:ext>
                </a:extLst>
              </a:tr>
            </a:tbl>
          </a:graphicData>
        </a:graphic>
      </p:graphicFrame>
      <p:graphicFrame>
        <p:nvGraphicFramePr>
          <p:cNvPr id="296" name="Content Placeholder 45">
            <a:extLst>
              <a:ext uri="{FF2B5EF4-FFF2-40B4-BE49-F238E27FC236}">
                <a16:creationId xmlns:a16="http://schemas.microsoft.com/office/drawing/2014/main" id="{8623F0F2-8916-4098-829B-C2496F655542}"/>
              </a:ext>
            </a:extLst>
          </p:cNvPr>
          <p:cNvGraphicFramePr>
            <a:graphicFrameLocks noChangeAspect="1"/>
          </p:cNvGraphicFramePr>
          <p:nvPr/>
        </p:nvGraphicFramePr>
        <p:xfrm>
          <a:off x="640882" y="4969883"/>
          <a:ext cx="5334687" cy="573024"/>
        </p:xfrm>
        <a:graphic>
          <a:graphicData uri="http://schemas.openxmlformats.org/drawingml/2006/table">
            <a:tbl>
              <a:tblPr firstRow="1" bandRow="1">
                <a:tableStyleId>{5C22544A-7EE6-4342-B048-85BDC9FD1C3A}</a:tableStyleId>
              </a:tblPr>
              <a:tblGrid>
                <a:gridCol w="1115439">
                  <a:extLst>
                    <a:ext uri="{9D8B030D-6E8A-4147-A177-3AD203B41FA5}">
                      <a16:colId xmlns:a16="http://schemas.microsoft.com/office/drawing/2014/main" val="1521863503"/>
                    </a:ext>
                  </a:extLst>
                </a:gridCol>
                <a:gridCol w="1406416">
                  <a:extLst>
                    <a:ext uri="{9D8B030D-6E8A-4147-A177-3AD203B41FA5}">
                      <a16:colId xmlns:a16="http://schemas.microsoft.com/office/drawing/2014/main" val="2452258785"/>
                    </a:ext>
                  </a:extLst>
                </a:gridCol>
                <a:gridCol w="1406416">
                  <a:extLst>
                    <a:ext uri="{9D8B030D-6E8A-4147-A177-3AD203B41FA5}">
                      <a16:colId xmlns:a16="http://schemas.microsoft.com/office/drawing/2014/main" val="3750164827"/>
                    </a:ext>
                  </a:extLst>
                </a:gridCol>
                <a:gridCol w="1406416">
                  <a:extLst>
                    <a:ext uri="{9D8B030D-6E8A-4147-A177-3AD203B41FA5}">
                      <a16:colId xmlns:a16="http://schemas.microsoft.com/office/drawing/2014/main" val="229413797"/>
                    </a:ext>
                  </a:extLst>
                </a:gridCol>
              </a:tblGrid>
              <a:tr h="280416">
                <a:tc>
                  <a:txBody>
                    <a:bodyPr/>
                    <a:lstStyle/>
                    <a:p>
                      <a:pPr marL="0" marR="0" indent="57150">
                        <a:lnSpc>
                          <a:spcPct val="100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rate [95% CI], %</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Complete/partial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22</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Stable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65</a:t>
                      </a: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Progressive disease</a:t>
                      </a:r>
                      <a:endParaRPr lang="en-US" sz="8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59</a:t>
                      </a:r>
                      <a:endParaRPr lang="en-U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7432" marR="27432"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886490801"/>
                  </a:ext>
                </a:extLst>
              </a:tr>
              <a:tr h="146304">
                <a:tc>
                  <a:txBody>
                    <a:bodyPr/>
                    <a:lstStyle/>
                    <a:p>
                      <a:pPr marL="0" marR="0">
                        <a:lnSpc>
                          <a:spcPct val="90000"/>
                        </a:lnSpc>
                        <a:spcBef>
                          <a:spcPts val="0"/>
                        </a:spcBef>
                        <a:spcAft>
                          <a:spcPts val="0"/>
                        </a:spcAft>
                      </a:pPr>
                      <a:r>
                        <a:rPr lang="en-US" sz="800" b="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month</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100 [100–100]</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67 [55–77]</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41 [28–53]</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865397992"/>
                  </a:ext>
                </a:extLst>
              </a:tr>
              <a:tr h="14630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b="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month</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effectLst/>
                          <a:latin typeface="Arial" panose="020B0604020202020204" pitchFamily="34" charset="0"/>
                          <a:ea typeface="Times New Roman" panose="02020603050405020304" pitchFamily="18" charset="0"/>
                          <a:cs typeface="Arial" panose="020B0604020202020204" pitchFamily="34" charset="0"/>
                        </a:rPr>
                        <a:t>100 [100–100]</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 [33–57]</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90000"/>
                        </a:lnSpc>
                        <a:spcBef>
                          <a:spcPts val="0"/>
                        </a:spcBef>
                        <a:spcAft>
                          <a:spcPts val="0"/>
                        </a:spcAft>
                      </a:pP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[15–38]</a:t>
                      </a:r>
                    </a:p>
                  </a:txBody>
                  <a:tcPr marL="27432" marR="27432"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051339146"/>
                  </a:ext>
                </a:extLst>
              </a:tr>
            </a:tbl>
          </a:graphicData>
        </a:graphic>
      </p:graphicFrame>
      <p:sp>
        <p:nvSpPr>
          <p:cNvPr id="297" name="Content Placeholder 8">
            <a:extLst>
              <a:ext uri="{FF2B5EF4-FFF2-40B4-BE49-F238E27FC236}">
                <a16:creationId xmlns:a16="http://schemas.microsoft.com/office/drawing/2014/main" id="{A9D5E16B-9299-4223-9755-C8C1265C475A}"/>
              </a:ext>
            </a:extLst>
          </p:cNvPr>
          <p:cNvSpPr txBox="1">
            <a:spLocks/>
          </p:cNvSpPr>
          <p:nvPr/>
        </p:nvSpPr>
        <p:spPr>
          <a:xfrm>
            <a:off x="6327321" y="5569978"/>
            <a:ext cx="5435583" cy="440319"/>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a:buChar char="•"/>
              <a:defRPr sz="1400" kern="1200">
                <a:solidFill>
                  <a:schemeClr val="tx1"/>
                </a:solidFill>
                <a:latin typeface="+mn-lt"/>
                <a:ea typeface="+mn-ea"/>
                <a:cs typeface="+mn-cs"/>
              </a:defRPr>
            </a:lvl1pPr>
            <a:lvl2pPr marL="502920" indent="-228600" algn="l" defTabSz="914400" rtl="0" eaLnBrk="1" latinLnBrk="0" hangingPunct="1">
              <a:lnSpc>
                <a:spcPct val="90000"/>
              </a:lnSpc>
              <a:spcBef>
                <a:spcPts val="500"/>
              </a:spcBef>
              <a:buFont typeface=".AppleSystemUIFont" charset="-120"/>
              <a:buChar char="-"/>
              <a:defRPr sz="1400" kern="1200">
                <a:solidFill>
                  <a:schemeClr val="tx1"/>
                </a:solidFill>
                <a:latin typeface="+mn-lt"/>
                <a:ea typeface="+mn-ea"/>
                <a:cs typeface="+mn-cs"/>
              </a:defRPr>
            </a:lvl2pPr>
            <a:lvl3pPr marL="777240" indent="-228600" algn="l" defTabSz="914400" rtl="0" eaLnBrk="1" latinLnBrk="0" hangingPunct="1">
              <a:lnSpc>
                <a:spcPct val="90000"/>
              </a:lnSpc>
              <a:spcBef>
                <a:spcPts val="500"/>
              </a:spcBef>
              <a:buFont typeface="LucidaGrande" charset="0"/>
              <a:buChar char="■"/>
              <a:defRPr sz="1400" kern="1200">
                <a:solidFill>
                  <a:schemeClr val="tx1"/>
                </a:solidFill>
                <a:latin typeface="+mn-lt"/>
                <a:ea typeface="+mn-ea"/>
                <a:cs typeface="+mn-cs"/>
              </a:defRPr>
            </a:lvl3pPr>
            <a:lvl4pPr marL="1051560" indent="-228600" algn="l" defTabSz="914400" rtl="0" eaLnBrk="1" latinLnBrk="0" hangingPunct="1">
              <a:lnSpc>
                <a:spcPct val="90000"/>
              </a:lnSpc>
              <a:spcBef>
                <a:spcPts val="500"/>
              </a:spcBef>
              <a:buFont typeface="Courier New" charset="0"/>
              <a:buChar char="o"/>
              <a:defRPr sz="1400" kern="1200">
                <a:solidFill>
                  <a:schemeClr val="tx1"/>
                </a:solidFill>
                <a:latin typeface="+mn-lt"/>
                <a:ea typeface="+mn-ea"/>
                <a:cs typeface="+mn-cs"/>
              </a:defRPr>
            </a:lvl4pPr>
            <a:lvl5pPr marL="132588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solidFill>
                  <a:srgbClr val="000000"/>
                </a:solidFill>
              </a:rPr>
              <a:t>Median OS in the analysis population (N = 154) was 15.1 months (95% CI: 13.2–18.8); 12- and 18-month OS rates were 60% and 44%, respectively</a:t>
            </a:r>
          </a:p>
        </p:txBody>
      </p:sp>
      <p:sp>
        <p:nvSpPr>
          <p:cNvPr id="298" name="Content Placeholder 1">
            <a:extLst>
              <a:ext uri="{FF2B5EF4-FFF2-40B4-BE49-F238E27FC236}">
                <a16:creationId xmlns:a16="http://schemas.microsoft.com/office/drawing/2014/main" id="{D8E9B5E5-F34E-458D-BA66-EB60A15566B1}"/>
              </a:ext>
            </a:extLst>
          </p:cNvPr>
          <p:cNvSpPr txBox="1">
            <a:spLocks/>
          </p:cNvSpPr>
          <p:nvPr/>
        </p:nvSpPr>
        <p:spPr bwMode="auto">
          <a:xfrm>
            <a:off x="9715143" y="1246526"/>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200" dirty="0" err="1">
                <a:solidFill>
                  <a:srgbClr val="FFFFFF"/>
                </a:solidFill>
                <a:effectLst/>
                <a:latin typeface="Arial"/>
              </a:rPr>
              <a:t>Sorafenib</a:t>
            </a:r>
            <a:r>
              <a:rPr lang="en-US" sz="1200" dirty="0">
                <a:solidFill>
                  <a:srgbClr val="FFFFFF"/>
                </a:solidFill>
                <a:effectLst/>
                <a:latin typeface="Arial"/>
              </a:rPr>
              <a:t> experienced receiving 3 mg/kg (n=154)</a:t>
            </a:r>
          </a:p>
        </p:txBody>
      </p:sp>
      <p:sp>
        <p:nvSpPr>
          <p:cNvPr id="275" name="Title 3">
            <a:extLst>
              <a:ext uri="{FF2B5EF4-FFF2-40B4-BE49-F238E27FC236}">
                <a16:creationId xmlns:a16="http://schemas.microsoft.com/office/drawing/2014/main" id="{0A427F9D-0947-4EC5-964B-0E8E3FFB106B}"/>
              </a:ext>
            </a:extLst>
          </p:cNvPr>
          <p:cNvSpPr>
            <a:spLocks noGrp="1"/>
          </p:cNvSpPr>
          <p:nvPr>
            <p:ph type="title"/>
          </p:nvPr>
        </p:nvSpPr>
        <p:spPr>
          <a:xfrm>
            <a:off x="779225" y="174186"/>
            <a:ext cx="10515600" cy="1325563"/>
          </a:xfrm>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Eficacia</a:t>
            </a:r>
            <a:r>
              <a:rPr lang="en-US" sz="2800" i="1" dirty="0">
                <a:solidFill>
                  <a:schemeClr val="accent1">
                    <a:lumMod val="50000"/>
                  </a:schemeClr>
                </a:solidFill>
              </a:rPr>
              <a:t> </a:t>
            </a:r>
            <a:r>
              <a:rPr lang="en-US" sz="2800" i="1" dirty="0" err="1">
                <a:solidFill>
                  <a:schemeClr val="accent1">
                    <a:lumMod val="50000"/>
                  </a:schemeClr>
                </a:solidFill>
              </a:rPr>
              <a:t>acorde</a:t>
            </a:r>
            <a:r>
              <a:rPr lang="en-US" sz="2800" i="1" dirty="0">
                <a:solidFill>
                  <a:schemeClr val="accent1">
                    <a:lumMod val="50000"/>
                  </a:schemeClr>
                </a:solidFill>
              </a:rPr>
              <a:t> a </a:t>
            </a:r>
            <a:r>
              <a:rPr lang="en-US" sz="2800" i="1" dirty="0" err="1">
                <a:solidFill>
                  <a:schemeClr val="accent1">
                    <a:lumMod val="50000"/>
                  </a:schemeClr>
                </a:solidFill>
              </a:rPr>
              <a:t>mejor</a:t>
            </a:r>
            <a:r>
              <a:rPr lang="en-US" sz="2800" i="1" dirty="0">
                <a:solidFill>
                  <a:schemeClr val="accent1">
                    <a:lumMod val="50000"/>
                  </a:schemeClr>
                </a:solidFill>
              </a:rPr>
              <a:t> </a:t>
            </a:r>
            <a:r>
              <a:rPr lang="en-US" sz="2800" i="1" dirty="0" err="1">
                <a:solidFill>
                  <a:schemeClr val="accent1">
                    <a:lumMod val="50000"/>
                  </a:schemeClr>
                </a:solidFill>
              </a:rPr>
              <a:t>respuesta</a:t>
            </a:r>
            <a:endParaRPr lang="en-US" sz="2800" i="1" dirty="0">
              <a:solidFill>
                <a:schemeClr val="accent1">
                  <a:lumMod val="50000"/>
                </a:schemeClr>
              </a:solidFill>
            </a:endParaRPr>
          </a:p>
        </p:txBody>
      </p:sp>
    </p:spTree>
    <p:extLst>
      <p:ext uri="{BB962C8B-B14F-4D97-AF65-F5344CB8AC3E}">
        <p14:creationId xmlns:p14="http://schemas.microsoft.com/office/powerpoint/2010/main" val="1922212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chemeClr val="accent1">
                    <a:lumMod val="50000"/>
                  </a:schemeClr>
                </a:solidFill>
              </a:rPr>
              <a:t>CheckMate</a:t>
            </a:r>
            <a:r>
              <a:rPr lang="en-US" sz="3600" dirty="0">
                <a:solidFill>
                  <a:schemeClr val="accent1">
                    <a:lumMod val="50000"/>
                  </a:schemeClr>
                </a:solidFill>
              </a:rPr>
              <a:t> 040</a:t>
            </a:r>
            <a:r>
              <a:rPr lang="en-US" dirty="0">
                <a:solidFill>
                  <a:schemeClr val="accent1">
                    <a:lumMod val="50000"/>
                  </a:schemeClr>
                </a:solidFill>
              </a:rPr>
              <a:t/>
            </a:r>
            <a:br>
              <a:rPr lang="en-US" dirty="0">
                <a:solidFill>
                  <a:schemeClr val="accent1">
                    <a:lumMod val="50000"/>
                  </a:schemeClr>
                </a:solidFill>
              </a:rPr>
            </a:br>
            <a:r>
              <a:rPr lang="en-US" sz="2800" i="1" dirty="0" err="1">
                <a:solidFill>
                  <a:schemeClr val="accent1">
                    <a:lumMod val="50000"/>
                  </a:schemeClr>
                </a:solidFill>
              </a:rPr>
              <a:t>Seguridad</a:t>
            </a:r>
            <a:r>
              <a:rPr lang="en-US" sz="2800" i="1" dirty="0">
                <a:solidFill>
                  <a:schemeClr val="accent1">
                    <a:lumMod val="50000"/>
                  </a:schemeClr>
                </a:solidFill>
              </a:rPr>
              <a:t> </a:t>
            </a:r>
            <a:r>
              <a:rPr lang="en-US" sz="2800" i="1" dirty="0" err="1">
                <a:solidFill>
                  <a:schemeClr val="accent1">
                    <a:lumMod val="50000"/>
                  </a:schemeClr>
                </a:solidFill>
              </a:rPr>
              <a:t>en</a:t>
            </a:r>
            <a:r>
              <a:rPr lang="en-US" sz="2800" i="1" dirty="0">
                <a:solidFill>
                  <a:schemeClr val="accent1">
                    <a:lumMod val="50000"/>
                  </a:schemeClr>
                </a:solidFill>
              </a:rPr>
              <a:t> </a:t>
            </a:r>
            <a:r>
              <a:rPr lang="en-US" sz="2800" i="1" dirty="0" err="1">
                <a:solidFill>
                  <a:schemeClr val="accent1">
                    <a:lumMod val="50000"/>
                  </a:schemeClr>
                </a:solidFill>
              </a:rPr>
              <a:t>segunda</a:t>
            </a:r>
            <a:r>
              <a:rPr lang="en-US" sz="2800" i="1" dirty="0">
                <a:solidFill>
                  <a:schemeClr val="accent1">
                    <a:lumMod val="50000"/>
                  </a:schemeClr>
                </a:solidFill>
              </a:rPr>
              <a:t> </a:t>
            </a:r>
            <a:r>
              <a:rPr lang="en-US" sz="2800" i="1" dirty="0" err="1">
                <a:solidFill>
                  <a:schemeClr val="accent1">
                    <a:lumMod val="50000"/>
                  </a:schemeClr>
                </a:solidFill>
              </a:rPr>
              <a:t>linea</a:t>
            </a:r>
            <a:endParaRPr lang="en-US" sz="2800" i="1" dirty="0">
              <a:solidFill>
                <a:schemeClr val="accent1">
                  <a:lumMod val="50000"/>
                </a:schemeClr>
              </a:solidFill>
            </a:endParaRPr>
          </a:p>
        </p:txBody>
      </p:sp>
      <p:graphicFrame>
        <p:nvGraphicFramePr>
          <p:cNvPr id="10" name="Content Placeholder 9">
            <a:extLst>
              <a:ext uri="{FF2B5EF4-FFF2-40B4-BE49-F238E27FC236}">
                <a16:creationId xmlns:a16="http://schemas.microsoft.com/office/drawing/2014/main" id="{E7BDF08E-44FC-4BBD-9FF9-DA71D02AED50}"/>
              </a:ext>
            </a:extLst>
          </p:cNvPr>
          <p:cNvGraphicFramePr>
            <a:graphicFrameLocks noGrp="1"/>
          </p:cNvGraphicFramePr>
          <p:nvPr>
            <p:ph idx="1"/>
          </p:nvPr>
        </p:nvGraphicFramePr>
        <p:xfrm>
          <a:off x="838200" y="1825625"/>
          <a:ext cx="10515603" cy="4008459"/>
        </p:xfrm>
        <a:graphic>
          <a:graphicData uri="http://schemas.openxmlformats.org/drawingml/2006/table">
            <a:tbl>
              <a:tblPr firstRow="1" firstCol="1" bandRow="1"/>
              <a:tblGrid>
                <a:gridCol w="6256117">
                  <a:extLst>
                    <a:ext uri="{9D8B030D-6E8A-4147-A177-3AD203B41FA5}">
                      <a16:colId xmlns:a16="http://schemas.microsoft.com/office/drawing/2014/main" val="20000"/>
                    </a:ext>
                  </a:extLst>
                </a:gridCol>
                <a:gridCol w="2129743">
                  <a:extLst>
                    <a:ext uri="{9D8B030D-6E8A-4147-A177-3AD203B41FA5}">
                      <a16:colId xmlns:a16="http://schemas.microsoft.com/office/drawing/2014/main" val="20004"/>
                    </a:ext>
                  </a:extLst>
                </a:gridCol>
                <a:gridCol w="2129743">
                  <a:extLst>
                    <a:ext uri="{9D8B030D-6E8A-4147-A177-3AD203B41FA5}">
                      <a16:colId xmlns:a16="http://schemas.microsoft.com/office/drawing/2014/main" val="20005"/>
                    </a:ext>
                  </a:extLst>
                </a:gridCol>
              </a:tblGrid>
              <a:tr h="542544">
                <a:tc rowSpan="2">
                  <a:txBody>
                    <a:bodyPr/>
                    <a:lstStyle/>
                    <a:p>
                      <a:pPr marL="60325" marR="0" lvl="0" indent="-60325" algn="l" defTabSz="914400" rtl="0" eaLnBrk="1" fontAlgn="auto" latinLnBrk="0" hangingPunct="1">
                        <a:lnSpc>
                          <a:spcPct val="100000"/>
                        </a:lnSpc>
                        <a:spcBef>
                          <a:spcPts val="0"/>
                        </a:spcBef>
                        <a:spcAft>
                          <a:spcPts val="400"/>
                        </a:spcAft>
                        <a:buClrTx/>
                        <a:buSzTx/>
                        <a:buFontTx/>
                        <a:buNone/>
                        <a:tabLst/>
                        <a:defRPr/>
                      </a:pPr>
                      <a:r>
                        <a:rPr lang="en-US" sz="12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a:t>
                      </a:r>
                    </a:p>
                  </a:txBody>
                  <a:tcPr marL="60841" marR="60841" marT="60960" marB="6096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Sorafenib</a:t>
                      </a:r>
                      <a:r>
                        <a:rPr lang="en-US" sz="12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Experienced</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ESC + </a:t>
                      </a:r>
                      <a:r>
                        <a:rPr lang="en-US" sz="12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 182)</a:t>
                      </a:r>
                    </a:p>
                  </a:txBody>
                  <a:tcPr marL="24336" marR="24336" marT="24384" marB="2438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hMerge="1">
                  <a:txBody>
                    <a:bodyPr/>
                    <a:lstStyle/>
                    <a:p>
                      <a:endParaRPr lang="en-US"/>
                    </a:p>
                  </a:txBody>
                  <a:tcPr/>
                </a:tc>
                <a:extLst>
                  <a:ext uri="{0D108BD9-81ED-4DB2-BD59-A6C34878D82A}">
                    <a16:rowId xmlns:a16="http://schemas.microsoft.com/office/drawing/2014/main" val="10000"/>
                  </a:ext>
                </a:extLst>
              </a:tr>
              <a:tr h="216408">
                <a:tc vMerge="1">
                  <a:txBody>
                    <a:bodyPr/>
                    <a:lstStyle/>
                    <a:p>
                      <a:pPr marL="60325" marR="0" lvl="0" indent="-60325" algn="l" defTabSz="914400" rtl="0" eaLnBrk="1" fontAlgn="auto" latinLnBrk="0" hangingPunct="1">
                        <a:lnSpc>
                          <a:spcPct val="100000"/>
                        </a:lnSpc>
                        <a:spcBef>
                          <a:spcPts val="0"/>
                        </a:spcBef>
                        <a:spcAft>
                          <a:spcPts val="400"/>
                        </a:spcAft>
                        <a:buClrTx/>
                        <a:buSzTx/>
                        <a:buFontTx/>
                        <a:buNone/>
                        <a:tabLst/>
                        <a:defRPr/>
                      </a:pPr>
                      <a:endParaRPr lang="en-US"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nchor="b">
                    <a:lnL w="19050" cap="flat" cmpd="sng" algn="ctr">
                      <a:solidFill>
                        <a:srgbClr val="006DA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1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Any Grade</a:t>
                      </a:r>
                    </a:p>
                  </a:txBody>
                  <a:tcPr marL="24336" marR="24336" marT="24384" marB="243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tc>
                  <a:txBody>
                    <a:bodyPr/>
                    <a:lstStyle/>
                    <a:p>
                      <a:pPr marL="0" marR="0" algn="ctr">
                        <a:spcBef>
                          <a:spcPts val="0"/>
                        </a:spcBef>
                        <a:spcAft>
                          <a:spcPts val="0"/>
                        </a:spcAft>
                      </a:pPr>
                      <a:r>
                        <a:rPr lang="en-US" sz="11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Grade 3/4 </a:t>
                      </a:r>
                    </a:p>
                  </a:txBody>
                  <a:tcPr marL="24336" marR="24336" marT="24384" marB="243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B6BA"/>
                    </a:solidFill>
                  </a:tcPr>
                </a:tc>
                <a:extLst>
                  <a:ext uri="{0D108BD9-81ED-4DB2-BD59-A6C34878D82A}">
                    <a16:rowId xmlns:a16="http://schemas.microsoft.com/office/drawing/2014/main" val="10007"/>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90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Patients with</a:t>
                      </a:r>
                      <a:r>
                        <a:rPr lang="en-US"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any treatment-related AE</a:t>
                      </a:r>
                      <a:endPar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141 (77)</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32 (18)</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1"/>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90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Treatment-related AEs (≥ 5%)</a:t>
                      </a:r>
                      <a:r>
                        <a:rPr lang="en-US" sz="1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2"/>
                  </a:ext>
                </a:extLst>
              </a:tr>
              <a:tr h="188976">
                <a:tc>
                  <a:txBody>
                    <a:bodyPr/>
                    <a:lstStyle/>
                    <a:p>
                      <a:pPr marL="155575" marR="0" lvl="0" indent="15875"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Fatigue</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algn="ctr">
                        <a:lnSpc>
                          <a:spcPct val="90000"/>
                        </a:lnSpc>
                        <a:spcAft>
                          <a:spcPts val="0"/>
                        </a:spcAft>
                      </a:pPr>
                      <a:r>
                        <a:rPr lang="en-US" sz="1200" dirty="0">
                          <a:solidFill>
                            <a:schemeClr val="tx1"/>
                          </a:solidFill>
                          <a:effectLst/>
                          <a:latin typeface="Arial" panose="020B0604020202020204" pitchFamily="34" charset="0"/>
                          <a:cs typeface="Arial" panose="020B0604020202020204" pitchFamily="34" charset="0"/>
                        </a:rPr>
                        <a:t>40</a:t>
                      </a:r>
                      <a:r>
                        <a:rPr lang="en-US" sz="1200" baseline="0" dirty="0">
                          <a:solidFill>
                            <a:schemeClr val="tx1"/>
                          </a:solidFill>
                          <a:effectLst/>
                          <a:latin typeface="Arial" panose="020B0604020202020204" pitchFamily="34" charset="0"/>
                          <a:cs typeface="Arial" panose="020B0604020202020204" pitchFamily="34" charset="0"/>
                        </a:rPr>
                        <a:t> (22)</a:t>
                      </a:r>
                      <a:endParaRPr lang="en-US" sz="1200" dirty="0">
                        <a:solidFill>
                          <a:schemeClr val="tx1"/>
                        </a:solidFill>
                        <a:effectLst/>
                        <a:latin typeface="Arial" panose="020B0604020202020204" pitchFamily="34" charset="0"/>
                        <a:cs typeface="Arial" panose="020B0604020202020204" pitchFamily="34" charset="0"/>
                      </a:endParaRP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algn="ctr">
                        <a:lnSpc>
                          <a:spcPct val="90000"/>
                        </a:lnSpc>
                        <a:spcAft>
                          <a:spcPts val="0"/>
                        </a:spcAft>
                      </a:pPr>
                      <a:r>
                        <a:rPr lang="en-US" sz="1200" dirty="0">
                          <a:solidFill>
                            <a:schemeClr val="tx1"/>
                          </a:solidFill>
                          <a:effectLst/>
                          <a:latin typeface="Arial" panose="020B0604020202020204" pitchFamily="34" charset="0"/>
                          <a:cs typeface="Arial" panose="020B0604020202020204" pitchFamily="34" charset="0"/>
                        </a:rPr>
                        <a:t>4 (2)</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3"/>
                  </a:ext>
                </a:extLst>
              </a:tr>
              <a:tr h="188976">
                <a:tc>
                  <a:txBody>
                    <a:bodyPr/>
                    <a:lstStyle/>
                    <a:p>
                      <a:pPr marL="155575" marR="0" lvl="0" indent="15875"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Pruritus</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 (20)</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8"/>
                  </a:ext>
                </a:extLst>
              </a:tr>
              <a:tr h="188976">
                <a:tc>
                  <a:txBody>
                    <a:bodyPr/>
                    <a:lstStyle/>
                    <a:p>
                      <a:pPr marL="155575" marR="0" lvl="0" indent="15875"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Rash</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33 (18)</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4"/>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5575" marR="0" lvl="0" indent="15875"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Diarrhea</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(14)</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en-US"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5"/>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Nausea</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 (8)</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06"/>
                  </a:ext>
                </a:extLst>
              </a:tr>
              <a:tr h="188976">
                <a:tc>
                  <a:txBody>
                    <a:bodyPr/>
                    <a:lstStyle/>
                    <a:p>
                      <a:pPr marL="171450" marR="0" indent="0">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Decreased appetite</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 (7)</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09"/>
                  </a:ext>
                </a:extLst>
              </a:tr>
              <a:tr h="188976">
                <a:tc>
                  <a:txBody>
                    <a:bodyPr/>
                    <a:lstStyle/>
                    <a:p>
                      <a:pPr marL="171450" marR="0" indent="0">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Anemia</a:t>
                      </a:r>
                      <a:r>
                        <a:rPr lang="en-US"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 (5)</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10"/>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0">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Dry mouth</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(5)</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11"/>
                  </a:ext>
                </a:extLst>
              </a:tr>
              <a:tr h="2136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90000"/>
                        </a:lnSpc>
                        <a:spcBef>
                          <a:spcPts val="0"/>
                        </a:spcBef>
                        <a:spcAft>
                          <a:spcPts val="0"/>
                        </a:spcAft>
                      </a:pPr>
                      <a:r>
                        <a:rPr lang="en-US"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Laboratory treatment-related AEs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a:t>
                      </a:r>
                      <a:r>
                        <a:rPr lang="en-US" sz="1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4505" marR="24505"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4505" marR="24505" marT="24553" marB="245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12"/>
                  </a:ext>
                </a:extLst>
              </a:tr>
              <a:tr h="1889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ALT increased</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 (9)</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(3)</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13"/>
                  </a:ext>
                </a:extLst>
              </a:tr>
              <a:tr h="188976">
                <a:tc>
                  <a:txBody>
                    <a:body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AST increased</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 (9)</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 (4)</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14"/>
                  </a:ext>
                </a:extLst>
              </a:tr>
              <a:tr h="2133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Blood bilirubin</a:t>
                      </a:r>
                      <a:r>
                        <a:rPr lang="en-US"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increased</a:t>
                      </a:r>
                      <a:r>
                        <a:rPr lang="en-US" sz="12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p>
                  </a:txBody>
                  <a:tcPr marL="60841" marR="60841" marT="24384" marB="243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(2)</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15"/>
                  </a:ext>
                </a:extLst>
              </a:tr>
              <a:tr h="188976">
                <a:tc>
                  <a:txBody>
                    <a:body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Lipase</a:t>
                      </a:r>
                      <a:r>
                        <a:rPr lang="en-US"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increased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 (7)</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 (4)</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3F3"/>
                    </a:solidFill>
                  </a:tcPr>
                </a:tc>
                <a:extLst>
                  <a:ext uri="{0D108BD9-81ED-4DB2-BD59-A6C34878D82A}">
                    <a16:rowId xmlns:a16="http://schemas.microsoft.com/office/drawing/2014/main" val="10016"/>
                  </a:ext>
                </a:extLst>
              </a:tr>
              <a:tr h="188976">
                <a:tc>
                  <a:txBody>
                    <a:bodyPr/>
                    <a:lstStyle/>
                    <a:p>
                      <a:pPr marL="171450" marR="0" lvl="0" indent="0" algn="l"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Amylase increased</a:t>
                      </a:r>
                    </a:p>
                  </a:txBody>
                  <a:tcPr marL="60841" marR="60841"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(5)</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tc>
                  <a:txBody>
                    <a:bodyPr/>
                    <a:lstStyle/>
                    <a:p>
                      <a:pPr marL="0" marR="0" algn="ctr">
                        <a:lnSpc>
                          <a:spcPct val="90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(1)</a:t>
                      </a:r>
                    </a:p>
                  </a:txBody>
                  <a:tcPr marL="24505" marR="24505" marT="12192" marB="121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E5E7"/>
                    </a:solidFill>
                  </a:tcPr>
                </a:tc>
                <a:extLst>
                  <a:ext uri="{0D108BD9-81ED-4DB2-BD59-A6C34878D82A}">
                    <a16:rowId xmlns:a16="http://schemas.microsoft.com/office/drawing/2014/main" val="10017"/>
                  </a:ext>
                </a:extLst>
              </a:tr>
              <a:tr h="176784">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57150" marR="0" lvl="0" indent="-57150" algn="l" defTabSz="914400" rtl="0" eaLnBrk="1" fontAlgn="base" latinLnBrk="0" hangingPunct="1">
                        <a:lnSpc>
                          <a:spcPct val="90000"/>
                        </a:lnSpc>
                        <a:spcBef>
                          <a:spcPct val="0"/>
                        </a:spcBef>
                        <a:spcAft>
                          <a:spcPts val="0"/>
                        </a:spcAft>
                        <a:buClrTx/>
                        <a:buSzTx/>
                        <a:buFontTx/>
                        <a:buNone/>
                        <a:tabLst/>
                      </a:pPr>
                      <a:r>
                        <a:rPr kumimoji="0" lang="en-US" altLang="en-US" sz="900" b="0" i="0" u="none" strike="noStrike" cap="none" normalizeH="0" baseline="30000" dirty="0">
                          <a:ln>
                            <a:noFill/>
                          </a:ln>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a:t>
                      </a:r>
                      <a:r>
                        <a:rPr kumimoji="0" lang="en-US" altLang="en-US" sz="900" b="0" i="0" u="none" strike="noStrike" cap="none" normalizeH="0" baseline="0" dirty="0">
                          <a:ln>
                            <a:noFill/>
                          </a:ln>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Reported in ≥ 5% of all patients (N = 262), any grade; </a:t>
                      </a:r>
                      <a:r>
                        <a:rPr kumimoji="0" lang="en-US" altLang="en-US" sz="900" b="0" i="0" u="none" strike="noStrike" cap="none" normalizeH="0" baseline="30000" dirty="0">
                          <a:ln>
                            <a:noFill/>
                          </a:ln>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b</a:t>
                      </a:r>
                      <a:r>
                        <a:rPr kumimoji="0" lang="en-US" altLang="en-US" sz="900" b="0" i="0" u="none" strike="noStrike" cap="none" normalizeH="0" baseline="0" dirty="0">
                          <a:ln>
                            <a:noFill/>
                          </a:ln>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Blood bilirubin increases were reported in &lt; 5% of all patients.</a:t>
                      </a:r>
                    </a:p>
                  </a:txBody>
                  <a:tcPr marL="60841" marR="60841" marT="24384" marB="243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900" dirty="0">
                        <a:solidFill>
                          <a:srgbClr val="000000"/>
                        </a:solidFill>
                        <a:effectLst/>
                        <a:latin typeface="+mn-lt"/>
                        <a:ea typeface="Times New Roman" panose="02020603050405020304" pitchFamily="18" charset="0"/>
                        <a:cs typeface="Vrinda" panose="020B0502040204020203" pitchFamily="34" charset="0"/>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22"/>
                  </a:ext>
                </a:extLst>
              </a:tr>
            </a:tbl>
          </a:graphicData>
        </a:graphic>
      </p:graphicFrame>
      <p:sp>
        <p:nvSpPr>
          <p:cNvPr id="15" name="Text Placeholder 14">
            <a:extLst>
              <a:ext uri="{FF2B5EF4-FFF2-40B4-BE49-F238E27FC236}">
                <a16:creationId xmlns:a16="http://schemas.microsoft.com/office/drawing/2014/main" id="{7E53A863-2C67-49D2-981B-5C133BE70805}"/>
              </a:ext>
            </a:extLst>
          </p:cNvPr>
          <p:cNvSpPr>
            <a:spLocks noGrp="1"/>
          </p:cNvSpPr>
          <p:nvPr>
            <p:ph type="body" sz="quarter" idx="14"/>
          </p:nvPr>
        </p:nvSpPr>
        <p:spPr/>
        <p:txBody>
          <a:bodyPr/>
          <a:lstStyle/>
          <a:p>
            <a:r>
              <a:rPr lang="en-US"/>
              <a:t>1. Crocenzi TS et al. Poster presentation at ASCO 2017. 4013.</a:t>
            </a:r>
            <a:endParaRPr lang="en-US" dirty="0"/>
          </a:p>
        </p:txBody>
      </p:sp>
      <p:sp>
        <p:nvSpPr>
          <p:cNvPr id="19" name="TextBox 18"/>
          <p:cNvSpPr txBox="1"/>
          <p:nvPr/>
        </p:nvSpPr>
        <p:spPr>
          <a:xfrm>
            <a:off x="12944161" y="2445633"/>
            <a:ext cx="184731" cy="461665"/>
          </a:xfrm>
          <a:prstGeom prst="rect">
            <a:avLst/>
          </a:prstGeom>
          <a:noFill/>
        </p:spPr>
        <p:txBody>
          <a:bodyPr wrap="none" rtlCol="0">
            <a:spAutoFit/>
          </a:bodyPr>
          <a:lstStyle/>
          <a:p>
            <a:endParaRPr lang="en-US" sz="2400" dirty="0">
              <a:solidFill>
                <a:srgbClr val="000000"/>
              </a:solidFill>
            </a:endParaRPr>
          </a:p>
        </p:txBody>
      </p:sp>
      <p:sp>
        <p:nvSpPr>
          <p:cNvPr id="14" name="Content Placeholder 1">
            <a:extLst>
              <a:ext uri="{FF2B5EF4-FFF2-40B4-BE49-F238E27FC236}">
                <a16:creationId xmlns:a16="http://schemas.microsoft.com/office/drawing/2014/main" id="{A5368A40-283B-4F7E-8D67-672C7DC1F4F4}"/>
              </a:ext>
            </a:extLst>
          </p:cNvPr>
          <p:cNvSpPr txBox="1">
            <a:spLocks/>
          </p:cNvSpPr>
          <p:nvPr/>
        </p:nvSpPr>
        <p:spPr bwMode="auto">
          <a:xfrm>
            <a:off x="9715143" y="1227071"/>
            <a:ext cx="2476859" cy="55657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lvl1pPr marL="282575" indent="-282575" algn="l" rtl="0" eaLnBrk="0" fontAlgn="base" hangingPunct="0">
              <a:spcBef>
                <a:spcPct val="0"/>
              </a:spcBef>
              <a:spcAft>
                <a:spcPts val="600"/>
              </a:spcAft>
              <a:buClr>
                <a:schemeClr val="accent2"/>
              </a:buClr>
              <a:buChar char="•"/>
              <a:defRPr sz="2400" b="1">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0" indent="0" algn="ctr">
              <a:lnSpc>
                <a:spcPct val="80000"/>
              </a:lnSpc>
              <a:buClr>
                <a:srgbClr val="1E92AB"/>
              </a:buClr>
              <a:buNone/>
            </a:pPr>
            <a:r>
              <a:rPr lang="en-US" sz="1800" dirty="0">
                <a:solidFill>
                  <a:srgbClr val="FFFFFF"/>
                </a:solidFill>
                <a:effectLst/>
                <a:latin typeface="Arial"/>
              </a:rPr>
              <a:t>Sorafenib Experienced (2L)</a:t>
            </a:r>
          </a:p>
        </p:txBody>
      </p:sp>
    </p:spTree>
    <p:extLst>
      <p:ext uri="{BB962C8B-B14F-4D97-AF65-F5344CB8AC3E}">
        <p14:creationId xmlns:p14="http://schemas.microsoft.com/office/powerpoint/2010/main" val="309283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730B9-F161-4EB2-BDD6-AE8C16ADBD57}"/>
              </a:ext>
            </a:extLst>
          </p:cNvPr>
          <p:cNvPicPr>
            <a:picLocks noChangeAspect="1"/>
          </p:cNvPicPr>
          <p:nvPr/>
        </p:nvPicPr>
        <p:blipFill>
          <a:blip r:embed="rId2"/>
          <a:stretch>
            <a:fillRect/>
          </a:stretch>
        </p:blipFill>
        <p:spPr>
          <a:xfrm>
            <a:off x="1018095" y="725864"/>
            <a:ext cx="10180948" cy="5533534"/>
          </a:xfrm>
          <a:prstGeom prst="rect">
            <a:avLst/>
          </a:prstGeom>
        </p:spPr>
      </p:pic>
    </p:spTree>
    <p:extLst>
      <p:ext uri="{BB962C8B-B14F-4D97-AF65-F5344CB8AC3E}">
        <p14:creationId xmlns:p14="http://schemas.microsoft.com/office/powerpoint/2010/main" val="3859101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F294F5-86BD-43AF-BCFD-78D19D49B353}"/>
              </a:ext>
            </a:extLst>
          </p:cNvPr>
          <p:cNvPicPr>
            <a:picLocks noChangeAspect="1"/>
          </p:cNvPicPr>
          <p:nvPr/>
        </p:nvPicPr>
        <p:blipFill>
          <a:blip r:embed="rId2"/>
          <a:srcRect t="13655"/>
          <a:stretch>
            <a:fillRect/>
          </a:stretch>
        </p:blipFill>
        <p:spPr>
          <a:xfrm>
            <a:off x="759332" y="1667146"/>
            <a:ext cx="10896546" cy="5181329"/>
          </a:xfrm>
          <a:prstGeom prst="rect">
            <a:avLst/>
          </a:prstGeom>
        </p:spPr>
      </p:pic>
      <p:sp>
        <p:nvSpPr>
          <p:cNvPr id="3" name="2 Título"/>
          <p:cNvSpPr>
            <a:spLocks noGrp="1"/>
          </p:cNvSpPr>
          <p:nvPr>
            <p:ph type="title"/>
          </p:nvPr>
        </p:nvSpPr>
        <p:spPr>
          <a:xfrm>
            <a:off x="629194" y="182245"/>
            <a:ext cx="10515600" cy="1325563"/>
          </a:xfrm>
        </p:spPr>
        <p:txBody>
          <a:bodyPr>
            <a:normAutofit/>
          </a:bodyPr>
          <a:lstStyle/>
          <a:p>
            <a:r>
              <a:rPr lang="es-AR" sz="4000" dirty="0">
                <a:solidFill>
                  <a:schemeClr val="accent1">
                    <a:lumMod val="50000"/>
                  </a:schemeClr>
                </a:solidFill>
              </a:rPr>
              <a:t>HCC</a:t>
            </a:r>
            <a:r>
              <a:rPr lang="es-AR" dirty="0">
                <a:solidFill>
                  <a:schemeClr val="accent1">
                    <a:lumMod val="50000"/>
                  </a:schemeClr>
                </a:solidFill>
              </a:rPr>
              <a:t/>
            </a:r>
            <a:br>
              <a:rPr lang="es-AR" dirty="0">
                <a:solidFill>
                  <a:schemeClr val="accent1">
                    <a:lumMod val="50000"/>
                  </a:schemeClr>
                </a:solidFill>
              </a:rPr>
            </a:br>
            <a:r>
              <a:rPr lang="es-AR" sz="2800" i="1" dirty="0" err="1">
                <a:solidFill>
                  <a:schemeClr val="accent1">
                    <a:lumMod val="50000"/>
                  </a:schemeClr>
                </a:solidFill>
              </a:rPr>
              <a:t>Pembrolizumab</a:t>
            </a:r>
            <a:r>
              <a:rPr lang="es-AR" sz="2800" i="1" dirty="0">
                <a:solidFill>
                  <a:schemeClr val="accent1">
                    <a:lumMod val="50000"/>
                  </a:schemeClr>
                </a:solidFill>
              </a:rPr>
              <a:t> – KEYNOTE – 224 (Fase II)</a:t>
            </a:r>
            <a:endParaRPr lang="es-AR" sz="2800" dirty="0">
              <a:solidFill>
                <a:schemeClr val="accent1">
                  <a:lumMod val="50000"/>
                </a:schemeClr>
              </a:solidFill>
            </a:endParaRPr>
          </a:p>
        </p:txBody>
      </p:sp>
      <p:sp>
        <p:nvSpPr>
          <p:cNvPr id="4" name="CuadroTexto 3">
            <a:extLst>
              <a:ext uri="{FF2B5EF4-FFF2-40B4-BE49-F238E27FC236}">
                <a16:creationId xmlns:a16="http://schemas.microsoft.com/office/drawing/2014/main" id="{60846ACE-FA21-4520-B3FA-75A026389F81}"/>
              </a:ext>
            </a:extLst>
          </p:cNvPr>
          <p:cNvSpPr txBox="1"/>
          <p:nvPr/>
        </p:nvSpPr>
        <p:spPr>
          <a:xfrm>
            <a:off x="4452729" y="3888188"/>
            <a:ext cx="1351723" cy="461665"/>
          </a:xfrm>
          <a:prstGeom prst="rect">
            <a:avLst/>
          </a:prstGeom>
          <a:noFill/>
          <a:ln w="28575">
            <a:solidFill>
              <a:schemeClr val="tx1">
                <a:lumMod val="65000"/>
                <a:lumOff val="35000"/>
              </a:schemeClr>
            </a:solidFill>
          </a:ln>
        </p:spPr>
        <p:txBody>
          <a:bodyPr wrap="square" rtlCol="0">
            <a:spAutoFit/>
          </a:bodyPr>
          <a:lstStyle/>
          <a:p>
            <a:r>
              <a:rPr lang="es-AR" sz="2400" dirty="0"/>
              <a:t>RR 18%</a:t>
            </a:r>
          </a:p>
        </p:txBody>
      </p:sp>
    </p:spTree>
    <p:extLst>
      <p:ext uri="{BB962C8B-B14F-4D97-AF65-F5344CB8AC3E}">
        <p14:creationId xmlns:p14="http://schemas.microsoft.com/office/powerpoint/2010/main" val="241191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25C781-0A9E-42CE-A3B5-1D640C7DDA15}"/>
              </a:ext>
            </a:extLst>
          </p:cNvPr>
          <p:cNvPicPr>
            <a:picLocks noChangeAspect="1"/>
          </p:cNvPicPr>
          <p:nvPr/>
        </p:nvPicPr>
        <p:blipFill>
          <a:blip r:embed="rId2"/>
          <a:stretch>
            <a:fillRect/>
          </a:stretch>
        </p:blipFill>
        <p:spPr>
          <a:xfrm>
            <a:off x="848621" y="466726"/>
            <a:ext cx="10514704" cy="6048374"/>
          </a:xfrm>
          <a:prstGeom prst="rect">
            <a:avLst/>
          </a:prstGeom>
        </p:spPr>
      </p:pic>
    </p:spTree>
    <p:extLst>
      <p:ext uri="{BB962C8B-B14F-4D97-AF65-F5344CB8AC3E}">
        <p14:creationId xmlns:p14="http://schemas.microsoft.com/office/powerpoint/2010/main" val="594207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553A05-05A1-4D5F-AEE5-939B7AEBA0D7}"/>
              </a:ext>
            </a:extLst>
          </p:cNvPr>
          <p:cNvPicPr>
            <a:picLocks noChangeAspect="1"/>
          </p:cNvPicPr>
          <p:nvPr/>
        </p:nvPicPr>
        <p:blipFill>
          <a:blip r:embed="rId2"/>
          <a:stretch>
            <a:fillRect/>
          </a:stretch>
        </p:blipFill>
        <p:spPr>
          <a:xfrm>
            <a:off x="1361934" y="1861800"/>
            <a:ext cx="8604892" cy="4748550"/>
          </a:xfrm>
          <a:prstGeom prst="rect">
            <a:avLst/>
          </a:prstGeom>
        </p:spPr>
      </p:pic>
      <p:sp>
        <p:nvSpPr>
          <p:cNvPr id="4" name="Título 2">
            <a:extLst>
              <a:ext uri="{FF2B5EF4-FFF2-40B4-BE49-F238E27FC236}">
                <a16:creationId xmlns:a16="http://schemas.microsoft.com/office/drawing/2014/main" id="{299BAC64-D4AB-4600-BC2B-206111F9E2EC}"/>
              </a:ext>
            </a:extLst>
          </p:cNvPr>
          <p:cNvSpPr>
            <a:spLocks noGrp="1"/>
          </p:cNvSpPr>
          <p:nvPr>
            <p:ph type="title"/>
          </p:nvPr>
        </p:nvSpPr>
        <p:spPr>
          <a:xfrm>
            <a:off x="609600" y="366331"/>
            <a:ext cx="10515600" cy="1325563"/>
          </a:xfrm>
        </p:spPr>
        <p:txBody>
          <a:bodyPr>
            <a:normAutofit/>
          </a:bodyPr>
          <a:lstStyle/>
          <a:p>
            <a:r>
              <a:rPr lang="es-AR" sz="3600" dirty="0" err="1">
                <a:solidFill>
                  <a:schemeClr val="accent1">
                    <a:lumMod val="50000"/>
                  </a:schemeClr>
                </a:solidFill>
              </a:rPr>
              <a:t>Pembrolizumab</a:t>
            </a:r>
            <a:r>
              <a:rPr lang="es-AR" sz="3600" dirty="0">
                <a:solidFill>
                  <a:schemeClr val="accent1">
                    <a:lumMod val="50000"/>
                  </a:schemeClr>
                </a:solidFill>
              </a:rPr>
              <a:t> en segunda línea</a:t>
            </a:r>
            <a:br>
              <a:rPr lang="es-AR" sz="3600" dirty="0">
                <a:solidFill>
                  <a:schemeClr val="accent1">
                    <a:lumMod val="50000"/>
                  </a:schemeClr>
                </a:solidFill>
              </a:rPr>
            </a:br>
            <a:r>
              <a:rPr lang="es-AR" sz="2800" i="1" dirty="0">
                <a:solidFill>
                  <a:schemeClr val="accent1">
                    <a:lumMod val="50000"/>
                  </a:schemeClr>
                </a:solidFill>
              </a:rPr>
              <a:t>KEYNOTE 240: sobrevida global</a:t>
            </a:r>
          </a:p>
        </p:txBody>
      </p:sp>
      <p:sp>
        <p:nvSpPr>
          <p:cNvPr id="2" name="CuadroTexto 1">
            <a:extLst>
              <a:ext uri="{FF2B5EF4-FFF2-40B4-BE49-F238E27FC236}">
                <a16:creationId xmlns:a16="http://schemas.microsoft.com/office/drawing/2014/main" id="{642E3F10-5A7B-4596-91C5-2CD692A662C0}"/>
              </a:ext>
            </a:extLst>
          </p:cNvPr>
          <p:cNvSpPr txBox="1"/>
          <p:nvPr/>
        </p:nvSpPr>
        <p:spPr>
          <a:xfrm>
            <a:off x="3093056" y="4643562"/>
            <a:ext cx="1351723" cy="461665"/>
          </a:xfrm>
          <a:prstGeom prst="rect">
            <a:avLst/>
          </a:prstGeom>
          <a:noFill/>
          <a:ln w="28575">
            <a:solidFill>
              <a:schemeClr val="tx1">
                <a:lumMod val="65000"/>
                <a:lumOff val="35000"/>
              </a:schemeClr>
            </a:solidFill>
          </a:ln>
        </p:spPr>
        <p:txBody>
          <a:bodyPr wrap="square" rtlCol="0">
            <a:spAutoFit/>
          </a:bodyPr>
          <a:lstStyle/>
          <a:p>
            <a:r>
              <a:rPr lang="es-AR" sz="2400" dirty="0"/>
              <a:t>RR 18.4%</a:t>
            </a:r>
          </a:p>
        </p:txBody>
      </p:sp>
    </p:spTree>
    <p:extLst>
      <p:ext uri="{BB962C8B-B14F-4D97-AF65-F5344CB8AC3E}">
        <p14:creationId xmlns:p14="http://schemas.microsoft.com/office/powerpoint/2010/main" val="3001378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LECULA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5654675"/>
            <a:ext cx="6207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9" y="2276476"/>
            <a:ext cx="11271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pic>
      <p:pic>
        <p:nvPicPr>
          <p:cNvPr id="4100" name="Picture 4" descr="MOLECULAR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89" y="1582739"/>
            <a:ext cx="273367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1657351" y="2263775"/>
            <a:ext cx="1300677"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marL="131763" indent="-131763">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131763" marR="0" lvl="0" indent="-131763" algn="l" defTabSz="914400" rtl="0" eaLnBrk="1" fontAlgn="auto" latinLnBrk="0" hangingPunct="1">
              <a:lnSpc>
                <a:spcPct val="100000"/>
              </a:lnSpc>
              <a:spcBef>
                <a:spcPts val="0"/>
              </a:spcBef>
              <a:spcAft>
                <a:spcPct val="25000"/>
              </a:spcAft>
              <a:buClrTx/>
              <a:buSzTx/>
              <a:buFontTx/>
              <a:buChar char="•"/>
              <a:tabLst/>
              <a:defRPr/>
            </a:pPr>
            <a:r>
              <a:rPr kumimoji="0" lang="en-US" altLang="es-ES"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VHB</a:t>
            </a:r>
          </a:p>
          <a:p>
            <a:pPr marL="131763" marR="0" lvl="0" indent="-131763" algn="l" defTabSz="914400" rtl="0" eaLnBrk="1" fontAlgn="auto" latinLnBrk="0" hangingPunct="1">
              <a:lnSpc>
                <a:spcPct val="100000"/>
              </a:lnSpc>
              <a:spcBef>
                <a:spcPts val="0"/>
              </a:spcBef>
              <a:spcAft>
                <a:spcPct val="25000"/>
              </a:spcAft>
              <a:buClrTx/>
              <a:buSzTx/>
              <a:buFontTx/>
              <a:buChar char="•"/>
              <a:tabLst/>
              <a:defRPr/>
            </a:pPr>
            <a:r>
              <a:rPr kumimoji="0" lang="en-US" altLang="es-ES"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VHC</a:t>
            </a:r>
          </a:p>
          <a:p>
            <a:pPr marL="131763" marR="0" lvl="0" indent="-131763" algn="l" defTabSz="914400" rtl="0" eaLnBrk="1" fontAlgn="auto" latinLnBrk="0" hangingPunct="1">
              <a:lnSpc>
                <a:spcPct val="100000"/>
              </a:lnSpc>
              <a:spcBef>
                <a:spcPts val="0"/>
              </a:spcBef>
              <a:spcAft>
                <a:spcPct val="25000"/>
              </a:spcAft>
              <a:buClrTx/>
              <a:buSzTx/>
              <a:buFontTx/>
              <a:buChar char="•"/>
              <a:tabLst/>
              <a:defRPr/>
            </a:pPr>
            <a:r>
              <a:rPr kumimoji="0" lang="en-US" altLang="es-ES"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Alcohol</a:t>
            </a:r>
          </a:p>
          <a:p>
            <a:pPr marL="131763" marR="0" lvl="0" indent="-131763" algn="l" defTabSz="914400" rtl="0" eaLnBrk="1" fontAlgn="auto" latinLnBrk="0" hangingPunct="1">
              <a:lnSpc>
                <a:spcPct val="100000"/>
              </a:lnSpc>
              <a:spcBef>
                <a:spcPts val="0"/>
              </a:spcBef>
              <a:spcAft>
                <a:spcPct val="25000"/>
              </a:spcAft>
              <a:buClrTx/>
              <a:buSzTx/>
              <a:buFontTx/>
              <a:buChar char="•"/>
              <a:tabLst/>
              <a:defRPr/>
            </a:pPr>
            <a:r>
              <a:rPr kumimoji="0" lang="en-US" altLang="es-ES" sz="1200" b="1" i="0" u="none" strike="noStrike" kern="1200" cap="none" spc="0" normalizeH="0" baseline="0" noProof="0" dirty="0" err="1">
                <a:ln>
                  <a:noFill/>
                </a:ln>
                <a:solidFill>
                  <a:srgbClr val="000000"/>
                </a:solidFill>
                <a:effectLst/>
                <a:uLnTx/>
                <a:uFillTx/>
                <a:latin typeface="Arial" charset="0"/>
                <a:ea typeface="ＭＳ Ｐゴシック" charset="-128"/>
                <a:cs typeface="Arial" charset="0"/>
              </a:rPr>
              <a:t>Aflatoxina</a:t>
            </a:r>
            <a:r>
              <a:rPr kumimoji="0" lang="en-US" altLang="es-ES"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B1</a:t>
            </a:r>
          </a:p>
        </p:txBody>
      </p:sp>
      <p:sp>
        <p:nvSpPr>
          <p:cNvPr id="4102" name="Rectangle 6"/>
          <p:cNvSpPr>
            <a:spLocks noChangeArrowheads="1"/>
          </p:cNvSpPr>
          <p:nvPr/>
        </p:nvSpPr>
        <p:spPr bwMode="auto">
          <a:xfrm>
            <a:off x="2858558" y="2398714"/>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Daño</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03" name="Line 7"/>
          <p:cNvSpPr>
            <a:spLocks noChangeShapeType="1"/>
          </p:cNvSpPr>
          <p:nvPr/>
        </p:nvSpPr>
        <p:spPr bwMode="auto">
          <a:xfrm>
            <a:off x="2865438" y="2730500"/>
            <a:ext cx="55245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4" name="Rectangle 8"/>
          <p:cNvSpPr>
            <a:spLocks noChangeArrowheads="1"/>
          </p:cNvSpPr>
          <p:nvPr/>
        </p:nvSpPr>
        <p:spPr bwMode="auto">
          <a:xfrm>
            <a:off x="5915025" y="2036764"/>
            <a:ext cx="136447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Secuestro</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de la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Proliferación</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de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hepatocitos</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r>
            <a:b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b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r>
            <a:b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b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Activación</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Stellate cell</a:t>
            </a:r>
            <a:b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b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05" name="Line 9"/>
          <p:cNvSpPr>
            <a:spLocks noChangeShapeType="1"/>
          </p:cNvSpPr>
          <p:nvPr/>
        </p:nvSpPr>
        <p:spPr bwMode="auto">
          <a:xfrm>
            <a:off x="6008688" y="2837945"/>
            <a:ext cx="92075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6" name="Rectangle 10"/>
          <p:cNvSpPr>
            <a:spLocks noChangeArrowheads="1"/>
          </p:cNvSpPr>
          <p:nvPr/>
        </p:nvSpPr>
        <p:spPr bwMode="auto">
          <a:xfrm>
            <a:off x="2870256" y="1470025"/>
            <a:ext cx="3403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s-ES" sz="18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Enfermedad</a:t>
            </a:r>
            <a:r>
              <a:rPr kumimoji="0" lang="en-US" altLang="es-ES" sz="18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8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hepática</a:t>
            </a:r>
            <a:r>
              <a:rPr kumimoji="0" lang="en-US" altLang="es-ES" sz="18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8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crónica</a:t>
            </a:r>
            <a:endParaRPr kumimoji="0" lang="en-US" altLang="es-ES" sz="18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07" name="Rectangle 11"/>
          <p:cNvSpPr>
            <a:spLocks noChangeArrowheads="1"/>
          </p:cNvSpPr>
          <p:nvPr/>
        </p:nvSpPr>
        <p:spPr bwMode="auto">
          <a:xfrm>
            <a:off x="7139203" y="1470025"/>
            <a:ext cx="2056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s-ES" sz="18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Cirrosis</a:t>
            </a:r>
            <a:r>
              <a:rPr kumimoji="0" lang="en-US" altLang="es-ES" sz="18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8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hepática</a:t>
            </a:r>
            <a:endParaRPr kumimoji="0" lang="en-US" altLang="es-ES" sz="18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08" name="Rectangle 12"/>
          <p:cNvSpPr>
            <a:spLocks noChangeArrowheads="1"/>
          </p:cNvSpPr>
          <p:nvPr/>
        </p:nvSpPr>
        <p:spPr bwMode="auto">
          <a:xfrm>
            <a:off x="8094663" y="3727450"/>
            <a:ext cx="16065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Nódulos</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hepáticos</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anormales</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09" name="Rectangle 13"/>
          <p:cNvSpPr>
            <a:spLocks noChangeArrowheads="1"/>
          </p:cNvSpPr>
          <p:nvPr/>
        </p:nvSpPr>
        <p:spPr bwMode="auto">
          <a:xfrm>
            <a:off x="8512175" y="3305176"/>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Fibrosis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extensa</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r>
            <a:b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b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colágeno</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a:t>
            </a:r>
          </a:p>
        </p:txBody>
      </p:sp>
      <p:sp>
        <p:nvSpPr>
          <p:cNvPr id="4110" name="Line 14"/>
          <p:cNvSpPr>
            <a:spLocks noChangeShapeType="1"/>
          </p:cNvSpPr>
          <p:nvPr/>
        </p:nvSpPr>
        <p:spPr bwMode="auto">
          <a:xfrm flipH="1">
            <a:off x="7677151" y="5224463"/>
            <a:ext cx="108426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1" name="Rectangle 15"/>
          <p:cNvSpPr>
            <a:spLocks noChangeArrowheads="1"/>
          </p:cNvSpPr>
          <p:nvPr/>
        </p:nvSpPr>
        <p:spPr bwMode="auto">
          <a:xfrm>
            <a:off x="7561263" y="4518315"/>
            <a:ext cx="17059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Inestabilidad</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Genómica</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moderada</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2" name="Line 16"/>
          <p:cNvSpPr>
            <a:spLocks noChangeShapeType="1"/>
          </p:cNvSpPr>
          <p:nvPr/>
        </p:nvSpPr>
        <p:spPr bwMode="auto">
          <a:xfrm flipH="1">
            <a:off x="5070476" y="5224463"/>
            <a:ext cx="1260475"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3" name="Rectangle 17"/>
          <p:cNvSpPr>
            <a:spLocks noChangeArrowheads="1"/>
          </p:cNvSpPr>
          <p:nvPr/>
        </p:nvSpPr>
        <p:spPr bwMode="auto">
          <a:xfrm>
            <a:off x="5028334" y="4423570"/>
            <a:ext cx="1739900" cy="19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marL="117475" indent="-117475">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117475" marR="0" lvl="0" indent="-117475" algn="l" defTabSz="914400" rtl="0" eaLnBrk="1" fontAlgn="auto" latinLnBrk="0" hangingPunct="1">
              <a:lnSpc>
                <a:spcPct val="100000"/>
              </a:lnSpc>
              <a:spcBef>
                <a:spcPts val="0"/>
              </a:spcBef>
              <a:spcAft>
                <a:spcPts val="600"/>
              </a:spcAft>
              <a:buClrTx/>
              <a:buSzTx/>
              <a:buFontTx/>
              <a:buChar char="•"/>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Marcada</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Inestabilidad</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genómica</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a:p>
            <a:pPr marL="117475" marR="0" lvl="0" indent="-117475" algn="l" defTabSz="914400" rtl="0" eaLnBrk="1" fontAlgn="auto" latinLnBrk="0" hangingPunct="1">
              <a:lnSpc>
                <a:spcPct val="100000"/>
              </a:lnSpc>
              <a:spcBef>
                <a:spcPts val="0"/>
              </a:spcBef>
              <a:spcAft>
                <a:spcPts val="600"/>
              </a:spcAft>
              <a:buClrTx/>
              <a:buSzTx/>
              <a:buFontTx/>
              <a:buChar char="•"/>
              <a:tabLst/>
              <a:defRPr/>
            </a:pP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a:p>
            <a:pPr marL="117475" marR="0" lvl="0" indent="-117475" algn="l" defTabSz="914400" rtl="0" eaLnBrk="1" fontAlgn="auto" latinLnBrk="0" hangingPunct="1">
              <a:lnSpc>
                <a:spcPct val="100000"/>
              </a:lnSpc>
              <a:spcBef>
                <a:spcPts val="0"/>
              </a:spcBef>
              <a:spcAft>
                <a:spcPct val="10000"/>
              </a:spcAft>
              <a:buClrTx/>
              <a:buSzTx/>
              <a:buFontTx/>
              <a:buChar char="•"/>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Pérdida</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de p53,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otros</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a:p>
            <a:pPr marL="117475" marR="0" lvl="0" indent="-117475" algn="l" defTabSz="914400" rtl="0" eaLnBrk="1" fontAlgn="auto" latinLnBrk="0" hangingPunct="1">
              <a:lnSpc>
                <a:spcPct val="100000"/>
              </a:lnSpc>
              <a:spcBef>
                <a:spcPts val="0"/>
              </a:spcBef>
              <a:spcAft>
                <a:spcPct val="10000"/>
              </a:spcAft>
              <a:buClrTx/>
              <a:buSzTx/>
              <a:buFontTx/>
              <a:buChar char="•"/>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Pérdida</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de NORE1A,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Rb</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p16, p21</a:t>
            </a:r>
          </a:p>
        </p:txBody>
      </p:sp>
      <p:sp>
        <p:nvSpPr>
          <p:cNvPr id="4114" name="Rectangle 18"/>
          <p:cNvSpPr>
            <a:spLocks noChangeArrowheads="1"/>
          </p:cNvSpPr>
          <p:nvPr/>
        </p:nvSpPr>
        <p:spPr bwMode="auto">
          <a:xfrm>
            <a:off x="3641725" y="5648325"/>
            <a:ext cx="11849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Carcinoma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hepatocelular</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5" name="Rectangle 19"/>
          <p:cNvSpPr>
            <a:spLocks noChangeArrowheads="1"/>
          </p:cNvSpPr>
          <p:nvPr/>
        </p:nvSpPr>
        <p:spPr bwMode="auto">
          <a:xfrm>
            <a:off x="6618288" y="5584826"/>
            <a:ext cx="16834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Nódulos</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displásicos</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6" name="Rectangle 20"/>
          <p:cNvSpPr>
            <a:spLocks noChangeArrowheads="1"/>
          </p:cNvSpPr>
          <p:nvPr/>
        </p:nvSpPr>
        <p:spPr bwMode="auto">
          <a:xfrm>
            <a:off x="9001126" y="5578475"/>
            <a:ext cx="1176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Nódulos</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hiperplásicos</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7" name="Rectangle 21"/>
          <p:cNvSpPr>
            <a:spLocks noChangeArrowheads="1"/>
          </p:cNvSpPr>
          <p:nvPr/>
        </p:nvSpPr>
        <p:spPr bwMode="auto">
          <a:xfrm>
            <a:off x="1768475" y="4533901"/>
            <a:ext cx="147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Bien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diferenciado</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8" name="Rectangle 22"/>
          <p:cNvSpPr>
            <a:spLocks noChangeArrowheads="1"/>
          </p:cNvSpPr>
          <p:nvPr/>
        </p:nvSpPr>
        <p:spPr bwMode="auto">
          <a:xfrm>
            <a:off x="1549401" y="5275264"/>
            <a:ext cx="2321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Moderadamente</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diferenciado</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19" name="Rectangle 23"/>
          <p:cNvSpPr>
            <a:spLocks noChangeArrowheads="1"/>
          </p:cNvSpPr>
          <p:nvPr/>
        </p:nvSpPr>
        <p:spPr bwMode="auto">
          <a:xfrm>
            <a:off x="1684339" y="6018214"/>
            <a:ext cx="2031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Pobremente</a:t>
            </a:r>
            <a:r>
              <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rPr>
              <a:t> </a:t>
            </a:r>
            <a:r>
              <a:rPr kumimoji="0" lang="en-US" altLang="es-ES" sz="1200" b="1" i="0" u="none" strike="noStrike" kern="1200" cap="none" spc="0" normalizeH="0" baseline="0" noProof="0" dirty="0" err="1">
                <a:ln>
                  <a:noFill/>
                </a:ln>
                <a:solidFill>
                  <a:prstClr val="black"/>
                </a:solidFill>
                <a:effectLst/>
                <a:uLnTx/>
                <a:uFillTx/>
                <a:latin typeface="Arial" charset="0"/>
                <a:ea typeface="ＭＳ Ｐゴシック" charset="-128"/>
                <a:cs typeface="Arial" charset="0"/>
              </a:rPr>
              <a:t>diferenciado</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20" name="Line 24"/>
          <p:cNvSpPr>
            <a:spLocks noChangeShapeType="1"/>
          </p:cNvSpPr>
          <p:nvPr/>
        </p:nvSpPr>
        <p:spPr bwMode="auto">
          <a:xfrm>
            <a:off x="2441575" y="5567364"/>
            <a:ext cx="0" cy="433387"/>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1" name="Rectangle 25"/>
          <p:cNvSpPr>
            <a:spLocks noChangeArrowheads="1"/>
          </p:cNvSpPr>
          <p:nvPr/>
        </p:nvSpPr>
        <p:spPr bwMode="auto">
          <a:xfrm>
            <a:off x="4190164" y="3292476"/>
            <a:ext cx="20136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dirty="0" err="1" smtClean="0">
                <a:ln>
                  <a:noFill/>
                </a:ln>
                <a:solidFill>
                  <a:prstClr val="black"/>
                </a:solidFill>
                <a:effectLst/>
                <a:uLnTx/>
                <a:uFillTx/>
                <a:latin typeface="Arial" charset="0"/>
                <a:ea typeface="ＭＳ Ｐゴシック" charset="-128"/>
                <a:cs typeface="Arial" charset="0"/>
              </a:rPr>
              <a:t>Proliferación</a:t>
            </a:r>
            <a:endParaRPr kumimoji="0" lang="en-US" altLang="es-ES" sz="1200" b="1" i="0" u="none" strike="noStrike" kern="1200" cap="none" spc="0" normalizeH="0" baseline="0" noProof="0" dirty="0" smtClean="0">
              <a:ln>
                <a:noFill/>
              </a:ln>
              <a:solidFill>
                <a:prstClr val="black"/>
              </a:solidFill>
              <a:effectLst/>
              <a:uLnTx/>
              <a:uFillTx/>
              <a:latin typeface="Arial" charset="0"/>
              <a:ea typeface="ＭＳ Ｐゴシック" charset="-128"/>
              <a:cs typeface="Arial" charset="0"/>
            </a:endParaRPr>
          </a:p>
          <a:p>
            <a:pPr marL="0" marR="0" lvl="0" indent="0" defTabSz="914400" rtl="0" eaLnBrk="1" fontAlgn="auto" latinLnBrk="0" hangingPunct="1">
              <a:lnSpc>
                <a:spcPct val="100000"/>
              </a:lnSpc>
              <a:spcBef>
                <a:spcPct val="50000"/>
              </a:spcBef>
              <a:spcAft>
                <a:spcPts val="0"/>
              </a:spcAft>
              <a:buClrTx/>
              <a:buSzTx/>
              <a:buFontTx/>
              <a:buNone/>
              <a:tabLst/>
              <a:defRPr/>
            </a:pPr>
            <a:r>
              <a:rPr lang="en-US" altLang="es-ES" sz="1200" b="1" dirty="0" err="1" smtClean="0">
                <a:solidFill>
                  <a:prstClr val="black"/>
                </a:solidFill>
                <a:cs typeface="Arial" charset="0"/>
              </a:rPr>
              <a:t>Señales</a:t>
            </a:r>
            <a:r>
              <a:rPr lang="en-US" altLang="es-ES" sz="1200" b="1" dirty="0" smtClean="0">
                <a:solidFill>
                  <a:prstClr val="black"/>
                </a:solidFill>
                <a:cs typeface="Arial" charset="0"/>
              </a:rPr>
              <a:t> </a:t>
            </a:r>
            <a:r>
              <a:rPr lang="en-US" altLang="es-ES" sz="1200" b="1" dirty="0" err="1" smtClean="0">
                <a:solidFill>
                  <a:prstClr val="black"/>
                </a:solidFill>
                <a:cs typeface="Arial" charset="0"/>
              </a:rPr>
              <a:t>proinflamatorias</a:t>
            </a:r>
            <a:endParaRPr kumimoji="0" lang="en-US" altLang="es-ES" sz="1200" b="1"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4122" name="Rectangle 26"/>
          <p:cNvSpPr>
            <a:spLocks noChangeArrowheads="1"/>
          </p:cNvSpPr>
          <p:nvPr/>
        </p:nvSpPr>
        <p:spPr bwMode="auto">
          <a:xfrm>
            <a:off x="3676650" y="2655889"/>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s-ES" sz="1200" b="1" i="0" u="none" strike="noStrike" kern="1200" cap="none" spc="0" normalizeH="0" baseline="0" noProof="0">
                <a:ln>
                  <a:noFill/>
                </a:ln>
                <a:solidFill>
                  <a:srgbClr val="000000"/>
                </a:solidFill>
                <a:effectLst/>
                <a:uLnTx/>
                <a:uFillTx/>
                <a:latin typeface="Arial" charset="0"/>
                <a:ea typeface="ＭＳ Ｐゴシック" charset="-128"/>
                <a:cs typeface="Arial" charset="0"/>
              </a:rPr>
              <a:t>Necrosis</a:t>
            </a:r>
          </a:p>
        </p:txBody>
      </p:sp>
      <p:sp>
        <p:nvSpPr>
          <p:cNvPr id="4123" name="Freeform 27"/>
          <p:cNvSpPr>
            <a:spLocks/>
          </p:cNvSpPr>
          <p:nvPr/>
        </p:nvSpPr>
        <p:spPr bwMode="auto">
          <a:xfrm>
            <a:off x="8377238" y="3087688"/>
            <a:ext cx="163512" cy="360362"/>
          </a:xfrm>
          <a:custGeom>
            <a:avLst/>
            <a:gdLst>
              <a:gd name="T0" fmla="*/ 0 w 106"/>
              <a:gd name="T1" fmla="*/ 0 h 235"/>
              <a:gd name="T2" fmla="*/ 0 w 106"/>
              <a:gd name="T3" fmla="*/ 2147483647 h 235"/>
              <a:gd name="T4" fmla="*/ 2147483647 w 106"/>
              <a:gd name="T5" fmla="*/ 2147483647 h 235"/>
              <a:gd name="T6" fmla="*/ 0 60000 65536"/>
              <a:gd name="T7" fmla="*/ 0 60000 65536"/>
              <a:gd name="T8" fmla="*/ 0 60000 65536"/>
              <a:gd name="T9" fmla="*/ 0 w 106"/>
              <a:gd name="T10" fmla="*/ 0 h 235"/>
              <a:gd name="T11" fmla="*/ 106 w 106"/>
              <a:gd name="T12" fmla="*/ 235 h 235"/>
            </a:gdLst>
            <a:ahLst/>
            <a:cxnLst>
              <a:cxn ang="T6">
                <a:pos x="T0" y="T1"/>
              </a:cxn>
              <a:cxn ang="T7">
                <a:pos x="T2" y="T3"/>
              </a:cxn>
              <a:cxn ang="T8">
                <a:pos x="T4" y="T5"/>
              </a:cxn>
            </a:cxnLst>
            <a:rect l="T9" t="T10" r="T11" b="T12"/>
            <a:pathLst>
              <a:path w="106" h="235">
                <a:moveTo>
                  <a:pt x="0" y="0"/>
                </a:moveTo>
                <a:lnTo>
                  <a:pt x="0" y="235"/>
                </a:lnTo>
                <a:lnTo>
                  <a:pt x="106" y="235"/>
                </a:ln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Freeform 28"/>
          <p:cNvSpPr>
            <a:spLocks/>
          </p:cNvSpPr>
          <p:nvPr/>
        </p:nvSpPr>
        <p:spPr bwMode="auto">
          <a:xfrm>
            <a:off x="7954964" y="3087689"/>
            <a:ext cx="161925" cy="776287"/>
          </a:xfrm>
          <a:custGeom>
            <a:avLst/>
            <a:gdLst>
              <a:gd name="T0" fmla="*/ 0 w 106"/>
              <a:gd name="T1" fmla="*/ 0 h 235"/>
              <a:gd name="T2" fmla="*/ 0 w 106"/>
              <a:gd name="T3" fmla="*/ 2147483647 h 235"/>
              <a:gd name="T4" fmla="*/ 2147483647 w 106"/>
              <a:gd name="T5" fmla="*/ 2147483647 h 235"/>
              <a:gd name="T6" fmla="*/ 0 60000 65536"/>
              <a:gd name="T7" fmla="*/ 0 60000 65536"/>
              <a:gd name="T8" fmla="*/ 0 60000 65536"/>
              <a:gd name="T9" fmla="*/ 0 w 106"/>
              <a:gd name="T10" fmla="*/ 0 h 235"/>
              <a:gd name="T11" fmla="*/ 106 w 106"/>
              <a:gd name="T12" fmla="*/ 235 h 235"/>
            </a:gdLst>
            <a:ahLst/>
            <a:cxnLst>
              <a:cxn ang="T6">
                <a:pos x="T0" y="T1"/>
              </a:cxn>
              <a:cxn ang="T7">
                <a:pos x="T2" y="T3"/>
              </a:cxn>
              <a:cxn ang="T8">
                <a:pos x="T4" y="T5"/>
              </a:cxn>
            </a:cxnLst>
            <a:rect l="T9" t="T10" r="T11" b="T12"/>
            <a:pathLst>
              <a:path w="106" h="235">
                <a:moveTo>
                  <a:pt x="0" y="0"/>
                </a:moveTo>
                <a:lnTo>
                  <a:pt x="0" y="235"/>
                </a:lnTo>
                <a:lnTo>
                  <a:pt x="106" y="235"/>
                </a:ln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5" name="Freeform 30"/>
          <p:cNvSpPr>
            <a:spLocks/>
          </p:cNvSpPr>
          <p:nvPr/>
        </p:nvSpPr>
        <p:spPr bwMode="auto">
          <a:xfrm>
            <a:off x="9451975" y="2682875"/>
            <a:ext cx="990600" cy="2546350"/>
          </a:xfrm>
          <a:custGeom>
            <a:avLst/>
            <a:gdLst>
              <a:gd name="T0" fmla="*/ 0 w 624"/>
              <a:gd name="T1" fmla="*/ 0 h 1139"/>
              <a:gd name="T2" fmla="*/ 2147483647 w 624"/>
              <a:gd name="T3" fmla="*/ 0 h 1139"/>
              <a:gd name="T4" fmla="*/ 2147483647 w 624"/>
              <a:gd name="T5" fmla="*/ 2147483647 h 1139"/>
              <a:gd name="T6" fmla="*/ 2147483647 w 624"/>
              <a:gd name="T7" fmla="*/ 2147483647 h 1139"/>
              <a:gd name="T8" fmla="*/ 0 60000 65536"/>
              <a:gd name="T9" fmla="*/ 0 60000 65536"/>
              <a:gd name="T10" fmla="*/ 0 60000 65536"/>
              <a:gd name="T11" fmla="*/ 0 60000 65536"/>
              <a:gd name="T12" fmla="*/ 0 w 624"/>
              <a:gd name="T13" fmla="*/ 0 h 1139"/>
              <a:gd name="T14" fmla="*/ 624 w 624"/>
              <a:gd name="T15" fmla="*/ 1139 h 1139"/>
            </a:gdLst>
            <a:ahLst/>
            <a:cxnLst>
              <a:cxn ang="T8">
                <a:pos x="T0" y="T1"/>
              </a:cxn>
              <a:cxn ang="T9">
                <a:pos x="T2" y="T3"/>
              </a:cxn>
              <a:cxn ang="T10">
                <a:pos x="T4" y="T5"/>
              </a:cxn>
              <a:cxn ang="T11">
                <a:pos x="T6" y="T7"/>
              </a:cxn>
            </a:cxnLst>
            <a:rect l="T12" t="T13" r="T14" b="T15"/>
            <a:pathLst>
              <a:path w="624" h="1139">
                <a:moveTo>
                  <a:pt x="0" y="0"/>
                </a:moveTo>
                <a:lnTo>
                  <a:pt x="624" y="0"/>
                </a:lnTo>
                <a:lnTo>
                  <a:pt x="624" y="1139"/>
                </a:lnTo>
                <a:lnTo>
                  <a:pt x="380" y="1139"/>
                </a:lnTo>
              </a:path>
            </a:pathLst>
          </a:custGeom>
          <a:noFill/>
          <a:ln w="381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26" name="Picture 31" descr="MOLECULAR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866" y="4661151"/>
            <a:ext cx="164147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2" descr="MOLECULAR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1359695"/>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3" descr="MOLECULAR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5400" y="4592639"/>
            <a:ext cx="1346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4" descr="MOLECULAR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538" y="4531501"/>
            <a:ext cx="167957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5" descr="MOLECULAR 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9913" y="4144964"/>
            <a:ext cx="6207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6" descr="MOLECULAR 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1026" y="4927600"/>
            <a:ext cx="620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Line 37"/>
          <p:cNvSpPr>
            <a:spLocks noChangeShapeType="1"/>
          </p:cNvSpPr>
          <p:nvPr/>
        </p:nvSpPr>
        <p:spPr bwMode="auto">
          <a:xfrm>
            <a:off x="2441575" y="4824414"/>
            <a:ext cx="0" cy="433387"/>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3" name="TextBox 3"/>
          <p:cNvSpPr txBox="1">
            <a:spLocks noChangeArrowheads="1"/>
          </p:cNvSpPr>
          <p:nvPr/>
        </p:nvSpPr>
        <p:spPr bwMode="auto">
          <a:xfrm>
            <a:off x="6621464" y="6581775"/>
            <a:ext cx="4046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s-ES" sz="1200" b="0" i="0" u="none" strike="noStrike" kern="1200" cap="none" spc="0" normalizeH="0" baseline="0" noProof="0">
                <a:ln>
                  <a:noFill/>
                </a:ln>
                <a:solidFill>
                  <a:srgbClr val="FFFFFF"/>
                </a:solidFill>
                <a:effectLst/>
                <a:uLnTx/>
                <a:uFillTx/>
                <a:latin typeface="Arial" charset="0"/>
                <a:ea typeface="ＭＳ Ｐゴシック" charset="-128"/>
                <a:cs typeface="Arial" charset="0"/>
              </a:rPr>
              <a:t>Farazi PA, DePinho RA. Nat Rev Cancer. 2006;6:674-87.</a:t>
            </a:r>
          </a:p>
        </p:txBody>
      </p:sp>
      <p:sp>
        <p:nvSpPr>
          <p:cNvPr id="4134" name="Title 38"/>
          <p:cNvSpPr>
            <a:spLocks noGrp="1"/>
          </p:cNvSpPr>
          <p:nvPr>
            <p:ph type="title"/>
          </p:nvPr>
        </p:nvSpPr>
        <p:spPr>
          <a:xfrm>
            <a:off x="1905001" y="263525"/>
            <a:ext cx="8367713" cy="1041400"/>
          </a:xfrm>
        </p:spPr>
        <p:txBody>
          <a:bodyPr>
            <a:noAutofit/>
          </a:bodyPr>
          <a:lstStyle/>
          <a:p>
            <a:pPr eaLnBrk="1" hangingPunct="1"/>
            <a:r>
              <a:rPr lang="en-US" altLang="es-ES" sz="3600" dirty="0" err="1">
                <a:solidFill>
                  <a:schemeClr val="accent1">
                    <a:lumMod val="50000"/>
                  </a:schemeClr>
                </a:solidFill>
                <a:cs typeface="Arial" charset="0"/>
              </a:rPr>
              <a:t>Progresión</a:t>
            </a:r>
            <a:r>
              <a:rPr lang="en-US" altLang="es-ES" sz="3600" dirty="0">
                <a:solidFill>
                  <a:schemeClr val="accent1">
                    <a:lumMod val="50000"/>
                  </a:schemeClr>
                </a:solidFill>
                <a:cs typeface="Arial" charset="0"/>
              </a:rPr>
              <a:t> </a:t>
            </a:r>
            <a:r>
              <a:rPr lang="en-US" altLang="es-ES" sz="3600" dirty="0" err="1">
                <a:solidFill>
                  <a:schemeClr val="accent1">
                    <a:lumMod val="50000"/>
                  </a:schemeClr>
                </a:solidFill>
                <a:cs typeface="Arial" charset="0"/>
              </a:rPr>
              <a:t>histopatológica</a:t>
            </a:r>
            <a:r>
              <a:rPr lang="en-US" altLang="es-ES" sz="3600" dirty="0">
                <a:solidFill>
                  <a:schemeClr val="accent1">
                    <a:lumMod val="50000"/>
                  </a:schemeClr>
                </a:solidFill>
                <a:cs typeface="Arial" charset="0"/>
              </a:rPr>
              <a:t>  y </a:t>
            </a:r>
            <a:r>
              <a:rPr lang="en-US" altLang="es-ES" sz="3600" dirty="0" err="1">
                <a:solidFill>
                  <a:schemeClr val="accent1">
                    <a:lumMod val="50000"/>
                  </a:schemeClr>
                </a:solidFill>
                <a:cs typeface="Arial" charset="0"/>
              </a:rPr>
              <a:t>características</a:t>
            </a:r>
            <a:r>
              <a:rPr lang="en-US" altLang="es-ES" sz="3600" dirty="0">
                <a:solidFill>
                  <a:schemeClr val="accent1">
                    <a:lumMod val="50000"/>
                  </a:schemeClr>
                </a:solidFill>
                <a:cs typeface="Arial" charset="0"/>
              </a:rPr>
              <a:t> </a:t>
            </a:r>
            <a:r>
              <a:rPr lang="en-US" altLang="es-ES" sz="3600" dirty="0" err="1">
                <a:solidFill>
                  <a:schemeClr val="accent1">
                    <a:lumMod val="50000"/>
                  </a:schemeClr>
                </a:solidFill>
                <a:cs typeface="Arial" charset="0"/>
              </a:rPr>
              <a:t>moleculares</a:t>
            </a:r>
            <a:r>
              <a:rPr lang="en-US" altLang="es-ES" sz="3600" dirty="0">
                <a:solidFill>
                  <a:schemeClr val="accent1">
                    <a:lumMod val="50000"/>
                  </a:schemeClr>
                </a:solidFill>
                <a:cs typeface="Arial" charset="0"/>
              </a:rPr>
              <a:t> del HCC</a:t>
            </a:r>
          </a:p>
        </p:txBody>
      </p:sp>
    </p:spTree>
    <p:extLst>
      <p:ext uri="{BB962C8B-B14F-4D97-AF65-F5344CB8AC3E}">
        <p14:creationId xmlns:p14="http://schemas.microsoft.com/office/powerpoint/2010/main" val="2806641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C89FEC6-C55C-41E1-8C2E-D66F1092DFF5}"/>
              </a:ext>
            </a:extLst>
          </p:cNvPr>
          <p:cNvPicPr>
            <a:picLocks noChangeAspect="1"/>
          </p:cNvPicPr>
          <p:nvPr/>
        </p:nvPicPr>
        <p:blipFill>
          <a:blip r:embed="rId2"/>
          <a:stretch>
            <a:fillRect/>
          </a:stretch>
        </p:blipFill>
        <p:spPr>
          <a:xfrm>
            <a:off x="2178657" y="1277716"/>
            <a:ext cx="7450373" cy="4471077"/>
          </a:xfrm>
          <a:prstGeom prst="rect">
            <a:avLst/>
          </a:prstGeom>
        </p:spPr>
      </p:pic>
    </p:spTree>
    <p:extLst>
      <p:ext uri="{BB962C8B-B14F-4D97-AF65-F5344CB8AC3E}">
        <p14:creationId xmlns:p14="http://schemas.microsoft.com/office/powerpoint/2010/main" val="1717580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D16A18-8059-4530-BF24-42EC274EB652}"/>
              </a:ext>
            </a:extLst>
          </p:cNvPr>
          <p:cNvPicPr>
            <a:picLocks noChangeAspect="1"/>
          </p:cNvPicPr>
          <p:nvPr/>
        </p:nvPicPr>
        <p:blipFill>
          <a:blip r:embed="rId2"/>
          <a:srcRect t="22422"/>
          <a:stretch>
            <a:fillRect/>
          </a:stretch>
        </p:blipFill>
        <p:spPr>
          <a:xfrm>
            <a:off x="688158" y="1625592"/>
            <a:ext cx="10245454" cy="4349032"/>
          </a:xfrm>
          <a:prstGeom prst="rect">
            <a:avLst/>
          </a:prstGeom>
        </p:spPr>
      </p:pic>
      <p:pic>
        <p:nvPicPr>
          <p:cNvPr id="14338" name="Picture 2"/>
          <p:cNvPicPr>
            <a:picLocks noChangeAspect="1" noChangeArrowheads="1"/>
          </p:cNvPicPr>
          <p:nvPr/>
        </p:nvPicPr>
        <p:blipFill>
          <a:blip r:embed="rId3"/>
          <a:srcRect/>
          <a:stretch>
            <a:fillRect/>
          </a:stretch>
        </p:blipFill>
        <p:spPr bwMode="auto">
          <a:xfrm>
            <a:off x="1267368" y="5608590"/>
            <a:ext cx="5930265" cy="818335"/>
          </a:xfrm>
          <a:prstGeom prst="rect">
            <a:avLst/>
          </a:prstGeom>
          <a:noFill/>
          <a:ln w="9525">
            <a:noFill/>
            <a:miter lim="800000"/>
            <a:headEnd/>
            <a:tailEnd/>
          </a:ln>
          <a:effectLst/>
        </p:spPr>
      </p:pic>
      <p:sp>
        <p:nvSpPr>
          <p:cNvPr id="4" name="3 Título"/>
          <p:cNvSpPr>
            <a:spLocks noGrp="1"/>
          </p:cNvSpPr>
          <p:nvPr>
            <p:ph type="title"/>
          </p:nvPr>
        </p:nvSpPr>
        <p:spPr>
          <a:xfrm>
            <a:off x="838200" y="0"/>
            <a:ext cx="10515600" cy="1325563"/>
          </a:xfrm>
        </p:spPr>
        <p:txBody>
          <a:bodyPr/>
          <a:lstStyle/>
          <a:p>
            <a:r>
              <a:rPr lang="es-AR" sz="3600" dirty="0">
                <a:solidFill>
                  <a:schemeClr val="accent1">
                    <a:lumMod val="50000"/>
                  </a:schemeClr>
                </a:solidFill>
              </a:rPr>
              <a:t>Estudio </a:t>
            </a:r>
            <a:r>
              <a:rPr lang="es-AR" sz="3600" dirty="0" err="1">
                <a:solidFill>
                  <a:schemeClr val="accent1">
                    <a:lumMod val="50000"/>
                  </a:schemeClr>
                </a:solidFill>
              </a:rPr>
              <a:t>IMbrave</a:t>
            </a:r>
            <a:r>
              <a:rPr lang="es-AR" sz="3600" dirty="0">
                <a:solidFill>
                  <a:schemeClr val="accent1">
                    <a:lumMod val="50000"/>
                  </a:schemeClr>
                </a:solidFill>
              </a:rPr>
              <a:t> 150</a:t>
            </a:r>
            <a:r>
              <a:rPr lang="es-AR" dirty="0">
                <a:solidFill>
                  <a:schemeClr val="accent1">
                    <a:lumMod val="50000"/>
                  </a:schemeClr>
                </a:solidFill>
              </a:rPr>
              <a:t/>
            </a:r>
            <a:br>
              <a:rPr lang="es-AR" dirty="0">
                <a:solidFill>
                  <a:schemeClr val="accent1">
                    <a:lumMod val="50000"/>
                  </a:schemeClr>
                </a:solidFill>
              </a:rPr>
            </a:br>
            <a:r>
              <a:rPr lang="es-AR" sz="2800" i="1" dirty="0" err="1">
                <a:solidFill>
                  <a:schemeClr val="accent1">
                    <a:lumMod val="50000"/>
                  </a:schemeClr>
                </a:solidFill>
              </a:rPr>
              <a:t>Atezolizumab</a:t>
            </a:r>
            <a:r>
              <a:rPr lang="es-AR" sz="2800" i="1" dirty="0">
                <a:solidFill>
                  <a:schemeClr val="accent1">
                    <a:lumMod val="50000"/>
                  </a:schemeClr>
                </a:solidFill>
              </a:rPr>
              <a:t> + </a:t>
            </a:r>
            <a:r>
              <a:rPr lang="es-AR" sz="2800" i="1" dirty="0" err="1">
                <a:solidFill>
                  <a:schemeClr val="accent1">
                    <a:lumMod val="50000"/>
                  </a:schemeClr>
                </a:solidFill>
              </a:rPr>
              <a:t>bevacizumab</a:t>
            </a:r>
            <a:endParaRPr lang="es-AR" sz="2800" i="1" dirty="0">
              <a:solidFill>
                <a:schemeClr val="accent1">
                  <a:lumMod val="50000"/>
                </a:schemeClr>
              </a:solidFill>
            </a:endParaRPr>
          </a:p>
        </p:txBody>
      </p:sp>
      <p:sp>
        <p:nvSpPr>
          <p:cNvPr id="5" name="TextBox 4"/>
          <p:cNvSpPr txBox="1"/>
          <p:nvPr/>
        </p:nvSpPr>
        <p:spPr>
          <a:xfrm>
            <a:off x="8691418" y="6581001"/>
            <a:ext cx="3243645" cy="276999"/>
          </a:xfrm>
          <a:prstGeom prst="rect">
            <a:avLst/>
          </a:prstGeom>
          <a:noFill/>
        </p:spPr>
        <p:txBody>
          <a:bodyPr wrap="none" rtlCol="0">
            <a:spAutoFit/>
          </a:bodyPr>
          <a:lstStyle/>
          <a:p>
            <a:r>
              <a:rPr lang="en-US" sz="1200" dirty="0">
                <a:hlinkClick r:id="rId4"/>
              </a:rPr>
              <a:t>https://clinicaltrials.gov/ct2/show/NCT03434379</a:t>
            </a:r>
            <a:endParaRPr lang="en-US" sz="1200" dirty="0"/>
          </a:p>
        </p:txBody>
      </p:sp>
    </p:spTree>
    <p:extLst>
      <p:ext uri="{BB962C8B-B14F-4D97-AF65-F5344CB8AC3E}">
        <p14:creationId xmlns:p14="http://schemas.microsoft.com/office/powerpoint/2010/main" val="2576464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3368FEE-09CB-42B1-BE1F-FBB1C5D38BAE}"/>
              </a:ext>
            </a:extLst>
          </p:cNvPr>
          <p:cNvPicPr>
            <a:picLocks noChangeAspect="1"/>
          </p:cNvPicPr>
          <p:nvPr/>
        </p:nvPicPr>
        <p:blipFill>
          <a:blip r:embed="rId2"/>
          <a:stretch>
            <a:fillRect/>
          </a:stretch>
        </p:blipFill>
        <p:spPr>
          <a:xfrm>
            <a:off x="361950" y="800100"/>
            <a:ext cx="11468100" cy="5257800"/>
          </a:xfrm>
          <a:prstGeom prst="rect">
            <a:avLst/>
          </a:prstGeom>
        </p:spPr>
      </p:pic>
    </p:spTree>
    <p:extLst>
      <p:ext uri="{BB962C8B-B14F-4D97-AF65-F5344CB8AC3E}">
        <p14:creationId xmlns:p14="http://schemas.microsoft.com/office/powerpoint/2010/main" val="2573515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accent1">
                    <a:lumMod val="50000"/>
                  </a:schemeClr>
                </a:solidFill>
              </a:rPr>
              <a:t>Nivolumab </a:t>
            </a:r>
            <a:r>
              <a:rPr lang="en-US" dirty="0" err="1">
                <a:solidFill>
                  <a:schemeClr val="accent1">
                    <a:lumMod val="50000"/>
                  </a:schemeClr>
                </a:solidFill>
              </a:rPr>
              <a:t>en</a:t>
            </a:r>
            <a:r>
              <a:rPr lang="en-US" dirty="0">
                <a:solidFill>
                  <a:schemeClr val="accent1">
                    <a:lumMod val="50000"/>
                  </a:schemeClr>
                </a:solidFill>
              </a:rPr>
              <a:t> HCC</a:t>
            </a:r>
            <a:br>
              <a:rPr lang="en-US" dirty="0">
                <a:solidFill>
                  <a:schemeClr val="accent1">
                    <a:lumMod val="50000"/>
                  </a:schemeClr>
                </a:solidFill>
              </a:rPr>
            </a:br>
            <a:r>
              <a:rPr lang="en-US" sz="3200" dirty="0">
                <a:solidFill>
                  <a:schemeClr val="accent1">
                    <a:lumMod val="50000"/>
                  </a:schemeClr>
                </a:solidFill>
              </a:rPr>
              <a:t>CheckMate-040 (CA209-040): </a:t>
            </a:r>
            <a:r>
              <a:rPr lang="en-US" sz="3200" dirty="0" err="1" smtClean="0">
                <a:solidFill>
                  <a:schemeClr val="accent1">
                    <a:lumMod val="50000"/>
                  </a:schemeClr>
                </a:solidFill>
              </a:rPr>
              <a:t>Cohorte</a:t>
            </a:r>
            <a:r>
              <a:rPr lang="en-US" sz="3200" dirty="0" smtClean="0">
                <a:solidFill>
                  <a:schemeClr val="accent1">
                    <a:lumMod val="50000"/>
                  </a:schemeClr>
                </a:solidFill>
              </a:rPr>
              <a:t> 4: </a:t>
            </a:r>
            <a:r>
              <a:rPr lang="en-US" sz="3200" b="1" dirty="0" smtClean="0">
                <a:solidFill>
                  <a:schemeClr val="accent1">
                    <a:lumMod val="50000"/>
                  </a:schemeClr>
                </a:solidFill>
              </a:rPr>
              <a:t>2L NIVO-IPI</a:t>
            </a:r>
            <a:endParaRPr lang="en-US" sz="3200" b="1" dirty="0">
              <a:solidFill>
                <a:schemeClr val="accent1">
                  <a:lumMod val="50000"/>
                </a:schemeClr>
              </a:solidFill>
            </a:endParaRPr>
          </a:p>
        </p:txBody>
      </p:sp>
      <p:sp>
        <p:nvSpPr>
          <p:cNvPr id="11" name="Text Placeholder 10">
            <a:extLst>
              <a:ext uri="{FF2B5EF4-FFF2-40B4-BE49-F238E27FC236}">
                <a16:creationId xmlns:a16="http://schemas.microsoft.com/office/drawing/2014/main" id="{5C5649A6-894D-41E5-AF37-302C39439536}"/>
              </a:ext>
            </a:extLst>
          </p:cNvPr>
          <p:cNvSpPr>
            <a:spLocks noGrp="1"/>
          </p:cNvSpPr>
          <p:nvPr>
            <p:ph type="body" sz="quarter" idx="14"/>
          </p:nvPr>
        </p:nvSpPr>
        <p:spPr>
          <a:xfrm>
            <a:off x="838200" y="6264275"/>
            <a:ext cx="10552176" cy="228600"/>
          </a:xfrm>
        </p:spPr>
        <p:txBody>
          <a:bodyPr/>
          <a:lstStyle/>
          <a:p>
            <a:r>
              <a:rPr lang="en-US" dirty="0"/>
              <a:t>1. ClinicalTrials.gov. NCT01658878, https://clinicaltrials.gov/ct2/show/NCT01658878; 2. </a:t>
            </a:r>
            <a:r>
              <a:rPr lang="en-US" dirty="0" err="1"/>
              <a:t>Melero</a:t>
            </a:r>
            <a:r>
              <a:rPr lang="en-US" dirty="0"/>
              <a:t> I et al. Oral presentation at ASCO GI 2017.</a:t>
            </a:r>
          </a:p>
        </p:txBody>
      </p:sp>
      <p:grpSp>
        <p:nvGrpSpPr>
          <p:cNvPr id="118" name="Group 117">
            <a:extLst>
              <a:ext uri="{FF2B5EF4-FFF2-40B4-BE49-F238E27FC236}">
                <a16:creationId xmlns:a16="http://schemas.microsoft.com/office/drawing/2014/main" id="{2824189F-838D-43B2-B6C2-236727DFB74A}"/>
              </a:ext>
            </a:extLst>
          </p:cNvPr>
          <p:cNvGrpSpPr/>
          <p:nvPr/>
        </p:nvGrpSpPr>
        <p:grpSpPr>
          <a:xfrm>
            <a:off x="841573" y="2049462"/>
            <a:ext cx="10181059" cy="3986213"/>
            <a:chOff x="198454" y="1007891"/>
            <a:chExt cx="8765633" cy="3432028"/>
          </a:xfrm>
        </p:grpSpPr>
        <p:sp>
          <p:nvSpPr>
            <p:cNvPr id="119" name="Rectangle 38">
              <a:extLst>
                <a:ext uri="{FF2B5EF4-FFF2-40B4-BE49-F238E27FC236}">
                  <a16:creationId xmlns:a16="http://schemas.microsoft.com/office/drawing/2014/main" id="{CCEF7ED8-D043-4A5D-8F57-2BC466D90D43}"/>
                </a:ext>
              </a:extLst>
            </p:cNvPr>
            <p:cNvSpPr>
              <a:spLocks noChangeArrowheads="1"/>
            </p:cNvSpPr>
            <p:nvPr/>
          </p:nvSpPr>
          <p:spPr bwMode="auto">
            <a:xfrm>
              <a:off x="3068071" y="1007891"/>
              <a:ext cx="2643290" cy="1763182"/>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grpSp>
          <p:nvGrpSpPr>
            <p:cNvPr id="120" name="Group 119">
              <a:extLst>
                <a:ext uri="{FF2B5EF4-FFF2-40B4-BE49-F238E27FC236}">
                  <a16:creationId xmlns:a16="http://schemas.microsoft.com/office/drawing/2014/main" id="{60959193-7F13-405E-862C-89B5C6FA38AA}"/>
                </a:ext>
              </a:extLst>
            </p:cNvPr>
            <p:cNvGrpSpPr/>
            <p:nvPr/>
          </p:nvGrpSpPr>
          <p:grpSpPr>
            <a:xfrm>
              <a:off x="5780616" y="1007891"/>
              <a:ext cx="3183471" cy="1763181"/>
              <a:chOff x="5562600" y="1007533"/>
              <a:chExt cx="3183471" cy="1774153"/>
            </a:xfrm>
          </p:grpSpPr>
          <p:sp>
            <p:nvSpPr>
              <p:cNvPr id="175" name="Rectangle 38">
                <a:extLst>
                  <a:ext uri="{FF2B5EF4-FFF2-40B4-BE49-F238E27FC236}">
                    <a16:creationId xmlns:a16="http://schemas.microsoft.com/office/drawing/2014/main" id="{278860D8-5684-4DBA-B834-80D5788DA834}"/>
                  </a:ext>
                </a:extLst>
              </p:cNvPr>
              <p:cNvSpPr>
                <a:spLocks noChangeArrowheads="1"/>
              </p:cNvSpPr>
              <p:nvPr/>
            </p:nvSpPr>
            <p:spPr bwMode="auto">
              <a:xfrm>
                <a:off x="5562600" y="1007533"/>
                <a:ext cx="3183471" cy="1774153"/>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1200" kern="0" dirty="0">
                  <a:solidFill>
                    <a:prstClr val="black"/>
                  </a:solidFill>
                  <a:latin typeface="Calibri"/>
                </a:endParaRPr>
              </a:p>
            </p:txBody>
          </p:sp>
          <p:sp>
            <p:nvSpPr>
              <p:cNvPr id="176" name="Rectangle 112">
                <a:extLst>
                  <a:ext uri="{FF2B5EF4-FFF2-40B4-BE49-F238E27FC236}">
                    <a16:creationId xmlns:a16="http://schemas.microsoft.com/office/drawing/2014/main" id="{82F9FA14-2EBA-4250-91B4-114BDEA54961}"/>
                  </a:ext>
                </a:extLst>
              </p:cNvPr>
              <p:cNvSpPr>
                <a:spLocks noChangeArrowheads="1"/>
              </p:cNvSpPr>
              <p:nvPr/>
            </p:nvSpPr>
            <p:spPr bwMode="auto">
              <a:xfrm>
                <a:off x="7349367" y="1735667"/>
                <a:ext cx="1244302" cy="736598"/>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spcBef>
                    <a:spcPts val="300"/>
                  </a:spcBef>
                  <a:defRPr/>
                </a:pPr>
                <a:r>
                  <a:rPr lang="en-US" sz="1200" b="1" kern="0" dirty="0">
                    <a:solidFill>
                      <a:prstClr val="black"/>
                    </a:solidFill>
                    <a:latin typeface="Calibri"/>
                  </a:rPr>
                  <a:t>Nivolumab vs </a:t>
                </a:r>
              </a:p>
              <a:p>
                <a:pPr algn="ctr">
                  <a:spcBef>
                    <a:spcPts val="300"/>
                  </a:spcBef>
                  <a:defRPr/>
                </a:pPr>
                <a:r>
                  <a:rPr lang="en-US" sz="1200" b="1" kern="0" dirty="0">
                    <a:solidFill>
                      <a:prstClr val="black"/>
                    </a:solidFill>
                    <a:latin typeface="Calibri"/>
                  </a:rPr>
                  <a:t>sorafenib </a:t>
                </a:r>
              </a:p>
            </p:txBody>
          </p:sp>
          <p:sp>
            <p:nvSpPr>
              <p:cNvPr id="177" name="Rectangle 98">
                <a:extLst>
                  <a:ext uri="{FF2B5EF4-FFF2-40B4-BE49-F238E27FC236}">
                    <a16:creationId xmlns:a16="http://schemas.microsoft.com/office/drawing/2014/main" id="{500FAEF9-A5AA-40C1-B322-2224A8B2690E}"/>
                  </a:ext>
                </a:extLst>
              </p:cNvPr>
              <p:cNvSpPr>
                <a:spLocks noChangeArrowheads="1"/>
              </p:cNvSpPr>
              <p:nvPr/>
            </p:nvSpPr>
            <p:spPr bwMode="auto">
              <a:xfrm>
                <a:off x="5639256" y="1561967"/>
                <a:ext cx="1252612" cy="1074062"/>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Systemic therapy naive</a:t>
                </a:r>
              </a:p>
              <a:p>
                <a:pPr defTabSz="860404" eaLnBrk="0" hangingPunct="0">
                  <a:spcBef>
                    <a:spcPts val="300"/>
                  </a:spcBef>
                  <a:buClr>
                    <a:prstClr val="white"/>
                  </a:buClr>
                  <a:defRPr/>
                </a:pPr>
                <a:r>
                  <a:rPr lang="en-US" sz="1100" b="1" kern="0" dirty="0">
                    <a:solidFill>
                      <a:srgbClr val="000000"/>
                    </a:solidFill>
                    <a:latin typeface="Calibri"/>
                  </a:rPr>
                  <a:t>CP ≤ 6</a:t>
                </a:r>
              </a:p>
            </p:txBody>
          </p:sp>
          <p:sp>
            <p:nvSpPr>
              <p:cNvPr id="178" name="Rectangle 236">
                <a:extLst>
                  <a:ext uri="{FF2B5EF4-FFF2-40B4-BE49-F238E27FC236}">
                    <a16:creationId xmlns:a16="http://schemas.microsoft.com/office/drawing/2014/main" id="{95CE7DDB-B7A6-4283-A751-51EE79891778}"/>
                  </a:ext>
                </a:extLst>
              </p:cNvPr>
              <p:cNvSpPr>
                <a:spLocks noChangeArrowheads="1"/>
              </p:cNvSpPr>
              <p:nvPr/>
            </p:nvSpPr>
            <p:spPr bwMode="auto">
              <a:xfrm>
                <a:off x="5657859" y="1013108"/>
                <a:ext cx="135254" cy="29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3</a:t>
                </a:r>
                <a:endParaRPr lang="en-US" altLang="en-US" kern="0" dirty="0">
                  <a:solidFill>
                    <a:prstClr val="black"/>
                  </a:solidFill>
                  <a:latin typeface="Arial"/>
                </a:endParaRPr>
              </a:p>
            </p:txBody>
          </p:sp>
          <p:sp>
            <p:nvSpPr>
              <p:cNvPr id="179" name="Rectangle 87">
                <a:extLst>
                  <a:ext uri="{FF2B5EF4-FFF2-40B4-BE49-F238E27FC236}">
                    <a16:creationId xmlns:a16="http://schemas.microsoft.com/office/drawing/2014/main" id="{13CCC828-85C5-43C1-89CE-67FD0BE03B7D}"/>
                  </a:ext>
                </a:extLst>
              </p:cNvPr>
              <p:cNvSpPr>
                <a:spLocks noChangeArrowheads="1"/>
              </p:cNvSpPr>
              <p:nvPr/>
            </p:nvSpPr>
            <p:spPr bwMode="auto">
              <a:xfrm>
                <a:off x="6025561" y="1042301"/>
                <a:ext cx="2210992" cy="306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1L Nivolumab vs Sorafenib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cxnSp>
            <p:nvCxnSpPr>
              <p:cNvPr id="180" name="Straight Arrow Connector 179">
                <a:extLst>
                  <a:ext uri="{FF2B5EF4-FFF2-40B4-BE49-F238E27FC236}">
                    <a16:creationId xmlns:a16="http://schemas.microsoft.com/office/drawing/2014/main" id="{28E68A51-98C5-4662-AAD1-A2CB337AF98B}"/>
                  </a:ext>
                </a:extLst>
              </p:cNvPr>
              <p:cNvCxnSpPr/>
              <p:nvPr/>
            </p:nvCxnSpPr>
            <p:spPr>
              <a:xfrm>
                <a:off x="6945770" y="2095500"/>
                <a:ext cx="360966" cy="0"/>
              </a:xfrm>
              <a:prstGeom prst="straightConnector1">
                <a:avLst/>
              </a:prstGeom>
              <a:noFill/>
              <a:ln w="12700" cap="flat" cmpd="sng" algn="ctr">
                <a:solidFill>
                  <a:sysClr val="windowText" lastClr="000000"/>
                </a:solidFill>
                <a:prstDash val="solid"/>
                <a:tailEnd type="triangle"/>
              </a:ln>
              <a:effectLst/>
            </p:spPr>
          </p:cxnSp>
        </p:grpSp>
        <p:sp>
          <p:nvSpPr>
            <p:cNvPr id="121" name="Rectangle 38">
              <a:extLst>
                <a:ext uri="{FF2B5EF4-FFF2-40B4-BE49-F238E27FC236}">
                  <a16:creationId xmlns:a16="http://schemas.microsoft.com/office/drawing/2014/main" id="{AB34ED12-E4DA-4A28-9774-EAAD53D3B1A8}"/>
                </a:ext>
              </a:extLst>
            </p:cNvPr>
            <p:cNvSpPr>
              <a:spLocks noChangeArrowheads="1"/>
            </p:cNvSpPr>
            <p:nvPr/>
          </p:nvSpPr>
          <p:spPr bwMode="auto">
            <a:xfrm>
              <a:off x="198454" y="1007892"/>
              <a:ext cx="2792787" cy="1769532"/>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22" name="Rectangle 32">
              <a:extLst>
                <a:ext uri="{FF2B5EF4-FFF2-40B4-BE49-F238E27FC236}">
                  <a16:creationId xmlns:a16="http://schemas.microsoft.com/office/drawing/2014/main" id="{E7F3BCA2-8FBE-467A-AD38-44D15FDC291F}"/>
                </a:ext>
              </a:extLst>
            </p:cNvPr>
            <p:cNvSpPr>
              <a:spLocks noChangeArrowheads="1"/>
            </p:cNvSpPr>
            <p:nvPr/>
          </p:nvSpPr>
          <p:spPr bwMode="auto">
            <a:xfrm>
              <a:off x="732013" y="1043223"/>
              <a:ext cx="1777627" cy="45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b="1" kern="0" dirty="0">
                  <a:solidFill>
                    <a:srgbClr val="000000"/>
                  </a:solidFill>
                </a:rPr>
                <a:t>Dose-Escalation Phase</a:t>
              </a:r>
              <a:r>
                <a:rPr lang="en-US" altLang="en-US" sz="1200" b="1" kern="0" baseline="30000" dirty="0">
                  <a:solidFill>
                    <a:srgbClr val="000000"/>
                  </a:solidFill>
                </a:rPr>
                <a:t>1,2 </a:t>
              </a:r>
            </a:p>
            <a:p>
              <a:pPr algn="ctr">
                <a:defRPr/>
              </a:pP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safety/tolerability)</a:t>
              </a:r>
              <a:r>
                <a:rPr lang="en-US" altLang="en-US" sz="1100" kern="0" baseline="30000" dirty="0">
                  <a:solidFill>
                    <a:srgbClr val="000000"/>
                  </a:solidFill>
                </a:rPr>
                <a:t>1</a:t>
              </a:r>
            </a:p>
            <a:p>
              <a:pPr algn="ctr">
                <a:defRPr/>
              </a:pPr>
              <a:endParaRPr lang="en-US" altLang="en-US" sz="1100" kern="0" dirty="0">
                <a:solidFill>
                  <a:prstClr val="black"/>
                </a:solidFill>
              </a:endParaRPr>
            </a:p>
          </p:txBody>
        </p:sp>
        <p:sp>
          <p:nvSpPr>
            <p:cNvPr id="124" name="Rectangle 65">
              <a:extLst>
                <a:ext uri="{FF2B5EF4-FFF2-40B4-BE49-F238E27FC236}">
                  <a16:creationId xmlns:a16="http://schemas.microsoft.com/office/drawing/2014/main" id="{2808EAF0-468C-465E-A415-0588ED78D028}"/>
                </a:ext>
              </a:extLst>
            </p:cNvPr>
            <p:cNvSpPr>
              <a:spLocks noChangeArrowheads="1"/>
            </p:cNvSpPr>
            <p:nvPr/>
          </p:nvSpPr>
          <p:spPr bwMode="auto">
            <a:xfrm>
              <a:off x="1155232" y="1991492"/>
              <a:ext cx="955585" cy="227130"/>
            </a:xfrm>
            <a:prstGeom prst="rect">
              <a:avLst/>
            </a:prstGeom>
            <a:solidFill>
              <a:srgbClr val="9BBB59"/>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HCV infected</a:t>
              </a:r>
            </a:p>
          </p:txBody>
        </p:sp>
        <p:sp>
          <p:nvSpPr>
            <p:cNvPr id="125" name="Rectangle 81">
              <a:extLst>
                <a:ext uri="{FF2B5EF4-FFF2-40B4-BE49-F238E27FC236}">
                  <a16:creationId xmlns:a16="http://schemas.microsoft.com/office/drawing/2014/main" id="{B0F165D6-FE8C-40EA-BA26-F0D445824A8C}"/>
                </a:ext>
              </a:extLst>
            </p:cNvPr>
            <p:cNvSpPr>
              <a:spLocks noChangeArrowheads="1"/>
            </p:cNvSpPr>
            <p:nvPr/>
          </p:nvSpPr>
          <p:spPr bwMode="auto">
            <a:xfrm>
              <a:off x="1155233" y="2409509"/>
              <a:ext cx="955586" cy="266307"/>
            </a:xfrm>
            <a:prstGeom prst="rect">
              <a:avLst/>
            </a:prstGeom>
            <a:solidFill>
              <a:srgbClr val="65BBFF"/>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HBV infected</a:t>
              </a:r>
            </a:p>
          </p:txBody>
        </p:sp>
        <p:sp>
          <p:nvSpPr>
            <p:cNvPr id="126" name="Rectangle 18">
              <a:extLst>
                <a:ext uri="{FF2B5EF4-FFF2-40B4-BE49-F238E27FC236}">
                  <a16:creationId xmlns:a16="http://schemas.microsoft.com/office/drawing/2014/main" id="{6F572982-E065-4AF1-AB24-EABE46F6B96D}"/>
                </a:ext>
              </a:extLst>
            </p:cNvPr>
            <p:cNvSpPr>
              <a:spLocks noChangeArrowheads="1"/>
            </p:cNvSpPr>
            <p:nvPr/>
          </p:nvSpPr>
          <p:spPr bwMode="auto">
            <a:xfrm>
              <a:off x="1155231" y="1507425"/>
              <a:ext cx="955586" cy="26029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Uninfected</a:t>
              </a:r>
            </a:p>
          </p:txBody>
        </p:sp>
        <p:sp>
          <p:nvSpPr>
            <p:cNvPr id="127" name="Rectangle 40">
              <a:extLst>
                <a:ext uri="{FF2B5EF4-FFF2-40B4-BE49-F238E27FC236}">
                  <a16:creationId xmlns:a16="http://schemas.microsoft.com/office/drawing/2014/main" id="{FD9F50C8-6055-4562-984F-5984D9748C11}"/>
                </a:ext>
              </a:extLst>
            </p:cNvPr>
            <p:cNvSpPr>
              <a:spLocks noChangeArrowheads="1"/>
            </p:cNvSpPr>
            <p:nvPr/>
          </p:nvSpPr>
          <p:spPr bwMode="auto">
            <a:xfrm>
              <a:off x="3290323" y="1028270"/>
              <a:ext cx="2133597" cy="3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b="1" kern="0" dirty="0">
                  <a:solidFill>
                    <a:srgbClr val="000000"/>
                  </a:solidFill>
                </a:rPr>
                <a:t>        Expansion Phase</a:t>
              </a:r>
              <a:r>
                <a:rPr lang="en-US" altLang="en-US" sz="1200" b="1" kern="0" baseline="30000" dirty="0">
                  <a:solidFill>
                    <a:srgbClr val="000000"/>
                  </a:solidFill>
                </a:rPr>
                <a:t>1,2 </a:t>
              </a:r>
            </a:p>
            <a:p>
              <a:pPr algn="ctr">
                <a:defRPr/>
              </a:pPr>
              <a:r>
                <a:rPr lang="en-US" altLang="en-US" sz="1100" kern="0" dirty="0">
                  <a:solidFill>
                    <a:srgbClr val="000000"/>
                  </a:solidFill>
                </a:rPr>
                <a:t>      (1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28" name="Rectangle 232">
              <a:extLst>
                <a:ext uri="{FF2B5EF4-FFF2-40B4-BE49-F238E27FC236}">
                  <a16:creationId xmlns:a16="http://schemas.microsoft.com/office/drawing/2014/main" id="{96E83B56-9853-4CAE-B234-955690634B21}"/>
                </a:ext>
              </a:extLst>
            </p:cNvPr>
            <p:cNvSpPr>
              <a:spLocks noChangeArrowheads="1"/>
            </p:cNvSpPr>
            <p:nvPr/>
          </p:nvSpPr>
          <p:spPr bwMode="auto">
            <a:xfrm>
              <a:off x="303340" y="1035965"/>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1</a:t>
              </a:r>
              <a:endParaRPr lang="en-US" altLang="en-US" kern="0" dirty="0">
                <a:solidFill>
                  <a:prstClr val="black"/>
                </a:solidFill>
                <a:latin typeface="Arial"/>
              </a:endParaRPr>
            </a:p>
          </p:txBody>
        </p:sp>
        <p:sp>
          <p:nvSpPr>
            <p:cNvPr id="131" name="Rectangle 234">
              <a:extLst>
                <a:ext uri="{FF2B5EF4-FFF2-40B4-BE49-F238E27FC236}">
                  <a16:creationId xmlns:a16="http://schemas.microsoft.com/office/drawing/2014/main" id="{586EFB8B-130D-44E2-9A04-557A8045223D}"/>
                </a:ext>
              </a:extLst>
            </p:cNvPr>
            <p:cNvSpPr>
              <a:spLocks noChangeArrowheads="1"/>
            </p:cNvSpPr>
            <p:nvPr/>
          </p:nvSpPr>
          <p:spPr bwMode="auto">
            <a:xfrm>
              <a:off x="3157874" y="1013389"/>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2</a:t>
              </a:r>
              <a:endParaRPr lang="en-US" altLang="en-US" kern="0" dirty="0">
                <a:solidFill>
                  <a:prstClr val="black"/>
                </a:solidFill>
                <a:latin typeface="Arial"/>
              </a:endParaRPr>
            </a:p>
          </p:txBody>
        </p:sp>
        <p:sp>
          <p:nvSpPr>
            <p:cNvPr id="132" name="Rectangle 18">
              <a:extLst>
                <a:ext uri="{FF2B5EF4-FFF2-40B4-BE49-F238E27FC236}">
                  <a16:creationId xmlns:a16="http://schemas.microsoft.com/office/drawing/2014/main" id="{02F585EF-9A0A-4E4A-AE2F-8FBF5C84862E}"/>
                </a:ext>
              </a:extLst>
            </p:cNvPr>
            <p:cNvSpPr>
              <a:spLocks noChangeArrowheads="1"/>
            </p:cNvSpPr>
            <p:nvPr/>
          </p:nvSpPr>
          <p:spPr bwMode="auto">
            <a:xfrm>
              <a:off x="3898273" y="1511633"/>
              <a:ext cx="955586" cy="26029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Uninfected</a:t>
              </a:r>
            </a:p>
          </p:txBody>
        </p:sp>
        <p:sp>
          <p:nvSpPr>
            <p:cNvPr id="133" name="Rectangle 65">
              <a:extLst>
                <a:ext uri="{FF2B5EF4-FFF2-40B4-BE49-F238E27FC236}">
                  <a16:creationId xmlns:a16="http://schemas.microsoft.com/office/drawing/2014/main" id="{1C5068DB-F5FD-42A6-BB51-221B92AAE6E9}"/>
                </a:ext>
              </a:extLst>
            </p:cNvPr>
            <p:cNvSpPr>
              <a:spLocks noChangeArrowheads="1"/>
            </p:cNvSpPr>
            <p:nvPr/>
          </p:nvSpPr>
          <p:spPr bwMode="auto">
            <a:xfrm>
              <a:off x="3893050" y="1983984"/>
              <a:ext cx="955585" cy="227130"/>
            </a:xfrm>
            <a:prstGeom prst="rect">
              <a:avLst/>
            </a:prstGeom>
            <a:solidFill>
              <a:srgbClr val="9BBB59"/>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HCV infected</a:t>
              </a:r>
            </a:p>
          </p:txBody>
        </p:sp>
        <p:sp>
          <p:nvSpPr>
            <p:cNvPr id="135" name="Rectangle 81">
              <a:extLst>
                <a:ext uri="{FF2B5EF4-FFF2-40B4-BE49-F238E27FC236}">
                  <a16:creationId xmlns:a16="http://schemas.microsoft.com/office/drawing/2014/main" id="{86BC208E-AB86-4C30-A5DF-B4B7E2282A29}"/>
                </a:ext>
              </a:extLst>
            </p:cNvPr>
            <p:cNvSpPr>
              <a:spLocks noChangeArrowheads="1"/>
            </p:cNvSpPr>
            <p:nvPr/>
          </p:nvSpPr>
          <p:spPr bwMode="auto">
            <a:xfrm>
              <a:off x="3893050" y="2395021"/>
              <a:ext cx="955586" cy="266307"/>
            </a:xfrm>
            <a:prstGeom prst="rect">
              <a:avLst/>
            </a:prstGeom>
            <a:solidFill>
              <a:srgbClr val="65BBFF"/>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n-US" sz="900" b="1" kern="0" dirty="0">
                  <a:solidFill>
                    <a:prstClr val="black"/>
                  </a:solidFill>
                  <a:latin typeface="Calibri"/>
                </a:rPr>
                <a:t>HBV infected</a:t>
              </a:r>
            </a:p>
          </p:txBody>
        </p:sp>
        <p:grpSp>
          <p:nvGrpSpPr>
            <p:cNvPr id="136" name="Group 135">
              <a:extLst>
                <a:ext uri="{FF2B5EF4-FFF2-40B4-BE49-F238E27FC236}">
                  <a16:creationId xmlns:a16="http://schemas.microsoft.com/office/drawing/2014/main" id="{220A2AE2-1A37-430A-8E5A-FCECCBECF135}"/>
                </a:ext>
              </a:extLst>
            </p:cNvPr>
            <p:cNvGrpSpPr/>
            <p:nvPr/>
          </p:nvGrpSpPr>
          <p:grpSpPr>
            <a:xfrm>
              <a:off x="198454" y="2831083"/>
              <a:ext cx="6119741" cy="1608836"/>
              <a:chOff x="244370" y="2831083"/>
              <a:chExt cx="6119741" cy="1608836"/>
            </a:xfrm>
          </p:grpSpPr>
          <p:sp>
            <p:nvSpPr>
              <p:cNvPr id="162" name="Rectangle 38">
                <a:extLst>
                  <a:ext uri="{FF2B5EF4-FFF2-40B4-BE49-F238E27FC236}">
                    <a16:creationId xmlns:a16="http://schemas.microsoft.com/office/drawing/2014/main" id="{BEF4017B-F90F-495D-A900-38852415653B}"/>
                  </a:ext>
                </a:extLst>
              </p:cNvPr>
              <p:cNvSpPr>
                <a:spLocks noChangeArrowheads="1"/>
              </p:cNvSpPr>
              <p:nvPr/>
            </p:nvSpPr>
            <p:spPr bwMode="auto">
              <a:xfrm>
                <a:off x="3332002" y="2831083"/>
                <a:ext cx="303210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grpSp>
            <p:nvGrpSpPr>
              <p:cNvPr id="163" name="Group 162">
                <a:extLst>
                  <a:ext uri="{FF2B5EF4-FFF2-40B4-BE49-F238E27FC236}">
                    <a16:creationId xmlns:a16="http://schemas.microsoft.com/office/drawing/2014/main" id="{4F445097-C7E7-42C3-A70F-0C8EB106D2BE}"/>
                  </a:ext>
                </a:extLst>
              </p:cNvPr>
              <p:cNvGrpSpPr/>
              <p:nvPr/>
            </p:nvGrpSpPr>
            <p:grpSpPr>
              <a:xfrm>
                <a:off x="244370" y="2831084"/>
                <a:ext cx="3029499" cy="1608835"/>
                <a:chOff x="303098" y="2861564"/>
                <a:chExt cx="3029499" cy="1608835"/>
              </a:xfrm>
            </p:grpSpPr>
            <p:sp>
              <p:nvSpPr>
                <p:cNvPr id="169" name="Rectangle 38">
                  <a:extLst>
                    <a:ext uri="{FF2B5EF4-FFF2-40B4-BE49-F238E27FC236}">
                      <a16:creationId xmlns:a16="http://schemas.microsoft.com/office/drawing/2014/main" id="{2C769933-F98F-402E-B121-888540C972FE}"/>
                    </a:ext>
                  </a:extLst>
                </p:cNvPr>
                <p:cNvSpPr>
                  <a:spLocks noChangeArrowheads="1"/>
                </p:cNvSpPr>
                <p:nvPr/>
              </p:nvSpPr>
              <p:spPr bwMode="auto">
                <a:xfrm>
                  <a:off x="303098" y="2861564"/>
                  <a:ext cx="302949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70" name="Rectangle 238">
                  <a:extLst>
                    <a:ext uri="{FF2B5EF4-FFF2-40B4-BE49-F238E27FC236}">
                      <a16:creationId xmlns:a16="http://schemas.microsoft.com/office/drawing/2014/main" id="{E114FEEA-9CC1-4F88-B0E6-CC74C6F81382}"/>
                    </a:ext>
                  </a:extLst>
                </p:cNvPr>
                <p:cNvSpPr>
                  <a:spLocks noChangeArrowheads="1"/>
                </p:cNvSpPr>
                <p:nvPr/>
              </p:nvSpPr>
              <p:spPr bwMode="auto">
                <a:xfrm>
                  <a:off x="383056" y="2899664"/>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4</a:t>
                  </a:r>
                  <a:endParaRPr lang="en-US" altLang="en-US" kern="0" dirty="0">
                    <a:solidFill>
                      <a:prstClr val="black"/>
                    </a:solidFill>
                    <a:latin typeface="Arial"/>
                  </a:endParaRPr>
                </a:p>
              </p:txBody>
            </p:sp>
            <p:sp>
              <p:nvSpPr>
                <p:cNvPr id="171" name="Rectangle 87">
                  <a:extLst>
                    <a:ext uri="{FF2B5EF4-FFF2-40B4-BE49-F238E27FC236}">
                      <a16:creationId xmlns:a16="http://schemas.microsoft.com/office/drawing/2014/main" id="{26E3807D-C694-4947-9F31-3585C0552748}"/>
                    </a:ext>
                  </a:extLst>
                </p:cNvPr>
                <p:cNvSpPr>
                  <a:spLocks noChangeArrowheads="1"/>
                </p:cNvSpPr>
                <p:nvPr/>
              </p:nvSpPr>
              <p:spPr bwMode="auto">
                <a:xfrm>
                  <a:off x="649170" y="2933082"/>
                  <a:ext cx="2411114" cy="46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 Nivolumab + Ipilimumab </a:t>
                  </a:r>
                </a:p>
                <a:p>
                  <a:pPr>
                    <a:defRPr/>
                  </a:pPr>
                  <a:r>
                    <a:rPr lang="en-US" altLang="en-US" sz="1200" b="1" kern="0" dirty="0">
                      <a:solidFill>
                        <a:srgbClr val="000000"/>
                      </a:solidFill>
                    </a:rPr>
                    <a:t>Combination Cohort</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endpoints = safety/tolerability and ORR)</a:t>
                  </a:r>
                  <a:r>
                    <a:rPr lang="en-US" altLang="en-US" sz="1100" kern="0" baseline="30000" dirty="0">
                      <a:solidFill>
                        <a:srgbClr val="000000"/>
                      </a:solidFill>
                    </a:rPr>
                    <a:t>1</a:t>
                  </a:r>
                  <a:r>
                    <a:rPr lang="en-US" altLang="en-US" sz="1100" kern="0" dirty="0">
                      <a:solidFill>
                        <a:srgbClr val="000000"/>
                      </a:solidFill>
                    </a:rPr>
                    <a:t> </a:t>
                  </a:r>
                  <a:endParaRPr lang="en-US" altLang="en-US" sz="1100" kern="0" dirty="0">
                    <a:solidFill>
                      <a:prstClr val="black"/>
                    </a:solidFill>
                  </a:endParaRPr>
                </a:p>
              </p:txBody>
            </p:sp>
            <p:sp>
              <p:nvSpPr>
                <p:cNvPr id="172" name="Rectangle 221">
                  <a:extLst>
                    <a:ext uri="{FF2B5EF4-FFF2-40B4-BE49-F238E27FC236}">
                      <a16:creationId xmlns:a16="http://schemas.microsoft.com/office/drawing/2014/main" id="{C61B5BA7-E64A-4C6E-8614-D03D31A12C2A}"/>
                    </a:ext>
                  </a:extLst>
                </p:cNvPr>
                <p:cNvSpPr>
                  <a:spLocks noChangeArrowheads="1"/>
                </p:cNvSpPr>
                <p:nvPr/>
              </p:nvSpPr>
              <p:spPr bwMode="auto">
                <a:xfrm>
                  <a:off x="1853037" y="3718009"/>
                  <a:ext cx="1026806" cy="585462"/>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1200" b="1" kern="0" dirty="0">
                      <a:solidFill>
                        <a:prstClr val="black"/>
                      </a:solidFill>
                      <a:latin typeface="Calibri"/>
                    </a:rPr>
                    <a:t>Nivolumab </a:t>
                  </a:r>
                </a:p>
                <a:p>
                  <a:pPr algn="ctr">
                    <a:defRPr/>
                  </a:pPr>
                  <a:r>
                    <a:rPr lang="en-US" sz="1200" b="1" kern="0" dirty="0">
                      <a:solidFill>
                        <a:prstClr val="black"/>
                      </a:solidFill>
                      <a:latin typeface="Calibri"/>
                    </a:rPr>
                    <a:t>+</a:t>
                  </a:r>
                </a:p>
                <a:p>
                  <a:pPr algn="ctr">
                    <a:defRPr/>
                  </a:pPr>
                  <a:r>
                    <a:rPr lang="en-US" sz="1200" b="1" kern="0" dirty="0">
                      <a:solidFill>
                        <a:prstClr val="black"/>
                      </a:solidFill>
                      <a:latin typeface="Calibri"/>
                    </a:rPr>
                    <a:t> ipilimumab </a:t>
                  </a:r>
                </a:p>
              </p:txBody>
            </p:sp>
            <p:sp>
              <p:nvSpPr>
                <p:cNvPr id="173" name="Rectangle 98">
                  <a:extLst>
                    <a:ext uri="{FF2B5EF4-FFF2-40B4-BE49-F238E27FC236}">
                      <a16:creationId xmlns:a16="http://schemas.microsoft.com/office/drawing/2014/main" id="{26259DE8-AB70-4ED2-AFFD-55AD72067E6E}"/>
                    </a:ext>
                  </a:extLst>
                </p:cNvPr>
                <p:cNvSpPr>
                  <a:spLocks noChangeArrowheads="1"/>
                </p:cNvSpPr>
                <p:nvPr/>
              </p:nvSpPr>
              <p:spPr bwMode="auto">
                <a:xfrm>
                  <a:off x="420959" y="3664019"/>
                  <a:ext cx="1190907" cy="693442"/>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 6</a:t>
                  </a:r>
                </a:p>
                <a:p>
                  <a:pPr defTabSz="860404" eaLnBrk="0" hangingPunct="0">
                    <a:spcBef>
                      <a:spcPts val="300"/>
                    </a:spcBef>
                    <a:buClr>
                      <a:prstClr val="white"/>
                    </a:buClr>
                    <a:defRPr/>
                  </a:pPr>
                  <a:endParaRPr lang="en-US" sz="1100" b="1" kern="0" dirty="0">
                    <a:solidFill>
                      <a:srgbClr val="000000"/>
                    </a:solidFill>
                    <a:latin typeface="Calibri"/>
                  </a:endParaRPr>
                </a:p>
              </p:txBody>
            </p:sp>
            <p:cxnSp>
              <p:nvCxnSpPr>
                <p:cNvPr id="174" name="Straight Arrow Connector 173">
                  <a:extLst>
                    <a:ext uri="{FF2B5EF4-FFF2-40B4-BE49-F238E27FC236}">
                      <a16:creationId xmlns:a16="http://schemas.microsoft.com/office/drawing/2014/main" id="{557A4B20-5FAB-4B8A-8D4A-B15B3E862F19}"/>
                    </a:ext>
                  </a:extLst>
                </p:cNvPr>
                <p:cNvCxnSpPr/>
                <p:nvPr/>
              </p:nvCxnSpPr>
              <p:spPr>
                <a:xfrm>
                  <a:off x="1611866" y="4010740"/>
                  <a:ext cx="241171" cy="0"/>
                </a:xfrm>
                <a:prstGeom prst="straightConnector1">
                  <a:avLst/>
                </a:prstGeom>
                <a:noFill/>
                <a:ln w="12700" cap="flat" cmpd="sng" algn="ctr">
                  <a:solidFill>
                    <a:sysClr val="windowText" lastClr="000000"/>
                  </a:solidFill>
                  <a:prstDash val="solid"/>
                  <a:tailEnd type="triangle"/>
                </a:ln>
                <a:effectLst/>
              </p:spPr>
            </p:cxnSp>
          </p:grpSp>
          <p:sp>
            <p:nvSpPr>
              <p:cNvPr id="164" name="Rectangle 238">
                <a:extLst>
                  <a:ext uri="{FF2B5EF4-FFF2-40B4-BE49-F238E27FC236}">
                    <a16:creationId xmlns:a16="http://schemas.microsoft.com/office/drawing/2014/main" id="{92878CC7-878C-49C6-887F-D23232052F97}"/>
                  </a:ext>
                </a:extLst>
              </p:cNvPr>
              <p:cNvSpPr>
                <a:spLocks noChangeArrowheads="1"/>
              </p:cNvSpPr>
              <p:nvPr/>
            </p:nvSpPr>
            <p:spPr bwMode="auto">
              <a:xfrm>
                <a:off x="3447610" y="2885680"/>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5</a:t>
                </a:r>
                <a:endParaRPr lang="en-US" altLang="en-US" kern="0" dirty="0">
                  <a:solidFill>
                    <a:prstClr val="black"/>
                  </a:solidFill>
                  <a:latin typeface="Arial"/>
                </a:endParaRPr>
              </a:p>
            </p:txBody>
          </p:sp>
          <p:sp>
            <p:nvSpPr>
              <p:cNvPr id="165" name="Rectangle 87">
                <a:extLst>
                  <a:ext uri="{FF2B5EF4-FFF2-40B4-BE49-F238E27FC236}">
                    <a16:creationId xmlns:a16="http://schemas.microsoft.com/office/drawing/2014/main" id="{7CEA0E77-8E5C-4707-AAB8-626C6C8D1DBE}"/>
                  </a:ext>
                </a:extLst>
              </p:cNvPr>
              <p:cNvSpPr>
                <a:spLocks noChangeArrowheads="1"/>
              </p:cNvSpPr>
              <p:nvPr/>
            </p:nvSpPr>
            <p:spPr bwMode="auto">
              <a:xfrm>
                <a:off x="3798630" y="2900414"/>
                <a:ext cx="1958563" cy="3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 Child-Pugh B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66" name="Rectangle 221">
                <a:extLst>
                  <a:ext uri="{FF2B5EF4-FFF2-40B4-BE49-F238E27FC236}">
                    <a16:creationId xmlns:a16="http://schemas.microsoft.com/office/drawing/2014/main" id="{6169DBD3-2A70-490E-88B9-2AB5A684CE4C}"/>
                  </a:ext>
                </a:extLst>
              </p:cNvPr>
              <p:cNvSpPr>
                <a:spLocks noChangeArrowheads="1"/>
              </p:cNvSpPr>
              <p:nvPr/>
            </p:nvSpPr>
            <p:spPr bwMode="auto">
              <a:xfrm>
                <a:off x="5198412" y="3678988"/>
                <a:ext cx="1032926" cy="389467"/>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1200" b="1" kern="0" dirty="0">
                    <a:solidFill>
                      <a:prstClr val="black"/>
                    </a:solidFill>
                    <a:latin typeface="Calibri"/>
                  </a:rPr>
                  <a:t>Nivolumab </a:t>
                </a:r>
              </a:p>
            </p:txBody>
          </p:sp>
          <p:sp>
            <p:nvSpPr>
              <p:cNvPr id="167" name="Rectangle 98">
                <a:extLst>
                  <a:ext uri="{FF2B5EF4-FFF2-40B4-BE49-F238E27FC236}">
                    <a16:creationId xmlns:a16="http://schemas.microsoft.com/office/drawing/2014/main" id="{CEE52C05-550C-4C83-95C5-0545005B9711}"/>
                  </a:ext>
                </a:extLst>
              </p:cNvPr>
              <p:cNvSpPr>
                <a:spLocks noChangeArrowheads="1"/>
              </p:cNvSpPr>
              <p:nvPr/>
            </p:nvSpPr>
            <p:spPr bwMode="auto">
              <a:xfrm>
                <a:off x="3408706" y="3468530"/>
                <a:ext cx="1239366" cy="670868"/>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class B (B7-B8)</a:t>
                </a:r>
              </a:p>
            </p:txBody>
          </p:sp>
          <p:cxnSp>
            <p:nvCxnSpPr>
              <p:cNvPr id="168" name="Straight Arrow Connector 167">
                <a:extLst>
                  <a:ext uri="{FF2B5EF4-FFF2-40B4-BE49-F238E27FC236}">
                    <a16:creationId xmlns:a16="http://schemas.microsoft.com/office/drawing/2014/main" id="{BFFBB85C-F72A-4371-AE7D-2A6DCB9F2A43}"/>
                  </a:ext>
                </a:extLst>
              </p:cNvPr>
              <p:cNvCxnSpPr/>
              <p:nvPr/>
            </p:nvCxnSpPr>
            <p:spPr>
              <a:xfrm>
                <a:off x="4727380" y="3839855"/>
                <a:ext cx="403300" cy="0"/>
              </a:xfrm>
              <a:prstGeom prst="straightConnector1">
                <a:avLst/>
              </a:prstGeom>
              <a:noFill/>
              <a:ln w="12700" cap="flat" cmpd="sng" algn="ctr">
                <a:solidFill>
                  <a:sysClr val="windowText" lastClr="000000"/>
                </a:solidFill>
                <a:prstDash val="solid"/>
                <a:tailEnd type="triangle"/>
              </a:ln>
              <a:effectLst/>
            </p:spPr>
          </p:cxnSp>
        </p:grpSp>
        <p:sp>
          <p:nvSpPr>
            <p:cNvPr id="146" name="Oval 145">
              <a:extLst>
                <a:ext uri="{FF2B5EF4-FFF2-40B4-BE49-F238E27FC236}">
                  <a16:creationId xmlns:a16="http://schemas.microsoft.com/office/drawing/2014/main" id="{99ACE454-1047-4298-B67B-7403054CE5BF}"/>
                </a:ext>
              </a:extLst>
            </p:cNvPr>
            <p:cNvSpPr/>
            <p:nvPr/>
          </p:nvSpPr>
          <p:spPr bwMode="auto">
            <a:xfrm>
              <a:off x="7152515" y="1666960"/>
              <a:ext cx="342876" cy="308848"/>
            </a:xfrm>
            <a:prstGeom prst="ellips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3500000" scaled="1"/>
              <a:tileRect/>
            </a:gradFill>
            <a:ln w="9525" cap="flat" cmpd="sng" algn="ctr">
              <a:noFill/>
              <a:prstDash val="solid"/>
              <a:headEnd/>
              <a:tailEnd/>
            </a:ln>
            <a:effectLst>
              <a:outerShdw blurRad="50800" dist="38100" dir="2700000" algn="tl" rotWithShape="0">
                <a:prstClr val="black">
                  <a:alpha val="40000"/>
                </a:prstClr>
              </a:outerShdw>
            </a:effectLst>
          </p:spPr>
          <p:txBody>
            <a:bodyPr lIns="0" tIns="0" rIns="0" bIns="0" anchor="ctr"/>
            <a:lstStyle/>
            <a:p>
              <a:pPr algn="ctr" defTabSz="860404" eaLnBrk="0" hangingPunct="0">
                <a:lnSpc>
                  <a:spcPct val="70000"/>
                </a:lnSpc>
                <a:spcAft>
                  <a:spcPts val="600"/>
                </a:spcAft>
                <a:buClr>
                  <a:prstClr val="white"/>
                </a:buClr>
                <a:defRPr/>
              </a:pPr>
              <a:r>
                <a:rPr lang="en-US" sz="1400" b="1" kern="0" dirty="0">
                  <a:solidFill>
                    <a:srgbClr val="000000"/>
                  </a:solidFill>
                  <a:latin typeface="Calibri"/>
                </a:rPr>
                <a:t>R </a:t>
              </a:r>
            </a:p>
          </p:txBody>
        </p:sp>
        <p:grpSp>
          <p:nvGrpSpPr>
            <p:cNvPr id="148" name="Group 147">
              <a:extLst>
                <a:ext uri="{FF2B5EF4-FFF2-40B4-BE49-F238E27FC236}">
                  <a16:creationId xmlns:a16="http://schemas.microsoft.com/office/drawing/2014/main" id="{A37879D0-5075-4119-BCAB-93F77B1FDE92}"/>
                </a:ext>
              </a:extLst>
            </p:cNvPr>
            <p:cNvGrpSpPr/>
            <p:nvPr/>
          </p:nvGrpSpPr>
          <p:grpSpPr>
            <a:xfrm>
              <a:off x="2185680" y="1507425"/>
              <a:ext cx="748700" cy="1172988"/>
              <a:chOff x="6172200" y="1428750"/>
              <a:chExt cx="1426847" cy="1172622"/>
            </a:xfrm>
          </p:grpSpPr>
          <p:sp>
            <p:nvSpPr>
              <p:cNvPr id="160" name="Rectangle 159">
                <a:extLst>
                  <a:ext uri="{FF2B5EF4-FFF2-40B4-BE49-F238E27FC236}">
                    <a16:creationId xmlns:a16="http://schemas.microsoft.com/office/drawing/2014/main" id="{31A91EFD-1E3D-4E6E-99AD-9C894355938A}"/>
                  </a:ext>
                </a:extLst>
              </p:cNvPr>
              <p:cNvSpPr/>
              <p:nvPr/>
            </p:nvSpPr>
            <p:spPr>
              <a:xfrm>
                <a:off x="6172200" y="1428750"/>
                <a:ext cx="1426845" cy="594360"/>
              </a:xfrm>
              <a:prstGeom prst="rect">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experienced (2L)</a:t>
                </a:r>
              </a:p>
            </p:txBody>
          </p:sp>
          <p:sp>
            <p:nvSpPr>
              <p:cNvPr id="161" name="Rectangle 160">
                <a:extLst>
                  <a:ext uri="{FF2B5EF4-FFF2-40B4-BE49-F238E27FC236}">
                    <a16:creationId xmlns:a16="http://schemas.microsoft.com/office/drawing/2014/main" id="{41002CD9-2ADD-4063-869E-C72104F27AA3}"/>
                  </a:ext>
                </a:extLst>
              </p:cNvPr>
              <p:cNvSpPr/>
              <p:nvPr/>
            </p:nvSpPr>
            <p:spPr>
              <a:xfrm>
                <a:off x="6172201" y="2007012"/>
                <a:ext cx="1426846" cy="594360"/>
              </a:xfrm>
              <a:prstGeom prst="rect">
                <a:avLst/>
              </a:prstGeom>
              <a:solidFill>
                <a:sysClr val="window" lastClr="FFFFFF">
                  <a:lumMod val="50000"/>
                </a:sys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naive (1L)</a:t>
                </a:r>
                <a:endParaRPr lang="en-US" sz="800" b="1" kern="0" baseline="30000" dirty="0">
                  <a:solidFill>
                    <a:prstClr val="white"/>
                  </a:solidFill>
                  <a:latin typeface="Calibri"/>
                </a:endParaRPr>
              </a:p>
              <a:p>
                <a:pPr algn="ctr">
                  <a:defRPr/>
                </a:pPr>
                <a:endParaRPr lang="en-US" sz="800" b="1" kern="0" dirty="0">
                  <a:solidFill>
                    <a:prstClr val="white"/>
                  </a:solidFill>
                  <a:latin typeface="Calibri"/>
                </a:endParaRPr>
              </a:p>
            </p:txBody>
          </p:sp>
        </p:grpSp>
        <p:grpSp>
          <p:nvGrpSpPr>
            <p:cNvPr id="149" name="Group 148">
              <a:extLst>
                <a:ext uri="{FF2B5EF4-FFF2-40B4-BE49-F238E27FC236}">
                  <a16:creationId xmlns:a16="http://schemas.microsoft.com/office/drawing/2014/main" id="{9C6E2D99-B385-4EA7-A4BB-D70EBFF8A24C}"/>
                </a:ext>
              </a:extLst>
            </p:cNvPr>
            <p:cNvGrpSpPr/>
            <p:nvPr/>
          </p:nvGrpSpPr>
          <p:grpSpPr>
            <a:xfrm>
              <a:off x="4925464" y="1507425"/>
              <a:ext cx="748700" cy="1162398"/>
              <a:chOff x="6172200" y="1410282"/>
              <a:chExt cx="1426847" cy="1191090"/>
            </a:xfrm>
          </p:grpSpPr>
          <p:sp>
            <p:nvSpPr>
              <p:cNvPr id="158" name="Rectangle 157">
                <a:extLst>
                  <a:ext uri="{FF2B5EF4-FFF2-40B4-BE49-F238E27FC236}">
                    <a16:creationId xmlns:a16="http://schemas.microsoft.com/office/drawing/2014/main" id="{B69C75D3-76D8-4A39-BE95-2C40C8453B00}"/>
                  </a:ext>
                </a:extLst>
              </p:cNvPr>
              <p:cNvSpPr/>
              <p:nvPr/>
            </p:nvSpPr>
            <p:spPr>
              <a:xfrm>
                <a:off x="6172200" y="1410282"/>
                <a:ext cx="1426845" cy="612828"/>
              </a:xfrm>
              <a:prstGeom prst="rect">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experienced (2L)</a:t>
                </a:r>
              </a:p>
            </p:txBody>
          </p:sp>
          <p:sp>
            <p:nvSpPr>
              <p:cNvPr id="159" name="Rectangle 158">
                <a:extLst>
                  <a:ext uri="{FF2B5EF4-FFF2-40B4-BE49-F238E27FC236}">
                    <a16:creationId xmlns:a16="http://schemas.microsoft.com/office/drawing/2014/main" id="{F59F42BE-35A3-41A2-BA4D-A69F986DD60B}"/>
                  </a:ext>
                </a:extLst>
              </p:cNvPr>
              <p:cNvSpPr/>
              <p:nvPr/>
            </p:nvSpPr>
            <p:spPr>
              <a:xfrm>
                <a:off x="6172201" y="2007012"/>
                <a:ext cx="1426846" cy="594360"/>
              </a:xfrm>
              <a:prstGeom prst="rect">
                <a:avLst/>
              </a:prstGeom>
              <a:solidFill>
                <a:sysClr val="window" lastClr="FFFFFF">
                  <a:lumMod val="50000"/>
                </a:sys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lang="en-US" sz="800" b="1" kern="0" dirty="0">
                    <a:solidFill>
                      <a:prstClr val="white"/>
                    </a:solidFill>
                    <a:latin typeface="Calibri"/>
                  </a:rPr>
                  <a:t>Sorafenib naive (1L)</a:t>
                </a:r>
                <a:endParaRPr lang="en-US" sz="800" b="1" kern="0" baseline="30000" dirty="0">
                  <a:solidFill>
                    <a:prstClr val="white"/>
                  </a:solidFill>
                  <a:latin typeface="Calibri"/>
                </a:endParaRPr>
              </a:p>
              <a:p>
                <a:pPr algn="ctr">
                  <a:defRPr/>
                </a:pPr>
                <a:endParaRPr lang="en-US" sz="800" b="1" kern="0" dirty="0">
                  <a:solidFill>
                    <a:prstClr val="white"/>
                  </a:solidFill>
                  <a:latin typeface="Calibri"/>
                </a:endParaRPr>
              </a:p>
            </p:txBody>
          </p:sp>
        </p:grpSp>
        <p:sp>
          <p:nvSpPr>
            <p:cNvPr id="150" name="Rectangle 149">
              <a:extLst>
                <a:ext uri="{FF2B5EF4-FFF2-40B4-BE49-F238E27FC236}">
                  <a16:creationId xmlns:a16="http://schemas.microsoft.com/office/drawing/2014/main" id="{865E62C3-796E-4336-A87F-D3BCA50A9E46}"/>
                </a:ext>
              </a:extLst>
            </p:cNvPr>
            <p:cNvSpPr/>
            <p:nvPr/>
          </p:nvSpPr>
          <p:spPr>
            <a:xfrm>
              <a:off x="339797" y="1507425"/>
              <a:ext cx="739703" cy="1150000"/>
            </a:xfrm>
            <a:prstGeom prst="rect">
              <a:avLst/>
            </a:prstGeom>
            <a:solidFill>
              <a:srgbClr val="4BACC6">
                <a:lumMod val="40000"/>
                <a:lumOff val="60000"/>
              </a:srgbClr>
            </a:solidFill>
            <a:ln w="38100" cap="flat" cmpd="sng" algn="ctr">
              <a:noFill/>
              <a:prstDash val="solid"/>
            </a:ln>
            <a:effectLst>
              <a:outerShdw blurRad="40000" dist="20000" dir="5400000" rotWithShape="0">
                <a:srgbClr val="000000">
                  <a:alpha val="38000"/>
                </a:srgbClr>
              </a:outerShdw>
            </a:effectLst>
          </p:spPr>
          <p:txBody>
            <a:bodyPr rtlCol="0" anchor="ctr"/>
            <a:lstStyle/>
            <a:p>
              <a:pPr algn="ctr">
                <a:defRPr/>
              </a:pPr>
              <a:r>
                <a:rPr lang="en-US" sz="900" b="1" kern="0" dirty="0">
                  <a:solidFill>
                    <a:prstClr val="black"/>
                  </a:solidFill>
                  <a:latin typeface="Calibri"/>
                </a:rPr>
                <a:t>Nivolumab</a:t>
              </a:r>
            </a:p>
            <a:p>
              <a:pPr algn="ctr">
                <a:defRPr/>
              </a:pPr>
              <a:r>
                <a:rPr lang="en-US" sz="900" b="1" kern="0" dirty="0">
                  <a:solidFill>
                    <a:prstClr val="black"/>
                  </a:solidFill>
                  <a:latin typeface="Calibri"/>
                </a:rPr>
                <a:t>0.1–10 mg/kg</a:t>
              </a:r>
            </a:p>
            <a:p>
              <a:pPr algn="ctr">
                <a:defRPr/>
              </a:pPr>
              <a:endParaRPr lang="en-US" sz="900" b="1" kern="0" dirty="0">
                <a:solidFill>
                  <a:prstClr val="black"/>
                </a:solidFill>
                <a:latin typeface="Calibri"/>
              </a:endParaRPr>
            </a:p>
          </p:txBody>
        </p:sp>
        <p:sp>
          <p:nvSpPr>
            <p:cNvPr id="151" name="Rectangle 150">
              <a:extLst>
                <a:ext uri="{FF2B5EF4-FFF2-40B4-BE49-F238E27FC236}">
                  <a16:creationId xmlns:a16="http://schemas.microsoft.com/office/drawing/2014/main" id="{182806F8-AF19-48CB-85B3-661BDFBC909C}"/>
                </a:ext>
              </a:extLst>
            </p:cNvPr>
            <p:cNvSpPr/>
            <p:nvPr/>
          </p:nvSpPr>
          <p:spPr>
            <a:xfrm>
              <a:off x="3107893" y="1491507"/>
              <a:ext cx="739703" cy="1150000"/>
            </a:xfrm>
            <a:prstGeom prst="rect">
              <a:avLst/>
            </a:prstGeom>
            <a:solidFill>
              <a:srgbClr val="4BACC6">
                <a:lumMod val="40000"/>
                <a:lumOff val="60000"/>
              </a:srgbClr>
            </a:solidFill>
            <a:ln w="38100" cap="flat" cmpd="sng" algn="ctr">
              <a:noFill/>
              <a:prstDash val="solid"/>
            </a:ln>
            <a:effectLst>
              <a:outerShdw blurRad="40000" dist="20000" dir="5400000" rotWithShape="0">
                <a:srgbClr val="000000">
                  <a:alpha val="38000"/>
                </a:srgbClr>
              </a:outerShdw>
            </a:effectLst>
          </p:spPr>
          <p:txBody>
            <a:bodyPr rtlCol="0" anchor="ctr"/>
            <a:lstStyle/>
            <a:p>
              <a:pPr algn="ctr">
                <a:defRPr/>
              </a:pPr>
              <a:r>
                <a:rPr lang="en-US" sz="900" b="1" kern="0" dirty="0">
                  <a:solidFill>
                    <a:prstClr val="black"/>
                  </a:solidFill>
                  <a:latin typeface="Calibri"/>
                </a:rPr>
                <a:t>Nivolumab</a:t>
              </a:r>
            </a:p>
            <a:p>
              <a:pPr algn="ctr">
                <a:defRPr/>
              </a:pPr>
              <a:r>
                <a:rPr lang="en-US" sz="900" b="1" kern="0" dirty="0">
                  <a:solidFill>
                    <a:prstClr val="black"/>
                  </a:solidFill>
                  <a:latin typeface="Calibri"/>
                </a:rPr>
                <a:t>3 mg/kg</a:t>
              </a:r>
            </a:p>
            <a:p>
              <a:pPr algn="ctr">
                <a:defRPr/>
              </a:pPr>
              <a:endParaRPr lang="en-US" sz="900" b="1" kern="0" dirty="0">
                <a:solidFill>
                  <a:prstClr val="black"/>
                </a:solidFill>
                <a:latin typeface="Calibri"/>
              </a:endParaRPr>
            </a:p>
          </p:txBody>
        </p:sp>
        <p:sp>
          <p:nvSpPr>
            <p:cNvPr id="152" name="Rectangle 38">
              <a:extLst>
                <a:ext uri="{FF2B5EF4-FFF2-40B4-BE49-F238E27FC236}">
                  <a16:creationId xmlns:a16="http://schemas.microsoft.com/office/drawing/2014/main" id="{9DB2B183-5461-45F8-95CA-759FD754AB08}"/>
                </a:ext>
              </a:extLst>
            </p:cNvPr>
            <p:cNvSpPr>
              <a:spLocks noChangeArrowheads="1"/>
            </p:cNvSpPr>
            <p:nvPr/>
          </p:nvSpPr>
          <p:spPr bwMode="auto">
            <a:xfrm>
              <a:off x="6362428" y="2831083"/>
              <a:ext cx="2601659" cy="1608835"/>
            </a:xfrm>
            <a:prstGeom prst="rect">
              <a:avLst/>
            </a:prstGeom>
            <a:solidFill>
              <a:srgbClr val="F2F8F8"/>
            </a:solidFill>
            <a:ln>
              <a:solidFill>
                <a:srgbClr val="C2E0DE"/>
              </a:solidFill>
            </a:ln>
          </p:spPr>
          <p:txBody>
            <a:bodyPr vert="horz" wrap="square" lIns="91440" tIns="45720" rIns="91440" bIns="45720" numCol="1" anchor="t" anchorCtr="0" compatLnSpc="1">
              <a:prstTxWarp prst="textNoShape">
                <a:avLst/>
              </a:prstTxWarp>
            </a:bodyPr>
            <a:lstStyle/>
            <a:p>
              <a:pPr>
                <a:defRPr/>
              </a:pPr>
              <a:endParaRPr lang="en-US" sz="2000" kern="0" dirty="0">
                <a:solidFill>
                  <a:prstClr val="black"/>
                </a:solidFill>
                <a:latin typeface="Calibri"/>
              </a:endParaRPr>
            </a:p>
          </p:txBody>
        </p:sp>
        <p:sp>
          <p:nvSpPr>
            <p:cNvPr id="153" name="Rectangle 238">
              <a:extLst>
                <a:ext uri="{FF2B5EF4-FFF2-40B4-BE49-F238E27FC236}">
                  <a16:creationId xmlns:a16="http://schemas.microsoft.com/office/drawing/2014/main" id="{E8FBCE23-9F35-4958-9FCC-5028A16455C7}"/>
                </a:ext>
              </a:extLst>
            </p:cNvPr>
            <p:cNvSpPr>
              <a:spLocks noChangeArrowheads="1"/>
            </p:cNvSpPr>
            <p:nvPr/>
          </p:nvSpPr>
          <p:spPr bwMode="auto">
            <a:xfrm>
              <a:off x="6478036" y="2866334"/>
              <a:ext cx="135254" cy="29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200" b="1" kern="0" dirty="0">
                  <a:solidFill>
                    <a:srgbClr val="000000"/>
                  </a:solidFill>
                  <a:latin typeface="Arial"/>
                </a:rPr>
                <a:t>6</a:t>
              </a:r>
              <a:endParaRPr lang="en-US" altLang="en-US" kern="0" dirty="0">
                <a:solidFill>
                  <a:prstClr val="black"/>
                </a:solidFill>
                <a:latin typeface="Arial"/>
              </a:endParaRPr>
            </a:p>
          </p:txBody>
        </p:sp>
        <p:sp>
          <p:nvSpPr>
            <p:cNvPr id="154" name="Rectangle 87">
              <a:extLst>
                <a:ext uri="{FF2B5EF4-FFF2-40B4-BE49-F238E27FC236}">
                  <a16:creationId xmlns:a16="http://schemas.microsoft.com/office/drawing/2014/main" id="{D9837F93-C2EC-4F80-BDD7-C3026D694A3E}"/>
                </a:ext>
              </a:extLst>
            </p:cNvPr>
            <p:cNvSpPr>
              <a:spLocks noChangeArrowheads="1"/>
            </p:cNvSpPr>
            <p:nvPr/>
          </p:nvSpPr>
          <p:spPr bwMode="auto">
            <a:xfrm>
              <a:off x="6757632" y="2900414"/>
              <a:ext cx="2206455" cy="46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kern="0" dirty="0">
                  <a:solidFill>
                    <a:srgbClr val="000000"/>
                  </a:solidFill>
                </a:rPr>
                <a:t>Nivolumab + Ipilimumab + Cabozantinib Combination Cohort </a:t>
              </a:r>
              <a:br>
                <a:rPr lang="en-US" altLang="en-US" sz="1200" b="1" kern="0" dirty="0">
                  <a:solidFill>
                    <a:srgbClr val="000000"/>
                  </a:solidFill>
                </a:rPr>
              </a:br>
              <a:r>
                <a:rPr lang="en-US" altLang="en-US" sz="1100" kern="0" dirty="0">
                  <a:solidFill>
                    <a:srgbClr val="000000"/>
                  </a:solidFill>
                </a:rPr>
                <a:t>(1</a:t>
              </a:r>
              <a:r>
                <a:rPr lang="en-US" altLang="en-US" sz="1100" kern="0" dirty="0">
                  <a:solidFill>
                    <a:srgbClr val="000000"/>
                  </a:solidFill>
                  <a:cs typeface="Arial" panose="020B0604020202020204" pitchFamily="34" charset="0"/>
                </a:rPr>
                <a:t>º</a:t>
              </a:r>
              <a:r>
                <a:rPr lang="en-US" altLang="en-US" sz="1100" kern="0" dirty="0">
                  <a:solidFill>
                    <a:srgbClr val="000000"/>
                  </a:solidFill>
                </a:rPr>
                <a:t> endpoint = ORR)</a:t>
              </a:r>
              <a:r>
                <a:rPr lang="en-US" altLang="en-US" sz="1100" kern="0" baseline="30000" dirty="0">
                  <a:solidFill>
                    <a:srgbClr val="000000"/>
                  </a:solidFill>
                </a:rPr>
                <a:t>1</a:t>
              </a:r>
            </a:p>
          </p:txBody>
        </p:sp>
        <p:sp>
          <p:nvSpPr>
            <p:cNvPr id="155" name="Rectangle 221">
              <a:extLst>
                <a:ext uri="{FF2B5EF4-FFF2-40B4-BE49-F238E27FC236}">
                  <a16:creationId xmlns:a16="http://schemas.microsoft.com/office/drawing/2014/main" id="{25E9405E-18EB-40F4-B19B-61D7FC76A039}"/>
                </a:ext>
              </a:extLst>
            </p:cNvPr>
            <p:cNvSpPr>
              <a:spLocks noChangeArrowheads="1"/>
            </p:cNvSpPr>
            <p:nvPr/>
          </p:nvSpPr>
          <p:spPr bwMode="auto">
            <a:xfrm>
              <a:off x="8093781" y="3538514"/>
              <a:ext cx="777642" cy="754839"/>
            </a:xfrm>
            <a:prstGeom prst="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vert="horz" wrap="square" lIns="45720" tIns="45720" rIns="45720" bIns="45720" numCol="1" anchor="ctr" anchorCtr="0" compatLnSpc="1">
              <a:prstTxWarp prst="textNoShape">
                <a:avLst/>
              </a:prstTxWarp>
            </a:bodyPr>
            <a:lstStyle/>
            <a:p>
              <a:pPr algn="ctr">
                <a:defRPr/>
              </a:pPr>
              <a:r>
                <a:rPr lang="en-US" sz="900" b="1" kern="0" dirty="0">
                  <a:solidFill>
                    <a:prstClr val="black"/>
                  </a:solidFill>
                  <a:latin typeface="Calibri"/>
                </a:rPr>
                <a:t>Nivolumab </a:t>
              </a:r>
            </a:p>
            <a:p>
              <a:pPr algn="ctr">
                <a:defRPr/>
              </a:pPr>
              <a:r>
                <a:rPr lang="en-US" sz="900" b="1" kern="0" dirty="0">
                  <a:solidFill>
                    <a:prstClr val="black"/>
                  </a:solidFill>
                  <a:latin typeface="Calibri"/>
                </a:rPr>
                <a:t>+</a:t>
              </a:r>
            </a:p>
            <a:p>
              <a:pPr algn="ctr">
                <a:defRPr/>
              </a:pPr>
              <a:r>
                <a:rPr lang="en-US" sz="900" b="1" kern="0" dirty="0">
                  <a:solidFill>
                    <a:prstClr val="black"/>
                  </a:solidFill>
                  <a:latin typeface="Calibri"/>
                </a:rPr>
                <a:t> ipilimumab </a:t>
              </a:r>
            </a:p>
            <a:p>
              <a:pPr algn="ctr">
                <a:defRPr/>
              </a:pPr>
              <a:r>
                <a:rPr lang="en-US" sz="900" b="1" kern="0" dirty="0">
                  <a:solidFill>
                    <a:prstClr val="black"/>
                  </a:solidFill>
                  <a:latin typeface="Calibri"/>
                </a:rPr>
                <a:t>+</a:t>
              </a:r>
            </a:p>
            <a:p>
              <a:pPr algn="ctr">
                <a:defRPr/>
              </a:pPr>
              <a:r>
                <a:rPr lang="en-US" sz="900" b="1" kern="0" dirty="0">
                  <a:solidFill>
                    <a:prstClr val="black"/>
                  </a:solidFill>
                  <a:latin typeface="Calibri"/>
                </a:rPr>
                <a:t>cabozantinib</a:t>
              </a:r>
            </a:p>
          </p:txBody>
        </p:sp>
        <p:sp>
          <p:nvSpPr>
            <p:cNvPr id="156" name="Rectangle 98">
              <a:extLst>
                <a:ext uri="{FF2B5EF4-FFF2-40B4-BE49-F238E27FC236}">
                  <a16:creationId xmlns:a16="http://schemas.microsoft.com/office/drawing/2014/main" id="{53907774-1BC4-4925-9418-3730B247A333}"/>
                </a:ext>
              </a:extLst>
            </p:cNvPr>
            <p:cNvSpPr>
              <a:spLocks noChangeArrowheads="1"/>
            </p:cNvSpPr>
            <p:nvPr/>
          </p:nvSpPr>
          <p:spPr bwMode="auto">
            <a:xfrm>
              <a:off x="6451115" y="3578441"/>
              <a:ext cx="1239366" cy="670868"/>
            </a:xfrm>
            <a:prstGeom prst="rect">
              <a:avLst/>
            </a:prstGeom>
            <a:solidFill>
              <a:srgbClr val="EEECE1">
                <a:lumMod val="90000"/>
              </a:srgbClr>
            </a:solidFill>
            <a:ln w="9525" cap="flat" cmpd="sng" algn="ctr">
              <a:noFill/>
              <a:prstDash val="solid"/>
              <a:headEnd/>
              <a:tailEnd/>
            </a:ln>
            <a:effectLst>
              <a:outerShdw blurRad="50800" dist="38100" dir="2700000" algn="tl" rotWithShape="0">
                <a:prstClr val="black">
                  <a:alpha val="40000"/>
                </a:prstClr>
              </a:outerShdw>
            </a:effectLst>
          </p:spPr>
          <p:txBody>
            <a:bodyPr tIns="91440" bIns="91440"/>
            <a:lstStyle/>
            <a:p>
              <a:pPr defTabSz="860404" eaLnBrk="0" hangingPunct="0">
                <a:spcBef>
                  <a:spcPts val="300"/>
                </a:spcBef>
                <a:buClr>
                  <a:prstClr val="white"/>
                </a:buClr>
                <a:defRPr/>
              </a:pPr>
              <a:r>
                <a:rPr lang="en-US" sz="1100" b="1" u="sng" kern="0" dirty="0">
                  <a:solidFill>
                    <a:srgbClr val="000000"/>
                  </a:solidFill>
                  <a:latin typeface="Calibri"/>
                </a:rPr>
                <a:t>Eligibility Criteria </a:t>
              </a:r>
              <a:r>
                <a:rPr lang="en-US" sz="1100" b="1" kern="0" dirty="0">
                  <a:solidFill>
                    <a:srgbClr val="000000"/>
                  </a:solidFill>
                  <a:latin typeface="Calibri"/>
                </a:rPr>
                <a:t>Advanced HCC</a:t>
              </a:r>
            </a:p>
            <a:p>
              <a:pPr defTabSz="860404" eaLnBrk="0" hangingPunct="0">
                <a:spcBef>
                  <a:spcPts val="300"/>
                </a:spcBef>
                <a:buClr>
                  <a:prstClr val="white"/>
                </a:buClr>
                <a:defRPr/>
              </a:pPr>
              <a:r>
                <a:rPr lang="en-US" sz="1100" b="1" kern="0" dirty="0">
                  <a:solidFill>
                    <a:srgbClr val="000000"/>
                  </a:solidFill>
                  <a:latin typeface="Calibri"/>
                </a:rPr>
                <a:t>CP ≤ 6</a:t>
              </a:r>
            </a:p>
          </p:txBody>
        </p:sp>
        <p:cxnSp>
          <p:nvCxnSpPr>
            <p:cNvPr id="157" name="Straight Arrow Connector 156">
              <a:extLst>
                <a:ext uri="{FF2B5EF4-FFF2-40B4-BE49-F238E27FC236}">
                  <a16:creationId xmlns:a16="http://schemas.microsoft.com/office/drawing/2014/main" id="{65BB51AA-109A-4391-8E8C-3F59077989BE}"/>
                </a:ext>
              </a:extLst>
            </p:cNvPr>
            <p:cNvCxnSpPr/>
            <p:nvPr/>
          </p:nvCxnSpPr>
          <p:spPr>
            <a:xfrm>
              <a:off x="7690481" y="3914175"/>
              <a:ext cx="403300" cy="0"/>
            </a:xfrm>
            <a:prstGeom prst="straightConnector1">
              <a:avLst/>
            </a:prstGeom>
            <a:noFill/>
            <a:ln w="12700" cap="flat" cmpd="sng" algn="ctr">
              <a:solidFill>
                <a:sysClr val="windowText" lastClr="000000"/>
              </a:solidFill>
              <a:prstDash val="solid"/>
              <a:tailEnd type="triangle"/>
            </a:ln>
            <a:effectLst/>
          </p:spPr>
        </p:cxnSp>
      </p:grpSp>
      <p:sp>
        <p:nvSpPr>
          <p:cNvPr id="53" name="Rectangle 52"/>
          <p:cNvSpPr/>
          <p:nvPr/>
        </p:nvSpPr>
        <p:spPr>
          <a:xfrm>
            <a:off x="778334" y="4116488"/>
            <a:ext cx="3586434" cy="197632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20223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10">
            <a:extLst>
              <a:ext uri="{FF2B5EF4-FFF2-40B4-BE49-F238E27FC236}">
                <a16:creationId xmlns:a16="http://schemas.microsoft.com/office/drawing/2014/main" id="{5C5649A6-894D-41E5-AF37-302C39439536}"/>
              </a:ext>
            </a:extLst>
          </p:cNvPr>
          <p:cNvSpPr txBox="1">
            <a:spLocks/>
          </p:cNvSpPr>
          <p:nvPr/>
        </p:nvSpPr>
        <p:spPr>
          <a:xfrm>
            <a:off x="542636" y="6325769"/>
            <a:ext cx="10552176" cy="22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smtClean="0"/>
              <a:t>ClinicalTrials.gov. NCT01658878, https://clinicaltrials.gov/ct2/show/NCT01658878; 2. </a:t>
            </a:r>
            <a:r>
              <a:rPr lang="en-US" sz="1100" dirty="0" err="1" smtClean="0"/>
              <a:t>Melero</a:t>
            </a:r>
            <a:r>
              <a:rPr lang="en-US" sz="1100" dirty="0" smtClean="0"/>
              <a:t> I et al. Oral presentation at ASCO GI 2017.</a:t>
            </a:r>
            <a:endParaRPr lang="en-US" sz="1100" dirty="0"/>
          </a:p>
        </p:txBody>
      </p:sp>
      <p:pic>
        <p:nvPicPr>
          <p:cNvPr id="53" name="Picture 52"/>
          <p:cNvPicPr>
            <a:picLocks noChangeAspect="1"/>
          </p:cNvPicPr>
          <p:nvPr/>
        </p:nvPicPr>
        <p:blipFill>
          <a:blip r:embed="rId2"/>
          <a:stretch>
            <a:fillRect/>
          </a:stretch>
        </p:blipFill>
        <p:spPr>
          <a:xfrm>
            <a:off x="1662546" y="731010"/>
            <a:ext cx="8492836" cy="4962197"/>
          </a:xfrm>
          <a:prstGeom prst="rect">
            <a:avLst/>
          </a:prstGeom>
        </p:spPr>
      </p:pic>
    </p:spTree>
    <p:extLst>
      <p:ext uri="{BB962C8B-B14F-4D97-AF65-F5344CB8AC3E}">
        <p14:creationId xmlns:p14="http://schemas.microsoft.com/office/powerpoint/2010/main" val="3200318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798" y="6169891"/>
            <a:ext cx="4362733" cy="276999"/>
          </a:xfrm>
          <a:prstGeom prst="rect">
            <a:avLst/>
          </a:prstGeom>
          <a:noFill/>
        </p:spPr>
        <p:txBody>
          <a:bodyPr wrap="none" rtlCol="0">
            <a:spAutoFit/>
          </a:bodyPr>
          <a:lstStyle/>
          <a:p>
            <a:r>
              <a:rPr lang="en-US" sz="1200" dirty="0">
                <a:hlinkClick r:id="rId2"/>
              </a:rPr>
              <a:t>https://www.fda.gov/drugs/resources-information-approved-drugs</a:t>
            </a:r>
            <a:endParaRPr lang="en-US" sz="1200" dirty="0"/>
          </a:p>
        </p:txBody>
      </p:sp>
      <p:pic>
        <p:nvPicPr>
          <p:cNvPr id="6" name="Picture 5"/>
          <p:cNvPicPr>
            <a:picLocks noChangeAspect="1"/>
          </p:cNvPicPr>
          <p:nvPr/>
        </p:nvPicPr>
        <p:blipFill>
          <a:blip r:embed="rId3"/>
          <a:stretch>
            <a:fillRect/>
          </a:stretch>
        </p:blipFill>
        <p:spPr>
          <a:xfrm>
            <a:off x="1995055" y="1106832"/>
            <a:ext cx="8195972" cy="4311882"/>
          </a:xfrm>
          <a:prstGeom prst="rect">
            <a:avLst/>
          </a:prstGeom>
        </p:spPr>
      </p:pic>
    </p:spTree>
    <p:extLst>
      <p:ext uri="{BB962C8B-B14F-4D97-AF65-F5344CB8AC3E}">
        <p14:creationId xmlns:p14="http://schemas.microsoft.com/office/powerpoint/2010/main" val="5911906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98361" y="2465451"/>
            <a:ext cx="1104424" cy="1982153"/>
          </a:xfrm>
          <a:custGeom>
            <a:avLst/>
            <a:gdLst/>
            <a:ahLst/>
            <a:cxnLst/>
            <a:rect l="l" t="t" r="r" b="b"/>
            <a:pathLst>
              <a:path w="1472565" h="2642870">
                <a:moveTo>
                  <a:pt x="1226820" y="0"/>
                </a:moveTo>
                <a:lnTo>
                  <a:pt x="245363" y="0"/>
                </a:lnTo>
                <a:lnTo>
                  <a:pt x="225240" y="813"/>
                </a:lnTo>
                <a:lnTo>
                  <a:pt x="186400" y="7131"/>
                </a:lnTo>
                <a:lnTo>
                  <a:pt x="149858" y="19282"/>
                </a:lnTo>
                <a:lnTo>
                  <a:pt x="100455" y="47341"/>
                </a:lnTo>
                <a:lnTo>
                  <a:pt x="59064" y="85684"/>
                </a:lnTo>
                <a:lnTo>
                  <a:pt x="27387" y="132605"/>
                </a:lnTo>
                <a:lnTo>
                  <a:pt x="12508" y="167810"/>
                </a:lnTo>
                <a:lnTo>
                  <a:pt x="3211" y="205565"/>
                </a:lnTo>
                <a:lnTo>
                  <a:pt x="0" y="245364"/>
                </a:lnTo>
                <a:lnTo>
                  <a:pt x="0" y="2397252"/>
                </a:lnTo>
                <a:lnTo>
                  <a:pt x="3211" y="2437050"/>
                </a:lnTo>
                <a:lnTo>
                  <a:pt x="12508" y="2474805"/>
                </a:lnTo>
                <a:lnTo>
                  <a:pt x="27387" y="2510010"/>
                </a:lnTo>
                <a:lnTo>
                  <a:pt x="59064" y="2556931"/>
                </a:lnTo>
                <a:lnTo>
                  <a:pt x="100455" y="2595274"/>
                </a:lnTo>
                <a:lnTo>
                  <a:pt x="149858" y="2623333"/>
                </a:lnTo>
                <a:lnTo>
                  <a:pt x="186400" y="2635484"/>
                </a:lnTo>
                <a:lnTo>
                  <a:pt x="225240" y="2641802"/>
                </a:lnTo>
                <a:lnTo>
                  <a:pt x="245363" y="2642616"/>
                </a:lnTo>
                <a:lnTo>
                  <a:pt x="1226820" y="2642616"/>
                </a:lnTo>
                <a:lnTo>
                  <a:pt x="1266618" y="2639404"/>
                </a:lnTo>
                <a:lnTo>
                  <a:pt x="1304373" y="2630107"/>
                </a:lnTo>
                <a:lnTo>
                  <a:pt x="1339578" y="2615228"/>
                </a:lnTo>
                <a:lnTo>
                  <a:pt x="1386499" y="2583551"/>
                </a:lnTo>
                <a:lnTo>
                  <a:pt x="1424842" y="2542160"/>
                </a:lnTo>
                <a:lnTo>
                  <a:pt x="1452901" y="2492757"/>
                </a:lnTo>
                <a:lnTo>
                  <a:pt x="1465052" y="2456215"/>
                </a:lnTo>
                <a:lnTo>
                  <a:pt x="1471370" y="2417375"/>
                </a:lnTo>
                <a:lnTo>
                  <a:pt x="1472183" y="2397252"/>
                </a:lnTo>
                <a:lnTo>
                  <a:pt x="1472183" y="245364"/>
                </a:lnTo>
                <a:lnTo>
                  <a:pt x="1468972" y="205565"/>
                </a:lnTo>
                <a:lnTo>
                  <a:pt x="1459675" y="167810"/>
                </a:lnTo>
                <a:lnTo>
                  <a:pt x="1444796" y="132605"/>
                </a:lnTo>
                <a:lnTo>
                  <a:pt x="1413119" y="85684"/>
                </a:lnTo>
                <a:lnTo>
                  <a:pt x="1371728" y="47341"/>
                </a:lnTo>
                <a:lnTo>
                  <a:pt x="1322325" y="19282"/>
                </a:lnTo>
                <a:lnTo>
                  <a:pt x="1285783" y="7131"/>
                </a:lnTo>
                <a:lnTo>
                  <a:pt x="1246943" y="813"/>
                </a:lnTo>
                <a:lnTo>
                  <a:pt x="1226820" y="0"/>
                </a:lnTo>
                <a:close/>
              </a:path>
            </a:pathLst>
          </a:custGeom>
          <a:solidFill>
            <a:srgbClr val="C9DFF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txBox="1"/>
          <p:nvPr/>
        </p:nvSpPr>
        <p:spPr>
          <a:xfrm>
            <a:off x="6808374" y="3067653"/>
            <a:ext cx="886778" cy="807913"/>
          </a:xfrm>
          <a:prstGeom prst="rect">
            <a:avLst/>
          </a:prstGeom>
        </p:spPr>
        <p:txBody>
          <a:bodyPr vert="horz" wrap="square" lIns="0" tIns="0" rIns="0" bIns="0" rtlCol="0">
            <a:spAutoFit/>
          </a:bodyPr>
          <a:lstStyle/>
          <a:p>
            <a:pPr marL="9525" marR="3810" lvl="0" indent="0" algn="ctr"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8" normalizeH="0" baseline="0" noProof="0" dirty="0">
                <a:ln>
                  <a:noFill/>
                </a:ln>
                <a:solidFill>
                  <a:prstClr val="black"/>
                </a:solidFill>
                <a:effectLst/>
                <a:uLnTx/>
                <a:uFillTx/>
                <a:latin typeface="Arial"/>
                <a:ea typeface="+mn-ea"/>
                <a:cs typeface="Arial"/>
              </a:rPr>
              <a:t>Un</a:t>
            </a:r>
            <a:r>
              <a:rPr kumimoji="0" sz="1050" b="1" i="0" u="none" strike="noStrike" kern="1200" cap="none" spc="0" normalizeH="0" baseline="0" noProof="0" dirty="0">
                <a:ln>
                  <a:noFill/>
                </a:ln>
                <a:solidFill>
                  <a:prstClr val="black"/>
                </a:solidFill>
                <a:effectLst/>
                <a:uLnTx/>
                <a:uFillTx/>
                <a:latin typeface="Arial"/>
                <a:ea typeface="+mn-ea"/>
                <a:cs typeface="Arial"/>
              </a:rPr>
              <a:t>acce</a:t>
            </a:r>
            <a:r>
              <a:rPr kumimoji="0" sz="1050" b="1" i="0" u="none" strike="noStrike" kern="1200" cap="none" spc="-8" normalizeH="0" baseline="0" noProof="0" dirty="0">
                <a:ln>
                  <a:noFill/>
                </a:ln>
                <a:solidFill>
                  <a:prstClr val="black"/>
                </a:solidFill>
                <a:effectLst/>
                <a:uLnTx/>
                <a:uFillTx/>
                <a:latin typeface="Arial"/>
                <a:ea typeface="+mn-ea"/>
                <a:cs typeface="Arial"/>
              </a:rPr>
              <a:t>p</a:t>
            </a:r>
            <a:r>
              <a:rPr kumimoji="0" sz="1050" b="1" i="0" u="none" strike="noStrike" kern="1200" cap="none" spc="0" normalizeH="0" baseline="0" noProof="0" dirty="0">
                <a:ln>
                  <a:noFill/>
                </a:ln>
                <a:solidFill>
                  <a:prstClr val="black"/>
                </a:solidFill>
                <a:effectLst/>
                <a:uLnTx/>
                <a:uFillTx/>
                <a:latin typeface="Arial"/>
                <a:ea typeface="+mn-ea"/>
                <a:cs typeface="Arial"/>
              </a:rPr>
              <a:t>ta</a:t>
            </a:r>
            <a:r>
              <a:rPr kumimoji="0" sz="1050" b="1" i="0" u="none" strike="noStrike" kern="1200" cap="none" spc="-8" normalizeH="0" baseline="0" noProof="0" dirty="0">
                <a:ln>
                  <a:noFill/>
                </a:ln>
                <a:solidFill>
                  <a:prstClr val="black"/>
                </a:solidFill>
                <a:effectLst/>
                <a:uLnTx/>
                <a:uFillTx/>
                <a:latin typeface="Arial"/>
                <a:ea typeface="+mn-ea"/>
                <a:cs typeface="Arial"/>
              </a:rPr>
              <a:t>b</a:t>
            </a:r>
            <a:r>
              <a:rPr kumimoji="0" sz="1050" b="1" i="0" u="none" strike="noStrike" kern="1200" cap="none" spc="0" normalizeH="0" baseline="0" noProof="0" dirty="0">
                <a:ln>
                  <a:noFill/>
                </a:ln>
                <a:solidFill>
                  <a:prstClr val="black"/>
                </a:solidFill>
                <a:effectLst/>
                <a:uLnTx/>
                <a:uFillTx/>
                <a:latin typeface="Arial"/>
                <a:ea typeface="+mn-ea"/>
                <a:cs typeface="Arial"/>
              </a:rPr>
              <a:t>le t</a:t>
            </a:r>
            <a:r>
              <a:rPr kumimoji="0" sz="1050" b="1" i="0" u="none" strike="noStrike" kern="1200" cap="none" spc="-8" normalizeH="0" baseline="0" noProof="0" dirty="0">
                <a:ln>
                  <a:noFill/>
                </a:ln>
                <a:solidFill>
                  <a:prstClr val="black"/>
                </a:solidFill>
                <a:effectLst/>
                <a:uLnTx/>
                <a:uFillTx/>
                <a:latin typeface="Arial"/>
                <a:ea typeface="+mn-ea"/>
                <a:cs typeface="Arial"/>
              </a:rPr>
              <a:t>o</a:t>
            </a:r>
            <a:r>
              <a:rPr kumimoji="0" sz="1050" b="1" i="0" u="none" strike="noStrike" kern="1200" cap="none" spc="0" normalizeH="0" baseline="0" noProof="0" dirty="0">
                <a:ln>
                  <a:noFill/>
                </a:ln>
                <a:solidFill>
                  <a:prstClr val="black"/>
                </a:solidFill>
                <a:effectLst/>
                <a:uLnTx/>
                <a:uFillTx/>
                <a:latin typeface="Arial"/>
                <a:ea typeface="+mn-ea"/>
                <a:cs typeface="Arial"/>
              </a:rPr>
              <a:t>xicity</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4" normalizeH="0" baseline="0" noProof="0" dirty="0">
                <a:ln>
                  <a:noFill/>
                </a:ln>
                <a:solidFill>
                  <a:prstClr val="black"/>
                </a:solidFill>
                <a:effectLst/>
                <a:uLnTx/>
                <a:uFillTx/>
                <a:latin typeface="Arial"/>
                <a:ea typeface="+mn-ea"/>
                <a:cs typeface="Arial"/>
              </a:rPr>
              <a:t>or</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8" normalizeH="0" baseline="0" noProof="0" dirty="0">
                <a:ln>
                  <a:noFill/>
                </a:ln>
                <a:solidFill>
                  <a:prstClr val="black"/>
                </a:solidFill>
                <a:effectLst/>
                <a:uLnTx/>
                <a:uFillTx/>
                <a:latin typeface="Arial"/>
                <a:ea typeface="+mn-ea"/>
                <a:cs typeface="Arial"/>
              </a:rPr>
              <a:t>d</a:t>
            </a:r>
            <a:r>
              <a:rPr kumimoji="0" sz="1050" b="1" i="0" u="none" strike="noStrike" kern="1200" cap="none" spc="0" normalizeH="0" baseline="0" noProof="0" dirty="0">
                <a:ln>
                  <a:noFill/>
                </a:ln>
                <a:solidFill>
                  <a:prstClr val="black"/>
                </a:solidFill>
                <a:effectLst/>
                <a:uLnTx/>
                <a:uFillTx/>
                <a:latin typeface="Arial"/>
                <a:ea typeface="+mn-ea"/>
                <a:cs typeface="Arial"/>
              </a:rPr>
              <a:t>ise</a:t>
            </a:r>
            <a:r>
              <a:rPr kumimoji="0" sz="1050" b="1" i="0" u="none" strike="noStrike" kern="1200" cap="none" spc="-8" normalizeH="0" baseline="0" noProof="0" dirty="0">
                <a:ln>
                  <a:noFill/>
                </a:ln>
                <a:solidFill>
                  <a:prstClr val="black"/>
                </a:solidFill>
                <a:effectLst/>
                <a:uLnTx/>
                <a:uFillTx/>
                <a:latin typeface="Arial"/>
                <a:ea typeface="+mn-ea"/>
                <a:cs typeface="Arial"/>
              </a:rPr>
              <a:t>a</a:t>
            </a:r>
            <a:r>
              <a:rPr kumimoji="0" sz="1050" b="1" i="0" u="none" strike="noStrike" kern="1200" cap="none" spc="0" normalizeH="0" baseline="0" noProof="0" dirty="0">
                <a:ln>
                  <a:noFill/>
                </a:ln>
                <a:solidFill>
                  <a:prstClr val="black"/>
                </a:solidFill>
                <a:effectLst/>
                <a:uLnTx/>
                <a:uFillTx/>
                <a:latin typeface="Arial"/>
                <a:ea typeface="+mn-ea"/>
                <a:cs typeface="Arial"/>
              </a:rPr>
              <a:t>se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476" marR="0" lvl="0" indent="0" algn="ctr"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8" normalizeH="0" baseline="0" noProof="0" dirty="0">
                <a:ln>
                  <a:noFill/>
                </a:ln>
                <a:solidFill>
                  <a:prstClr val="black"/>
                </a:solidFill>
                <a:effectLst/>
                <a:uLnTx/>
                <a:uFillTx/>
                <a:latin typeface="Arial"/>
                <a:ea typeface="+mn-ea"/>
                <a:cs typeface="Arial"/>
              </a:rPr>
              <a:t>p</a:t>
            </a:r>
            <a:r>
              <a:rPr kumimoji="0" sz="1050" b="1" i="0" u="none" strike="noStrike" kern="1200" cap="none" spc="0" normalizeH="0" baseline="0" noProof="0" dirty="0">
                <a:ln>
                  <a:noFill/>
                </a:ln>
                <a:solidFill>
                  <a:prstClr val="black"/>
                </a:solidFill>
                <a:effectLst/>
                <a:uLnTx/>
                <a:uFillTx/>
                <a:latin typeface="Arial"/>
                <a:ea typeface="+mn-ea"/>
                <a:cs typeface="Arial"/>
              </a:rPr>
              <a:t>r</a:t>
            </a:r>
            <a:r>
              <a:rPr kumimoji="0" sz="1050" b="1" i="0" u="none" strike="noStrike" kern="1200" cap="none" spc="-8" normalizeH="0" baseline="0" noProof="0" dirty="0">
                <a:ln>
                  <a:noFill/>
                </a:ln>
                <a:solidFill>
                  <a:prstClr val="black"/>
                </a:solidFill>
                <a:effectLst/>
                <a:uLnTx/>
                <a:uFillTx/>
                <a:latin typeface="Arial"/>
                <a:ea typeface="+mn-ea"/>
                <a:cs typeface="Arial"/>
              </a:rPr>
              <a:t>og</a:t>
            </a:r>
            <a:r>
              <a:rPr kumimoji="0" sz="1050" b="1" i="0" u="none" strike="noStrike" kern="1200" cap="none" spc="0" normalizeH="0" baseline="0" noProof="0" dirty="0">
                <a:ln>
                  <a:noFill/>
                </a:ln>
                <a:solidFill>
                  <a:prstClr val="black"/>
                </a:solidFill>
                <a:effectLst/>
                <a:uLnTx/>
                <a:uFillTx/>
                <a:latin typeface="Arial"/>
                <a:ea typeface="+mn-ea"/>
                <a:cs typeface="Arial"/>
              </a:rPr>
              <a:t>ression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5983986" y="4159376"/>
            <a:ext cx="714375" cy="57150"/>
          </a:xfrm>
          <a:custGeom>
            <a:avLst/>
            <a:gdLst/>
            <a:ahLst/>
            <a:cxnLst/>
            <a:rect l="l" t="t" r="r" b="b"/>
            <a:pathLst>
              <a:path w="952500" h="76200">
                <a:moveTo>
                  <a:pt x="876300" y="0"/>
                </a:moveTo>
                <a:lnTo>
                  <a:pt x="876300" y="76200"/>
                </a:lnTo>
                <a:lnTo>
                  <a:pt x="939800" y="44450"/>
                </a:lnTo>
                <a:lnTo>
                  <a:pt x="889000" y="44450"/>
                </a:lnTo>
                <a:lnTo>
                  <a:pt x="889000" y="31750"/>
                </a:lnTo>
                <a:lnTo>
                  <a:pt x="939800" y="31750"/>
                </a:lnTo>
                <a:lnTo>
                  <a:pt x="876300" y="0"/>
                </a:lnTo>
                <a:close/>
              </a:path>
              <a:path w="952500" h="76200">
                <a:moveTo>
                  <a:pt x="876300" y="31750"/>
                </a:moveTo>
                <a:lnTo>
                  <a:pt x="0" y="31750"/>
                </a:lnTo>
                <a:lnTo>
                  <a:pt x="0" y="44450"/>
                </a:lnTo>
                <a:lnTo>
                  <a:pt x="876300" y="44450"/>
                </a:lnTo>
                <a:lnTo>
                  <a:pt x="876300" y="31750"/>
                </a:lnTo>
                <a:close/>
              </a:path>
              <a:path w="952500" h="76200">
                <a:moveTo>
                  <a:pt x="939800" y="31750"/>
                </a:moveTo>
                <a:lnTo>
                  <a:pt x="889000" y="31750"/>
                </a:lnTo>
                <a:lnTo>
                  <a:pt x="889000" y="44450"/>
                </a:lnTo>
                <a:lnTo>
                  <a:pt x="939800" y="44450"/>
                </a:lnTo>
                <a:lnTo>
                  <a:pt x="952500" y="38100"/>
                </a:lnTo>
                <a:lnTo>
                  <a:pt x="939800" y="3175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5983986" y="2679191"/>
            <a:ext cx="736283" cy="57150"/>
          </a:xfrm>
          <a:custGeom>
            <a:avLst/>
            <a:gdLst/>
            <a:ahLst/>
            <a:cxnLst/>
            <a:rect l="l" t="t" r="r" b="b"/>
            <a:pathLst>
              <a:path w="981709" h="76200">
                <a:moveTo>
                  <a:pt x="905255" y="0"/>
                </a:moveTo>
                <a:lnTo>
                  <a:pt x="905255" y="76200"/>
                </a:lnTo>
                <a:lnTo>
                  <a:pt x="968755" y="44450"/>
                </a:lnTo>
                <a:lnTo>
                  <a:pt x="917955" y="44450"/>
                </a:lnTo>
                <a:lnTo>
                  <a:pt x="917955" y="31750"/>
                </a:lnTo>
                <a:lnTo>
                  <a:pt x="968755" y="31750"/>
                </a:lnTo>
                <a:lnTo>
                  <a:pt x="905255" y="0"/>
                </a:lnTo>
                <a:close/>
              </a:path>
              <a:path w="981709" h="76200">
                <a:moveTo>
                  <a:pt x="905255" y="31750"/>
                </a:moveTo>
                <a:lnTo>
                  <a:pt x="0" y="31750"/>
                </a:lnTo>
                <a:lnTo>
                  <a:pt x="0" y="44450"/>
                </a:lnTo>
                <a:lnTo>
                  <a:pt x="905255" y="44450"/>
                </a:lnTo>
                <a:lnTo>
                  <a:pt x="905255" y="31750"/>
                </a:lnTo>
                <a:close/>
              </a:path>
              <a:path w="981709" h="76200">
                <a:moveTo>
                  <a:pt x="968755" y="31750"/>
                </a:moveTo>
                <a:lnTo>
                  <a:pt x="917955" y="31750"/>
                </a:lnTo>
                <a:lnTo>
                  <a:pt x="917955" y="44450"/>
                </a:lnTo>
                <a:lnTo>
                  <a:pt x="968755" y="44450"/>
                </a:lnTo>
                <a:lnTo>
                  <a:pt x="981455" y="38100"/>
                </a:lnTo>
                <a:lnTo>
                  <a:pt x="968755" y="3175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3572256" y="3456432"/>
            <a:ext cx="198596" cy="0"/>
          </a:xfrm>
          <a:custGeom>
            <a:avLst/>
            <a:gdLst/>
            <a:ahLst/>
            <a:cxnLst/>
            <a:rect l="l" t="t" r="r" b="b"/>
            <a:pathLst>
              <a:path w="264794">
                <a:moveTo>
                  <a:pt x="0" y="0"/>
                </a:moveTo>
                <a:lnTo>
                  <a:pt x="264414" y="0"/>
                </a:lnTo>
              </a:path>
            </a:pathLst>
          </a:custGeom>
          <a:ln w="121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280074" y="255809"/>
            <a:ext cx="8365162" cy="820738"/>
          </a:xfrm>
          <a:prstGeom prst="rect">
            <a:avLst/>
          </a:prstGeom>
        </p:spPr>
        <p:txBody>
          <a:bodyPr vert="horz" wrap="square" lIns="0" tIns="0" rIns="0" bIns="0" rtlCol="0" anchor="ctr">
            <a:spAutoFit/>
          </a:bodyPr>
          <a:lstStyle/>
          <a:p>
            <a:pPr marL="1056799">
              <a:lnSpc>
                <a:spcPts val="3214"/>
              </a:lnSpc>
            </a:pPr>
            <a:r>
              <a:rPr sz="2800" b="1" dirty="0">
                <a:solidFill>
                  <a:schemeClr val="accent1">
                    <a:lumMod val="50000"/>
                  </a:schemeClr>
                </a:solidFill>
              </a:rPr>
              <a:t>CheckMate</a:t>
            </a:r>
            <a:r>
              <a:rPr sz="2800" b="1" spc="-11" dirty="0">
                <a:solidFill>
                  <a:schemeClr val="accent1">
                    <a:lumMod val="50000"/>
                  </a:schemeClr>
                </a:solidFill>
              </a:rPr>
              <a:t> </a:t>
            </a:r>
            <a:r>
              <a:rPr sz="2800" b="1" dirty="0">
                <a:solidFill>
                  <a:schemeClr val="accent1">
                    <a:lumMod val="50000"/>
                  </a:schemeClr>
                </a:solidFill>
              </a:rPr>
              <a:t>9DW </a:t>
            </a:r>
            <a:r>
              <a:rPr lang="es-ES" sz="2800" b="1" dirty="0">
                <a:solidFill>
                  <a:schemeClr val="accent1">
                    <a:lumMod val="50000"/>
                  </a:schemeClr>
                </a:solidFill>
              </a:rPr>
              <a:t>Diseño</a:t>
            </a:r>
            <a:br>
              <a:rPr lang="es-ES" sz="2800" b="1" dirty="0">
                <a:solidFill>
                  <a:schemeClr val="accent1">
                    <a:lumMod val="50000"/>
                  </a:schemeClr>
                </a:solidFill>
              </a:rPr>
            </a:br>
            <a:r>
              <a:rPr lang="es-ES" sz="2400" b="1" dirty="0">
                <a:solidFill>
                  <a:schemeClr val="accent1">
                    <a:lumMod val="50000"/>
                  </a:schemeClr>
                </a:solidFill>
              </a:rPr>
              <a:t>Fase 3 </a:t>
            </a:r>
            <a:r>
              <a:rPr lang="es-ES" sz="2400" b="1" dirty="0" smtClean="0">
                <a:solidFill>
                  <a:schemeClr val="accent1">
                    <a:lumMod val="50000"/>
                  </a:schemeClr>
                </a:solidFill>
              </a:rPr>
              <a:t>1L </a:t>
            </a:r>
            <a:r>
              <a:rPr lang="es-ES" sz="2400" b="1" dirty="0" err="1" smtClean="0">
                <a:solidFill>
                  <a:schemeClr val="accent1">
                    <a:lumMod val="50000"/>
                  </a:schemeClr>
                </a:solidFill>
              </a:rPr>
              <a:t>Nivolumab-Ipilimumab</a:t>
            </a:r>
            <a:r>
              <a:rPr lang="es-ES" sz="2400" b="1" dirty="0" smtClean="0">
                <a:solidFill>
                  <a:schemeClr val="accent1">
                    <a:lumMod val="50000"/>
                  </a:schemeClr>
                </a:solidFill>
              </a:rPr>
              <a:t> </a:t>
            </a:r>
            <a:r>
              <a:rPr lang="es-ES" sz="2400" b="1" dirty="0">
                <a:solidFill>
                  <a:schemeClr val="accent1">
                    <a:lumMod val="50000"/>
                  </a:schemeClr>
                </a:solidFill>
              </a:rPr>
              <a:t>vs </a:t>
            </a:r>
            <a:r>
              <a:rPr lang="es-ES" sz="2400" b="1" dirty="0" err="1">
                <a:solidFill>
                  <a:schemeClr val="accent1">
                    <a:lumMod val="50000"/>
                  </a:schemeClr>
                </a:solidFill>
              </a:rPr>
              <a:t>Sorafenib</a:t>
            </a:r>
            <a:r>
              <a:rPr lang="es-ES" sz="2400" b="1" dirty="0">
                <a:solidFill>
                  <a:schemeClr val="accent1">
                    <a:lumMod val="50000"/>
                  </a:schemeClr>
                </a:solidFill>
              </a:rPr>
              <a:t>/</a:t>
            </a:r>
            <a:r>
              <a:rPr lang="es-ES" sz="2400" b="1" dirty="0" err="1">
                <a:solidFill>
                  <a:schemeClr val="accent1">
                    <a:lumMod val="50000"/>
                  </a:schemeClr>
                </a:solidFill>
              </a:rPr>
              <a:t>Lenvatinib</a:t>
            </a:r>
            <a:endParaRPr sz="2400" b="1" dirty="0">
              <a:solidFill>
                <a:schemeClr val="accent1">
                  <a:lumMod val="50000"/>
                </a:schemeClr>
              </a:solidFill>
            </a:endParaRPr>
          </a:p>
        </p:txBody>
      </p:sp>
      <p:sp>
        <p:nvSpPr>
          <p:cNvPr id="8" name="object 8"/>
          <p:cNvSpPr txBox="1"/>
          <p:nvPr/>
        </p:nvSpPr>
        <p:spPr>
          <a:xfrm>
            <a:off x="7452837" y="4988550"/>
            <a:ext cx="2838926" cy="692497"/>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St</a:t>
            </a:r>
            <a:r>
              <a:rPr kumimoji="0" sz="900" b="0" i="0" u="none" strike="noStrike" kern="1200" cap="none" spc="4" normalizeH="0" baseline="0" noProof="0" dirty="0">
                <a:ln>
                  <a:noFill/>
                </a:ln>
                <a:solidFill>
                  <a:prstClr val="black"/>
                </a:solidFill>
                <a:effectLst/>
                <a:uLnTx/>
                <a:uFillTx/>
                <a:latin typeface="Arial"/>
                <a:ea typeface="+mn-ea"/>
                <a:cs typeface="Arial"/>
              </a:rPr>
              <a:t>a</a:t>
            </a:r>
            <a:r>
              <a:rPr kumimoji="0" sz="900" b="0" i="0" u="none" strike="noStrike" kern="1200" cap="none" spc="0" normalizeH="0" baseline="0" noProof="0" dirty="0">
                <a:ln>
                  <a:noFill/>
                </a:ln>
                <a:solidFill>
                  <a:prstClr val="black"/>
                </a:solidFill>
                <a:effectLst/>
                <a:uLnTx/>
                <a:uFillTx/>
                <a:latin typeface="Arial"/>
                <a:ea typeface="+mn-ea"/>
                <a:cs typeface="Arial"/>
              </a:rPr>
              <a:t>rt dat</a:t>
            </a:r>
            <a:r>
              <a:rPr kumimoji="0" sz="900" b="0" i="0" u="none" strike="noStrike" kern="1200" cap="none" spc="4" normalizeH="0" baseline="0" noProof="0" dirty="0">
                <a:ln>
                  <a:noFill/>
                </a:ln>
                <a:solidFill>
                  <a:prstClr val="black"/>
                </a:solidFill>
                <a:effectLst/>
                <a:uLnTx/>
                <a:uFillTx/>
                <a:latin typeface="Arial"/>
                <a:ea typeface="+mn-ea"/>
                <a:cs typeface="Arial"/>
              </a:rPr>
              <a:t>e</a:t>
            </a:r>
            <a:r>
              <a:rPr kumimoji="0" sz="900" b="0" i="0" u="none" strike="noStrike" kern="1200" cap="none" spc="0" normalizeH="0" baseline="0" noProof="0" dirty="0">
                <a:ln>
                  <a:noFill/>
                </a:ln>
                <a:solidFill>
                  <a:prstClr val="black"/>
                </a:solidFill>
                <a:effectLst/>
                <a:uLnTx/>
                <a:uFillTx/>
                <a:latin typeface="Arial"/>
                <a:ea typeface="+mn-ea"/>
                <a:cs typeface="Arial"/>
              </a:rPr>
              <a:t>:</a:t>
            </a:r>
            <a:r>
              <a:rPr kumimoji="0" sz="900" b="0" i="0" u="none" strike="noStrike" kern="1200" cap="none" spc="-15"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Sept</a:t>
            </a:r>
            <a:r>
              <a:rPr kumimoji="0" sz="900" b="0" i="0" u="none" strike="noStrike" kern="1200" cap="none" spc="4" normalizeH="0" baseline="0" noProof="0" dirty="0">
                <a:ln>
                  <a:noFill/>
                </a:ln>
                <a:solidFill>
                  <a:prstClr val="black"/>
                </a:solidFill>
                <a:effectLst/>
                <a:uLnTx/>
                <a:uFillTx/>
                <a:latin typeface="Arial"/>
                <a:ea typeface="+mn-ea"/>
                <a:cs typeface="Arial"/>
              </a:rPr>
              <a:t>e</a:t>
            </a:r>
            <a:r>
              <a:rPr kumimoji="0" sz="900" b="0" i="0" u="none" strike="noStrike" kern="1200" cap="none" spc="-4" normalizeH="0" baseline="0" noProof="0" dirty="0">
                <a:ln>
                  <a:noFill/>
                </a:ln>
                <a:solidFill>
                  <a:prstClr val="black"/>
                </a:solidFill>
                <a:effectLst/>
                <a:uLnTx/>
                <a:uFillTx/>
                <a:latin typeface="Arial"/>
                <a:ea typeface="+mn-ea"/>
                <a:cs typeface="Arial"/>
              </a:rPr>
              <a:t>m</a:t>
            </a:r>
            <a:r>
              <a:rPr kumimoji="0" sz="900" b="0" i="0" u="none" strike="noStrike" kern="1200" cap="none" spc="0" normalizeH="0" baseline="0" noProof="0" dirty="0">
                <a:ln>
                  <a:noFill/>
                </a:ln>
                <a:solidFill>
                  <a:prstClr val="black"/>
                </a:solidFill>
                <a:effectLst/>
                <a:uLnTx/>
                <a:uFillTx/>
                <a:latin typeface="Arial"/>
                <a:ea typeface="+mn-ea"/>
                <a:cs typeface="Arial"/>
              </a:rPr>
              <a:t>b</a:t>
            </a:r>
            <a:r>
              <a:rPr kumimoji="0" sz="900" b="0" i="0" u="none" strike="noStrike" kern="1200" cap="none" spc="-8" normalizeH="0" baseline="0" noProof="0" dirty="0">
                <a:ln>
                  <a:noFill/>
                </a:ln>
                <a:solidFill>
                  <a:prstClr val="black"/>
                </a:solidFill>
                <a:effectLst/>
                <a:uLnTx/>
                <a:uFillTx/>
                <a:latin typeface="Arial"/>
                <a:ea typeface="+mn-ea"/>
                <a:cs typeface="Arial"/>
              </a:rPr>
              <a:t>e</a:t>
            </a:r>
            <a:r>
              <a:rPr kumimoji="0" sz="900" b="0" i="0" u="none" strike="noStrike" kern="1200" cap="none" spc="0" normalizeH="0" baseline="0" noProof="0" dirty="0">
                <a:ln>
                  <a:noFill/>
                </a:ln>
                <a:solidFill>
                  <a:prstClr val="black"/>
                </a:solidFill>
                <a:effectLst/>
                <a:uLnTx/>
                <a:uFillTx/>
                <a:latin typeface="Arial"/>
                <a:ea typeface="+mn-ea"/>
                <a:cs typeface="Arial"/>
              </a:rPr>
              <a:t>r</a:t>
            </a:r>
            <a:r>
              <a:rPr kumimoji="0" sz="900" b="0" i="0" u="none" strike="noStrike" kern="1200" cap="none" spc="-30"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2019</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9525" marR="381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Esti</a:t>
            </a:r>
            <a:r>
              <a:rPr kumimoji="0" sz="900" b="0" i="0" u="none" strike="noStrike" kern="1200" cap="none" spc="4" normalizeH="0" baseline="0" noProof="0" dirty="0">
                <a:ln>
                  <a:noFill/>
                </a:ln>
                <a:solidFill>
                  <a:prstClr val="black"/>
                </a:solidFill>
                <a:effectLst/>
                <a:uLnTx/>
                <a:uFillTx/>
                <a:latin typeface="Arial"/>
                <a:ea typeface="+mn-ea"/>
                <a:cs typeface="Arial"/>
              </a:rPr>
              <a:t>m</a:t>
            </a:r>
            <a:r>
              <a:rPr kumimoji="0" sz="900" b="0" i="0" u="none" strike="noStrike" kern="1200" cap="none" spc="0" normalizeH="0" baseline="0" noProof="0" dirty="0">
                <a:ln>
                  <a:noFill/>
                </a:ln>
                <a:solidFill>
                  <a:prstClr val="black"/>
                </a:solidFill>
                <a:effectLst/>
                <a:uLnTx/>
                <a:uFillTx/>
                <a:latin typeface="Arial"/>
                <a:ea typeface="+mn-ea"/>
                <a:cs typeface="Arial"/>
              </a:rPr>
              <a:t>at</a:t>
            </a:r>
            <a:r>
              <a:rPr kumimoji="0" sz="900" b="0" i="0" u="none" strike="noStrike" kern="1200" cap="none" spc="4" normalizeH="0" baseline="0" noProof="0" dirty="0">
                <a:ln>
                  <a:noFill/>
                </a:ln>
                <a:solidFill>
                  <a:prstClr val="black"/>
                </a:solidFill>
                <a:effectLst/>
                <a:uLnTx/>
                <a:uFillTx/>
                <a:latin typeface="Arial"/>
                <a:ea typeface="+mn-ea"/>
                <a:cs typeface="Arial"/>
              </a:rPr>
              <a:t>e</a:t>
            </a:r>
            <a:r>
              <a:rPr kumimoji="0" sz="900" b="0" i="0" u="none" strike="noStrike" kern="1200" cap="none" spc="0" normalizeH="0" baseline="0" noProof="0" dirty="0">
                <a:ln>
                  <a:noFill/>
                </a:ln>
                <a:solidFill>
                  <a:prstClr val="black"/>
                </a:solidFill>
                <a:effectLst/>
                <a:uLnTx/>
                <a:uFillTx/>
                <a:latin typeface="Arial"/>
                <a:ea typeface="+mn-ea"/>
                <a:cs typeface="Arial"/>
              </a:rPr>
              <a:t>d</a:t>
            </a:r>
            <a:r>
              <a:rPr kumimoji="0" sz="900" b="0" i="0" u="none" strike="noStrike" kern="1200" cap="none" spc="-23"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st</a:t>
            </a:r>
            <a:r>
              <a:rPr kumimoji="0" sz="900" b="0" i="0" u="none" strike="noStrike" kern="1200" cap="none" spc="4" normalizeH="0" baseline="0" noProof="0" dirty="0">
                <a:ln>
                  <a:noFill/>
                </a:ln>
                <a:solidFill>
                  <a:prstClr val="black"/>
                </a:solidFill>
                <a:effectLst/>
                <a:uLnTx/>
                <a:uFillTx/>
                <a:latin typeface="Arial"/>
                <a:ea typeface="+mn-ea"/>
                <a:cs typeface="Arial"/>
              </a:rPr>
              <a:t>u</a:t>
            </a:r>
            <a:r>
              <a:rPr kumimoji="0" sz="900" b="0" i="0" u="none" strike="noStrike" kern="1200" cap="none" spc="0" normalizeH="0" baseline="0" noProof="0" dirty="0">
                <a:ln>
                  <a:noFill/>
                </a:ln>
                <a:solidFill>
                  <a:prstClr val="black"/>
                </a:solidFill>
                <a:effectLst/>
                <a:uLnTx/>
                <a:uFillTx/>
                <a:latin typeface="Arial"/>
                <a:ea typeface="+mn-ea"/>
                <a:cs typeface="Arial"/>
              </a:rPr>
              <a:t>dy</a:t>
            </a:r>
            <a:r>
              <a:rPr kumimoji="0" sz="900" b="0" i="0" u="none" strike="noStrike" kern="1200" cap="none" spc="-11"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c</a:t>
            </a:r>
            <a:r>
              <a:rPr kumimoji="0" sz="900" b="0" i="0" u="none" strike="noStrike" kern="1200" cap="none" spc="4" normalizeH="0" baseline="0" noProof="0" dirty="0">
                <a:ln>
                  <a:noFill/>
                </a:ln>
                <a:solidFill>
                  <a:prstClr val="black"/>
                </a:solidFill>
                <a:effectLst/>
                <a:uLnTx/>
                <a:uFillTx/>
                <a:latin typeface="Arial"/>
                <a:ea typeface="+mn-ea"/>
                <a:cs typeface="Arial"/>
              </a:rPr>
              <a:t>om</a:t>
            </a:r>
            <a:r>
              <a:rPr kumimoji="0" sz="900" b="0" i="0" u="none" strike="noStrike" kern="1200" cap="none" spc="0" normalizeH="0" baseline="0" noProof="0" dirty="0">
                <a:ln>
                  <a:noFill/>
                </a:ln>
                <a:solidFill>
                  <a:prstClr val="black"/>
                </a:solidFill>
                <a:effectLst/>
                <a:uLnTx/>
                <a:uFillTx/>
                <a:latin typeface="Arial"/>
                <a:ea typeface="+mn-ea"/>
                <a:cs typeface="Arial"/>
              </a:rPr>
              <a:t>pl</a:t>
            </a:r>
            <a:r>
              <a:rPr kumimoji="0" sz="900" b="0" i="0" u="none" strike="noStrike" kern="1200" cap="none" spc="-8" normalizeH="0" baseline="0" noProof="0" dirty="0">
                <a:ln>
                  <a:noFill/>
                </a:ln>
                <a:solidFill>
                  <a:prstClr val="black"/>
                </a:solidFill>
                <a:effectLst/>
                <a:uLnTx/>
                <a:uFillTx/>
                <a:latin typeface="Arial"/>
                <a:ea typeface="+mn-ea"/>
                <a:cs typeface="Arial"/>
              </a:rPr>
              <a:t>e</a:t>
            </a:r>
            <a:r>
              <a:rPr kumimoji="0" sz="900" b="0" i="0" u="none" strike="noStrike" kern="1200" cap="none" spc="0" normalizeH="0" baseline="0" noProof="0" dirty="0">
                <a:ln>
                  <a:noFill/>
                </a:ln>
                <a:solidFill>
                  <a:prstClr val="black"/>
                </a:solidFill>
                <a:effectLst/>
                <a:uLnTx/>
                <a:uFillTx/>
                <a:latin typeface="Arial"/>
                <a:ea typeface="+mn-ea"/>
                <a:cs typeface="Arial"/>
              </a:rPr>
              <a:t>tion</a:t>
            </a:r>
            <a:r>
              <a:rPr kumimoji="0" sz="900" b="0" i="0" u="none" strike="noStrike" kern="1200" cap="none" spc="-34"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dat</a:t>
            </a:r>
            <a:r>
              <a:rPr kumimoji="0" sz="900" b="0" i="0" u="none" strike="noStrike" kern="1200" cap="none" spc="4" normalizeH="0" baseline="0" noProof="0" dirty="0">
                <a:ln>
                  <a:noFill/>
                </a:ln>
                <a:solidFill>
                  <a:prstClr val="black"/>
                </a:solidFill>
                <a:effectLst/>
                <a:uLnTx/>
                <a:uFillTx/>
                <a:latin typeface="Arial"/>
                <a:ea typeface="+mn-ea"/>
                <a:cs typeface="Arial"/>
              </a:rPr>
              <a:t>e</a:t>
            </a:r>
            <a:r>
              <a:rPr kumimoji="0" sz="900" b="0" i="0" u="none" strike="noStrike" kern="1200" cap="none" spc="0" normalizeH="0" baseline="0" noProof="0" dirty="0">
                <a:ln>
                  <a:noFill/>
                </a:ln>
                <a:solidFill>
                  <a:prstClr val="black"/>
                </a:solidFill>
                <a:effectLst/>
                <a:uLnTx/>
                <a:uFillTx/>
                <a:latin typeface="Arial"/>
                <a:ea typeface="+mn-ea"/>
                <a:cs typeface="Arial"/>
              </a:rPr>
              <a:t>:</a:t>
            </a:r>
            <a:r>
              <a:rPr kumimoji="0" sz="900" b="0" i="0" u="none" strike="noStrike" kern="1200" cap="none" spc="-15"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Sept</a:t>
            </a:r>
            <a:r>
              <a:rPr kumimoji="0" sz="900" b="0" i="0" u="none" strike="noStrike" kern="1200" cap="none" spc="4" normalizeH="0" baseline="0" noProof="0" dirty="0">
                <a:ln>
                  <a:noFill/>
                </a:ln>
                <a:solidFill>
                  <a:prstClr val="black"/>
                </a:solidFill>
                <a:effectLst/>
                <a:uLnTx/>
                <a:uFillTx/>
                <a:latin typeface="Arial"/>
                <a:ea typeface="+mn-ea"/>
                <a:cs typeface="Arial"/>
              </a:rPr>
              <a:t>em</a:t>
            </a:r>
            <a:r>
              <a:rPr kumimoji="0" sz="900" b="0" i="0" u="none" strike="noStrike" kern="1200" cap="none" spc="-8" normalizeH="0" baseline="0" noProof="0" dirty="0">
                <a:ln>
                  <a:noFill/>
                </a:ln>
                <a:solidFill>
                  <a:prstClr val="black"/>
                </a:solidFill>
                <a:effectLst/>
                <a:uLnTx/>
                <a:uFillTx/>
                <a:latin typeface="Arial"/>
                <a:ea typeface="+mn-ea"/>
                <a:cs typeface="Arial"/>
              </a:rPr>
              <a:t>be</a:t>
            </a:r>
            <a:r>
              <a:rPr kumimoji="0" sz="900" b="0" i="0" u="none" strike="noStrike" kern="1200" cap="none" spc="0" normalizeH="0" baseline="0" noProof="0" dirty="0">
                <a:ln>
                  <a:noFill/>
                </a:ln>
                <a:solidFill>
                  <a:prstClr val="black"/>
                </a:solidFill>
                <a:effectLst/>
                <a:uLnTx/>
                <a:uFillTx/>
                <a:latin typeface="Arial"/>
                <a:ea typeface="+mn-ea"/>
                <a:cs typeface="Arial"/>
              </a:rPr>
              <a:t>r</a:t>
            </a:r>
            <a:r>
              <a:rPr kumimoji="0" sz="900" b="0" i="0" u="none" strike="noStrike" kern="1200" cap="none" spc="-23"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2023 </a:t>
            </a:r>
            <a:r>
              <a:rPr kumimoji="0" sz="900" b="1" i="0" u="none" strike="noStrike" kern="1200" cap="none" spc="0" normalizeH="0" baseline="0" noProof="0" dirty="0">
                <a:ln>
                  <a:noFill/>
                </a:ln>
                <a:solidFill>
                  <a:prstClr val="black"/>
                </a:solidFill>
                <a:effectLst/>
                <a:uLnTx/>
                <a:uFillTx/>
                <a:latin typeface="Arial"/>
                <a:ea typeface="+mn-ea"/>
                <a:cs typeface="Arial"/>
              </a:rPr>
              <a:t>Estimated</a:t>
            </a:r>
            <a:r>
              <a:rPr kumimoji="0" sz="900" b="1" i="0" u="none" strike="noStrike" kern="1200" cap="none" spc="-19" normalizeH="0" baseline="0" noProof="0" dirty="0">
                <a:ln>
                  <a:noFill/>
                </a:ln>
                <a:solidFill>
                  <a:prstClr val="black"/>
                </a:solidFill>
                <a:effectLst/>
                <a:uLnTx/>
                <a:uFillTx/>
                <a:latin typeface="Arial"/>
                <a:ea typeface="+mn-ea"/>
                <a:cs typeface="Arial"/>
              </a:rPr>
              <a:t> </a:t>
            </a:r>
            <a:r>
              <a:rPr kumimoji="0" sz="900" b="1" i="0" u="none" strike="noStrike" kern="1200" cap="none" spc="0" normalizeH="0" baseline="0" noProof="0" dirty="0">
                <a:ln>
                  <a:noFill/>
                </a:ln>
                <a:solidFill>
                  <a:prstClr val="black"/>
                </a:solidFill>
                <a:effectLst/>
                <a:uLnTx/>
                <a:uFillTx/>
                <a:latin typeface="Arial"/>
                <a:ea typeface="+mn-ea"/>
                <a:cs typeface="Arial"/>
              </a:rPr>
              <a:t>prim</a:t>
            </a:r>
            <a:r>
              <a:rPr kumimoji="0" sz="900" b="1" i="0" u="none" strike="noStrike" kern="1200" cap="none" spc="4" normalizeH="0" baseline="0" noProof="0" dirty="0">
                <a:ln>
                  <a:noFill/>
                </a:ln>
                <a:solidFill>
                  <a:prstClr val="black"/>
                </a:solidFill>
                <a:effectLst/>
                <a:uLnTx/>
                <a:uFillTx/>
                <a:latin typeface="Arial"/>
                <a:ea typeface="+mn-ea"/>
                <a:cs typeface="Arial"/>
              </a:rPr>
              <a:t>a</a:t>
            </a:r>
            <a:r>
              <a:rPr kumimoji="0" sz="900" b="1" i="0" u="none" strike="noStrike" kern="1200" cap="none" spc="0" normalizeH="0" baseline="0" noProof="0" dirty="0">
                <a:ln>
                  <a:noFill/>
                </a:ln>
                <a:solidFill>
                  <a:prstClr val="black"/>
                </a:solidFill>
                <a:effectLst/>
                <a:uLnTx/>
                <a:uFillTx/>
                <a:latin typeface="Arial"/>
                <a:ea typeface="+mn-ea"/>
                <a:cs typeface="Arial"/>
              </a:rPr>
              <a:t>ry</a:t>
            </a:r>
            <a:r>
              <a:rPr kumimoji="0" sz="900" b="1" i="0" u="none" strike="noStrike" kern="1200" cap="none" spc="-15" normalizeH="0" baseline="0" noProof="0" dirty="0">
                <a:ln>
                  <a:noFill/>
                </a:ln>
                <a:solidFill>
                  <a:prstClr val="black"/>
                </a:solidFill>
                <a:effectLst/>
                <a:uLnTx/>
                <a:uFillTx/>
                <a:latin typeface="Arial"/>
                <a:ea typeface="+mn-ea"/>
                <a:cs typeface="Arial"/>
              </a:rPr>
              <a:t> </a:t>
            </a:r>
            <a:r>
              <a:rPr kumimoji="0" sz="900" b="1" i="0" u="none" strike="noStrike" kern="1200" cap="none" spc="0" normalizeH="0" baseline="0" noProof="0" dirty="0">
                <a:ln>
                  <a:noFill/>
                </a:ln>
                <a:solidFill>
                  <a:prstClr val="black"/>
                </a:solidFill>
                <a:effectLst/>
                <a:uLnTx/>
                <a:uFillTx/>
                <a:latin typeface="Arial"/>
                <a:ea typeface="+mn-ea"/>
                <a:cs typeface="Arial"/>
              </a:rPr>
              <a:t>completion date:</a:t>
            </a:r>
            <a:r>
              <a:rPr kumimoji="0" sz="900" b="1" i="0" u="none" strike="noStrike" kern="1200" cap="none" spc="8"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Sept</a:t>
            </a:r>
            <a:r>
              <a:rPr kumimoji="0" sz="900" b="0" i="0" u="none" strike="noStrike" kern="1200" cap="none" spc="4" normalizeH="0" baseline="0" noProof="0" dirty="0">
                <a:ln>
                  <a:noFill/>
                </a:ln>
                <a:solidFill>
                  <a:prstClr val="black"/>
                </a:solidFill>
                <a:effectLst/>
                <a:uLnTx/>
                <a:uFillTx/>
                <a:latin typeface="Arial"/>
                <a:ea typeface="+mn-ea"/>
                <a:cs typeface="Arial"/>
              </a:rPr>
              <a:t>em</a:t>
            </a:r>
            <a:r>
              <a:rPr kumimoji="0" sz="900" b="0" i="0" u="none" strike="noStrike" kern="1200" cap="none" spc="-8" normalizeH="0" baseline="0" noProof="0" dirty="0">
                <a:ln>
                  <a:noFill/>
                </a:ln>
                <a:solidFill>
                  <a:prstClr val="black"/>
                </a:solidFill>
                <a:effectLst/>
                <a:uLnTx/>
                <a:uFillTx/>
                <a:latin typeface="Arial"/>
                <a:ea typeface="+mn-ea"/>
                <a:cs typeface="Arial"/>
              </a:rPr>
              <a:t>be</a:t>
            </a:r>
            <a:r>
              <a:rPr kumimoji="0" sz="900" b="0" i="0" u="none" strike="noStrike" kern="1200" cap="none" spc="0" normalizeH="0" baseline="0" noProof="0" dirty="0">
                <a:ln>
                  <a:noFill/>
                </a:ln>
                <a:solidFill>
                  <a:prstClr val="black"/>
                </a:solidFill>
                <a:effectLst/>
                <a:uLnTx/>
                <a:uFillTx/>
                <a:latin typeface="Arial"/>
                <a:ea typeface="+mn-ea"/>
                <a:cs typeface="Arial"/>
              </a:rPr>
              <a:t>r</a:t>
            </a:r>
            <a:r>
              <a:rPr kumimoji="0" sz="900" b="0" i="0" u="none" strike="noStrike" kern="1200" cap="none" spc="-23"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2023 St</a:t>
            </a:r>
            <a:r>
              <a:rPr kumimoji="0" sz="900" b="0" i="0" u="none" strike="noStrike" kern="1200" cap="none" spc="4" normalizeH="0" baseline="0" noProof="0" dirty="0">
                <a:ln>
                  <a:noFill/>
                </a:ln>
                <a:solidFill>
                  <a:prstClr val="black"/>
                </a:solidFill>
                <a:effectLst/>
                <a:uLnTx/>
                <a:uFillTx/>
                <a:latin typeface="Arial"/>
                <a:ea typeface="+mn-ea"/>
                <a:cs typeface="Arial"/>
              </a:rPr>
              <a:t>a</a:t>
            </a:r>
            <a:r>
              <a:rPr kumimoji="0" sz="900" b="0" i="0" u="none" strike="noStrike" kern="1200" cap="none" spc="0" normalizeH="0" baseline="0" noProof="0" dirty="0">
                <a:ln>
                  <a:noFill/>
                </a:ln>
                <a:solidFill>
                  <a:prstClr val="black"/>
                </a:solidFill>
                <a:effectLst/>
                <a:uLnTx/>
                <a:uFillTx/>
                <a:latin typeface="Arial"/>
                <a:ea typeface="+mn-ea"/>
                <a:cs typeface="Arial"/>
              </a:rPr>
              <a:t>t</a:t>
            </a:r>
            <a:r>
              <a:rPr kumimoji="0" sz="900" b="0" i="0" u="none" strike="noStrike" kern="1200" cap="none" spc="4" normalizeH="0" baseline="0" noProof="0" dirty="0">
                <a:ln>
                  <a:noFill/>
                </a:ln>
                <a:solidFill>
                  <a:prstClr val="black"/>
                </a:solidFill>
                <a:effectLst/>
                <a:uLnTx/>
                <a:uFillTx/>
                <a:latin typeface="Arial"/>
                <a:ea typeface="+mn-ea"/>
                <a:cs typeface="Arial"/>
              </a:rPr>
              <a:t>u</a:t>
            </a:r>
            <a:r>
              <a:rPr kumimoji="0" sz="900" b="0" i="0" u="none" strike="noStrike" kern="1200" cap="none" spc="0" normalizeH="0" baseline="0" noProof="0" dirty="0">
                <a:ln>
                  <a:noFill/>
                </a:ln>
                <a:solidFill>
                  <a:prstClr val="black"/>
                </a:solidFill>
                <a:effectLst/>
                <a:uLnTx/>
                <a:uFillTx/>
                <a:latin typeface="Arial"/>
                <a:ea typeface="+mn-ea"/>
                <a:cs typeface="Arial"/>
              </a:rPr>
              <a:t>s:</a:t>
            </a:r>
            <a:r>
              <a:rPr kumimoji="0" sz="900" b="0" i="0" u="none" strike="noStrike" kern="1200" cap="none" spc="-8"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Recruiting</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9525"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St</a:t>
            </a:r>
            <a:r>
              <a:rPr kumimoji="0" sz="900" b="0" i="0" u="none" strike="noStrike" kern="1200" cap="none" spc="4" normalizeH="0" baseline="0" noProof="0" dirty="0">
                <a:ln>
                  <a:noFill/>
                </a:ln>
                <a:solidFill>
                  <a:prstClr val="black"/>
                </a:solidFill>
                <a:effectLst/>
                <a:uLnTx/>
                <a:uFillTx/>
                <a:latin typeface="Arial"/>
                <a:ea typeface="+mn-ea"/>
                <a:cs typeface="Arial"/>
              </a:rPr>
              <a:t>u</a:t>
            </a:r>
            <a:r>
              <a:rPr kumimoji="0" sz="900" b="0" i="0" u="none" strike="noStrike" kern="1200" cap="none" spc="0" normalizeH="0" baseline="0" noProof="0" dirty="0">
                <a:ln>
                  <a:noFill/>
                </a:ln>
                <a:solidFill>
                  <a:prstClr val="black"/>
                </a:solidFill>
                <a:effectLst/>
                <a:uLnTx/>
                <a:uFillTx/>
                <a:latin typeface="Arial"/>
                <a:ea typeface="+mn-ea"/>
                <a:cs typeface="Arial"/>
              </a:rPr>
              <a:t>dy</a:t>
            </a:r>
            <a:r>
              <a:rPr kumimoji="0" sz="900" b="0" i="0" u="none" strike="noStrike" kern="1200" cap="none" spc="-19"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sponsor:</a:t>
            </a:r>
            <a:r>
              <a:rPr kumimoji="0" sz="900" b="0" i="0" u="none" strike="noStrike" kern="1200" cap="none" spc="-19" normalizeH="0" baseline="0" noProof="0" dirty="0">
                <a:ln>
                  <a:noFill/>
                </a:ln>
                <a:solidFill>
                  <a:prstClr val="black"/>
                </a:solidFill>
                <a:effectLst/>
                <a:uLnTx/>
                <a:uFillTx/>
                <a:latin typeface="Arial"/>
                <a:ea typeface="+mn-ea"/>
                <a:cs typeface="Arial"/>
              </a:rPr>
              <a:t> </a:t>
            </a:r>
            <a:r>
              <a:rPr kumimoji="0" sz="900" b="0" i="0" u="none" strike="noStrike" kern="1200" cap="none" spc="0" normalizeH="0" baseline="0" noProof="0" dirty="0">
                <a:ln>
                  <a:noFill/>
                </a:ln>
                <a:solidFill>
                  <a:prstClr val="black"/>
                </a:solidFill>
                <a:effectLst/>
                <a:uLnTx/>
                <a:uFillTx/>
                <a:latin typeface="Arial"/>
                <a:ea typeface="+mn-ea"/>
                <a:cs typeface="Arial"/>
              </a:rPr>
              <a:t>Br</a:t>
            </a:r>
            <a:r>
              <a:rPr kumimoji="0" sz="900" b="0" i="0" u="none" strike="noStrike" kern="1200" cap="none" spc="-8" normalizeH="0" baseline="0" noProof="0" dirty="0">
                <a:ln>
                  <a:noFill/>
                </a:ln>
                <a:solidFill>
                  <a:prstClr val="black"/>
                </a:solidFill>
                <a:effectLst/>
                <a:uLnTx/>
                <a:uFillTx/>
                <a:latin typeface="Arial"/>
                <a:ea typeface="+mn-ea"/>
                <a:cs typeface="Arial"/>
              </a:rPr>
              <a:t>i</a:t>
            </a:r>
            <a:r>
              <a:rPr kumimoji="0" sz="900" b="0" i="0" u="none" strike="noStrike" kern="1200" cap="none" spc="0" normalizeH="0" baseline="0" noProof="0" dirty="0">
                <a:ln>
                  <a:noFill/>
                </a:ln>
                <a:solidFill>
                  <a:prstClr val="black"/>
                </a:solidFill>
                <a:effectLst/>
                <a:uLnTx/>
                <a:uFillTx/>
                <a:latin typeface="Arial"/>
                <a:ea typeface="+mn-ea"/>
                <a:cs typeface="Arial"/>
              </a:rPr>
              <a:t>st</a:t>
            </a:r>
            <a:r>
              <a:rPr kumimoji="0" sz="900" b="0" i="0" u="none" strike="noStrike" kern="1200" cap="none" spc="4" normalizeH="0" baseline="0" noProof="0" dirty="0">
                <a:ln>
                  <a:noFill/>
                </a:ln>
                <a:solidFill>
                  <a:prstClr val="black"/>
                </a:solidFill>
                <a:effectLst/>
                <a:uLnTx/>
                <a:uFillTx/>
                <a:latin typeface="Arial"/>
                <a:ea typeface="+mn-ea"/>
                <a:cs typeface="Arial"/>
              </a:rPr>
              <a:t>ol</a:t>
            </a:r>
            <a:r>
              <a:rPr kumimoji="0" sz="900" b="0" i="0" u="none" strike="noStrike" kern="1200" cap="none" spc="-4" normalizeH="0" baseline="0" noProof="0" dirty="0">
                <a:ln>
                  <a:noFill/>
                </a:ln>
                <a:solidFill>
                  <a:prstClr val="black"/>
                </a:solidFill>
                <a:effectLst/>
                <a:uLnTx/>
                <a:uFillTx/>
                <a:latin typeface="Arial"/>
                <a:ea typeface="+mn-ea"/>
                <a:cs typeface="Arial"/>
              </a:rPr>
              <a:t>-M</a:t>
            </a:r>
            <a:r>
              <a:rPr kumimoji="0" sz="900" b="0" i="0" u="none" strike="noStrike" kern="1200" cap="none" spc="-11" normalizeH="0" baseline="0" noProof="0" dirty="0">
                <a:ln>
                  <a:noFill/>
                </a:ln>
                <a:solidFill>
                  <a:prstClr val="black"/>
                </a:solidFill>
                <a:effectLst/>
                <a:uLnTx/>
                <a:uFillTx/>
                <a:latin typeface="Arial"/>
                <a:ea typeface="+mn-ea"/>
                <a:cs typeface="Arial"/>
              </a:rPr>
              <a:t>y</a:t>
            </a:r>
            <a:r>
              <a:rPr kumimoji="0" sz="900" b="0" i="0" u="none" strike="noStrike" kern="1200" cap="none" spc="0" normalizeH="0" baseline="0" noProof="0" dirty="0">
                <a:ln>
                  <a:noFill/>
                </a:ln>
                <a:solidFill>
                  <a:prstClr val="black"/>
                </a:solidFill>
                <a:effectLst/>
                <a:uLnTx/>
                <a:uFillTx/>
                <a:latin typeface="Arial"/>
                <a:ea typeface="+mn-ea"/>
                <a:cs typeface="Arial"/>
              </a:rPr>
              <a:t>ers S</a:t>
            </a:r>
            <a:r>
              <a:rPr kumimoji="0" sz="900" b="0" i="0" u="none" strike="noStrike" kern="1200" cap="none" spc="-4" normalizeH="0" baseline="0" noProof="0" dirty="0">
                <a:ln>
                  <a:noFill/>
                </a:ln>
                <a:solidFill>
                  <a:prstClr val="black"/>
                </a:solidFill>
                <a:effectLst/>
                <a:uLnTx/>
                <a:uFillTx/>
                <a:latin typeface="Arial"/>
                <a:ea typeface="+mn-ea"/>
                <a:cs typeface="Arial"/>
              </a:rPr>
              <a:t>q</a:t>
            </a:r>
            <a:r>
              <a:rPr kumimoji="0" sz="900" b="0" i="0" u="none" strike="noStrike" kern="1200" cap="none" spc="0" normalizeH="0" baseline="0" noProof="0" dirty="0">
                <a:ln>
                  <a:noFill/>
                </a:ln>
                <a:solidFill>
                  <a:prstClr val="black"/>
                </a:solidFill>
                <a:effectLst/>
                <a:uLnTx/>
                <a:uFillTx/>
                <a:latin typeface="Arial"/>
                <a:ea typeface="+mn-ea"/>
                <a:cs typeface="Arial"/>
              </a:rPr>
              <a:t>uibb</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p:nvPr/>
        </p:nvSpPr>
        <p:spPr>
          <a:xfrm>
            <a:off x="4555235" y="2433446"/>
            <a:ext cx="1508760" cy="548640"/>
          </a:xfrm>
          <a:custGeom>
            <a:avLst/>
            <a:gdLst/>
            <a:ahLst/>
            <a:cxnLst/>
            <a:rect l="l" t="t" r="r" b="b"/>
            <a:pathLst>
              <a:path w="2011679" h="731519">
                <a:moveTo>
                  <a:pt x="1889760" y="0"/>
                </a:moveTo>
                <a:lnTo>
                  <a:pt x="113418" y="292"/>
                </a:lnTo>
                <a:lnTo>
                  <a:pt x="72135" y="10602"/>
                </a:lnTo>
                <a:lnTo>
                  <a:pt x="37808" y="33678"/>
                </a:lnTo>
                <a:lnTo>
                  <a:pt x="13149" y="66804"/>
                </a:lnTo>
                <a:lnTo>
                  <a:pt x="872" y="107269"/>
                </a:lnTo>
                <a:lnTo>
                  <a:pt x="0" y="121919"/>
                </a:lnTo>
                <a:lnTo>
                  <a:pt x="292" y="618101"/>
                </a:lnTo>
                <a:lnTo>
                  <a:pt x="10602" y="659384"/>
                </a:lnTo>
                <a:lnTo>
                  <a:pt x="33678" y="693711"/>
                </a:lnTo>
                <a:lnTo>
                  <a:pt x="66804" y="718370"/>
                </a:lnTo>
                <a:lnTo>
                  <a:pt x="107269" y="730647"/>
                </a:lnTo>
                <a:lnTo>
                  <a:pt x="121919" y="731519"/>
                </a:lnTo>
                <a:lnTo>
                  <a:pt x="1898261" y="731227"/>
                </a:lnTo>
                <a:lnTo>
                  <a:pt x="1939544" y="720917"/>
                </a:lnTo>
                <a:lnTo>
                  <a:pt x="1973871" y="697841"/>
                </a:lnTo>
                <a:lnTo>
                  <a:pt x="1998530" y="664715"/>
                </a:lnTo>
                <a:lnTo>
                  <a:pt x="2010807" y="624250"/>
                </a:lnTo>
                <a:lnTo>
                  <a:pt x="2011679" y="609600"/>
                </a:lnTo>
                <a:lnTo>
                  <a:pt x="2011387" y="113418"/>
                </a:lnTo>
                <a:lnTo>
                  <a:pt x="2001077" y="72135"/>
                </a:lnTo>
                <a:lnTo>
                  <a:pt x="1978001" y="37808"/>
                </a:lnTo>
                <a:lnTo>
                  <a:pt x="1944875" y="13149"/>
                </a:lnTo>
                <a:lnTo>
                  <a:pt x="1904410" y="872"/>
                </a:lnTo>
                <a:lnTo>
                  <a:pt x="1889760" y="0"/>
                </a:lnTo>
                <a:close/>
              </a:path>
            </a:pathLst>
          </a:custGeom>
          <a:solidFill>
            <a:srgbClr val="37A04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4903280" y="2559685"/>
            <a:ext cx="813911" cy="282129"/>
          </a:xfrm>
          <a:prstGeom prst="rect">
            <a:avLst/>
          </a:prstGeom>
        </p:spPr>
        <p:txBody>
          <a:bodyPr vert="horz" wrap="square" lIns="0" tIns="0" rIns="0" bIns="0" rtlCol="0">
            <a:spAutoFit/>
          </a:bodyPr>
          <a:lstStyle/>
          <a:p>
            <a:pPr marL="52864" marR="3810" lvl="0" indent="-43814" algn="l" defTabSz="914400" rtl="0" eaLnBrk="1" fontAlgn="auto" latinLnBrk="0" hangingPunct="1">
              <a:lnSpc>
                <a:spcPts val="1133"/>
              </a:lnSpc>
              <a:spcBef>
                <a:spcPts val="0"/>
              </a:spcBef>
              <a:spcAft>
                <a:spcPts val="0"/>
              </a:spcAft>
              <a:buClrTx/>
              <a:buSzTx/>
              <a:buFontTx/>
              <a:buNone/>
              <a:tabLst/>
              <a:defRPr/>
            </a:pPr>
            <a:r>
              <a:rPr kumimoji="0" sz="1050" b="1" i="0" u="none" strike="noStrike" kern="1200" cap="none" spc="-8" normalizeH="0" baseline="0" noProof="0" dirty="0">
                <a:ln>
                  <a:noFill/>
                </a:ln>
                <a:solidFill>
                  <a:srgbClr val="FFFFFF"/>
                </a:solidFill>
                <a:effectLst/>
                <a:uLnTx/>
                <a:uFillTx/>
                <a:latin typeface="Arial"/>
                <a:ea typeface="+mn-ea"/>
                <a:cs typeface="Arial"/>
              </a:rPr>
              <a:t>N</a:t>
            </a:r>
            <a:r>
              <a:rPr kumimoji="0" sz="1050" b="1" i="0" u="none" strike="noStrike" kern="1200" cap="none" spc="0" normalizeH="0" baseline="0" noProof="0" dirty="0">
                <a:ln>
                  <a:noFill/>
                </a:ln>
                <a:solidFill>
                  <a:srgbClr val="FFFFFF"/>
                </a:solidFill>
                <a:effectLst/>
                <a:uLnTx/>
                <a:uFillTx/>
                <a:latin typeface="Arial"/>
                <a:ea typeface="+mn-ea"/>
                <a:cs typeface="Arial"/>
              </a:rPr>
              <a:t>i</a:t>
            </a:r>
            <a:r>
              <a:rPr kumimoji="0" sz="1050" b="1" i="0" u="none" strike="noStrike" kern="1200" cap="none" spc="-11" normalizeH="0" baseline="0" noProof="0" dirty="0">
                <a:ln>
                  <a:noFill/>
                </a:ln>
                <a:solidFill>
                  <a:srgbClr val="FFFFFF"/>
                </a:solidFill>
                <a:effectLst/>
                <a:uLnTx/>
                <a:uFillTx/>
                <a:latin typeface="Arial"/>
                <a:ea typeface="+mn-ea"/>
                <a:cs typeface="Arial"/>
              </a:rPr>
              <a:t>v</a:t>
            </a:r>
            <a:r>
              <a:rPr kumimoji="0" sz="1050" b="1" i="0" u="none" strike="noStrike" kern="1200" cap="none" spc="-8" normalizeH="0" baseline="0" noProof="0" dirty="0">
                <a:ln>
                  <a:noFill/>
                </a:ln>
                <a:solidFill>
                  <a:srgbClr val="FFFFFF"/>
                </a:solidFill>
                <a:effectLst/>
                <a:uLnTx/>
                <a:uFillTx/>
                <a:latin typeface="Arial"/>
                <a:ea typeface="+mn-ea"/>
                <a:cs typeface="Arial"/>
              </a:rPr>
              <a:t>o</a:t>
            </a:r>
            <a:r>
              <a:rPr kumimoji="0" sz="1050" b="1" i="0" u="none" strike="noStrike" kern="1200" cap="none" spc="0" normalizeH="0" baseline="0" noProof="0" dirty="0">
                <a:ln>
                  <a:noFill/>
                </a:ln>
                <a:solidFill>
                  <a:srgbClr val="FFFFFF"/>
                </a:solidFill>
                <a:effectLst/>
                <a:uLnTx/>
                <a:uFillTx/>
                <a:latin typeface="Arial"/>
                <a:ea typeface="+mn-ea"/>
                <a:cs typeface="Arial"/>
              </a:rPr>
              <a:t>l</a:t>
            </a:r>
            <a:r>
              <a:rPr kumimoji="0" sz="1050" b="1" i="0" u="none" strike="noStrike" kern="1200" cap="none" spc="-8" normalizeH="0" baseline="0" noProof="0" dirty="0">
                <a:ln>
                  <a:noFill/>
                </a:ln>
                <a:solidFill>
                  <a:srgbClr val="FFFFFF"/>
                </a:solidFill>
                <a:effectLst/>
                <a:uLnTx/>
                <a:uFillTx/>
                <a:latin typeface="Arial"/>
                <a:ea typeface="+mn-ea"/>
                <a:cs typeface="Arial"/>
              </a:rPr>
              <a:t>u</a:t>
            </a:r>
            <a:r>
              <a:rPr kumimoji="0" sz="1050" b="1" i="0" u="none" strike="noStrike" kern="1200" cap="none" spc="0" normalizeH="0" baseline="0" noProof="0" dirty="0">
                <a:ln>
                  <a:noFill/>
                </a:ln>
                <a:solidFill>
                  <a:srgbClr val="FFFFFF"/>
                </a:solidFill>
                <a:effectLst/>
                <a:uLnTx/>
                <a:uFillTx/>
                <a:latin typeface="Arial"/>
                <a:ea typeface="+mn-ea"/>
                <a:cs typeface="Arial"/>
              </a:rPr>
              <a:t>mab</a:t>
            </a:r>
            <a:r>
              <a:rPr kumimoji="0" sz="1050" b="1" i="0" u="none" strike="noStrike" kern="1200" cap="none" spc="-19" normalizeH="0" baseline="0" noProof="0" dirty="0">
                <a:ln>
                  <a:noFill/>
                </a:ln>
                <a:solidFill>
                  <a:srgbClr val="FFFFFF"/>
                </a:solidFill>
                <a:effectLst/>
                <a:uLnTx/>
                <a:uFillTx/>
                <a:latin typeface="Arial"/>
                <a:ea typeface="+mn-ea"/>
                <a:cs typeface="Arial"/>
              </a:rPr>
              <a:t> </a:t>
            </a:r>
            <a:r>
              <a:rPr kumimoji="0" sz="1050" b="1" i="0" u="none" strike="noStrike" kern="1200" cap="none" spc="0" normalizeH="0" baseline="0" noProof="0" dirty="0">
                <a:ln>
                  <a:noFill/>
                </a:ln>
                <a:solidFill>
                  <a:srgbClr val="FFFFFF"/>
                </a:solidFill>
                <a:effectLst/>
                <a:uLnTx/>
                <a:uFillTx/>
                <a:latin typeface="Arial"/>
                <a:ea typeface="+mn-ea"/>
                <a:cs typeface="Arial"/>
              </a:rPr>
              <a:t>+ I</a:t>
            </a:r>
            <a:r>
              <a:rPr kumimoji="0" sz="1050" b="1" i="0" u="none" strike="noStrike" kern="1200" cap="none" spc="-8" normalizeH="0" baseline="0" noProof="0" dirty="0">
                <a:ln>
                  <a:noFill/>
                </a:ln>
                <a:solidFill>
                  <a:srgbClr val="FFFFFF"/>
                </a:solidFill>
                <a:effectLst/>
                <a:uLnTx/>
                <a:uFillTx/>
                <a:latin typeface="Arial"/>
                <a:ea typeface="+mn-ea"/>
                <a:cs typeface="Arial"/>
              </a:rPr>
              <a:t>p</a:t>
            </a:r>
            <a:r>
              <a:rPr kumimoji="0" sz="1050" b="1" i="0" u="none" strike="noStrike" kern="1200" cap="none" spc="0" normalizeH="0" baseline="0" noProof="0" dirty="0">
                <a:ln>
                  <a:noFill/>
                </a:ln>
                <a:solidFill>
                  <a:srgbClr val="FFFFFF"/>
                </a:solidFill>
                <a:effectLst/>
                <a:uLnTx/>
                <a:uFillTx/>
                <a:latin typeface="Arial"/>
                <a:ea typeface="+mn-ea"/>
                <a:cs typeface="Arial"/>
              </a:rPr>
              <a:t>ilim</a:t>
            </a:r>
            <a:r>
              <a:rPr kumimoji="0" sz="1050" b="1" i="0" u="none" strike="noStrike" kern="1200" cap="none" spc="-8" normalizeH="0" baseline="0" noProof="0" dirty="0">
                <a:ln>
                  <a:noFill/>
                </a:ln>
                <a:solidFill>
                  <a:srgbClr val="FFFFFF"/>
                </a:solidFill>
                <a:effectLst/>
                <a:uLnTx/>
                <a:uFillTx/>
                <a:latin typeface="Arial"/>
                <a:ea typeface="+mn-ea"/>
                <a:cs typeface="Arial"/>
              </a:rPr>
              <a:t>u</a:t>
            </a:r>
            <a:r>
              <a:rPr kumimoji="0" sz="1050" b="1" i="0" u="none" strike="noStrike" kern="1200" cap="none" spc="0" normalizeH="0" baseline="0" noProof="0" dirty="0">
                <a:ln>
                  <a:noFill/>
                </a:ln>
                <a:solidFill>
                  <a:srgbClr val="FFFFFF"/>
                </a:solidFill>
                <a:effectLst/>
                <a:uLnTx/>
                <a:uFillTx/>
                <a:latin typeface="Arial"/>
                <a:ea typeface="+mn-ea"/>
                <a:cs typeface="Arial"/>
              </a:rPr>
              <a:t>mab</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4555235" y="3913632"/>
            <a:ext cx="1508760" cy="548640"/>
          </a:xfrm>
          <a:custGeom>
            <a:avLst/>
            <a:gdLst/>
            <a:ahLst/>
            <a:cxnLst/>
            <a:rect l="l" t="t" r="r" b="b"/>
            <a:pathLst>
              <a:path w="2011679" h="731520">
                <a:moveTo>
                  <a:pt x="1889760" y="0"/>
                </a:moveTo>
                <a:lnTo>
                  <a:pt x="113418" y="292"/>
                </a:lnTo>
                <a:lnTo>
                  <a:pt x="72135" y="10602"/>
                </a:lnTo>
                <a:lnTo>
                  <a:pt x="37808" y="33678"/>
                </a:lnTo>
                <a:lnTo>
                  <a:pt x="13149" y="66804"/>
                </a:lnTo>
                <a:lnTo>
                  <a:pt x="872" y="107269"/>
                </a:lnTo>
                <a:lnTo>
                  <a:pt x="0" y="121919"/>
                </a:lnTo>
                <a:lnTo>
                  <a:pt x="292" y="618101"/>
                </a:lnTo>
                <a:lnTo>
                  <a:pt x="10602" y="659384"/>
                </a:lnTo>
                <a:lnTo>
                  <a:pt x="33678" y="693711"/>
                </a:lnTo>
                <a:lnTo>
                  <a:pt x="66804" y="718370"/>
                </a:lnTo>
                <a:lnTo>
                  <a:pt x="107269" y="730647"/>
                </a:lnTo>
                <a:lnTo>
                  <a:pt x="121919" y="731519"/>
                </a:lnTo>
                <a:lnTo>
                  <a:pt x="1898261" y="731227"/>
                </a:lnTo>
                <a:lnTo>
                  <a:pt x="1939544" y="720917"/>
                </a:lnTo>
                <a:lnTo>
                  <a:pt x="1973871" y="697841"/>
                </a:lnTo>
                <a:lnTo>
                  <a:pt x="1998530" y="664715"/>
                </a:lnTo>
                <a:lnTo>
                  <a:pt x="2010807" y="624250"/>
                </a:lnTo>
                <a:lnTo>
                  <a:pt x="2011679" y="609600"/>
                </a:lnTo>
                <a:lnTo>
                  <a:pt x="2011387" y="113418"/>
                </a:lnTo>
                <a:lnTo>
                  <a:pt x="2001077" y="72135"/>
                </a:lnTo>
                <a:lnTo>
                  <a:pt x="1978001" y="37808"/>
                </a:lnTo>
                <a:lnTo>
                  <a:pt x="1944875" y="13149"/>
                </a:lnTo>
                <a:lnTo>
                  <a:pt x="1904410" y="872"/>
                </a:lnTo>
                <a:lnTo>
                  <a:pt x="1889760" y="0"/>
                </a:lnTo>
                <a:close/>
              </a:path>
            </a:pathLst>
          </a:custGeom>
          <a:solidFill>
            <a:srgbClr val="F058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p:nvPr/>
        </p:nvSpPr>
        <p:spPr>
          <a:xfrm>
            <a:off x="4641532" y="4111503"/>
            <a:ext cx="1336834" cy="161583"/>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0" normalizeH="0" baseline="0" noProof="0" dirty="0">
                <a:ln>
                  <a:noFill/>
                </a:ln>
                <a:solidFill>
                  <a:srgbClr val="FFFFFF"/>
                </a:solidFill>
                <a:effectLst/>
                <a:uLnTx/>
                <a:uFillTx/>
                <a:latin typeface="Arial"/>
                <a:ea typeface="+mn-ea"/>
                <a:cs typeface="Arial"/>
              </a:rPr>
              <a:t>S</a:t>
            </a:r>
            <a:r>
              <a:rPr kumimoji="0" sz="1050" b="1" i="0" u="none" strike="noStrike" kern="1200" cap="none" spc="-8" normalizeH="0" baseline="0" noProof="0" dirty="0">
                <a:ln>
                  <a:noFill/>
                </a:ln>
                <a:solidFill>
                  <a:srgbClr val="FFFFFF"/>
                </a:solidFill>
                <a:effectLst/>
                <a:uLnTx/>
                <a:uFillTx/>
                <a:latin typeface="Arial"/>
                <a:ea typeface="+mn-ea"/>
                <a:cs typeface="Arial"/>
              </a:rPr>
              <a:t>o</a:t>
            </a:r>
            <a:r>
              <a:rPr kumimoji="0" sz="1050" b="1" i="0" u="none" strike="noStrike" kern="1200" cap="none" spc="0" normalizeH="0" baseline="0" noProof="0" dirty="0">
                <a:ln>
                  <a:noFill/>
                </a:ln>
                <a:solidFill>
                  <a:srgbClr val="FFFFFF"/>
                </a:solidFill>
                <a:effectLst/>
                <a:uLnTx/>
                <a:uFillTx/>
                <a:latin typeface="Arial"/>
                <a:ea typeface="+mn-ea"/>
                <a:cs typeface="Arial"/>
              </a:rPr>
              <a:t>raf</a:t>
            </a:r>
            <a:r>
              <a:rPr kumimoji="0" sz="1050" b="1" i="0" u="none" strike="noStrike" kern="1200" cap="none" spc="-4" normalizeH="0" baseline="0" noProof="0" dirty="0">
                <a:ln>
                  <a:noFill/>
                </a:ln>
                <a:solidFill>
                  <a:srgbClr val="FFFFFF"/>
                </a:solidFill>
                <a:effectLst/>
                <a:uLnTx/>
                <a:uFillTx/>
                <a:latin typeface="Arial"/>
                <a:ea typeface="+mn-ea"/>
                <a:cs typeface="Arial"/>
              </a:rPr>
              <a:t>e</a:t>
            </a:r>
            <a:r>
              <a:rPr kumimoji="0" sz="1050" b="1" i="0" u="none" strike="noStrike" kern="1200" cap="none" spc="-8" normalizeH="0" baseline="0" noProof="0" dirty="0">
                <a:ln>
                  <a:noFill/>
                </a:ln>
                <a:solidFill>
                  <a:srgbClr val="FFFFFF"/>
                </a:solidFill>
                <a:effectLst/>
                <a:uLnTx/>
                <a:uFillTx/>
                <a:latin typeface="Arial"/>
                <a:ea typeface="+mn-ea"/>
                <a:cs typeface="Arial"/>
              </a:rPr>
              <a:t>n</a:t>
            </a:r>
            <a:r>
              <a:rPr kumimoji="0" sz="1050" b="1" i="0" u="none" strike="noStrike" kern="1200" cap="none" spc="0" normalizeH="0" baseline="0" noProof="0" dirty="0">
                <a:ln>
                  <a:noFill/>
                </a:ln>
                <a:solidFill>
                  <a:srgbClr val="FFFFFF"/>
                </a:solidFill>
                <a:effectLst/>
                <a:uLnTx/>
                <a:uFillTx/>
                <a:latin typeface="Arial"/>
                <a:ea typeface="+mn-ea"/>
                <a:cs typeface="Arial"/>
              </a:rPr>
              <a:t>i</a:t>
            </a:r>
            <a:r>
              <a:rPr kumimoji="0" sz="1050" b="1" i="0" u="none" strike="noStrike" kern="1200" cap="none" spc="-8" normalizeH="0" baseline="0" noProof="0" dirty="0">
                <a:ln>
                  <a:noFill/>
                </a:ln>
                <a:solidFill>
                  <a:srgbClr val="FFFFFF"/>
                </a:solidFill>
                <a:effectLst/>
                <a:uLnTx/>
                <a:uFillTx/>
                <a:latin typeface="Arial"/>
                <a:ea typeface="+mn-ea"/>
                <a:cs typeface="Arial"/>
              </a:rPr>
              <a:t>b</a:t>
            </a:r>
            <a:r>
              <a:rPr kumimoji="0" sz="1050" b="1" i="0" u="none" strike="noStrike" kern="1200" cap="none" spc="4" normalizeH="0" baseline="0" noProof="0" dirty="0">
                <a:ln>
                  <a:noFill/>
                </a:ln>
                <a:solidFill>
                  <a:srgbClr val="FFFFFF"/>
                </a:solidFill>
                <a:effectLst/>
                <a:uLnTx/>
                <a:uFillTx/>
                <a:latin typeface="Arial"/>
                <a:ea typeface="+mn-ea"/>
                <a:cs typeface="Arial"/>
              </a:rPr>
              <a:t>/</a:t>
            </a:r>
            <a:r>
              <a:rPr kumimoji="0" sz="1050" b="1" i="0" u="none" strike="noStrike" kern="1200" cap="none" spc="-8" normalizeH="0" baseline="0" noProof="0" dirty="0">
                <a:ln>
                  <a:noFill/>
                </a:ln>
                <a:solidFill>
                  <a:srgbClr val="FFFFFF"/>
                </a:solidFill>
                <a:effectLst/>
                <a:uLnTx/>
                <a:uFillTx/>
                <a:latin typeface="Arial"/>
                <a:ea typeface="+mn-ea"/>
                <a:cs typeface="Arial"/>
              </a:rPr>
              <a:t>L</a:t>
            </a:r>
            <a:r>
              <a:rPr kumimoji="0" sz="1050" b="1" i="0" u="none" strike="noStrike" kern="1200" cap="none" spc="-11" normalizeH="0" baseline="0" noProof="0" dirty="0">
                <a:ln>
                  <a:noFill/>
                </a:ln>
                <a:solidFill>
                  <a:srgbClr val="FFFFFF"/>
                </a:solidFill>
                <a:effectLst/>
                <a:uLnTx/>
                <a:uFillTx/>
                <a:latin typeface="Arial"/>
                <a:ea typeface="+mn-ea"/>
                <a:cs typeface="Arial"/>
              </a:rPr>
              <a:t>e</a:t>
            </a:r>
            <a:r>
              <a:rPr kumimoji="0" sz="1050" b="1" i="0" u="none" strike="noStrike" kern="1200" cap="none" spc="-8" normalizeH="0" baseline="0" noProof="0" dirty="0">
                <a:ln>
                  <a:noFill/>
                </a:ln>
                <a:solidFill>
                  <a:srgbClr val="FFFFFF"/>
                </a:solidFill>
                <a:effectLst/>
                <a:uLnTx/>
                <a:uFillTx/>
                <a:latin typeface="Arial"/>
                <a:ea typeface="+mn-ea"/>
                <a:cs typeface="Arial"/>
              </a:rPr>
              <a:t>n</a:t>
            </a:r>
            <a:r>
              <a:rPr kumimoji="0" sz="1050" b="1" i="0" u="none" strike="noStrike" kern="1200" cap="none" spc="-11" normalizeH="0" baseline="0" noProof="0" dirty="0">
                <a:ln>
                  <a:noFill/>
                </a:ln>
                <a:solidFill>
                  <a:srgbClr val="FFFFFF"/>
                </a:solidFill>
                <a:effectLst/>
                <a:uLnTx/>
                <a:uFillTx/>
                <a:latin typeface="Arial"/>
                <a:ea typeface="+mn-ea"/>
                <a:cs typeface="Arial"/>
              </a:rPr>
              <a:t>v</a:t>
            </a:r>
            <a:r>
              <a:rPr kumimoji="0" sz="1050" b="1" i="0" u="none" strike="noStrike" kern="1200" cap="none" spc="0" normalizeH="0" baseline="0" noProof="0" dirty="0">
                <a:ln>
                  <a:noFill/>
                </a:ln>
                <a:solidFill>
                  <a:srgbClr val="FFFFFF"/>
                </a:solidFill>
                <a:effectLst/>
                <a:uLnTx/>
                <a:uFillTx/>
                <a:latin typeface="Arial"/>
                <a:ea typeface="+mn-ea"/>
                <a:cs typeface="Arial"/>
              </a:rPr>
              <a:t>at</a:t>
            </a:r>
            <a:r>
              <a:rPr kumimoji="0" sz="1050" b="1" i="0" u="none" strike="noStrike" kern="1200" cap="none" spc="-8" normalizeH="0" baseline="0" noProof="0" dirty="0">
                <a:ln>
                  <a:noFill/>
                </a:ln>
                <a:solidFill>
                  <a:srgbClr val="FFFFFF"/>
                </a:solidFill>
                <a:effectLst/>
                <a:uLnTx/>
                <a:uFillTx/>
                <a:latin typeface="Arial"/>
                <a:ea typeface="+mn-ea"/>
                <a:cs typeface="Arial"/>
              </a:rPr>
              <a:t>ini</a:t>
            </a:r>
            <a:r>
              <a:rPr kumimoji="0" sz="1050" b="1" i="0" u="none" strike="noStrike" kern="1200" cap="none" spc="0" normalizeH="0" baseline="0" noProof="0" dirty="0">
                <a:ln>
                  <a:noFill/>
                </a:ln>
                <a:solidFill>
                  <a:srgbClr val="FFFFFF"/>
                </a:solidFill>
                <a:effectLst/>
                <a:uLnTx/>
                <a:uFillTx/>
                <a:latin typeface="Arial"/>
                <a:ea typeface="+mn-ea"/>
                <a:cs typeface="Arial"/>
              </a:rPr>
              <a:t>b</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8050339" y="2465659"/>
            <a:ext cx="1512570" cy="230832"/>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500" b="1" i="0" u="none" strike="noStrike" kern="1200" cap="none" spc="-8" normalizeH="0" baseline="0" noProof="0" dirty="0">
                <a:ln>
                  <a:noFill/>
                </a:ln>
                <a:solidFill>
                  <a:prstClr val="black"/>
                </a:solidFill>
                <a:effectLst/>
                <a:uLnTx/>
                <a:uFillTx/>
                <a:latin typeface="Arial"/>
                <a:ea typeface="+mn-ea"/>
                <a:cs typeface="Arial"/>
              </a:rPr>
              <a:t>S</a:t>
            </a:r>
            <a:r>
              <a:rPr kumimoji="0" sz="1500" b="1" i="0" u="none" strike="noStrike" kern="1200" cap="none" spc="0" normalizeH="0" baseline="0" noProof="0" dirty="0">
                <a:ln>
                  <a:noFill/>
                </a:ln>
                <a:solidFill>
                  <a:prstClr val="black"/>
                </a:solidFill>
                <a:effectLst/>
                <a:uLnTx/>
                <a:uFillTx/>
                <a:latin typeface="Arial"/>
                <a:ea typeface="+mn-ea"/>
                <a:cs typeface="Arial"/>
              </a:rPr>
              <a:t>tudy</a:t>
            </a:r>
            <a:r>
              <a:rPr kumimoji="0" sz="1500" b="1" i="0" u="none" strike="noStrike" kern="1200" cap="none" spc="-15" normalizeH="0" baseline="0" noProof="0" dirty="0">
                <a:ln>
                  <a:noFill/>
                </a:ln>
                <a:solidFill>
                  <a:prstClr val="black"/>
                </a:solidFill>
                <a:effectLst/>
                <a:uLnTx/>
                <a:uFillTx/>
                <a:latin typeface="Arial"/>
                <a:ea typeface="+mn-ea"/>
                <a:cs typeface="Arial"/>
              </a:rPr>
              <a:t> </a:t>
            </a:r>
            <a:r>
              <a:rPr kumimoji="0" sz="1500" b="1" i="0" u="none" strike="noStrike" kern="1200" cap="none" spc="0" normalizeH="0" baseline="0" noProof="0" dirty="0">
                <a:ln>
                  <a:noFill/>
                </a:ln>
                <a:solidFill>
                  <a:prstClr val="black"/>
                </a:solidFill>
                <a:effectLst/>
                <a:uLnTx/>
                <a:uFillTx/>
                <a:latin typeface="Arial"/>
                <a:ea typeface="+mn-ea"/>
                <a:cs typeface="Arial"/>
              </a:rPr>
              <a:t>endp</a:t>
            </a:r>
            <a:r>
              <a:rPr kumimoji="0" sz="1500" b="1" i="0" u="none" strike="noStrike" kern="1200" cap="none" spc="-8" normalizeH="0" baseline="0" noProof="0" dirty="0">
                <a:ln>
                  <a:noFill/>
                </a:ln>
                <a:solidFill>
                  <a:prstClr val="black"/>
                </a:solidFill>
                <a:effectLst/>
                <a:uLnTx/>
                <a:uFillTx/>
                <a:latin typeface="Arial"/>
                <a:ea typeface="+mn-ea"/>
                <a:cs typeface="Arial"/>
              </a:rPr>
              <a:t>o</a:t>
            </a:r>
            <a:r>
              <a:rPr kumimoji="0" sz="1500" b="1" i="0" u="none" strike="noStrike" kern="1200" cap="none" spc="0" normalizeH="0" baseline="0" noProof="0" dirty="0">
                <a:ln>
                  <a:noFill/>
                </a:ln>
                <a:solidFill>
                  <a:prstClr val="black"/>
                </a:solidFill>
                <a:effectLst/>
                <a:uLnTx/>
                <a:uFillTx/>
                <a:latin typeface="Arial"/>
                <a:ea typeface="+mn-ea"/>
                <a:cs typeface="Arial"/>
              </a:rPr>
              <a:t>i</a:t>
            </a:r>
            <a:r>
              <a:rPr kumimoji="0" sz="1500" b="1" i="0" u="none" strike="noStrike" kern="1200" cap="none" spc="-8" normalizeH="0" baseline="0" noProof="0" dirty="0">
                <a:ln>
                  <a:noFill/>
                </a:ln>
                <a:solidFill>
                  <a:prstClr val="black"/>
                </a:solidFill>
                <a:effectLst/>
                <a:uLnTx/>
                <a:uFillTx/>
                <a:latin typeface="Arial"/>
                <a:ea typeface="+mn-ea"/>
                <a:cs typeface="Arial"/>
              </a:rPr>
              <a:t>n</a:t>
            </a:r>
            <a:r>
              <a:rPr kumimoji="0" sz="1500" b="1" i="0" u="none" strike="noStrike" kern="1200" cap="none" spc="0" normalizeH="0" baseline="0" noProof="0" dirty="0">
                <a:ln>
                  <a:noFill/>
                </a:ln>
                <a:solidFill>
                  <a:prstClr val="black"/>
                </a:solidFill>
                <a:effectLst/>
                <a:uLnTx/>
                <a:uFillTx/>
                <a:latin typeface="Arial"/>
                <a:ea typeface="+mn-ea"/>
                <a:cs typeface="Arial"/>
              </a:rPr>
              <a:t>ts</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8050339" y="2872429"/>
            <a:ext cx="796766" cy="746358"/>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8" normalizeH="0" baseline="0" noProof="0" dirty="0">
                <a:ln>
                  <a:noFill/>
                </a:ln>
                <a:solidFill>
                  <a:prstClr val="black"/>
                </a:solidFill>
                <a:effectLst/>
                <a:uLnTx/>
                <a:uFillTx/>
                <a:latin typeface="Arial"/>
                <a:ea typeface="+mn-ea"/>
                <a:cs typeface="Arial"/>
              </a:rPr>
              <a:t>Primary</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220980" marR="0" lvl="0" indent="-211455" algn="l" defTabSz="914400" rtl="0" eaLnBrk="1" fontAlgn="auto" latinLnBrk="0" hangingPunct="1">
              <a:lnSpc>
                <a:spcPct val="100000"/>
              </a:lnSpc>
              <a:spcBef>
                <a:spcPts val="593"/>
              </a:spcBef>
              <a:spcAft>
                <a:spcPts val="0"/>
              </a:spcAft>
              <a:buClrTx/>
              <a:buSzTx/>
              <a:buFont typeface="Arial"/>
              <a:buChar char="•"/>
              <a:tabLst>
                <a:tab pos="220980" algn="l"/>
              </a:tabLst>
              <a:defRPr/>
            </a:pPr>
            <a:r>
              <a:rPr kumimoji="0" sz="1200" b="0" i="0" u="none" strike="noStrike" kern="1200" cap="none" spc="-19" normalizeH="0" baseline="0" noProof="0" dirty="0">
                <a:ln>
                  <a:noFill/>
                </a:ln>
                <a:solidFill>
                  <a:prstClr val="black"/>
                </a:solidFill>
                <a:effectLst/>
                <a:uLnTx/>
                <a:uFillTx/>
                <a:latin typeface="Arial"/>
                <a:ea typeface="+mn-ea"/>
                <a:cs typeface="Arial"/>
              </a:rPr>
              <a:t>OS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9525" marR="0" lvl="0" indent="0" algn="l" defTabSz="914400" rtl="0" eaLnBrk="1" fontAlgn="auto" latinLnBrk="0" hangingPunct="1">
              <a:lnSpc>
                <a:spcPct val="100000"/>
              </a:lnSpc>
              <a:spcBef>
                <a:spcPts val="900"/>
              </a:spcBef>
              <a:spcAft>
                <a:spcPts val="0"/>
              </a:spcAft>
              <a:buClrTx/>
              <a:buSzTx/>
              <a:buFontTx/>
              <a:buNone/>
              <a:tabLst/>
              <a:defRPr/>
            </a:pPr>
            <a:r>
              <a:rPr kumimoji="0" sz="1200" b="1" i="0" u="none" strike="noStrike" kern="1200" cap="none" spc="-8" normalizeH="0" baseline="0" noProof="0" dirty="0">
                <a:ln>
                  <a:noFill/>
                </a:ln>
                <a:solidFill>
                  <a:prstClr val="black"/>
                </a:solidFill>
                <a:effectLst/>
                <a:uLnTx/>
                <a:uFillTx/>
                <a:latin typeface="Arial"/>
                <a:ea typeface="+mn-ea"/>
                <a:cs typeface="Arial"/>
              </a:rPr>
              <a:t>Secondary</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8050340" y="3687203"/>
            <a:ext cx="1396841" cy="738664"/>
          </a:xfrm>
          <a:prstGeom prst="rect">
            <a:avLst/>
          </a:prstGeom>
        </p:spPr>
        <p:txBody>
          <a:bodyPr vert="horz" wrap="square" lIns="0" tIns="0" rIns="0" bIns="0" rtlCol="0">
            <a:spAutoFit/>
          </a:bodyPr>
          <a:lstStyle/>
          <a:p>
            <a:pPr marL="220980" marR="0" lvl="0" indent="-211455" algn="l" defTabSz="914400" rtl="0" eaLnBrk="1" fontAlgn="auto" latinLnBrk="0" hangingPunct="1">
              <a:lnSpc>
                <a:spcPct val="100000"/>
              </a:lnSpc>
              <a:spcBef>
                <a:spcPts val="0"/>
              </a:spcBef>
              <a:spcAft>
                <a:spcPts val="0"/>
              </a:spcAft>
              <a:buClrTx/>
              <a:buSzTx/>
              <a:buFont typeface="Arial"/>
              <a:buChar char="•"/>
              <a:tabLst>
                <a:tab pos="220980" algn="l"/>
              </a:tabLst>
              <a:defRPr/>
            </a:pPr>
            <a:r>
              <a:rPr kumimoji="0" sz="1200" b="0" i="0" u="none" strike="noStrike" kern="1200" cap="none" spc="-19" normalizeH="0" baseline="0" noProof="0" dirty="0">
                <a:ln>
                  <a:noFill/>
                </a:ln>
                <a:solidFill>
                  <a:prstClr val="black"/>
                </a:solidFill>
                <a:effectLst/>
                <a:uLnTx/>
                <a:uFillTx/>
                <a:latin typeface="Arial"/>
                <a:ea typeface="+mn-ea"/>
                <a:cs typeface="Arial"/>
              </a:rPr>
              <a:t>O</a:t>
            </a:r>
            <a:r>
              <a:rPr kumimoji="0" sz="1200" b="0" i="0" u="none" strike="noStrike" kern="1200" cap="none" spc="-11" normalizeH="0" baseline="0" noProof="0" dirty="0">
                <a:ln>
                  <a:noFill/>
                </a:ln>
                <a:solidFill>
                  <a:prstClr val="black"/>
                </a:solidFill>
                <a:effectLst/>
                <a:uLnTx/>
                <a:uFillTx/>
                <a:latin typeface="Arial"/>
                <a:ea typeface="+mn-ea"/>
                <a:cs typeface="Arial"/>
              </a:rPr>
              <a:t>RR</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220980" marR="0" lvl="0" indent="-211455" algn="l" defTabSz="914400" rtl="0" eaLnBrk="1" fontAlgn="auto" latinLnBrk="0" hangingPunct="1">
              <a:lnSpc>
                <a:spcPct val="100000"/>
              </a:lnSpc>
              <a:spcBef>
                <a:spcPts val="0"/>
              </a:spcBef>
              <a:spcAft>
                <a:spcPts val="0"/>
              </a:spcAft>
              <a:buClrTx/>
              <a:buSzTx/>
              <a:buFont typeface="Arial"/>
              <a:buChar char="•"/>
              <a:tabLst>
                <a:tab pos="220980" algn="l"/>
              </a:tabLst>
              <a:defRPr/>
            </a:pPr>
            <a:r>
              <a:rPr kumimoji="0" sz="1200" b="0" i="0" u="none" strike="noStrike" kern="1200" cap="none" spc="-11" normalizeH="0" baseline="0" noProof="0" dirty="0">
                <a:ln>
                  <a:noFill/>
                </a:ln>
                <a:solidFill>
                  <a:prstClr val="black"/>
                </a:solidFill>
                <a:effectLst/>
                <a:uLnTx/>
                <a:uFillTx/>
                <a:latin typeface="Arial"/>
                <a:ea typeface="+mn-ea"/>
                <a:cs typeface="Arial"/>
              </a:rPr>
              <a:t>D</a:t>
            </a:r>
            <a:r>
              <a:rPr kumimoji="0" sz="1200" b="0" i="0" u="none" strike="noStrike" kern="1200" cap="none" spc="-19" normalizeH="0" baseline="0" noProof="0" dirty="0">
                <a:ln>
                  <a:noFill/>
                </a:ln>
                <a:solidFill>
                  <a:prstClr val="black"/>
                </a:solidFill>
                <a:effectLst/>
                <a:uLnTx/>
                <a:uFillTx/>
                <a:latin typeface="Arial"/>
                <a:ea typeface="+mn-ea"/>
                <a:cs typeface="Arial"/>
              </a:rPr>
              <a:t>O</a:t>
            </a:r>
            <a:r>
              <a:rPr kumimoji="0" sz="1200" b="0" i="0" u="none" strike="noStrike" kern="1200" cap="none" spc="-11" normalizeH="0" baseline="0" noProof="0" dirty="0">
                <a:ln>
                  <a:noFill/>
                </a:ln>
                <a:solidFill>
                  <a:prstClr val="black"/>
                </a:solidFill>
                <a:effectLst/>
                <a:uLnTx/>
                <a:uFillTx/>
                <a:latin typeface="Arial"/>
                <a:ea typeface="+mn-ea"/>
                <a:cs typeface="Arial"/>
              </a:rPr>
              <a:t>R</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220980" marR="3810" lvl="0" indent="-211455" algn="l" defTabSz="914400" rtl="0" eaLnBrk="1" fontAlgn="auto" latinLnBrk="0" hangingPunct="1">
              <a:lnSpc>
                <a:spcPct val="100000"/>
              </a:lnSpc>
              <a:spcBef>
                <a:spcPts val="0"/>
              </a:spcBef>
              <a:spcAft>
                <a:spcPts val="0"/>
              </a:spcAft>
              <a:buClrTx/>
              <a:buSzTx/>
              <a:buFont typeface="Arial"/>
              <a:buChar char="•"/>
              <a:tabLst>
                <a:tab pos="220980" algn="l"/>
              </a:tabLst>
              <a:defRPr/>
            </a:pPr>
            <a:r>
              <a:rPr kumimoji="0" sz="1200" b="0" i="0" u="none" strike="noStrike" kern="1200" cap="none" spc="-8" normalizeH="0" baseline="0" noProof="0" dirty="0">
                <a:ln>
                  <a:noFill/>
                </a:ln>
                <a:solidFill>
                  <a:prstClr val="black"/>
                </a:solidFill>
                <a:effectLst/>
                <a:uLnTx/>
                <a:uFillTx/>
                <a:latin typeface="Arial"/>
                <a:ea typeface="+mn-ea"/>
                <a:cs typeface="Arial"/>
              </a:rPr>
              <a:t>Time</a:t>
            </a:r>
            <a:r>
              <a:rPr kumimoji="0" sz="1200" b="0" i="0" u="none" strike="noStrike" kern="1200" cap="none" spc="-4" normalizeH="0" baseline="0" noProof="0" dirty="0">
                <a:ln>
                  <a:noFill/>
                </a:ln>
                <a:solidFill>
                  <a:prstClr val="black"/>
                </a:solidFill>
                <a:effectLst/>
                <a:uLnTx/>
                <a:uFillTx/>
                <a:latin typeface="Arial"/>
                <a:ea typeface="+mn-ea"/>
                <a:cs typeface="Arial"/>
              </a:rPr>
              <a:t> </a:t>
            </a:r>
            <a:r>
              <a:rPr kumimoji="0" sz="1200" b="0" i="0" u="none" strike="noStrike" kern="1200" cap="none" spc="-8" normalizeH="0" baseline="0" noProof="0" dirty="0">
                <a:ln>
                  <a:noFill/>
                </a:ln>
                <a:solidFill>
                  <a:prstClr val="black"/>
                </a:solidFill>
                <a:effectLst/>
                <a:uLnTx/>
                <a:uFillTx/>
                <a:latin typeface="Arial"/>
                <a:ea typeface="+mn-ea"/>
                <a:cs typeface="Arial"/>
              </a:rPr>
              <a:t>to</a:t>
            </a:r>
            <a:r>
              <a:rPr kumimoji="0" sz="1200" b="0" i="0" u="none" strike="noStrike" kern="1200" cap="none" spc="8" normalizeH="0" baseline="0" noProof="0" dirty="0">
                <a:ln>
                  <a:noFill/>
                </a:ln>
                <a:solidFill>
                  <a:prstClr val="black"/>
                </a:solidFill>
                <a:effectLst/>
                <a:uLnTx/>
                <a:uFillTx/>
                <a:latin typeface="Arial"/>
                <a:ea typeface="+mn-ea"/>
                <a:cs typeface="Arial"/>
              </a:rPr>
              <a:t> </a:t>
            </a:r>
            <a:r>
              <a:rPr kumimoji="0" sz="1200" b="0" i="0" u="none" strike="noStrike" kern="1200" cap="none" spc="-8" normalizeH="0" baseline="0" noProof="0" dirty="0">
                <a:ln>
                  <a:noFill/>
                </a:ln>
                <a:solidFill>
                  <a:prstClr val="black"/>
                </a:solidFill>
                <a:effectLst/>
                <a:uLnTx/>
                <a:uFillTx/>
                <a:latin typeface="Arial"/>
                <a:ea typeface="+mn-ea"/>
                <a:cs typeface="Arial"/>
              </a:rPr>
              <a:t>s</a:t>
            </a:r>
            <a:r>
              <a:rPr kumimoji="0" sz="1200" b="0" i="0" u="none" strike="noStrike" kern="1200" cap="none" spc="-23" normalizeH="0" baseline="0" noProof="0" dirty="0">
                <a:ln>
                  <a:noFill/>
                </a:ln>
                <a:solidFill>
                  <a:prstClr val="black"/>
                </a:solidFill>
                <a:effectLst/>
                <a:uLnTx/>
                <a:uFillTx/>
                <a:latin typeface="Arial"/>
                <a:ea typeface="+mn-ea"/>
                <a:cs typeface="Arial"/>
              </a:rPr>
              <a:t>y</a:t>
            </a:r>
            <a:r>
              <a:rPr kumimoji="0" sz="1200" b="0" i="0" u="none" strike="noStrike" kern="1200" cap="none" spc="-8" normalizeH="0" baseline="0" noProof="0" dirty="0">
                <a:ln>
                  <a:noFill/>
                </a:ln>
                <a:solidFill>
                  <a:prstClr val="black"/>
                </a:solidFill>
                <a:effectLst/>
                <a:uLnTx/>
                <a:uFillTx/>
                <a:latin typeface="Arial"/>
                <a:ea typeface="+mn-ea"/>
                <a:cs typeface="Arial"/>
              </a:rPr>
              <a:t>mptom deterioration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3823812" y="2499582"/>
            <a:ext cx="565309" cy="161583"/>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0" normalizeH="0" baseline="0" noProof="0" dirty="0">
                <a:ln>
                  <a:noFill/>
                </a:ln>
                <a:solidFill>
                  <a:prstClr val="black"/>
                </a:solidFill>
                <a:effectLst/>
                <a:uLnTx/>
                <a:uFillTx/>
                <a:latin typeface="Arial"/>
                <a:ea typeface="+mn-ea"/>
                <a:cs typeface="Arial"/>
              </a:rPr>
              <a:t>N =</a:t>
            </a:r>
            <a:r>
              <a:rPr kumimoji="0" sz="1050" b="1" i="0" u="none" strike="noStrike" kern="1200" cap="none" spc="-8" normalizeH="0" baseline="0" noProof="0" dirty="0">
                <a:ln>
                  <a:noFill/>
                </a:ln>
                <a:solidFill>
                  <a:prstClr val="black"/>
                </a:solidFill>
                <a:effectLst/>
                <a:uLnTx/>
                <a:uFillTx/>
                <a:latin typeface="Arial"/>
                <a:ea typeface="+mn-ea"/>
                <a:cs typeface="Arial"/>
              </a:rPr>
              <a:t> </a:t>
            </a:r>
            <a:r>
              <a:rPr kumimoji="0" sz="1050" b="1" i="0" u="none" strike="noStrike" kern="1200" cap="none" spc="0" normalizeH="0" baseline="0" noProof="0" dirty="0">
                <a:ln>
                  <a:noFill/>
                </a:ln>
                <a:solidFill>
                  <a:prstClr val="black"/>
                </a:solidFill>
                <a:effectLst/>
                <a:uLnTx/>
                <a:uFillTx/>
                <a:latin typeface="Arial"/>
                <a:ea typeface="+mn-ea"/>
                <a:cs typeface="Arial"/>
              </a:rPr>
              <a:t>1084</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p:nvPr/>
        </p:nvSpPr>
        <p:spPr>
          <a:xfrm>
            <a:off x="4006406" y="2675764"/>
            <a:ext cx="553403" cy="1555909"/>
          </a:xfrm>
          <a:custGeom>
            <a:avLst/>
            <a:gdLst/>
            <a:ahLst/>
            <a:cxnLst/>
            <a:rect l="l" t="t" r="r" b="b"/>
            <a:pathLst>
              <a:path w="737870" h="2074545">
                <a:moveTo>
                  <a:pt x="661670" y="1997964"/>
                </a:moveTo>
                <a:lnTo>
                  <a:pt x="661670" y="2074164"/>
                </a:lnTo>
                <a:lnTo>
                  <a:pt x="725170" y="2042414"/>
                </a:lnTo>
                <a:lnTo>
                  <a:pt x="674370" y="2042414"/>
                </a:lnTo>
                <a:lnTo>
                  <a:pt x="674370" y="2029714"/>
                </a:lnTo>
                <a:lnTo>
                  <a:pt x="725170" y="2029714"/>
                </a:lnTo>
                <a:lnTo>
                  <a:pt x="661670" y="1997964"/>
                </a:lnTo>
                <a:close/>
              </a:path>
              <a:path w="737870" h="2074545">
                <a:moveTo>
                  <a:pt x="661670" y="31750"/>
                </a:moveTo>
                <a:lnTo>
                  <a:pt x="2793" y="31750"/>
                </a:lnTo>
                <a:lnTo>
                  <a:pt x="0" y="34543"/>
                </a:lnTo>
                <a:lnTo>
                  <a:pt x="0" y="2039620"/>
                </a:lnTo>
                <a:lnTo>
                  <a:pt x="2793" y="2042414"/>
                </a:lnTo>
                <a:lnTo>
                  <a:pt x="661670" y="2042414"/>
                </a:lnTo>
                <a:lnTo>
                  <a:pt x="661670" y="2036064"/>
                </a:lnTo>
                <a:lnTo>
                  <a:pt x="12700" y="2036064"/>
                </a:lnTo>
                <a:lnTo>
                  <a:pt x="6350" y="2029714"/>
                </a:lnTo>
                <a:lnTo>
                  <a:pt x="12700" y="2029714"/>
                </a:lnTo>
                <a:lnTo>
                  <a:pt x="12700" y="44450"/>
                </a:lnTo>
                <a:lnTo>
                  <a:pt x="6350" y="44450"/>
                </a:lnTo>
                <a:lnTo>
                  <a:pt x="12700" y="38100"/>
                </a:lnTo>
                <a:lnTo>
                  <a:pt x="661670" y="38100"/>
                </a:lnTo>
                <a:lnTo>
                  <a:pt x="661670" y="31750"/>
                </a:lnTo>
                <a:close/>
              </a:path>
              <a:path w="737870" h="2074545">
                <a:moveTo>
                  <a:pt x="725170" y="2029714"/>
                </a:moveTo>
                <a:lnTo>
                  <a:pt x="674370" y="2029714"/>
                </a:lnTo>
                <a:lnTo>
                  <a:pt x="674370" y="2042414"/>
                </a:lnTo>
                <a:lnTo>
                  <a:pt x="725170" y="2042414"/>
                </a:lnTo>
                <a:lnTo>
                  <a:pt x="737870" y="2036064"/>
                </a:lnTo>
                <a:lnTo>
                  <a:pt x="725170" y="2029714"/>
                </a:lnTo>
                <a:close/>
              </a:path>
              <a:path w="737870" h="2074545">
                <a:moveTo>
                  <a:pt x="12700" y="2029714"/>
                </a:moveTo>
                <a:lnTo>
                  <a:pt x="6350" y="2029714"/>
                </a:lnTo>
                <a:lnTo>
                  <a:pt x="12700" y="2036064"/>
                </a:lnTo>
                <a:lnTo>
                  <a:pt x="12700" y="2029714"/>
                </a:lnTo>
                <a:close/>
              </a:path>
              <a:path w="737870" h="2074545">
                <a:moveTo>
                  <a:pt x="661670" y="2029714"/>
                </a:moveTo>
                <a:lnTo>
                  <a:pt x="12700" y="2029714"/>
                </a:lnTo>
                <a:lnTo>
                  <a:pt x="12700" y="2036064"/>
                </a:lnTo>
                <a:lnTo>
                  <a:pt x="661670" y="2036064"/>
                </a:lnTo>
                <a:lnTo>
                  <a:pt x="661670" y="2029714"/>
                </a:lnTo>
                <a:close/>
              </a:path>
              <a:path w="737870" h="2074545">
                <a:moveTo>
                  <a:pt x="661670" y="0"/>
                </a:moveTo>
                <a:lnTo>
                  <a:pt x="661670" y="76200"/>
                </a:lnTo>
                <a:lnTo>
                  <a:pt x="725170" y="44450"/>
                </a:lnTo>
                <a:lnTo>
                  <a:pt x="674370" y="44450"/>
                </a:lnTo>
                <a:lnTo>
                  <a:pt x="674370" y="31750"/>
                </a:lnTo>
                <a:lnTo>
                  <a:pt x="725170" y="31750"/>
                </a:lnTo>
                <a:lnTo>
                  <a:pt x="661670" y="0"/>
                </a:lnTo>
                <a:close/>
              </a:path>
              <a:path w="737870" h="2074545">
                <a:moveTo>
                  <a:pt x="12700" y="38100"/>
                </a:moveTo>
                <a:lnTo>
                  <a:pt x="6350" y="44450"/>
                </a:lnTo>
                <a:lnTo>
                  <a:pt x="12700" y="44450"/>
                </a:lnTo>
                <a:lnTo>
                  <a:pt x="12700" y="38100"/>
                </a:lnTo>
                <a:close/>
              </a:path>
              <a:path w="737870" h="2074545">
                <a:moveTo>
                  <a:pt x="661670" y="38100"/>
                </a:moveTo>
                <a:lnTo>
                  <a:pt x="12700" y="38100"/>
                </a:lnTo>
                <a:lnTo>
                  <a:pt x="12700" y="44450"/>
                </a:lnTo>
                <a:lnTo>
                  <a:pt x="661670" y="44450"/>
                </a:lnTo>
                <a:lnTo>
                  <a:pt x="661670" y="38100"/>
                </a:lnTo>
                <a:close/>
              </a:path>
              <a:path w="737870" h="2074545">
                <a:moveTo>
                  <a:pt x="725170" y="31750"/>
                </a:moveTo>
                <a:lnTo>
                  <a:pt x="674370" y="31750"/>
                </a:lnTo>
                <a:lnTo>
                  <a:pt x="674370" y="44450"/>
                </a:lnTo>
                <a:lnTo>
                  <a:pt x="725170" y="44450"/>
                </a:lnTo>
                <a:lnTo>
                  <a:pt x="737870" y="38100"/>
                </a:lnTo>
                <a:lnTo>
                  <a:pt x="725170" y="3175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3771138" y="3219831"/>
            <a:ext cx="473393" cy="473393"/>
          </a:xfrm>
          <a:custGeom>
            <a:avLst/>
            <a:gdLst/>
            <a:ahLst/>
            <a:cxnLst/>
            <a:rect l="l" t="t" r="r" b="b"/>
            <a:pathLst>
              <a:path w="631189" h="631189">
                <a:moveTo>
                  <a:pt x="315468" y="0"/>
                </a:moveTo>
                <a:lnTo>
                  <a:pt x="264293" y="4128"/>
                </a:lnTo>
                <a:lnTo>
                  <a:pt x="215749" y="16081"/>
                </a:lnTo>
                <a:lnTo>
                  <a:pt x="170485" y="35208"/>
                </a:lnTo>
                <a:lnTo>
                  <a:pt x="129149" y="60862"/>
                </a:lnTo>
                <a:lnTo>
                  <a:pt x="92392" y="92392"/>
                </a:lnTo>
                <a:lnTo>
                  <a:pt x="60862" y="129149"/>
                </a:lnTo>
                <a:lnTo>
                  <a:pt x="35208" y="170485"/>
                </a:lnTo>
                <a:lnTo>
                  <a:pt x="16081" y="215749"/>
                </a:lnTo>
                <a:lnTo>
                  <a:pt x="4128" y="264293"/>
                </a:lnTo>
                <a:lnTo>
                  <a:pt x="0" y="315467"/>
                </a:lnTo>
                <a:lnTo>
                  <a:pt x="1045" y="341343"/>
                </a:lnTo>
                <a:lnTo>
                  <a:pt x="9167" y="391283"/>
                </a:lnTo>
                <a:lnTo>
                  <a:pt x="24788" y="438269"/>
                </a:lnTo>
                <a:lnTo>
                  <a:pt x="47260" y="481650"/>
                </a:lnTo>
                <a:lnTo>
                  <a:pt x="75933" y="520777"/>
                </a:lnTo>
                <a:lnTo>
                  <a:pt x="110158" y="555002"/>
                </a:lnTo>
                <a:lnTo>
                  <a:pt x="149285" y="583675"/>
                </a:lnTo>
                <a:lnTo>
                  <a:pt x="192666" y="606147"/>
                </a:lnTo>
                <a:lnTo>
                  <a:pt x="239652" y="621768"/>
                </a:lnTo>
                <a:lnTo>
                  <a:pt x="289592" y="629890"/>
                </a:lnTo>
                <a:lnTo>
                  <a:pt x="315468" y="630935"/>
                </a:lnTo>
                <a:lnTo>
                  <a:pt x="341343" y="629890"/>
                </a:lnTo>
                <a:lnTo>
                  <a:pt x="391283" y="621768"/>
                </a:lnTo>
                <a:lnTo>
                  <a:pt x="438269" y="606147"/>
                </a:lnTo>
                <a:lnTo>
                  <a:pt x="481650" y="583675"/>
                </a:lnTo>
                <a:lnTo>
                  <a:pt x="520777" y="555002"/>
                </a:lnTo>
                <a:lnTo>
                  <a:pt x="555002" y="520777"/>
                </a:lnTo>
                <a:lnTo>
                  <a:pt x="583675" y="481650"/>
                </a:lnTo>
                <a:lnTo>
                  <a:pt x="606147" y="438269"/>
                </a:lnTo>
                <a:lnTo>
                  <a:pt x="621768" y="391283"/>
                </a:lnTo>
                <a:lnTo>
                  <a:pt x="629890" y="341343"/>
                </a:lnTo>
                <a:lnTo>
                  <a:pt x="630936" y="315467"/>
                </a:lnTo>
                <a:lnTo>
                  <a:pt x="629890" y="289592"/>
                </a:lnTo>
                <a:lnTo>
                  <a:pt x="621768" y="239652"/>
                </a:lnTo>
                <a:lnTo>
                  <a:pt x="606147" y="192666"/>
                </a:lnTo>
                <a:lnTo>
                  <a:pt x="583675" y="149285"/>
                </a:lnTo>
                <a:lnTo>
                  <a:pt x="555002" y="110158"/>
                </a:lnTo>
                <a:lnTo>
                  <a:pt x="520777" y="75933"/>
                </a:lnTo>
                <a:lnTo>
                  <a:pt x="481650" y="47260"/>
                </a:lnTo>
                <a:lnTo>
                  <a:pt x="438269" y="24788"/>
                </a:lnTo>
                <a:lnTo>
                  <a:pt x="391283" y="9167"/>
                </a:lnTo>
                <a:lnTo>
                  <a:pt x="341343" y="1045"/>
                </a:lnTo>
                <a:lnTo>
                  <a:pt x="315468" y="0"/>
                </a:lnTo>
                <a:close/>
              </a:path>
            </a:pathLst>
          </a:custGeom>
          <a:solidFill>
            <a:srgbClr val="FFB9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txBox="1"/>
          <p:nvPr/>
        </p:nvSpPr>
        <p:spPr>
          <a:xfrm>
            <a:off x="3956589" y="3389723"/>
            <a:ext cx="101918" cy="138499"/>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a:noFill/>
                </a:ln>
                <a:solidFill>
                  <a:prstClr val="black"/>
                </a:solidFill>
                <a:effectLst/>
                <a:uLnTx/>
                <a:uFillTx/>
                <a:latin typeface="Arial"/>
                <a:ea typeface="+mn-ea"/>
                <a:cs typeface="Arial"/>
              </a:rPr>
              <a:t>R</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p:nvPr/>
        </p:nvSpPr>
        <p:spPr>
          <a:xfrm>
            <a:off x="2014346" y="2439162"/>
            <a:ext cx="1558290" cy="2033588"/>
          </a:xfrm>
          <a:custGeom>
            <a:avLst/>
            <a:gdLst/>
            <a:ahLst/>
            <a:cxnLst/>
            <a:rect l="l" t="t" r="r" b="b"/>
            <a:pathLst>
              <a:path w="2077720" h="2711450">
                <a:moveTo>
                  <a:pt x="1731010" y="0"/>
                </a:moveTo>
                <a:lnTo>
                  <a:pt x="346214" y="0"/>
                </a:lnTo>
                <a:lnTo>
                  <a:pt x="317819" y="1147"/>
                </a:lnTo>
                <a:lnTo>
                  <a:pt x="263014" y="10058"/>
                </a:lnTo>
                <a:lnTo>
                  <a:pt x="211451" y="27197"/>
                </a:lnTo>
                <a:lnTo>
                  <a:pt x="163842" y="51854"/>
                </a:lnTo>
                <a:lnTo>
                  <a:pt x="120901" y="83316"/>
                </a:lnTo>
                <a:lnTo>
                  <a:pt x="83339" y="120872"/>
                </a:lnTo>
                <a:lnTo>
                  <a:pt x="51870" y="163810"/>
                </a:lnTo>
                <a:lnTo>
                  <a:pt x="27206" y="211419"/>
                </a:lnTo>
                <a:lnTo>
                  <a:pt x="10061" y="262986"/>
                </a:lnTo>
                <a:lnTo>
                  <a:pt x="1147" y="317799"/>
                </a:lnTo>
                <a:lnTo>
                  <a:pt x="0" y="346201"/>
                </a:lnTo>
                <a:lnTo>
                  <a:pt x="0" y="2364994"/>
                </a:lnTo>
                <a:lnTo>
                  <a:pt x="4531" y="2421164"/>
                </a:lnTo>
                <a:lnTo>
                  <a:pt x="17650" y="2474443"/>
                </a:lnTo>
                <a:lnTo>
                  <a:pt x="38643" y="2524120"/>
                </a:lnTo>
                <a:lnTo>
                  <a:pt x="66798" y="2569482"/>
                </a:lnTo>
                <a:lnTo>
                  <a:pt x="101403" y="2609818"/>
                </a:lnTo>
                <a:lnTo>
                  <a:pt x="141743" y="2644416"/>
                </a:lnTo>
                <a:lnTo>
                  <a:pt x="187108" y="2672564"/>
                </a:lnTo>
                <a:lnTo>
                  <a:pt x="236783" y="2693552"/>
                </a:lnTo>
                <a:lnTo>
                  <a:pt x="290056" y="2706666"/>
                </a:lnTo>
                <a:lnTo>
                  <a:pt x="346214" y="2711196"/>
                </a:lnTo>
                <a:lnTo>
                  <a:pt x="1731010" y="2711196"/>
                </a:lnTo>
                <a:lnTo>
                  <a:pt x="1787180" y="2706666"/>
                </a:lnTo>
                <a:lnTo>
                  <a:pt x="1840459" y="2693552"/>
                </a:lnTo>
                <a:lnTo>
                  <a:pt x="1890136" y="2672564"/>
                </a:lnTo>
                <a:lnTo>
                  <a:pt x="1935498" y="2644416"/>
                </a:lnTo>
                <a:lnTo>
                  <a:pt x="1975834" y="2609818"/>
                </a:lnTo>
                <a:lnTo>
                  <a:pt x="2010432" y="2569482"/>
                </a:lnTo>
                <a:lnTo>
                  <a:pt x="2038580" y="2524120"/>
                </a:lnTo>
                <a:lnTo>
                  <a:pt x="2059568" y="2474443"/>
                </a:lnTo>
                <a:lnTo>
                  <a:pt x="2072682" y="2421164"/>
                </a:lnTo>
                <a:lnTo>
                  <a:pt x="2077212" y="2364994"/>
                </a:lnTo>
                <a:lnTo>
                  <a:pt x="2077212" y="346201"/>
                </a:lnTo>
                <a:lnTo>
                  <a:pt x="2072682" y="290031"/>
                </a:lnTo>
                <a:lnTo>
                  <a:pt x="2059568" y="236752"/>
                </a:lnTo>
                <a:lnTo>
                  <a:pt x="2038580" y="187075"/>
                </a:lnTo>
                <a:lnTo>
                  <a:pt x="2010432" y="141713"/>
                </a:lnTo>
                <a:lnTo>
                  <a:pt x="1975834" y="101377"/>
                </a:lnTo>
                <a:lnTo>
                  <a:pt x="1935498" y="66779"/>
                </a:lnTo>
                <a:lnTo>
                  <a:pt x="1890136" y="38631"/>
                </a:lnTo>
                <a:lnTo>
                  <a:pt x="1840459" y="17643"/>
                </a:lnTo>
                <a:lnTo>
                  <a:pt x="1787180" y="4529"/>
                </a:lnTo>
                <a:lnTo>
                  <a:pt x="1731010" y="0"/>
                </a:lnTo>
                <a:close/>
              </a:path>
            </a:pathLst>
          </a:custGeom>
          <a:solidFill>
            <a:srgbClr val="A9CD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txBox="1"/>
          <p:nvPr/>
        </p:nvSpPr>
        <p:spPr>
          <a:xfrm>
            <a:off x="2080488" y="2616380"/>
            <a:ext cx="1409700" cy="161583"/>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050" b="1" i="0" u="none" strike="noStrike" kern="1200" cap="none" spc="-8" normalizeH="0" baseline="0" noProof="0" dirty="0">
                <a:ln>
                  <a:noFill/>
                </a:ln>
                <a:solidFill>
                  <a:prstClr val="black"/>
                </a:solidFill>
                <a:effectLst/>
                <a:uLnTx/>
                <a:uFillTx/>
                <a:latin typeface="Arial"/>
                <a:ea typeface="+mn-ea"/>
                <a:cs typeface="Arial"/>
              </a:rPr>
              <a:t>K</a:t>
            </a:r>
            <a:r>
              <a:rPr kumimoji="0" sz="1050" b="1" i="0" u="none" strike="noStrike" kern="1200" cap="none" spc="0" normalizeH="0" baseline="0" noProof="0" dirty="0">
                <a:ln>
                  <a:noFill/>
                </a:ln>
                <a:solidFill>
                  <a:prstClr val="black"/>
                </a:solidFill>
                <a:effectLst/>
                <a:uLnTx/>
                <a:uFillTx/>
                <a:latin typeface="Arial"/>
                <a:ea typeface="+mn-ea"/>
                <a:cs typeface="Arial"/>
              </a:rPr>
              <a:t>ey</a:t>
            </a:r>
            <a:r>
              <a:rPr kumimoji="0" sz="1050" b="1" i="0" u="none" strike="noStrike" kern="1200" cap="none" spc="-8" normalizeH="0" baseline="0" noProof="0" dirty="0">
                <a:ln>
                  <a:noFill/>
                </a:ln>
                <a:solidFill>
                  <a:prstClr val="black"/>
                </a:solidFill>
                <a:effectLst/>
                <a:uLnTx/>
                <a:uFillTx/>
                <a:latin typeface="Arial"/>
                <a:ea typeface="+mn-ea"/>
                <a:cs typeface="Arial"/>
              </a:rPr>
              <a:t> </a:t>
            </a:r>
            <a:r>
              <a:rPr kumimoji="0" sz="1050" b="1" i="0" u="none" strike="noStrike" kern="1200" cap="none" spc="0" normalizeH="0" baseline="0" noProof="0" dirty="0">
                <a:ln>
                  <a:noFill/>
                </a:ln>
                <a:solidFill>
                  <a:prstClr val="black"/>
                </a:solidFill>
                <a:effectLst/>
                <a:uLnTx/>
                <a:uFillTx/>
                <a:latin typeface="Arial"/>
                <a:ea typeface="+mn-ea"/>
                <a:cs typeface="Arial"/>
              </a:rPr>
              <a:t>eli</a:t>
            </a:r>
            <a:r>
              <a:rPr kumimoji="0" sz="1050" b="1" i="0" u="none" strike="noStrike" kern="1200" cap="none" spc="-8" normalizeH="0" baseline="0" noProof="0" dirty="0">
                <a:ln>
                  <a:noFill/>
                </a:ln>
                <a:solidFill>
                  <a:prstClr val="black"/>
                </a:solidFill>
                <a:effectLst/>
                <a:uLnTx/>
                <a:uFillTx/>
                <a:latin typeface="Arial"/>
                <a:ea typeface="+mn-ea"/>
                <a:cs typeface="Arial"/>
              </a:rPr>
              <a:t>g</a:t>
            </a:r>
            <a:r>
              <a:rPr kumimoji="0" sz="1050" b="1" i="0" u="none" strike="noStrike" kern="1200" cap="none" spc="0" normalizeH="0" baseline="0" noProof="0" dirty="0">
                <a:ln>
                  <a:noFill/>
                </a:ln>
                <a:solidFill>
                  <a:prstClr val="black"/>
                </a:solidFill>
                <a:effectLst/>
                <a:uLnTx/>
                <a:uFillTx/>
                <a:latin typeface="Arial"/>
                <a:ea typeface="+mn-ea"/>
                <a:cs typeface="Arial"/>
              </a:rPr>
              <a:t>i</a:t>
            </a:r>
            <a:r>
              <a:rPr kumimoji="0" sz="1050" b="1" i="0" u="none" strike="noStrike" kern="1200" cap="none" spc="-8" normalizeH="0" baseline="0" noProof="0" dirty="0">
                <a:ln>
                  <a:noFill/>
                </a:ln>
                <a:solidFill>
                  <a:prstClr val="black"/>
                </a:solidFill>
                <a:effectLst/>
                <a:uLnTx/>
                <a:uFillTx/>
                <a:latin typeface="Arial"/>
                <a:ea typeface="+mn-ea"/>
                <a:cs typeface="Arial"/>
              </a:rPr>
              <a:t>bi</a:t>
            </a:r>
            <a:r>
              <a:rPr kumimoji="0" sz="1050" b="1" i="0" u="none" strike="noStrike" kern="1200" cap="none" spc="0" normalizeH="0" baseline="0" noProof="0" dirty="0">
                <a:ln>
                  <a:noFill/>
                </a:ln>
                <a:solidFill>
                  <a:prstClr val="black"/>
                </a:solidFill>
                <a:effectLst/>
                <a:uLnTx/>
                <a:uFillTx/>
                <a:latin typeface="Arial"/>
                <a:ea typeface="+mn-ea"/>
                <a:cs typeface="Arial"/>
              </a:rPr>
              <a:t>l</a:t>
            </a:r>
            <a:r>
              <a:rPr kumimoji="0" sz="1050" b="1" i="0" u="none" strike="noStrike" kern="1200" cap="none" spc="-8" normalizeH="0" baseline="0" noProof="0" dirty="0">
                <a:ln>
                  <a:noFill/>
                </a:ln>
                <a:solidFill>
                  <a:prstClr val="black"/>
                </a:solidFill>
                <a:effectLst/>
                <a:uLnTx/>
                <a:uFillTx/>
                <a:latin typeface="Arial"/>
                <a:ea typeface="+mn-ea"/>
                <a:cs typeface="Arial"/>
              </a:rPr>
              <a:t>i</a:t>
            </a:r>
            <a:r>
              <a:rPr kumimoji="0" sz="1050" b="1" i="0" u="none" strike="noStrike" kern="1200" cap="none" spc="-11" normalizeH="0" baseline="0" noProof="0" dirty="0">
                <a:ln>
                  <a:noFill/>
                </a:ln>
                <a:solidFill>
                  <a:prstClr val="black"/>
                </a:solidFill>
                <a:effectLst/>
                <a:uLnTx/>
                <a:uFillTx/>
                <a:latin typeface="Arial"/>
                <a:ea typeface="+mn-ea"/>
                <a:cs typeface="Arial"/>
              </a:rPr>
              <a:t>t</a:t>
            </a:r>
            <a:r>
              <a:rPr kumimoji="0" sz="1050" b="1" i="0" u="none" strike="noStrike" kern="1200" cap="none" spc="0" normalizeH="0" baseline="0" noProof="0" dirty="0">
                <a:ln>
                  <a:noFill/>
                </a:ln>
                <a:solidFill>
                  <a:prstClr val="black"/>
                </a:solidFill>
                <a:effectLst/>
                <a:uLnTx/>
                <a:uFillTx/>
                <a:latin typeface="Arial"/>
                <a:ea typeface="+mn-ea"/>
                <a:cs typeface="Arial"/>
              </a:rPr>
              <a:t>y</a:t>
            </a:r>
            <a:r>
              <a:rPr kumimoji="0" sz="1050" b="1" i="0" u="none" strike="noStrike" kern="1200" cap="none" spc="-30" normalizeH="0" baseline="0" noProof="0" dirty="0">
                <a:ln>
                  <a:noFill/>
                </a:ln>
                <a:solidFill>
                  <a:prstClr val="black"/>
                </a:solidFill>
                <a:effectLst/>
                <a:uLnTx/>
                <a:uFillTx/>
                <a:latin typeface="Arial"/>
                <a:ea typeface="+mn-ea"/>
                <a:cs typeface="Arial"/>
              </a:rPr>
              <a:t> </a:t>
            </a:r>
            <a:r>
              <a:rPr kumimoji="0" sz="1050" b="1" i="0" u="none" strike="noStrike" kern="1200" cap="none" spc="0" normalizeH="0" baseline="0" noProof="0" dirty="0">
                <a:ln>
                  <a:noFill/>
                </a:ln>
                <a:solidFill>
                  <a:prstClr val="black"/>
                </a:solidFill>
                <a:effectLst/>
                <a:uLnTx/>
                <a:uFillTx/>
                <a:latin typeface="Arial"/>
                <a:ea typeface="+mn-ea"/>
                <a:cs typeface="Arial"/>
              </a:rPr>
              <a:t>criteria</a:t>
            </a:r>
            <a:r>
              <a:rPr kumimoji="0" sz="1013" b="1" i="0" u="none" strike="noStrike" kern="1200" cap="none" spc="17" normalizeH="0" baseline="24691" noProof="0" dirty="0">
                <a:ln>
                  <a:noFill/>
                </a:ln>
                <a:solidFill>
                  <a:prstClr val="black"/>
                </a:solidFill>
                <a:effectLst/>
                <a:uLnTx/>
                <a:uFillTx/>
                <a:latin typeface="Arial"/>
                <a:ea typeface="+mn-ea"/>
                <a:cs typeface="Arial"/>
              </a:rPr>
              <a:t>a</a:t>
            </a:r>
            <a:endParaRPr kumimoji="0" sz="1013" b="0" i="0" u="none" strike="noStrike" kern="1200" cap="none" spc="0" normalizeH="0" baseline="24691" noProof="0">
              <a:ln>
                <a:noFill/>
              </a:ln>
              <a:solidFill>
                <a:prstClr val="black"/>
              </a:solidFill>
              <a:effectLst/>
              <a:uLnTx/>
              <a:uFillTx/>
              <a:latin typeface="Arial"/>
              <a:ea typeface="+mn-ea"/>
              <a:cs typeface="Arial"/>
            </a:endParaRPr>
          </a:p>
        </p:txBody>
      </p:sp>
      <p:sp>
        <p:nvSpPr>
          <p:cNvPr id="24" name="object 24"/>
          <p:cNvSpPr txBox="1"/>
          <p:nvPr/>
        </p:nvSpPr>
        <p:spPr>
          <a:xfrm>
            <a:off x="1858748" y="5682183"/>
            <a:ext cx="1469231" cy="115416"/>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731" b="0" i="0" u="none" strike="noStrike" kern="1200" cap="none" spc="5" normalizeH="0" baseline="25641" noProof="0" dirty="0">
                <a:ln>
                  <a:noFill/>
                </a:ln>
                <a:solidFill>
                  <a:prstClr val="black"/>
                </a:solidFill>
                <a:effectLst/>
                <a:uLnTx/>
                <a:uFillTx/>
                <a:latin typeface="Arial"/>
                <a:ea typeface="+mn-ea"/>
                <a:cs typeface="Arial"/>
              </a:rPr>
              <a:t>a</a:t>
            </a:r>
            <a:r>
              <a:rPr kumimoji="0" sz="750" b="0" i="0" u="none" strike="noStrike" kern="1200" cap="none" spc="-8" normalizeH="0" baseline="0" noProof="0" dirty="0">
                <a:ln>
                  <a:noFill/>
                </a:ln>
                <a:solidFill>
                  <a:prstClr val="black"/>
                </a:solidFill>
                <a:effectLst/>
                <a:uLnTx/>
                <a:uFillTx/>
                <a:latin typeface="Arial"/>
                <a:ea typeface="+mn-ea"/>
                <a:cs typeface="Arial"/>
              </a:rPr>
              <a:t>Clin</a:t>
            </a:r>
            <a:r>
              <a:rPr kumimoji="0" sz="750" b="0" i="0" u="none" strike="noStrike" kern="1200" cap="none" spc="-11" normalizeH="0" baseline="0" noProof="0" dirty="0">
                <a:ln>
                  <a:noFill/>
                </a:ln>
                <a:solidFill>
                  <a:prstClr val="black"/>
                </a:solidFill>
                <a:effectLst/>
                <a:uLnTx/>
                <a:uFillTx/>
                <a:latin typeface="Arial"/>
                <a:ea typeface="+mn-ea"/>
                <a:cs typeface="Arial"/>
              </a:rPr>
              <a:t>i</a:t>
            </a:r>
            <a:r>
              <a:rPr kumimoji="0" sz="750" b="0" i="0" u="none" strike="noStrike" kern="1200" cap="none" spc="0" normalizeH="0" baseline="0" noProof="0" dirty="0">
                <a:ln>
                  <a:noFill/>
                </a:ln>
                <a:solidFill>
                  <a:prstClr val="black"/>
                </a:solidFill>
                <a:effectLst/>
                <a:uLnTx/>
                <a:uFillTx/>
                <a:latin typeface="Arial"/>
                <a:ea typeface="+mn-ea"/>
                <a:cs typeface="Arial"/>
              </a:rPr>
              <a:t>c</a:t>
            </a:r>
            <a:r>
              <a:rPr kumimoji="0" sz="750" b="0" i="0" u="none" strike="noStrike" kern="1200" cap="none" spc="-8" normalizeH="0" baseline="0" noProof="0" dirty="0">
                <a:ln>
                  <a:noFill/>
                </a:ln>
                <a:solidFill>
                  <a:prstClr val="black"/>
                </a:solidFill>
                <a:effectLst/>
                <a:uLnTx/>
                <a:uFillTx/>
                <a:latin typeface="Arial"/>
                <a:ea typeface="+mn-ea"/>
                <a:cs typeface="Arial"/>
              </a:rPr>
              <a:t>a</a:t>
            </a:r>
            <a:r>
              <a:rPr kumimoji="0" sz="750" b="0" i="0" u="none" strike="noStrike" kern="1200" cap="none" spc="-11" normalizeH="0" baseline="0" noProof="0" dirty="0">
                <a:ln>
                  <a:noFill/>
                </a:ln>
                <a:solidFill>
                  <a:prstClr val="black"/>
                </a:solidFill>
                <a:effectLst/>
                <a:uLnTx/>
                <a:uFillTx/>
                <a:latin typeface="Arial"/>
                <a:ea typeface="+mn-ea"/>
                <a:cs typeface="Arial"/>
              </a:rPr>
              <a:t>l</a:t>
            </a:r>
            <a:r>
              <a:rPr kumimoji="0" sz="750" b="0" i="0" u="none" strike="noStrike" kern="1200" cap="none" spc="0" normalizeH="0" baseline="0" noProof="0" dirty="0">
                <a:ln>
                  <a:noFill/>
                </a:ln>
                <a:solidFill>
                  <a:prstClr val="black"/>
                </a:solidFill>
                <a:effectLst/>
                <a:uLnTx/>
                <a:uFillTx/>
                <a:latin typeface="Arial"/>
                <a:ea typeface="+mn-ea"/>
                <a:cs typeface="Arial"/>
              </a:rPr>
              <a:t>T</a:t>
            </a:r>
            <a:r>
              <a:rPr kumimoji="0" sz="750" b="0" i="0" u="none" strike="noStrike" kern="1200" cap="none" spc="-4" normalizeH="0" baseline="0" noProof="0" dirty="0">
                <a:ln>
                  <a:noFill/>
                </a:ln>
                <a:solidFill>
                  <a:prstClr val="black"/>
                </a:solidFill>
                <a:effectLst/>
                <a:uLnTx/>
                <a:uFillTx/>
                <a:latin typeface="Arial"/>
                <a:ea typeface="+mn-ea"/>
                <a:cs typeface="Arial"/>
              </a:rPr>
              <a:t>r</a:t>
            </a:r>
            <a:r>
              <a:rPr kumimoji="0" sz="750" b="0" i="0" u="none" strike="noStrike" kern="1200" cap="none" spc="-8" normalizeH="0" baseline="0" noProof="0" dirty="0">
                <a:ln>
                  <a:noFill/>
                </a:ln>
                <a:solidFill>
                  <a:prstClr val="black"/>
                </a:solidFill>
                <a:effectLst/>
                <a:uLnTx/>
                <a:uFillTx/>
                <a:latin typeface="Arial"/>
                <a:ea typeface="+mn-ea"/>
                <a:cs typeface="Arial"/>
              </a:rPr>
              <a:t>ia</a:t>
            </a:r>
            <a:r>
              <a:rPr kumimoji="0" sz="750" b="0" i="0" u="none" strike="noStrike" kern="1200" cap="none" spc="-11" normalizeH="0" baseline="0" noProof="0" dirty="0">
                <a:ln>
                  <a:noFill/>
                </a:ln>
                <a:solidFill>
                  <a:prstClr val="black"/>
                </a:solidFill>
                <a:effectLst/>
                <a:uLnTx/>
                <a:uFillTx/>
                <a:latin typeface="Arial"/>
                <a:ea typeface="+mn-ea"/>
                <a:cs typeface="Arial"/>
              </a:rPr>
              <a:t>l</a:t>
            </a:r>
            <a:r>
              <a:rPr kumimoji="0" sz="750" b="0" i="0" u="none" strike="noStrike" kern="1200" cap="none" spc="0" normalizeH="0" baseline="0" noProof="0" dirty="0">
                <a:ln>
                  <a:noFill/>
                </a:ln>
                <a:solidFill>
                  <a:prstClr val="black"/>
                </a:solidFill>
                <a:effectLst/>
                <a:uLnTx/>
                <a:uFillTx/>
                <a:latin typeface="Arial"/>
                <a:ea typeface="+mn-ea"/>
                <a:cs typeface="Arial"/>
              </a:rPr>
              <a:t>s</a:t>
            </a:r>
            <a:r>
              <a:rPr kumimoji="0" sz="750" b="0" i="0" u="none" strike="noStrike" kern="1200" cap="none" spc="-4" normalizeH="0" baseline="0" noProof="0" dirty="0">
                <a:ln>
                  <a:noFill/>
                </a:ln>
                <a:solidFill>
                  <a:prstClr val="black"/>
                </a:solidFill>
                <a:effectLst/>
                <a:uLnTx/>
                <a:uFillTx/>
                <a:latin typeface="Arial"/>
                <a:ea typeface="+mn-ea"/>
                <a:cs typeface="Arial"/>
              </a:rPr>
              <a:t>.g</a:t>
            </a:r>
            <a:r>
              <a:rPr kumimoji="0" sz="750" b="0" i="0" u="none" strike="noStrike" kern="1200" cap="none" spc="-11" normalizeH="0" baseline="0" noProof="0" dirty="0">
                <a:ln>
                  <a:noFill/>
                </a:ln>
                <a:solidFill>
                  <a:prstClr val="black"/>
                </a:solidFill>
                <a:effectLst/>
                <a:uLnTx/>
                <a:uFillTx/>
                <a:latin typeface="Arial"/>
                <a:ea typeface="+mn-ea"/>
                <a:cs typeface="Arial"/>
              </a:rPr>
              <a:t>ov</a:t>
            </a:r>
            <a:r>
              <a:rPr kumimoji="0" sz="750" b="0" i="0" u="none" strike="noStrike" kern="1200" cap="none" spc="-4" normalizeH="0" baseline="0" noProof="0" dirty="0">
                <a:ln>
                  <a:noFill/>
                </a:ln>
                <a:solidFill>
                  <a:prstClr val="black"/>
                </a:solidFill>
                <a:effectLst/>
                <a:uLnTx/>
                <a:uFillTx/>
                <a:latin typeface="Arial"/>
                <a:ea typeface="+mn-ea"/>
                <a:cs typeface="Arial"/>
              </a:rPr>
              <a:t>.</a:t>
            </a:r>
            <a:r>
              <a:rPr kumimoji="0" sz="750" b="0" i="0" u="none" strike="noStrike" kern="1200" cap="none" spc="23" normalizeH="0" baseline="0" noProof="0" dirty="0">
                <a:ln>
                  <a:noFill/>
                </a:ln>
                <a:solidFill>
                  <a:prstClr val="black"/>
                </a:solidFill>
                <a:effectLst/>
                <a:uLnTx/>
                <a:uFillTx/>
                <a:latin typeface="Arial"/>
                <a:ea typeface="+mn-ea"/>
                <a:cs typeface="Arial"/>
              </a:rPr>
              <a:t> </a:t>
            </a:r>
            <a:r>
              <a:rPr kumimoji="0" sz="750" b="0" i="0" u="none" strike="noStrike" kern="1200" cap="none" spc="-8" normalizeH="0" baseline="0" noProof="0" dirty="0">
                <a:ln>
                  <a:noFill/>
                </a:ln>
                <a:solidFill>
                  <a:prstClr val="black"/>
                </a:solidFill>
                <a:effectLst/>
                <a:uLnTx/>
                <a:uFillTx/>
                <a:latin typeface="Arial"/>
                <a:ea typeface="+mn-ea"/>
                <a:cs typeface="Arial"/>
              </a:rPr>
              <a:t>NC</a:t>
            </a:r>
            <a:r>
              <a:rPr kumimoji="0" sz="750" b="0" i="0" u="none" strike="noStrike" kern="1200" cap="none" spc="0" normalizeH="0" baseline="0" noProof="0" dirty="0">
                <a:ln>
                  <a:noFill/>
                </a:ln>
                <a:solidFill>
                  <a:prstClr val="black"/>
                </a:solidFill>
                <a:effectLst/>
                <a:uLnTx/>
                <a:uFillTx/>
                <a:latin typeface="Arial"/>
                <a:ea typeface="+mn-ea"/>
                <a:cs typeface="Arial"/>
              </a:rPr>
              <a:t>T</a:t>
            </a:r>
            <a:r>
              <a:rPr kumimoji="0" sz="750" b="0" i="0" u="none" strike="noStrike" kern="1200" cap="none" spc="-8" normalizeH="0" baseline="0" noProof="0" dirty="0">
                <a:ln>
                  <a:noFill/>
                </a:ln>
                <a:solidFill>
                  <a:prstClr val="black"/>
                </a:solidFill>
                <a:effectLst/>
                <a:uLnTx/>
                <a:uFillTx/>
                <a:latin typeface="Arial"/>
                <a:ea typeface="+mn-ea"/>
                <a:cs typeface="Arial"/>
              </a:rPr>
              <a:t>0</a:t>
            </a:r>
            <a:r>
              <a:rPr kumimoji="0" sz="750" b="0" i="0" u="none" strike="noStrike" kern="1200" cap="none" spc="-11" normalizeH="0" baseline="0" noProof="0" dirty="0">
                <a:ln>
                  <a:noFill/>
                </a:ln>
                <a:solidFill>
                  <a:prstClr val="black"/>
                </a:solidFill>
                <a:effectLst/>
                <a:uLnTx/>
                <a:uFillTx/>
                <a:latin typeface="Arial"/>
                <a:ea typeface="+mn-ea"/>
                <a:cs typeface="Arial"/>
              </a:rPr>
              <a:t>4</a:t>
            </a:r>
            <a:r>
              <a:rPr kumimoji="0" sz="750" b="0" i="0" u="none" strike="noStrike" kern="1200" cap="none" spc="-8" normalizeH="0" baseline="0" noProof="0" dirty="0">
                <a:ln>
                  <a:noFill/>
                </a:ln>
                <a:solidFill>
                  <a:prstClr val="black"/>
                </a:solidFill>
                <a:effectLst/>
                <a:uLnTx/>
                <a:uFillTx/>
                <a:latin typeface="Arial"/>
                <a:ea typeface="+mn-ea"/>
                <a:cs typeface="Arial"/>
              </a:rPr>
              <a:t>0</a:t>
            </a:r>
            <a:r>
              <a:rPr kumimoji="0" sz="750" b="0" i="0" u="none" strike="noStrike" kern="1200" cap="none" spc="-11" normalizeH="0" baseline="0" noProof="0" dirty="0">
                <a:ln>
                  <a:noFill/>
                </a:ln>
                <a:solidFill>
                  <a:prstClr val="black"/>
                </a:solidFill>
                <a:effectLst/>
                <a:uLnTx/>
                <a:uFillTx/>
                <a:latin typeface="Arial"/>
                <a:ea typeface="+mn-ea"/>
                <a:cs typeface="Arial"/>
              </a:rPr>
              <a:t>3</a:t>
            </a:r>
            <a:r>
              <a:rPr kumimoji="0" sz="750" b="0" i="0" u="none" strike="noStrike" kern="1200" cap="none" spc="-8" normalizeH="0" baseline="0" noProof="0" dirty="0">
                <a:ln>
                  <a:noFill/>
                </a:ln>
                <a:solidFill>
                  <a:prstClr val="black"/>
                </a:solidFill>
                <a:effectLst/>
                <a:uLnTx/>
                <a:uFillTx/>
                <a:latin typeface="Arial"/>
                <a:ea typeface="+mn-ea"/>
                <a:cs typeface="Arial"/>
              </a:rPr>
              <a:t>9</a:t>
            </a:r>
            <a:r>
              <a:rPr kumimoji="0" sz="750" b="0" i="0" u="none" strike="noStrike" kern="1200" cap="none" spc="-11" normalizeH="0" baseline="0" noProof="0" dirty="0">
                <a:ln>
                  <a:noFill/>
                </a:ln>
                <a:solidFill>
                  <a:prstClr val="black"/>
                </a:solidFill>
                <a:effectLst/>
                <a:uLnTx/>
                <a:uFillTx/>
                <a:latin typeface="Arial"/>
                <a:ea typeface="+mn-ea"/>
                <a:cs typeface="Arial"/>
              </a:rPr>
              <a:t>6</a:t>
            </a:r>
            <a:r>
              <a:rPr kumimoji="0" sz="750" b="0" i="0" u="none" strike="noStrike" kern="1200" cap="none" spc="-8" normalizeH="0" baseline="0" noProof="0" dirty="0">
                <a:ln>
                  <a:noFill/>
                </a:ln>
                <a:solidFill>
                  <a:prstClr val="black"/>
                </a:solidFill>
                <a:effectLst/>
                <a:uLnTx/>
                <a:uFillTx/>
                <a:latin typeface="Arial"/>
                <a:ea typeface="+mn-ea"/>
                <a:cs typeface="Arial"/>
              </a:rPr>
              <a:t>0</a:t>
            </a:r>
            <a:r>
              <a:rPr kumimoji="0" sz="750" b="0" i="0" u="none" strike="noStrike" kern="1200" cap="none" spc="-11" normalizeH="0" baseline="0" noProof="0" dirty="0">
                <a:ln>
                  <a:noFill/>
                </a:ln>
                <a:solidFill>
                  <a:prstClr val="black"/>
                </a:solidFill>
                <a:effectLst/>
                <a:uLnTx/>
                <a:uFillTx/>
                <a:latin typeface="Arial"/>
                <a:ea typeface="+mn-ea"/>
                <a:cs typeface="Arial"/>
              </a:rPr>
              <a:t>7</a:t>
            </a:r>
            <a:r>
              <a:rPr kumimoji="0" sz="750" b="0" i="0" u="none" strike="noStrike" kern="1200" cap="none" spc="-4" normalizeH="0" baseline="0" noProof="0" dirty="0">
                <a:ln>
                  <a:noFill/>
                </a:ln>
                <a:solidFill>
                  <a:prstClr val="black"/>
                </a:solidFill>
                <a:effectLst/>
                <a:uLnTx/>
                <a:uFillTx/>
                <a:latin typeface="Arial"/>
                <a:ea typeface="+mn-ea"/>
                <a:cs typeface="Arial"/>
              </a:rPr>
              <a:t>.</a:t>
            </a:r>
            <a:endParaRPr kumimoji="0" sz="75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10265283" y="5764375"/>
            <a:ext cx="174784" cy="167418"/>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1088" b="0" i="0" u="none" strike="noStrike" kern="1200" cap="none" spc="0" normalizeH="0" baseline="0" noProof="0" dirty="0">
                <a:ln>
                  <a:noFill/>
                </a:ln>
                <a:solidFill>
                  <a:prstClr val="black"/>
                </a:solidFill>
                <a:effectLst/>
                <a:uLnTx/>
                <a:uFillTx/>
                <a:latin typeface="Arial"/>
                <a:ea typeface="+mn-ea"/>
                <a:cs typeface="Arial"/>
              </a:rPr>
              <a:t>17</a:t>
            </a:r>
            <a:endParaRPr kumimoji="0" sz="1088"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3892106" y="5844038"/>
            <a:ext cx="4402455" cy="103875"/>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dirty="0">
                <a:ln>
                  <a:noFill/>
                </a:ln>
                <a:solidFill>
                  <a:prstClr val="black"/>
                </a:solidFill>
                <a:effectLst/>
                <a:uLnTx/>
                <a:uFillTx/>
                <a:latin typeface="Arial"/>
                <a:ea typeface="+mn-ea"/>
                <a:cs typeface="Arial"/>
              </a:rPr>
              <a:t>Slides</a:t>
            </a:r>
            <a:r>
              <a:rPr kumimoji="0" sz="675" b="0" i="0" u="none" strike="noStrike" kern="1200" cap="none" spc="-15"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are</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the</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property</a:t>
            </a:r>
            <a:r>
              <a:rPr kumimoji="0" sz="675" b="0" i="0" u="none" strike="noStrike" kern="1200" cap="none" spc="-11"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of</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the</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author</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and</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AASLD.</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Per</a:t>
            </a:r>
            <a:r>
              <a:rPr kumimoji="0" sz="675" b="0" i="0" u="none" strike="noStrike" kern="1200" cap="none" spc="4" normalizeH="0" baseline="0" noProof="0" dirty="0">
                <a:ln>
                  <a:noFill/>
                </a:ln>
                <a:solidFill>
                  <a:prstClr val="black"/>
                </a:solidFill>
                <a:effectLst/>
                <a:uLnTx/>
                <a:uFillTx/>
                <a:latin typeface="Arial"/>
                <a:ea typeface="+mn-ea"/>
                <a:cs typeface="Arial"/>
              </a:rPr>
              <a:t>m</a:t>
            </a:r>
            <a:r>
              <a:rPr kumimoji="0" sz="675" b="0" i="0" u="none" strike="noStrike" kern="1200" cap="none" spc="0" normalizeH="0" baseline="0" noProof="0" dirty="0">
                <a:ln>
                  <a:noFill/>
                </a:ln>
                <a:solidFill>
                  <a:prstClr val="black"/>
                </a:solidFill>
                <a:effectLst/>
                <a:uLnTx/>
                <a:uFillTx/>
                <a:latin typeface="Arial"/>
                <a:ea typeface="+mn-ea"/>
                <a:cs typeface="Arial"/>
              </a:rPr>
              <a:t>i</a:t>
            </a:r>
            <a:r>
              <a:rPr kumimoji="0" sz="675" b="0" i="0" u="none" strike="noStrike" kern="1200" cap="none" spc="4" normalizeH="0" baseline="0" noProof="0" dirty="0">
                <a:ln>
                  <a:noFill/>
                </a:ln>
                <a:solidFill>
                  <a:prstClr val="black"/>
                </a:solidFill>
                <a:effectLst/>
                <a:uLnTx/>
                <a:uFillTx/>
                <a:latin typeface="Arial"/>
                <a:ea typeface="+mn-ea"/>
                <a:cs typeface="Arial"/>
              </a:rPr>
              <a:t>ss</a:t>
            </a:r>
            <a:r>
              <a:rPr kumimoji="0" sz="675" b="0" i="0" u="none" strike="noStrike" kern="1200" cap="none" spc="0" normalizeH="0" baseline="0" noProof="0" dirty="0">
                <a:ln>
                  <a:noFill/>
                </a:ln>
                <a:solidFill>
                  <a:prstClr val="black"/>
                </a:solidFill>
                <a:effectLst/>
                <a:uLnTx/>
                <a:uFillTx/>
                <a:latin typeface="Arial"/>
                <a:ea typeface="+mn-ea"/>
                <a:cs typeface="Arial"/>
              </a:rPr>
              <a:t>ion</a:t>
            </a:r>
            <a:r>
              <a:rPr kumimoji="0" sz="675" b="0" i="0" u="none" strike="noStrike" kern="1200" cap="none" spc="-26"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is</a:t>
            </a:r>
            <a:r>
              <a:rPr kumimoji="0" sz="675" b="0" i="0" u="none" strike="noStrike" kern="1200" cap="none" spc="-4"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required</a:t>
            </a:r>
            <a:r>
              <a:rPr kumimoji="0" sz="675" b="0" i="0" u="none" strike="noStrike" kern="1200" cap="none" spc="-15"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from</a:t>
            </a:r>
            <a:r>
              <a:rPr kumimoji="0" sz="675" b="0" i="0" u="none" strike="noStrike" kern="1200" cap="none" spc="-15"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both</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AASLD and</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the</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author</a:t>
            </a:r>
            <a:r>
              <a:rPr kumimoji="0" sz="675" b="0" i="0" u="none" strike="noStrike" kern="1200" cap="none" spc="-19"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for</a:t>
            </a:r>
            <a:r>
              <a:rPr kumimoji="0" sz="675" b="0" i="0" u="none" strike="noStrike" kern="1200" cap="none" spc="-8" normalizeH="0" baseline="0" noProof="0" dirty="0">
                <a:ln>
                  <a:noFill/>
                </a:ln>
                <a:solidFill>
                  <a:prstClr val="black"/>
                </a:solidFill>
                <a:effectLst/>
                <a:uLnTx/>
                <a:uFillTx/>
                <a:latin typeface="Arial"/>
                <a:ea typeface="+mn-ea"/>
                <a:cs typeface="Arial"/>
              </a:rPr>
              <a:t> </a:t>
            </a:r>
            <a:r>
              <a:rPr kumimoji="0" sz="675" b="0" i="0" u="none" strike="noStrike" kern="1200" cap="none" spc="0" normalizeH="0" baseline="0" noProof="0" dirty="0">
                <a:ln>
                  <a:noFill/>
                </a:ln>
                <a:solidFill>
                  <a:prstClr val="black"/>
                </a:solidFill>
                <a:effectLst/>
                <a:uLnTx/>
                <a:uFillTx/>
                <a:latin typeface="Arial"/>
                <a:ea typeface="+mn-ea"/>
                <a:cs typeface="Arial"/>
              </a:rPr>
              <a:t>reu</a:t>
            </a:r>
            <a:r>
              <a:rPr kumimoji="0" sz="675" b="0" i="0" u="none" strike="noStrike" kern="1200" cap="none" spc="4" normalizeH="0" baseline="0" noProof="0" dirty="0">
                <a:ln>
                  <a:noFill/>
                </a:ln>
                <a:solidFill>
                  <a:prstClr val="black"/>
                </a:solidFill>
                <a:effectLst/>
                <a:uLnTx/>
                <a:uFillTx/>
                <a:latin typeface="Arial"/>
                <a:ea typeface="+mn-ea"/>
                <a:cs typeface="Arial"/>
              </a:rPr>
              <a:t>s</a:t>
            </a:r>
            <a:r>
              <a:rPr kumimoji="0" sz="675" b="0" i="0" u="none" strike="noStrike" kern="1200" cap="none" spc="0" normalizeH="0" baseline="0" noProof="0" dirty="0">
                <a:ln>
                  <a:noFill/>
                </a:ln>
                <a:solidFill>
                  <a:prstClr val="black"/>
                </a:solidFill>
                <a:effectLst/>
                <a:uLnTx/>
                <a:uFillTx/>
                <a:latin typeface="Arial"/>
                <a:ea typeface="+mn-ea"/>
                <a:cs typeface="Arial"/>
              </a:rPr>
              <a:t>e.</a:t>
            </a:r>
            <a:endParaRPr kumimoji="0" sz="675"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2080489" y="2799713"/>
            <a:ext cx="1315403" cy="1531188"/>
          </a:xfrm>
          <a:prstGeom prst="rect">
            <a:avLst/>
          </a:prstGeom>
        </p:spPr>
        <p:txBody>
          <a:bodyPr vert="horz" wrap="square" lIns="0" tIns="0" rIns="0" bIns="0" rtlCol="0">
            <a:spAutoFit/>
          </a:bodyPr>
          <a:lstStyle/>
          <a:p>
            <a:pPr marL="224314" marR="0" lvl="0" indent="-214789" algn="l" defTabSz="914400" rtl="0" eaLnBrk="1" fontAlgn="auto" latinLnBrk="0" hangingPunct="1">
              <a:lnSpc>
                <a:spcPct val="100000"/>
              </a:lnSpc>
              <a:spcBef>
                <a:spcPts val="0"/>
              </a:spcBef>
              <a:spcAft>
                <a:spcPts val="0"/>
              </a:spcAft>
              <a:buClrTx/>
              <a:buSzTx/>
              <a:buFont typeface="Arial"/>
              <a:buChar char="•"/>
              <a:tabLst>
                <a:tab pos="224790" algn="l"/>
              </a:tabLst>
              <a:defRPr/>
            </a:pPr>
            <a:r>
              <a:rPr kumimoji="0" sz="1050" b="0" i="0" u="none" strike="noStrike" kern="1200" cap="none" spc="0" normalizeH="0" baseline="0" noProof="0" dirty="0">
                <a:ln>
                  <a:noFill/>
                </a:ln>
                <a:solidFill>
                  <a:prstClr val="black"/>
                </a:solidFill>
                <a:effectLst/>
                <a:uLnTx/>
                <a:uFillTx/>
                <a:latin typeface="Arial"/>
                <a:ea typeface="+mn-ea"/>
                <a:cs typeface="Arial"/>
              </a:rPr>
              <a:t>Ad</a:t>
            </a:r>
            <a:r>
              <a:rPr kumimoji="0" sz="1050" b="0" i="0" u="none" strike="noStrike" kern="1200" cap="none" spc="-15" normalizeH="0" baseline="0" noProof="0" dirty="0">
                <a:ln>
                  <a:noFill/>
                </a:ln>
                <a:solidFill>
                  <a:prstClr val="black"/>
                </a:solidFill>
                <a:effectLst/>
                <a:uLnTx/>
                <a:uFillTx/>
                <a:latin typeface="Arial"/>
                <a:ea typeface="+mn-ea"/>
                <a:cs typeface="Arial"/>
              </a:rPr>
              <a:t>v</a:t>
            </a:r>
            <a:r>
              <a:rPr kumimoji="0" sz="1050" b="0" i="0" u="none" strike="noStrike" kern="1200" cap="none" spc="0" normalizeH="0" baseline="0" noProof="0" dirty="0">
                <a:ln>
                  <a:noFill/>
                </a:ln>
                <a:solidFill>
                  <a:prstClr val="black"/>
                </a:solidFill>
                <a:effectLst/>
                <a:uLnTx/>
                <a:uFillTx/>
                <a:latin typeface="Arial"/>
                <a:ea typeface="+mn-ea"/>
                <a:cs typeface="Arial"/>
              </a:rPr>
              <a:t>anced</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8" normalizeH="0" baseline="0" noProof="0" dirty="0">
                <a:ln>
                  <a:noFill/>
                </a:ln>
                <a:solidFill>
                  <a:prstClr val="black"/>
                </a:solidFill>
                <a:effectLst/>
                <a:uLnTx/>
                <a:uFillTx/>
                <a:latin typeface="Arial"/>
                <a:ea typeface="+mn-ea"/>
                <a:cs typeface="Arial"/>
              </a:rPr>
              <a:t>HC</a:t>
            </a:r>
            <a:r>
              <a:rPr kumimoji="0" sz="1050" b="0" i="0" u="none" strike="noStrike" kern="1200" cap="none" spc="0" normalizeH="0" baseline="0" noProof="0" dirty="0">
                <a:ln>
                  <a:noFill/>
                </a:ln>
                <a:solidFill>
                  <a:prstClr val="black"/>
                </a:solidFill>
                <a:effectLst/>
                <a:uLnTx/>
                <a:uFillTx/>
                <a:latin typeface="Arial"/>
                <a:ea typeface="+mn-ea"/>
                <a:cs typeface="Arial"/>
              </a:rPr>
              <a:t>C</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224314" marR="3810" lvl="0" indent="-214789" algn="l" defTabSz="914400" rtl="0" eaLnBrk="1" fontAlgn="auto" latinLnBrk="0" hangingPunct="1">
              <a:lnSpc>
                <a:spcPct val="100000"/>
              </a:lnSpc>
              <a:spcBef>
                <a:spcPts val="143"/>
              </a:spcBef>
              <a:spcAft>
                <a:spcPts val="0"/>
              </a:spcAft>
              <a:buClrTx/>
              <a:buSzTx/>
              <a:buFont typeface="Arial"/>
              <a:buChar char="•"/>
              <a:tabLst>
                <a:tab pos="224790" algn="l"/>
              </a:tabLst>
              <a:defRPr/>
            </a:pPr>
            <a:r>
              <a:rPr kumimoji="0" sz="1050" b="0" i="0" u="none" strike="noStrike" kern="1200" cap="none" spc="0" normalizeH="0" baseline="0" noProof="0" dirty="0">
                <a:ln>
                  <a:noFill/>
                </a:ln>
                <a:solidFill>
                  <a:prstClr val="black"/>
                </a:solidFill>
                <a:effectLst/>
                <a:uLnTx/>
                <a:uFillTx/>
                <a:latin typeface="Arial"/>
                <a:ea typeface="+mn-ea"/>
                <a:cs typeface="Arial"/>
              </a:rPr>
              <a:t>At</a:t>
            </a:r>
            <a:r>
              <a:rPr kumimoji="0" sz="1050" b="0" i="0" u="none" strike="noStrike" kern="1200" cap="none" spc="-4"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least</a:t>
            </a:r>
            <a:r>
              <a:rPr kumimoji="0" sz="1050" b="0" i="0" u="none" strike="noStrike" kern="1200" cap="none" spc="-23"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one </a:t>
            </a:r>
            <a:r>
              <a:rPr kumimoji="0" sz="1050" b="0" i="0" u="none" strike="noStrike" kern="1200" cap="none" spc="-8" normalizeH="0" baseline="0" noProof="0" dirty="0">
                <a:ln>
                  <a:noFill/>
                </a:ln>
                <a:solidFill>
                  <a:prstClr val="black"/>
                </a:solidFill>
                <a:effectLst/>
                <a:uLnTx/>
                <a:uFillTx/>
                <a:latin typeface="Arial"/>
                <a:ea typeface="+mn-ea"/>
                <a:cs typeface="Arial"/>
              </a:rPr>
              <a:t>m</a:t>
            </a:r>
            <a:r>
              <a:rPr kumimoji="0" sz="1050" b="0" i="0" u="none" strike="noStrike" kern="1200" cap="none" spc="0" normalizeH="0" baseline="0" noProof="0" dirty="0">
                <a:ln>
                  <a:noFill/>
                </a:ln>
                <a:solidFill>
                  <a:prstClr val="black"/>
                </a:solidFill>
                <a:effectLst/>
                <a:uLnTx/>
                <a:uFillTx/>
                <a:latin typeface="Arial"/>
                <a:ea typeface="+mn-ea"/>
                <a:cs typeface="Arial"/>
              </a:rPr>
              <a:t>easura</a:t>
            </a:r>
            <a:r>
              <a:rPr kumimoji="0" sz="1050" b="0" i="0" u="none" strike="noStrike" kern="1200" cap="none" spc="-8" normalizeH="0" baseline="0" noProof="0" dirty="0">
                <a:ln>
                  <a:noFill/>
                </a:ln>
                <a:solidFill>
                  <a:prstClr val="black"/>
                </a:solidFill>
                <a:effectLst/>
                <a:uLnTx/>
                <a:uFillTx/>
                <a:latin typeface="Arial"/>
                <a:ea typeface="+mn-ea"/>
                <a:cs typeface="Arial"/>
              </a:rPr>
              <a:t>b</a:t>
            </a:r>
            <a:r>
              <a:rPr kumimoji="0" sz="1050" b="0" i="0" u="none" strike="noStrike" kern="1200" cap="none" spc="0" normalizeH="0" baseline="0" noProof="0" dirty="0">
                <a:ln>
                  <a:noFill/>
                </a:ln>
                <a:solidFill>
                  <a:prstClr val="black"/>
                </a:solidFill>
                <a:effectLst/>
                <a:uLnTx/>
                <a:uFillTx/>
                <a:latin typeface="Arial"/>
                <a:ea typeface="+mn-ea"/>
                <a:cs typeface="Arial"/>
              </a:rPr>
              <a:t>le</a:t>
            </a:r>
            <a:r>
              <a:rPr kumimoji="0" sz="1050" b="0" i="0" u="none" strike="noStrike" kern="1200" cap="none" spc="-34"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lesion (</a:t>
            </a:r>
            <a:r>
              <a:rPr kumimoji="0" sz="1050" b="0" i="0" u="none" strike="noStrike" kern="1200" cap="none" spc="-8" normalizeH="0" baseline="0" noProof="0" dirty="0">
                <a:ln>
                  <a:noFill/>
                </a:ln>
                <a:solidFill>
                  <a:prstClr val="black"/>
                </a:solidFill>
                <a:effectLst/>
                <a:uLnTx/>
                <a:uFillTx/>
                <a:latin typeface="Arial"/>
                <a:ea typeface="+mn-ea"/>
                <a:cs typeface="Arial"/>
              </a:rPr>
              <a:t>R</a:t>
            </a:r>
            <a:r>
              <a:rPr kumimoji="0" sz="1050" b="0" i="0" u="none" strike="noStrike" kern="1200" cap="none" spc="0" normalizeH="0" baseline="0" noProof="0" dirty="0">
                <a:ln>
                  <a:noFill/>
                </a:ln>
                <a:solidFill>
                  <a:prstClr val="black"/>
                </a:solidFill>
                <a:effectLst/>
                <a:uLnTx/>
                <a:uFillTx/>
                <a:latin typeface="Arial"/>
                <a:ea typeface="+mn-ea"/>
                <a:cs typeface="Arial"/>
              </a:rPr>
              <a:t>E</a:t>
            </a:r>
            <a:r>
              <a:rPr kumimoji="0" sz="1050" b="0" i="0" u="none" strike="noStrike" kern="1200" cap="none" spc="-8" normalizeH="0" baseline="0" noProof="0" dirty="0">
                <a:ln>
                  <a:noFill/>
                </a:ln>
                <a:solidFill>
                  <a:prstClr val="black"/>
                </a:solidFill>
                <a:effectLst/>
                <a:uLnTx/>
                <a:uFillTx/>
                <a:latin typeface="Arial"/>
                <a:ea typeface="+mn-ea"/>
                <a:cs typeface="Arial"/>
              </a:rPr>
              <a:t>C</a:t>
            </a:r>
            <a:r>
              <a:rPr kumimoji="0" sz="1050" b="0" i="0" u="none" strike="noStrike" kern="1200" cap="none" spc="0" normalizeH="0" baseline="0" noProof="0" dirty="0">
                <a:ln>
                  <a:noFill/>
                </a:ln>
                <a:solidFill>
                  <a:prstClr val="black"/>
                </a:solidFill>
                <a:effectLst/>
                <a:uLnTx/>
                <a:uFillTx/>
                <a:latin typeface="Arial"/>
                <a:ea typeface="+mn-ea"/>
                <a:cs typeface="Arial"/>
              </a:rPr>
              <a:t>IST</a:t>
            </a:r>
            <a:r>
              <a:rPr kumimoji="0" sz="1050" b="0" i="0" u="none" strike="noStrike" kern="1200" cap="none" spc="-11"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1.1)</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224314" marR="61913" lvl="0" indent="-214789" algn="l" defTabSz="914400" rtl="0" eaLnBrk="1" fontAlgn="auto" latinLnBrk="0" hangingPunct="1">
              <a:lnSpc>
                <a:spcPct val="100000"/>
              </a:lnSpc>
              <a:spcBef>
                <a:spcPts val="150"/>
              </a:spcBef>
              <a:spcAft>
                <a:spcPts val="0"/>
              </a:spcAft>
              <a:buClrTx/>
              <a:buSzTx/>
              <a:buFont typeface="Arial"/>
              <a:buChar char="•"/>
              <a:tabLst>
                <a:tab pos="224790" algn="l"/>
              </a:tabLst>
              <a:defRPr/>
            </a:pPr>
            <a:r>
              <a:rPr kumimoji="0" sz="1050" b="0" i="0" u="none" strike="noStrike" kern="1200" cap="none" spc="0" normalizeH="0" baseline="0" noProof="0" dirty="0">
                <a:ln>
                  <a:noFill/>
                </a:ln>
                <a:solidFill>
                  <a:prstClr val="black"/>
                </a:solidFill>
                <a:effectLst/>
                <a:uLnTx/>
                <a:uFillTx/>
                <a:latin typeface="Arial"/>
                <a:ea typeface="+mn-ea"/>
                <a:cs typeface="Arial"/>
              </a:rPr>
              <a:t>S</a:t>
            </a:r>
            <a:r>
              <a:rPr kumimoji="0" sz="1050" b="0" i="0" u="none" strike="noStrike" kern="1200" cap="none" spc="-15" normalizeH="0" baseline="0" noProof="0" dirty="0">
                <a:ln>
                  <a:noFill/>
                </a:ln>
                <a:solidFill>
                  <a:prstClr val="black"/>
                </a:solidFill>
                <a:effectLst/>
                <a:uLnTx/>
                <a:uFillTx/>
                <a:latin typeface="Arial"/>
                <a:ea typeface="+mn-ea"/>
                <a:cs typeface="Arial"/>
              </a:rPr>
              <a:t>y</a:t>
            </a:r>
            <a:r>
              <a:rPr kumimoji="0" sz="1050" b="0" i="0" u="none" strike="noStrike" kern="1200" cap="none" spc="0" normalizeH="0" baseline="0" noProof="0" dirty="0">
                <a:ln>
                  <a:noFill/>
                </a:ln>
                <a:solidFill>
                  <a:prstClr val="black"/>
                </a:solidFill>
                <a:effectLst/>
                <a:uLnTx/>
                <a:uFillTx/>
                <a:latin typeface="Arial"/>
                <a:ea typeface="+mn-ea"/>
                <a:cs typeface="Arial"/>
              </a:rPr>
              <a:t>ste</a:t>
            </a:r>
            <a:r>
              <a:rPr kumimoji="0" sz="1050" b="0" i="0" u="none" strike="noStrike" kern="1200" cap="none" spc="-8" normalizeH="0" baseline="0" noProof="0" dirty="0">
                <a:ln>
                  <a:noFill/>
                </a:ln>
                <a:solidFill>
                  <a:prstClr val="black"/>
                </a:solidFill>
                <a:effectLst/>
                <a:uLnTx/>
                <a:uFillTx/>
                <a:latin typeface="Arial"/>
                <a:ea typeface="+mn-ea"/>
                <a:cs typeface="Arial"/>
              </a:rPr>
              <a:t>m</a:t>
            </a:r>
            <a:r>
              <a:rPr kumimoji="0" sz="1050" b="0" i="0" u="none" strike="noStrike" kern="1200" cap="none" spc="0" normalizeH="0" baseline="0" noProof="0" dirty="0">
                <a:ln>
                  <a:noFill/>
                </a:ln>
                <a:solidFill>
                  <a:prstClr val="black"/>
                </a:solidFill>
                <a:effectLst/>
                <a:uLnTx/>
                <a:uFillTx/>
                <a:latin typeface="Arial"/>
                <a:ea typeface="+mn-ea"/>
                <a:cs typeface="Arial"/>
              </a:rPr>
              <a:t>ic</a:t>
            </a:r>
            <a:r>
              <a:rPr kumimoji="0" sz="1050" b="0" i="0" u="none" strike="noStrike" kern="1200" cap="none" spc="-11"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therapy nai</a:t>
            </a:r>
            <a:r>
              <a:rPr kumimoji="0" sz="1050" b="0" i="0" u="none" strike="noStrike" kern="1200" cap="none" spc="-15" normalizeH="0" baseline="0" noProof="0" dirty="0">
                <a:ln>
                  <a:noFill/>
                </a:ln>
                <a:solidFill>
                  <a:prstClr val="black"/>
                </a:solidFill>
                <a:effectLst/>
                <a:uLnTx/>
                <a:uFillTx/>
                <a:latin typeface="Arial"/>
                <a:ea typeface="+mn-ea"/>
                <a:cs typeface="Arial"/>
              </a:rPr>
              <a:t>v</a:t>
            </a:r>
            <a:r>
              <a:rPr kumimoji="0" sz="1050" b="0" i="0" u="none" strike="noStrike" kern="1200" cap="none" spc="0" normalizeH="0" baseline="0" noProof="0" dirty="0">
                <a:ln>
                  <a:noFill/>
                </a:ln>
                <a:solidFill>
                  <a:prstClr val="black"/>
                </a:solidFill>
                <a:effectLst/>
                <a:uLnTx/>
                <a:uFillTx/>
                <a:latin typeface="Arial"/>
                <a:ea typeface="+mn-ea"/>
                <a:cs typeface="Arial"/>
              </a:rPr>
              <a:t>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224314" marR="62389" lvl="0" indent="-214789" algn="l" defTabSz="914400" rtl="0" eaLnBrk="1" fontAlgn="auto" latinLnBrk="0" hangingPunct="1">
              <a:lnSpc>
                <a:spcPct val="100000"/>
              </a:lnSpc>
              <a:spcBef>
                <a:spcPts val="150"/>
              </a:spcBef>
              <a:spcAft>
                <a:spcPts val="0"/>
              </a:spcAft>
              <a:buClrTx/>
              <a:buSzTx/>
              <a:buFont typeface="Arial"/>
              <a:buChar char="•"/>
              <a:tabLst>
                <a:tab pos="224790" algn="l"/>
              </a:tabLst>
              <a:defRPr/>
            </a:pPr>
            <a:r>
              <a:rPr kumimoji="0" sz="1050" b="0" i="0" u="none" strike="noStrike" kern="1200" cap="none" spc="-8" normalizeH="0" baseline="0" noProof="0" dirty="0">
                <a:ln>
                  <a:noFill/>
                </a:ln>
                <a:solidFill>
                  <a:prstClr val="black"/>
                </a:solidFill>
                <a:effectLst/>
                <a:uLnTx/>
                <a:uFillTx/>
                <a:latin typeface="Arial"/>
                <a:ea typeface="+mn-ea"/>
                <a:cs typeface="Arial"/>
              </a:rPr>
              <a:t>C</a:t>
            </a:r>
            <a:r>
              <a:rPr kumimoji="0" sz="1050" b="0" i="0" u="none" strike="noStrike" kern="1200" cap="none" spc="0" normalizeH="0" baseline="0" noProof="0" dirty="0">
                <a:ln>
                  <a:noFill/>
                </a:ln>
                <a:solidFill>
                  <a:prstClr val="black"/>
                </a:solidFill>
                <a:effectLst/>
                <a:uLnTx/>
                <a:uFillTx/>
                <a:latin typeface="Arial"/>
                <a:ea typeface="+mn-ea"/>
                <a:cs typeface="Arial"/>
              </a:rPr>
              <a:t>hil</a:t>
            </a:r>
            <a:r>
              <a:rPr kumimoji="0" sz="1050" b="0" i="0" u="none" strike="noStrike" kern="1200" cap="none" spc="-4" normalizeH="0" baseline="0" noProof="0" dirty="0">
                <a:ln>
                  <a:noFill/>
                </a:ln>
                <a:solidFill>
                  <a:prstClr val="black"/>
                </a:solidFill>
                <a:effectLst/>
                <a:uLnTx/>
                <a:uFillTx/>
                <a:latin typeface="Arial"/>
                <a:ea typeface="+mn-ea"/>
                <a:cs typeface="Arial"/>
              </a:rPr>
              <a:t>d</a:t>
            </a:r>
            <a:r>
              <a:rPr kumimoji="0" sz="1050" b="0" i="0" u="none" strike="noStrike" kern="1200" cap="none" spc="0" normalizeH="0" baseline="0" noProof="0" dirty="0">
                <a:ln>
                  <a:noFill/>
                </a:ln>
                <a:solidFill>
                  <a:prstClr val="black"/>
                </a:solidFill>
                <a:effectLst/>
                <a:uLnTx/>
                <a:uFillTx/>
                <a:latin typeface="Arial"/>
                <a:ea typeface="+mn-ea"/>
                <a:cs typeface="Arial"/>
              </a:rPr>
              <a:t>-Pugh</a:t>
            </a:r>
            <a:r>
              <a:rPr kumimoji="0" sz="1050" b="0" i="0" u="none" strike="noStrike" kern="1200" cap="none" spc="-26"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score 5</a:t>
            </a:r>
            <a:r>
              <a:rPr kumimoji="0" sz="1050" b="0" i="0" u="none" strike="noStrike" kern="1200" cap="none" spc="-8"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or</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6</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224314" marR="0" lvl="0" indent="-214789" algn="l" defTabSz="914400" rtl="0" eaLnBrk="1" fontAlgn="auto" latinLnBrk="0" hangingPunct="1">
              <a:lnSpc>
                <a:spcPct val="100000"/>
              </a:lnSpc>
              <a:spcBef>
                <a:spcPts val="143"/>
              </a:spcBef>
              <a:spcAft>
                <a:spcPts val="0"/>
              </a:spcAft>
              <a:buClrTx/>
              <a:buSzTx/>
              <a:buFont typeface="Arial"/>
              <a:buChar char="•"/>
              <a:tabLst>
                <a:tab pos="224790" algn="l"/>
              </a:tabLst>
              <a:defRPr/>
            </a:pPr>
            <a:r>
              <a:rPr kumimoji="0" sz="1050" b="0" i="0" u="none" strike="noStrike" kern="1200" cap="none" spc="0" normalizeH="0" baseline="0" noProof="0" dirty="0">
                <a:ln>
                  <a:noFill/>
                </a:ln>
                <a:solidFill>
                  <a:prstClr val="black"/>
                </a:solidFill>
                <a:effectLst/>
                <a:uLnTx/>
                <a:uFillTx/>
                <a:latin typeface="Arial"/>
                <a:ea typeface="+mn-ea"/>
                <a:cs typeface="Arial"/>
              </a:rPr>
              <a:t>E</a:t>
            </a:r>
            <a:r>
              <a:rPr kumimoji="0" sz="1050" b="0" i="0" u="none" strike="noStrike" kern="1200" cap="none" spc="-8" normalizeH="0" baseline="0" noProof="0" dirty="0">
                <a:ln>
                  <a:noFill/>
                </a:ln>
                <a:solidFill>
                  <a:prstClr val="black"/>
                </a:solidFill>
                <a:effectLst/>
                <a:uLnTx/>
                <a:uFillTx/>
                <a:latin typeface="Arial"/>
                <a:ea typeface="+mn-ea"/>
                <a:cs typeface="Arial"/>
              </a:rPr>
              <a:t>C</a:t>
            </a:r>
            <a:r>
              <a:rPr kumimoji="0" sz="1050" b="0" i="0" u="none" strike="noStrike" kern="1200" cap="none" spc="0" normalizeH="0" baseline="0" noProof="0" dirty="0">
                <a:ln>
                  <a:noFill/>
                </a:ln>
                <a:solidFill>
                  <a:prstClr val="black"/>
                </a:solidFill>
                <a:effectLst/>
                <a:uLnTx/>
                <a:uFillTx/>
                <a:latin typeface="Arial"/>
                <a:ea typeface="+mn-ea"/>
                <a:cs typeface="Arial"/>
              </a:rPr>
              <a:t>OG</a:t>
            </a:r>
            <a:r>
              <a:rPr kumimoji="0" sz="1050" b="0" i="0" u="none" strike="noStrike" kern="1200" cap="none" spc="-8"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PS 0</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or</a:t>
            </a:r>
            <a:r>
              <a:rPr kumimoji="0" sz="1050" b="0" i="0" u="none" strike="noStrike" kern="1200" cap="none" spc="-8"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1</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1822798" y="1729150"/>
            <a:ext cx="8541068" cy="415498"/>
          </a:xfrm>
          <a:prstGeom prst="rect">
            <a:avLst/>
          </a:prstGeom>
        </p:spPr>
        <p:txBody>
          <a:bodyPr vert="horz" wrap="square" lIns="0" tIns="0" rIns="0" bIns="0" rtlCol="0">
            <a:spAutoFit/>
          </a:bodyPr>
          <a:lstStyle/>
          <a:p>
            <a:pPr marL="9525" marR="3810" lvl="0" indent="68580" algn="l" defTabSz="914400" rtl="0" eaLnBrk="1" fontAlgn="auto" latinLnBrk="0" hangingPunct="1">
              <a:lnSpc>
                <a:spcPct val="100000"/>
              </a:lnSpc>
              <a:spcBef>
                <a:spcPts val="0"/>
              </a:spcBef>
              <a:spcAft>
                <a:spcPts val="0"/>
              </a:spcAft>
              <a:buClrTx/>
              <a:buSzTx/>
              <a:buFontTx/>
              <a:buNone/>
              <a:tabLst/>
              <a:defRPr/>
            </a:pPr>
            <a:r>
              <a:rPr kumimoji="0" sz="1350" b="0" i="0" u="none" strike="noStrike" kern="1200" cap="none" spc="0" normalizeH="0" baseline="0" noProof="0" dirty="0">
                <a:ln>
                  <a:noFill/>
                </a:ln>
                <a:solidFill>
                  <a:prstClr val="black"/>
                </a:solidFill>
                <a:effectLst/>
                <a:uLnTx/>
                <a:uFillTx/>
                <a:latin typeface="Arial"/>
                <a:ea typeface="+mn-ea"/>
                <a:cs typeface="Arial"/>
              </a:rPr>
              <a:t>A</a:t>
            </a:r>
            <a:r>
              <a:rPr kumimoji="0" sz="1350" b="0" i="0" u="none" strike="noStrike" kern="1200" cap="none" spc="-60"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Rand</a:t>
            </a:r>
            <a:r>
              <a:rPr kumimoji="0" sz="1350" b="0" i="0" u="none" strike="noStrike" kern="1200" cap="none" spc="4" normalizeH="0" baseline="0" noProof="0" dirty="0">
                <a:ln>
                  <a:noFill/>
                </a:ln>
                <a:solidFill>
                  <a:prstClr val="black"/>
                </a:solidFill>
                <a:effectLst/>
                <a:uLnTx/>
                <a:uFillTx/>
                <a:latin typeface="Arial"/>
                <a:ea typeface="+mn-ea"/>
                <a:cs typeface="Arial"/>
              </a:rPr>
              <a:t>o</a:t>
            </a:r>
            <a:r>
              <a:rPr kumimoji="0" sz="1350" b="0" i="0" u="none" strike="noStrike" kern="1200" cap="none" spc="0" normalizeH="0" baseline="0" noProof="0" dirty="0">
                <a:ln>
                  <a:noFill/>
                </a:ln>
                <a:solidFill>
                  <a:prstClr val="black"/>
                </a:solidFill>
                <a:effectLst/>
                <a:uLnTx/>
                <a:uFillTx/>
                <a:latin typeface="Arial"/>
                <a:ea typeface="+mn-ea"/>
                <a:cs typeface="Arial"/>
              </a:rPr>
              <a:t>miz</a:t>
            </a:r>
            <a:r>
              <a:rPr kumimoji="0" sz="1350" b="0" i="0" u="none" strike="noStrike" kern="1200" cap="none" spc="-8" normalizeH="0" baseline="0" noProof="0" dirty="0">
                <a:ln>
                  <a:noFill/>
                </a:ln>
                <a:solidFill>
                  <a:prstClr val="black"/>
                </a:solidFill>
                <a:effectLst/>
                <a:uLnTx/>
                <a:uFillTx/>
                <a:latin typeface="Arial"/>
                <a:ea typeface="+mn-ea"/>
                <a:cs typeface="Arial"/>
              </a:rPr>
              <a:t>e</a:t>
            </a:r>
            <a:r>
              <a:rPr kumimoji="0" sz="1350" b="0" i="0" u="none" strike="noStrike" kern="1200" cap="none" spc="0" normalizeH="0" baseline="0" noProof="0" dirty="0">
                <a:ln>
                  <a:noFill/>
                </a:ln>
                <a:solidFill>
                  <a:prstClr val="black"/>
                </a:solidFill>
                <a:effectLst/>
                <a:uLnTx/>
                <a:uFillTx/>
                <a:latin typeface="Arial"/>
                <a:ea typeface="+mn-ea"/>
                <a:cs typeface="Arial"/>
              </a:rPr>
              <a:t>d,</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O</a:t>
            </a:r>
            <a:r>
              <a:rPr kumimoji="0" sz="1350" b="0" i="0" u="none" strike="noStrike" kern="1200" cap="none" spc="4" normalizeH="0" baseline="0" noProof="0" dirty="0">
                <a:ln>
                  <a:noFill/>
                </a:ln>
                <a:solidFill>
                  <a:prstClr val="black"/>
                </a:solidFill>
                <a:effectLst/>
                <a:uLnTx/>
                <a:uFillTx/>
                <a:latin typeface="Arial"/>
                <a:ea typeface="+mn-ea"/>
                <a:cs typeface="Arial"/>
              </a:rPr>
              <a:t>p</a:t>
            </a:r>
            <a:r>
              <a:rPr kumimoji="0" sz="1350" b="0" i="0" u="none" strike="noStrike" kern="1200" cap="none" spc="0" normalizeH="0" baseline="0" noProof="0" dirty="0">
                <a:ln>
                  <a:noFill/>
                </a:ln>
                <a:solidFill>
                  <a:prstClr val="black"/>
                </a:solidFill>
                <a:effectLst/>
                <a:uLnTx/>
                <a:uFillTx/>
                <a:latin typeface="Arial"/>
                <a:ea typeface="+mn-ea"/>
                <a:cs typeface="Arial"/>
              </a:rPr>
              <a:t>en</a:t>
            </a:r>
            <a:r>
              <a:rPr kumimoji="0" sz="1350" b="0" i="0" u="none" strike="noStrike" kern="1200" cap="none" spc="-8"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Label,</a:t>
            </a:r>
            <a:r>
              <a:rPr kumimoji="0" sz="1350" b="0" i="0" u="none" strike="noStrike" kern="1200" cap="none" spc="-8"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Pha</a:t>
            </a:r>
            <a:r>
              <a:rPr kumimoji="0" sz="1350" b="0" i="0" u="none" strike="noStrike" kern="1200" cap="none" spc="-8" normalizeH="0" baseline="0" noProof="0" dirty="0">
                <a:ln>
                  <a:noFill/>
                </a:ln>
                <a:solidFill>
                  <a:prstClr val="black"/>
                </a:solidFill>
                <a:effectLst/>
                <a:uLnTx/>
                <a:uFillTx/>
                <a:latin typeface="Arial"/>
                <a:ea typeface="+mn-ea"/>
                <a:cs typeface="Arial"/>
              </a:rPr>
              <a:t>s</a:t>
            </a:r>
            <a:r>
              <a:rPr kumimoji="0" sz="1350" b="0" i="0" u="none" strike="noStrike" kern="1200" cap="none" spc="0" normalizeH="0" baseline="0" noProof="0" dirty="0">
                <a:ln>
                  <a:noFill/>
                </a:ln>
                <a:solidFill>
                  <a:prstClr val="black"/>
                </a:solidFill>
                <a:effectLst/>
                <a:uLnTx/>
                <a:uFillTx/>
                <a:latin typeface="Arial"/>
                <a:ea typeface="+mn-ea"/>
                <a:cs typeface="Arial"/>
              </a:rPr>
              <a:t>e</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3 Stu</a:t>
            </a:r>
            <a:r>
              <a:rPr kumimoji="0" sz="1350" b="0" i="0" u="none" strike="noStrike" kern="1200" cap="none" spc="4" normalizeH="0" baseline="0" noProof="0" dirty="0">
                <a:ln>
                  <a:noFill/>
                </a:ln>
                <a:solidFill>
                  <a:prstClr val="black"/>
                </a:solidFill>
                <a:effectLst/>
                <a:uLnTx/>
                <a:uFillTx/>
                <a:latin typeface="Arial"/>
                <a:ea typeface="+mn-ea"/>
                <a:cs typeface="Arial"/>
              </a:rPr>
              <a:t>d</a:t>
            </a:r>
            <a:r>
              <a:rPr kumimoji="0" sz="1350" b="0" i="0" u="none" strike="noStrike" kern="1200" cap="none" spc="0" normalizeH="0" baseline="0" noProof="0" dirty="0">
                <a:ln>
                  <a:noFill/>
                </a:ln>
                <a:solidFill>
                  <a:prstClr val="black"/>
                </a:solidFill>
                <a:effectLst/>
                <a:uLnTx/>
                <a:uFillTx/>
                <a:latin typeface="Arial"/>
                <a:ea typeface="+mn-ea"/>
                <a:cs typeface="Arial"/>
              </a:rPr>
              <a:t>y</a:t>
            </a:r>
            <a:r>
              <a:rPr kumimoji="0" sz="1350" b="0" i="0" u="none" strike="noStrike" kern="1200" cap="none" spc="-11"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of </a:t>
            </a:r>
            <a:r>
              <a:rPr kumimoji="0" sz="1350" b="0" i="0" u="none" strike="noStrike" kern="1200" cap="none" spc="-8" normalizeH="0" baseline="0" noProof="0" dirty="0">
                <a:ln>
                  <a:noFill/>
                </a:ln>
                <a:solidFill>
                  <a:prstClr val="black"/>
                </a:solidFill>
                <a:effectLst/>
                <a:uLnTx/>
                <a:uFillTx/>
                <a:latin typeface="Arial"/>
                <a:ea typeface="+mn-ea"/>
                <a:cs typeface="Arial"/>
              </a:rPr>
              <a:t>N</a:t>
            </a:r>
            <a:r>
              <a:rPr kumimoji="0" sz="1350" b="0" i="0" u="none" strike="noStrike" kern="1200" cap="none" spc="0" normalizeH="0" baseline="0" noProof="0" dirty="0">
                <a:ln>
                  <a:noFill/>
                </a:ln>
                <a:solidFill>
                  <a:prstClr val="black"/>
                </a:solidFill>
                <a:effectLst/>
                <a:uLnTx/>
                <a:uFillTx/>
                <a:latin typeface="Arial"/>
                <a:ea typeface="+mn-ea"/>
                <a:cs typeface="Arial"/>
              </a:rPr>
              <a:t>ivo</a:t>
            </a:r>
            <a:r>
              <a:rPr kumimoji="0" sz="1350" b="0" i="0" u="none" strike="noStrike" kern="1200" cap="none" spc="4" normalizeH="0" baseline="0" noProof="0" dirty="0">
                <a:ln>
                  <a:noFill/>
                </a:ln>
                <a:solidFill>
                  <a:prstClr val="black"/>
                </a:solidFill>
                <a:effectLst/>
                <a:uLnTx/>
                <a:uFillTx/>
                <a:latin typeface="Arial"/>
                <a:ea typeface="+mn-ea"/>
                <a:cs typeface="Arial"/>
              </a:rPr>
              <a:t>l</a:t>
            </a:r>
            <a:r>
              <a:rPr kumimoji="0" sz="1350" b="0" i="0" u="none" strike="noStrike" kern="1200" cap="none" spc="0" normalizeH="0" baseline="0" noProof="0" dirty="0">
                <a:ln>
                  <a:noFill/>
                </a:ln>
                <a:solidFill>
                  <a:prstClr val="black"/>
                </a:solidFill>
                <a:effectLst/>
                <a:uLnTx/>
                <a:uFillTx/>
                <a:latin typeface="Arial"/>
                <a:ea typeface="+mn-ea"/>
                <a:cs typeface="Arial"/>
              </a:rPr>
              <a:t>umab </a:t>
            </a:r>
            <a:r>
              <a:rPr kumimoji="0" sz="1350" b="0" i="0" u="none" strike="noStrike" kern="1200" cap="none" spc="4" normalizeH="0" baseline="0" noProof="0" dirty="0">
                <a:ln>
                  <a:noFill/>
                </a:ln>
                <a:solidFill>
                  <a:prstClr val="black"/>
                </a:solidFill>
                <a:effectLst/>
                <a:uLnTx/>
                <a:uFillTx/>
                <a:latin typeface="Arial"/>
                <a:ea typeface="+mn-ea"/>
                <a:cs typeface="Arial"/>
              </a:rPr>
              <a:t>i</a:t>
            </a:r>
            <a:r>
              <a:rPr kumimoji="0" sz="1350" b="0" i="0" u="none" strike="noStrike" kern="1200" cap="none" spc="0" normalizeH="0" baseline="0" noProof="0" dirty="0">
                <a:ln>
                  <a:noFill/>
                </a:ln>
                <a:solidFill>
                  <a:prstClr val="black"/>
                </a:solidFill>
                <a:effectLst/>
                <a:uLnTx/>
                <a:uFillTx/>
                <a:latin typeface="Arial"/>
                <a:ea typeface="+mn-ea"/>
                <a:cs typeface="Arial"/>
              </a:rPr>
              <a:t>n </a:t>
            </a:r>
            <a:r>
              <a:rPr kumimoji="0" sz="1350" b="0" i="0" u="none" strike="noStrike" kern="1200" cap="none" spc="-8" normalizeH="0" baseline="0" noProof="0" dirty="0">
                <a:ln>
                  <a:noFill/>
                </a:ln>
                <a:solidFill>
                  <a:prstClr val="black"/>
                </a:solidFill>
                <a:effectLst/>
                <a:uLnTx/>
                <a:uFillTx/>
                <a:latin typeface="Arial"/>
                <a:ea typeface="+mn-ea"/>
                <a:cs typeface="Arial"/>
              </a:rPr>
              <a:t>C</a:t>
            </a:r>
            <a:r>
              <a:rPr kumimoji="0" sz="1350" b="0" i="0" u="none" strike="noStrike" kern="1200" cap="none" spc="0" normalizeH="0" baseline="0" noProof="0" dirty="0">
                <a:ln>
                  <a:noFill/>
                </a:ln>
                <a:solidFill>
                  <a:prstClr val="black"/>
                </a:solidFill>
                <a:effectLst/>
                <a:uLnTx/>
                <a:uFillTx/>
                <a:latin typeface="Arial"/>
                <a:ea typeface="+mn-ea"/>
                <a:cs typeface="Arial"/>
              </a:rPr>
              <a:t>omb</a:t>
            </a:r>
            <a:r>
              <a:rPr kumimoji="0" sz="1350" b="0" i="0" u="none" strike="noStrike" kern="1200" cap="none" spc="4" normalizeH="0" baseline="0" noProof="0" dirty="0">
                <a:ln>
                  <a:noFill/>
                </a:ln>
                <a:solidFill>
                  <a:prstClr val="black"/>
                </a:solidFill>
                <a:effectLst/>
                <a:uLnTx/>
                <a:uFillTx/>
                <a:latin typeface="Arial"/>
                <a:ea typeface="+mn-ea"/>
                <a:cs typeface="Arial"/>
              </a:rPr>
              <a:t>i</a:t>
            </a:r>
            <a:r>
              <a:rPr kumimoji="0" sz="1350" b="0" i="0" u="none" strike="noStrike" kern="1200" cap="none" spc="0" normalizeH="0" baseline="0" noProof="0" dirty="0">
                <a:ln>
                  <a:noFill/>
                </a:ln>
                <a:solidFill>
                  <a:prstClr val="black"/>
                </a:solidFill>
                <a:effectLst/>
                <a:uLnTx/>
                <a:uFillTx/>
                <a:latin typeface="Arial"/>
                <a:ea typeface="+mn-ea"/>
                <a:cs typeface="Arial"/>
              </a:rPr>
              <a:t>nati</a:t>
            </a:r>
            <a:r>
              <a:rPr kumimoji="0" sz="1350" b="0" i="0" u="none" strike="noStrike" kern="1200" cap="none" spc="4" normalizeH="0" baseline="0" noProof="0" dirty="0">
                <a:ln>
                  <a:noFill/>
                </a:ln>
                <a:solidFill>
                  <a:prstClr val="black"/>
                </a:solidFill>
                <a:effectLst/>
                <a:uLnTx/>
                <a:uFillTx/>
                <a:latin typeface="Arial"/>
                <a:ea typeface="+mn-ea"/>
                <a:cs typeface="Arial"/>
              </a:rPr>
              <a:t>o</a:t>
            </a:r>
            <a:r>
              <a:rPr kumimoji="0" sz="1350" b="0" i="0" u="none" strike="noStrike" kern="1200" cap="none" spc="0" normalizeH="0" baseline="0" noProof="0" dirty="0">
                <a:ln>
                  <a:noFill/>
                </a:ln>
                <a:solidFill>
                  <a:prstClr val="black"/>
                </a:solidFill>
                <a:effectLst/>
                <a:uLnTx/>
                <a:uFillTx/>
                <a:latin typeface="Arial"/>
                <a:ea typeface="+mn-ea"/>
                <a:cs typeface="Arial"/>
              </a:rPr>
              <a:t>n</a:t>
            </a:r>
            <a:r>
              <a:rPr kumimoji="0" sz="1350" b="0" i="0" u="none" strike="noStrike" kern="1200" cap="none" spc="-15" normalizeH="0" baseline="0" noProof="0" dirty="0">
                <a:ln>
                  <a:noFill/>
                </a:ln>
                <a:solidFill>
                  <a:prstClr val="black"/>
                </a:solidFill>
                <a:effectLst/>
                <a:uLnTx/>
                <a:uFillTx/>
                <a:latin typeface="Arial"/>
                <a:ea typeface="+mn-ea"/>
                <a:cs typeface="Arial"/>
              </a:rPr>
              <a:t> </a:t>
            </a:r>
            <a:r>
              <a:rPr kumimoji="0" sz="1350" b="0" i="0" u="none" strike="noStrike" kern="1200" cap="none" spc="-8" normalizeH="0" baseline="0" noProof="0" dirty="0">
                <a:ln>
                  <a:noFill/>
                </a:ln>
                <a:solidFill>
                  <a:prstClr val="black"/>
                </a:solidFill>
                <a:effectLst/>
                <a:uLnTx/>
                <a:uFillTx/>
                <a:latin typeface="Arial"/>
                <a:ea typeface="+mn-ea"/>
                <a:cs typeface="Arial"/>
              </a:rPr>
              <a:t>W</a:t>
            </a:r>
            <a:r>
              <a:rPr kumimoji="0" sz="1350" b="0" i="0" u="none" strike="noStrike" kern="1200" cap="none" spc="0" normalizeH="0" baseline="0" noProof="0" dirty="0">
                <a:ln>
                  <a:noFill/>
                </a:ln>
                <a:solidFill>
                  <a:prstClr val="black"/>
                </a:solidFill>
                <a:effectLst/>
                <a:uLnTx/>
                <a:uFillTx/>
                <a:latin typeface="Arial"/>
                <a:ea typeface="+mn-ea"/>
                <a:cs typeface="Arial"/>
              </a:rPr>
              <a:t>ith</a:t>
            </a:r>
            <a:r>
              <a:rPr kumimoji="0" sz="1350" b="0" i="0" u="none" strike="noStrike" kern="1200" cap="none" spc="-11"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I</a:t>
            </a:r>
            <a:r>
              <a:rPr kumimoji="0" sz="1350" b="0" i="0" u="none" strike="noStrike" kern="1200" cap="none" spc="4" normalizeH="0" baseline="0" noProof="0" dirty="0">
                <a:ln>
                  <a:noFill/>
                </a:ln>
                <a:solidFill>
                  <a:prstClr val="black"/>
                </a:solidFill>
                <a:effectLst/>
                <a:uLnTx/>
                <a:uFillTx/>
                <a:latin typeface="Arial"/>
                <a:ea typeface="+mn-ea"/>
                <a:cs typeface="Arial"/>
              </a:rPr>
              <a:t>p</a:t>
            </a:r>
            <a:r>
              <a:rPr kumimoji="0" sz="1350" b="0" i="0" u="none" strike="noStrike" kern="1200" cap="none" spc="0" normalizeH="0" baseline="0" noProof="0" dirty="0">
                <a:ln>
                  <a:noFill/>
                </a:ln>
                <a:solidFill>
                  <a:prstClr val="black"/>
                </a:solidFill>
                <a:effectLst/>
                <a:uLnTx/>
                <a:uFillTx/>
                <a:latin typeface="Arial"/>
                <a:ea typeface="+mn-ea"/>
                <a:cs typeface="Arial"/>
              </a:rPr>
              <a:t>i</a:t>
            </a:r>
            <a:r>
              <a:rPr kumimoji="0" sz="1350" b="0" i="0" u="none" strike="noStrike" kern="1200" cap="none" spc="4" normalizeH="0" baseline="0" noProof="0" dirty="0">
                <a:ln>
                  <a:noFill/>
                </a:ln>
                <a:solidFill>
                  <a:prstClr val="black"/>
                </a:solidFill>
                <a:effectLst/>
                <a:uLnTx/>
                <a:uFillTx/>
                <a:latin typeface="Arial"/>
                <a:ea typeface="+mn-ea"/>
                <a:cs typeface="Arial"/>
              </a:rPr>
              <a:t>l</a:t>
            </a:r>
            <a:r>
              <a:rPr kumimoji="0" sz="1350" b="0" i="0" u="none" strike="noStrike" kern="1200" cap="none" spc="0" normalizeH="0" baseline="0" noProof="0" dirty="0">
                <a:ln>
                  <a:noFill/>
                </a:ln>
                <a:solidFill>
                  <a:prstClr val="black"/>
                </a:solidFill>
                <a:effectLst/>
                <a:uLnTx/>
                <a:uFillTx/>
                <a:latin typeface="Arial"/>
                <a:ea typeface="+mn-ea"/>
                <a:cs typeface="Arial"/>
              </a:rPr>
              <a:t>imum</a:t>
            </a:r>
            <a:r>
              <a:rPr kumimoji="0" sz="1350" b="0" i="0" u="none" strike="noStrike" kern="1200" cap="none" spc="-8" normalizeH="0" baseline="0" noProof="0" dirty="0">
                <a:ln>
                  <a:noFill/>
                </a:ln>
                <a:solidFill>
                  <a:prstClr val="black"/>
                </a:solidFill>
                <a:effectLst/>
                <a:uLnTx/>
                <a:uFillTx/>
                <a:latin typeface="Arial"/>
                <a:ea typeface="+mn-ea"/>
                <a:cs typeface="Arial"/>
              </a:rPr>
              <a:t>a</a:t>
            </a:r>
            <a:r>
              <a:rPr kumimoji="0" sz="1350" b="0" i="0" u="none" strike="noStrike" kern="1200" cap="none" spc="0" normalizeH="0" baseline="0" noProof="0" dirty="0">
                <a:ln>
                  <a:noFill/>
                </a:ln>
                <a:solidFill>
                  <a:prstClr val="black"/>
                </a:solidFill>
                <a:effectLst/>
                <a:uLnTx/>
                <a:uFillTx/>
                <a:latin typeface="Arial"/>
                <a:ea typeface="+mn-ea"/>
                <a:cs typeface="Arial"/>
              </a:rPr>
              <a:t>b </a:t>
            </a:r>
            <a:r>
              <a:rPr kumimoji="0" sz="1350" b="0" i="0" u="none" strike="noStrike" kern="1200" cap="none" spc="-8" normalizeH="0" baseline="0" noProof="0" dirty="0">
                <a:ln>
                  <a:noFill/>
                </a:ln>
                <a:solidFill>
                  <a:prstClr val="black"/>
                </a:solidFill>
                <a:effectLst/>
                <a:uLnTx/>
                <a:uFillTx/>
                <a:latin typeface="Arial"/>
                <a:ea typeface="+mn-ea"/>
                <a:cs typeface="Arial"/>
              </a:rPr>
              <a:t>C</a:t>
            </a:r>
            <a:r>
              <a:rPr kumimoji="0" sz="1350" b="0" i="0" u="none" strike="noStrike" kern="1200" cap="none" spc="0" normalizeH="0" baseline="0" noProof="0" dirty="0">
                <a:ln>
                  <a:noFill/>
                </a:ln>
                <a:solidFill>
                  <a:prstClr val="black"/>
                </a:solidFill>
                <a:effectLst/>
                <a:uLnTx/>
                <a:uFillTx/>
                <a:latin typeface="Arial"/>
                <a:ea typeface="+mn-ea"/>
                <a:cs typeface="Arial"/>
              </a:rPr>
              <a:t>ompar</a:t>
            </a:r>
            <a:r>
              <a:rPr kumimoji="0" sz="1350" b="0" i="0" u="none" strike="noStrike" kern="1200" cap="none" spc="-8" normalizeH="0" baseline="0" noProof="0" dirty="0">
                <a:ln>
                  <a:noFill/>
                </a:ln>
                <a:solidFill>
                  <a:prstClr val="black"/>
                </a:solidFill>
                <a:effectLst/>
                <a:uLnTx/>
                <a:uFillTx/>
                <a:latin typeface="Arial"/>
                <a:ea typeface="+mn-ea"/>
                <a:cs typeface="Arial"/>
              </a:rPr>
              <a:t>e</a:t>
            </a:r>
            <a:r>
              <a:rPr kumimoji="0" sz="1350" b="0" i="0" u="none" strike="noStrike" kern="1200" cap="none" spc="0" normalizeH="0" baseline="0" noProof="0" dirty="0">
                <a:ln>
                  <a:noFill/>
                </a:ln>
                <a:solidFill>
                  <a:prstClr val="black"/>
                </a:solidFill>
                <a:effectLst/>
                <a:uLnTx/>
                <a:uFillTx/>
                <a:latin typeface="Arial"/>
                <a:ea typeface="+mn-ea"/>
                <a:cs typeface="Arial"/>
              </a:rPr>
              <a:t>d</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to Sor</a:t>
            </a:r>
            <a:r>
              <a:rPr kumimoji="0" sz="1350" b="0" i="0" u="none" strike="noStrike" kern="1200" cap="none" spc="-8" normalizeH="0" baseline="0" noProof="0" dirty="0">
                <a:ln>
                  <a:noFill/>
                </a:ln>
                <a:solidFill>
                  <a:prstClr val="black"/>
                </a:solidFill>
                <a:effectLst/>
                <a:uLnTx/>
                <a:uFillTx/>
                <a:latin typeface="Arial"/>
                <a:ea typeface="+mn-ea"/>
                <a:cs typeface="Arial"/>
              </a:rPr>
              <a:t>a</a:t>
            </a:r>
            <a:r>
              <a:rPr kumimoji="0" sz="1350" b="0" i="0" u="none" strike="noStrike" kern="1200" cap="none" spc="0" normalizeH="0" baseline="0" noProof="0" dirty="0">
                <a:ln>
                  <a:noFill/>
                </a:ln>
                <a:solidFill>
                  <a:prstClr val="black"/>
                </a:solidFill>
                <a:effectLst/>
                <a:uLnTx/>
                <a:uFillTx/>
                <a:latin typeface="Arial"/>
                <a:ea typeface="+mn-ea"/>
                <a:cs typeface="Arial"/>
              </a:rPr>
              <a:t>fenib</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or Lenv</a:t>
            </a:r>
            <a:r>
              <a:rPr kumimoji="0" sz="1350" b="0" i="0" u="none" strike="noStrike" kern="1200" cap="none" spc="-8" normalizeH="0" baseline="0" noProof="0" dirty="0">
                <a:ln>
                  <a:noFill/>
                </a:ln>
                <a:solidFill>
                  <a:prstClr val="black"/>
                </a:solidFill>
                <a:effectLst/>
                <a:uLnTx/>
                <a:uFillTx/>
                <a:latin typeface="Arial"/>
                <a:ea typeface="+mn-ea"/>
                <a:cs typeface="Arial"/>
              </a:rPr>
              <a:t>a</a:t>
            </a:r>
            <a:r>
              <a:rPr kumimoji="0" sz="1350" b="0" i="0" u="none" strike="noStrike" kern="1200" cap="none" spc="0" normalizeH="0" baseline="0" noProof="0" dirty="0">
                <a:ln>
                  <a:noFill/>
                </a:ln>
                <a:solidFill>
                  <a:prstClr val="black"/>
                </a:solidFill>
                <a:effectLst/>
                <a:uLnTx/>
                <a:uFillTx/>
                <a:latin typeface="Arial"/>
                <a:ea typeface="+mn-ea"/>
                <a:cs typeface="Arial"/>
              </a:rPr>
              <a:t>ti</a:t>
            </a:r>
            <a:r>
              <a:rPr kumimoji="0" sz="1350" b="0" i="0" u="none" strike="noStrike" kern="1200" cap="none" spc="4" normalizeH="0" baseline="0" noProof="0" dirty="0">
                <a:ln>
                  <a:noFill/>
                </a:ln>
                <a:solidFill>
                  <a:prstClr val="black"/>
                </a:solidFill>
                <a:effectLst/>
                <a:uLnTx/>
                <a:uFillTx/>
                <a:latin typeface="Arial"/>
                <a:ea typeface="+mn-ea"/>
                <a:cs typeface="Arial"/>
              </a:rPr>
              <a:t>n</a:t>
            </a:r>
            <a:r>
              <a:rPr kumimoji="0" sz="1350" b="0" i="0" u="none" strike="noStrike" kern="1200" cap="none" spc="0" normalizeH="0" baseline="0" noProof="0" dirty="0">
                <a:ln>
                  <a:noFill/>
                </a:ln>
                <a:solidFill>
                  <a:prstClr val="black"/>
                </a:solidFill>
                <a:effectLst/>
                <a:uLnTx/>
                <a:uFillTx/>
                <a:latin typeface="Arial"/>
                <a:ea typeface="+mn-ea"/>
                <a:cs typeface="Arial"/>
              </a:rPr>
              <a:t>ib as</a:t>
            </a:r>
            <a:r>
              <a:rPr kumimoji="0" sz="1350" b="0" i="0" u="none" strike="noStrike" kern="1200" cap="none" spc="-8" normalizeH="0" baseline="0" noProof="0" dirty="0">
                <a:ln>
                  <a:noFill/>
                </a:ln>
                <a:solidFill>
                  <a:prstClr val="black"/>
                </a:solidFill>
                <a:effectLst/>
                <a:uLnTx/>
                <a:uFillTx/>
                <a:latin typeface="Arial"/>
                <a:ea typeface="+mn-ea"/>
                <a:cs typeface="Arial"/>
              </a:rPr>
              <a:t> </a:t>
            </a:r>
            <a:r>
              <a:rPr kumimoji="0" sz="1350" b="1" i="1" u="none" strike="noStrike" kern="1200" cap="none" spc="4" normalizeH="0" baseline="0" noProof="0" dirty="0">
                <a:ln>
                  <a:noFill/>
                </a:ln>
                <a:solidFill>
                  <a:prstClr val="black"/>
                </a:solidFill>
                <a:effectLst/>
                <a:uLnTx/>
                <a:uFillTx/>
                <a:latin typeface="Arial"/>
                <a:ea typeface="+mn-ea"/>
                <a:cs typeface="Arial"/>
              </a:rPr>
              <a:t>F</a:t>
            </a:r>
            <a:r>
              <a:rPr kumimoji="0" sz="1350" b="1" i="1" u="none" strike="noStrike" kern="1200" cap="none" spc="0" normalizeH="0" baseline="0" noProof="0" dirty="0">
                <a:ln>
                  <a:noFill/>
                </a:ln>
                <a:solidFill>
                  <a:prstClr val="black"/>
                </a:solidFill>
                <a:effectLst/>
                <a:uLnTx/>
                <a:uFillTx/>
                <a:latin typeface="Arial"/>
                <a:ea typeface="+mn-ea"/>
                <a:cs typeface="Arial"/>
              </a:rPr>
              <a:t>ir</a:t>
            </a:r>
            <a:r>
              <a:rPr kumimoji="0" sz="1350" b="1" i="1" u="none" strike="noStrike" kern="1200" cap="none" spc="-8" normalizeH="0" baseline="0" noProof="0" dirty="0">
                <a:ln>
                  <a:noFill/>
                </a:ln>
                <a:solidFill>
                  <a:prstClr val="black"/>
                </a:solidFill>
                <a:effectLst/>
                <a:uLnTx/>
                <a:uFillTx/>
                <a:latin typeface="Arial"/>
                <a:ea typeface="+mn-ea"/>
                <a:cs typeface="Arial"/>
              </a:rPr>
              <a:t>s</a:t>
            </a:r>
            <a:r>
              <a:rPr kumimoji="0" sz="1350" b="1" i="1" u="none" strike="noStrike" kern="1200" cap="none" spc="0" normalizeH="0" baseline="0" noProof="0" dirty="0">
                <a:ln>
                  <a:noFill/>
                </a:ln>
                <a:solidFill>
                  <a:prstClr val="black"/>
                </a:solidFill>
                <a:effectLst/>
                <a:uLnTx/>
                <a:uFillTx/>
                <a:latin typeface="Arial"/>
                <a:ea typeface="+mn-ea"/>
                <a:cs typeface="Arial"/>
              </a:rPr>
              <a:t>t-L</a:t>
            </a:r>
            <a:r>
              <a:rPr kumimoji="0" sz="1350" b="1" i="1" u="none" strike="noStrike" kern="1200" cap="none" spc="4" normalizeH="0" baseline="0" noProof="0" dirty="0">
                <a:ln>
                  <a:noFill/>
                </a:ln>
                <a:solidFill>
                  <a:prstClr val="black"/>
                </a:solidFill>
                <a:effectLst/>
                <a:uLnTx/>
                <a:uFillTx/>
                <a:latin typeface="Arial"/>
                <a:ea typeface="+mn-ea"/>
                <a:cs typeface="Arial"/>
              </a:rPr>
              <a:t>i</a:t>
            </a:r>
            <a:r>
              <a:rPr kumimoji="0" sz="1350" b="1" i="1" u="none" strike="noStrike" kern="1200" cap="none" spc="0" normalizeH="0" baseline="0" noProof="0" dirty="0">
                <a:ln>
                  <a:noFill/>
                </a:ln>
                <a:solidFill>
                  <a:prstClr val="black"/>
                </a:solidFill>
                <a:effectLst/>
                <a:uLnTx/>
                <a:uFillTx/>
                <a:latin typeface="Arial"/>
                <a:ea typeface="+mn-ea"/>
                <a:cs typeface="Arial"/>
              </a:rPr>
              <a:t>ne</a:t>
            </a:r>
            <a:r>
              <a:rPr kumimoji="0" sz="1350" b="1" i="1" u="none" strike="noStrike" kern="1200" cap="none" spc="-8" normalizeH="0" baseline="0" noProof="0" dirty="0">
                <a:ln>
                  <a:noFill/>
                </a:ln>
                <a:solidFill>
                  <a:prstClr val="black"/>
                </a:solidFill>
                <a:effectLst/>
                <a:uLnTx/>
                <a:uFillTx/>
                <a:latin typeface="Arial"/>
                <a:ea typeface="+mn-ea"/>
                <a:cs typeface="Arial"/>
              </a:rPr>
              <a:t> </a:t>
            </a:r>
            <a:r>
              <a:rPr kumimoji="0" sz="1350" b="1" i="1" u="none" strike="noStrike" kern="1200" cap="none" spc="-26" normalizeH="0" baseline="0" noProof="0" dirty="0">
                <a:ln>
                  <a:noFill/>
                </a:ln>
                <a:solidFill>
                  <a:prstClr val="black"/>
                </a:solidFill>
                <a:effectLst/>
                <a:uLnTx/>
                <a:uFillTx/>
                <a:latin typeface="Arial"/>
                <a:ea typeface="+mn-ea"/>
                <a:cs typeface="Arial"/>
              </a:rPr>
              <a:t>T</a:t>
            </a:r>
            <a:r>
              <a:rPr kumimoji="0" sz="1350" b="1" i="1" u="none" strike="noStrike" kern="1200" cap="none" spc="0" normalizeH="0" baseline="0" noProof="0" dirty="0">
                <a:ln>
                  <a:noFill/>
                </a:ln>
                <a:solidFill>
                  <a:prstClr val="black"/>
                </a:solidFill>
                <a:effectLst/>
                <a:uLnTx/>
                <a:uFillTx/>
                <a:latin typeface="Arial"/>
                <a:ea typeface="+mn-ea"/>
                <a:cs typeface="Arial"/>
              </a:rPr>
              <a:t>r</a:t>
            </a:r>
            <a:r>
              <a:rPr kumimoji="0" sz="1350" b="1" i="1" u="none" strike="noStrike" kern="1200" cap="none" spc="-8" normalizeH="0" baseline="0" noProof="0" dirty="0">
                <a:ln>
                  <a:noFill/>
                </a:ln>
                <a:solidFill>
                  <a:prstClr val="black"/>
                </a:solidFill>
                <a:effectLst/>
                <a:uLnTx/>
                <a:uFillTx/>
                <a:latin typeface="Arial"/>
                <a:ea typeface="+mn-ea"/>
                <a:cs typeface="Arial"/>
              </a:rPr>
              <a:t>e</a:t>
            </a:r>
            <a:r>
              <a:rPr kumimoji="0" sz="1350" b="1" i="1" u="none" strike="noStrike" kern="1200" cap="none" spc="0" normalizeH="0" baseline="0" noProof="0" dirty="0">
                <a:ln>
                  <a:noFill/>
                </a:ln>
                <a:solidFill>
                  <a:prstClr val="black"/>
                </a:solidFill>
                <a:effectLst/>
                <a:uLnTx/>
                <a:uFillTx/>
                <a:latin typeface="Arial"/>
                <a:ea typeface="+mn-ea"/>
                <a:cs typeface="Arial"/>
              </a:rPr>
              <a:t>at</a:t>
            </a:r>
            <a:r>
              <a:rPr kumimoji="0" sz="1350" b="1" i="1" u="none" strike="noStrike" kern="1200" cap="none" spc="-8" normalizeH="0" baseline="0" noProof="0" dirty="0">
                <a:ln>
                  <a:noFill/>
                </a:ln>
                <a:solidFill>
                  <a:prstClr val="black"/>
                </a:solidFill>
                <a:effectLst/>
                <a:uLnTx/>
                <a:uFillTx/>
                <a:latin typeface="Arial"/>
                <a:ea typeface="+mn-ea"/>
                <a:cs typeface="Arial"/>
              </a:rPr>
              <a:t>m</a:t>
            </a:r>
            <a:r>
              <a:rPr kumimoji="0" sz="1350" b="1" i="1" u="none" strike="noStrike" kern="1200" cap="none" spc="0" normalizeH="0" baseline="0" noProof="0" dirty="0">
                <a:ln>
                  <a:noFill/>
                </a:ln>
                <a:solidFill>
                  <a:prstClr val="black"/>
                </a:solidFill>
                <a:effectLst/>
                <a:uLnTx/>
                <a:uFillTx/>
                <a:latin typeface="Arial"/>
                <a:ea typeface="+mn-ea"/>
                <a:cs typeface="Arial"/>
              </a:rPr>
              <a:t>ent</a:t>
            </a:r>
            <a:r>
              <a:rPr kumimoji="0" sz="1350" b="1" i="1" u="none" strike="noStrike" kern="1200" cap="none" spc="8"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in</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P</a:t>
            </a:r>
            <a:r>
              <a:rPr kumimoji="0" sz="1350" b="0" i="0" u="none" strike="noStrike" kern="1200" cap="none" spc="-8" normalizeH="0" baseline="0" noProof="0" dirty="0">
                <a:ln>
                  <a:noFill/>
                </a:ln>
                <a:solidFill>
                  <a:prstClr val="black"/>
                </a:solidFill>
                <a:effectLst/>
                <a:uLnTx/>
                <a:uFillTx/>
                <a:latin typeface="Arial"/>
                <a:ea typeface="+mn-ea"/>
                <a:cs typeface="Arial"/>
              </a:rPr>
              <a:t>a</a:t>
            </a:r>
            <a:r>
              <a:rPr kumimoji="0" sz="1350" b="0" i="0" u="none" strike="noStrike" kern="1200" cap="none" spc="0" normalizeH="0" baseline="0" noProof="0" dirty="0">
                <a:ln>
                  <a:noFill/>
                </a:ln>
                <a:solidFill>
                  <a:prstClr val="black"/>
                </a:solidFill>
                <a:effectLst/>
                <a:uLnTx/>
                <a:uFillTx/>
                <a:latin typeface="Arial"/>
                <a:ea typeface="+mn-ea"/>
                <a:cs typeface="Arial"/>
              </a:rPr>
              <a:t>rticipants With</a:t>
            </a:r>
            <a:r>
              <a:rPr kumimoji="0" sz="1350" b="0" i="0" u="none" strike="noStrike" kern="1200" cap="none" spc="-60"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Adv</a:t>
            </a:r>
            <a:r>
              <a:rPr kumimoji="0" sz="1350" b="0" i="0" u="none" strike="noStrike" kern="1200" cap="none" spc="-8" normalizeH="0" baseline="0" noProof="0" dirty="0">
                <a:ln>
                  <a:noFill/>
                </a:ln>
                <a:solidFill>
                  <a:prstClr val="black"/>
                </a:solidFill>
                <a:effectLst/>
                <a:uLnTx/>
                <a:uFillTx/>
                <a:latin typeface="Arial"/>
                <a:ea typeface="+mn-ea"/>
                <a:cs typeface="Arial"/>
              </a:rPr>
              <a:t>a</a:t>
            </a:r>
            <a:r>
              <a:rPr kumimoji="0" sz="1350" b="0" i="0" u="none" strike="noStrike" kern="1200" cap="none" spc="0" normalizeH="0" baseline="0" noProof="0" dirty="0">
                <a:ln>
                  <a:noFill/>
                </a:ln>
                <a:solidFill>
                  <a:prstClr val="black"/>
                </a:solidFill>
                <a:effectLst/>
                <a:uLnTx/>
                <a:uFillTx/>
                <a:latin typeface="Arial"/>
                <a:ea typeface="+mn-ea"/>
                <a:cs typeface="Arial"/>
              </a:rPr>
              <a:t>nc</a:t>
            </a:r>
            <a:r>
              <a:rPr kumimoji="0" sz="1350" b="0" i="0" u="none" strike="noStrike" kern="1200" cap="none" spc="-8" normalizeH="0" baseline="0" noProof="0" dirty="0">
                <a:ln>
                  <a:noFill/>
                </a:ln>
                <a:solidFill>
                  <a:prstClr val="black"/>
                </a:solidFill>
                <a:effectLst/>
                <a:uLnTx/>
                <a:uFillTx/>
                <a:latin typeface="Arial"/>
                <a:ea typeface="+mn-ea"/>
                <a:cs typeface="Arial"/>
              </a:rPr>
              <a:t>e</a:t>
            </a:r>
            <a:r>
              <a:rPr kumimoji="0" sz="1350" b="0" i="0" u="none" strike="noStrike" kern="1200" cap="none" spc="0" normalizeH="0" baseline="0" noProof="0" dirty="0">
                <a:ln>
                  <a:noFill/>
                </a:ln>
                <a:solidFill>
                  <a:prstClr val="black"/>
                </a:solidFill>
                <a:effectLst/>
                <a:uLnTx/>
                <a:uFillTx/>
                <a:latin typeface="Arial"/>
                <a:ea typeface="+mn-ea"/>
                <a:cs typeface="Arial"/>
              </a:rPr>
              <a:t>d</a:t>
            </a:r>
            <a:r>
              <a:rPr kumimoji="0" sz="1350" b="0" i="0" u="none" strike="noStrike" kern="1200" cap="none" spc="4"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H</a:t>
            </a:r>
            <a:r>
              <a:rPr kumimoji="0" sz="1350" b="0" i="0" u="none" strike="noStrike" kern="1200" cap="none" spc="-8" normalizeH="0" baseline="0" noProof="0" dirty="0">
                <a:ln>
                  <a:noFill/>
                </a:ln>
                <a:solidFill>
                  <a:prstClr val="black"/>
                </a:solidFill>
                <a:effectLst/>
                <a:uLnTx/>
                <a:uFillTx/>
                <a:latin typeface="Arial"/>
                <a:ea typeface="+mn-ea"/>
                <a:cs typeface="Arial"/>
              </a:rPr>
              <a:t>e</a:t>
            </a:r>
            <a:r>
              <a:rPr kumimoji="0" sz="1350" b="0" i="0" u="none" strike="noStrike" kern="1200" cap="none" spc="0" normalizeH="0" baseline="0" noProof="0" dirty="0">
                <a:ln>
                  <a:noFill/>
                </a:ln>
                <a:solidFill>
                  <a:prstClr val="black"/>
                </a:solidFill>
                <a:effectLst/>
                <a:uLnTx/>
                <a:uFillTx/>
                <a:latin typeface="Arial"/>
                <a:ea typeface="+mn-ea"/>
                <a:cs typeface="Arial"/>
              </a:rPr>
              <a:t>patoc</a:t>
            </a:r>
            <a:r>
              <a:rPr kumimoji="0" sz="1350" b="0" i="0" u="none" strike="noStrike" kern="1200" cap="none" spc="-8" normalizeH="0" baseline="0" noProof="0" dirty="0">
                <a:ln>
                  <a:noFill/>
                </a:ln>
                <a:solidFill>
                  <a:prstClr val="black"/>
                </a:solidFill>
                <a:effectLst/>
                <a:uLnTx/>
                <a:uFillTx/>
                <a:latin typeface="Arial"/>
                <a:ea typeface="+mn-ea"/>
                <a:cs typeface="Arial"/>
              </a:rPr>
              <a:t>e</a:t>
            </a:r>
            <a:r>
              <a:rPr kumimoji="0" sz="1350" b="0" i="0" u="none" strike="noStrike" kern="1200" cap="none" spc="0" normalizeH="0" baseline="0" noProof="0" dirty="0">
                <a:ln>
                  <a:noFill/>
                </a:ln>
                <a:solidFill>
                  <a:prstClr val="black"/>
                </a:solidFill>
                <a:effectLst/>
                <a:uLnTx/>
                <a:uFillTx/>
                <a:latin typeface="Arial"/>
                <a:ea typeface="+mn-ea"/>
                <a:cs typeface="Arial"/>
              </a:rPr>
              <a:t>l</a:t>
            </a:r>
            <a:r>
              <a:rPr kumimoji="0" sz="1350" b="0" i="0" u="none" strike="noStrike" kern="1200" cap="none" spc="4" normalizeH="0" baseline="0" noProof="0" dirty="0">
                <a:ln>
                  <a:noFill/>
                </a:ln>
                <a:solidFill>
                  <a:prstClr val="black"/>
                </a:solidFill>
                <a:effectLst/>
                <a:uLnTx/>
                <a:uFillTx/>
                <a:latin typeface="Arial"/>
                <a:ea typeface="+mn-ea"/>
                <a:cs typeface="Arial"/>
              </a:rPr>
              <a:t>l</a:t>
            </a:r>
            <a:r>
              <a:rPr kumimoji="0" sz="1350" b="0" i="0" u="none" strike="noStrike" kern="1200" cap="none" spc="0" normalizeH="0" baseline="0" noProof="0" dirty="0">
                <a:ln>
                  <a:noFill/>
                </a:ln>
                <a:solidFill>
                  <a:prstClr val="black"/>
                </a:solidFill>
                <a:effectLst/>
                <a:uLnTx/>
                <a:uFillTx/>
                <a:latin typeface="Arial"/>
                <a:ea typeface="+mn-ea"/>
                <a:cs typeface="Arial"/>
              </a:rPr>
              <a:t>u</a:t>
            </a:r>
            <a:r>
              <a:rPr kumimoji="0" sz="1350" b="0" i="0" u="none" strike="noStrike" kern="1200" cap="none" spc="4" normalizeH="0" baseline="0" noProof="0" dirty="0">
                <a:ln>
                  <a:noFill/>
                </a:ln>
                <a:solidFill>
                  <a:prstClr val="black"/>
                </a:solidFill>
                <a:effectLst/>
                <a:uLnTx/>
                <a:uFillTx/>
                <a:latin typeface="Arial"/>
                <a:ea typeface="+mn-ea"/>
                <a:cs typeface="Arial"/>
              </a:rPr>
              <a:t>l</a:t>
            </a:r>
            <a:r>
              <a:rPr kumimoji="0" sz="1350" b="0" i="0" u="none" strike="noStrike" kern="1200" cap="none" spc="0" normalizeH="0" baseline="0" noProof="0" dirty="0">
                <a:ln>
                  <a:noFill/>
                </a:ln>
                <a:solidFill>
                  <a:prstClr val="black"/>
                </a:solidFill>
                <a:effectLst/>
                <a:uLnTx/>
                <a:uFillTx/>
                <a:latin typeface="Arial"/>
                <a:ea typeface="+mn-ea"/>
                <a:cs typeface="Arial"/>
              </a:rPr>
              <a:t>ar</a:t>
            </a:r>
            <a:r>
              <a:rPr kumimoji="0" sz="1350" b="0" i="0" u="none" strike="noStrike" kern="1200" cap="none" spc="-8" normalizeH="0" baseline="0" noProof="0" dirty="0">
                <a:ln>
                  <a:noFill/>
                </a:ln>
                <a:solidFill>
                  <a:prstClr val="black"/>
                </a:solidFill>
                <a:effectLst/>
                <a:uLnTx/>
                <a:uFillTx/>
                <a:latin typeface="Arial"/>
                <a:ea typeface="+mn-ea"/>
                <a:cs typeface="Arial"/>
              </a:rPr>
              <a:t> </a:t>
            </a:r>
            <a:r>
              <a:rPr kumimoji="0" sz="1350" b="0" i="0" u="none" strike="noStrike" kern="1200" cap="none" spc="0" normalizeH="0" baseline="0" noProof="0" dirty="0">
                <a:ln>
                  <a:noFill/>
                </a:ln>
                <a:solidFill>
                  <a:prstClr val="black"/>
                </a:solidFill>
                <a:effectLst/>
                <a:uLnTx/>
                <a:uFillTx/>
                <a:latin typeface="Arial"/>
                <a:ea typeface="+mn-ea"/>
                <a:cs typeface="Arial"/>
              </a:rPr>
              <a:t>Ca</a:t>
            </a:r>
            <a:r>
              <a:rPr kumimoji="0" sz="1350" b="0" i="0" u="none" strike="noStrike" kern="1200" cap="none" spc="-8" normalizeH="0" baseline="0" noProof="0" dirty="0">
                <a:ln>
                  <a:noFill/>
                </a:ln>
                <a:solidFill>
                  <a:prstClr val="black"/>
                </a:solidFill>
                <a:effectLst/>
                <a:uLnTx/>
                <a:uFillTx/>
                <a:latin typeface="Arial"/>
                <a:ea typeface="+mn-ea"/>
                <a:cs typeface="Arial"/>
              </a:rPr>
              <a:t>r</a:t>
            </a:r>
            <a:r>
              <a:rPr kumimoji="0" sz="1350" b="0" i="0" u="none" strike="noStrike" kern="1200" cap="none" spc="0" normalizeH="0" baseline="0" noProof="0" dirty="0">
                <a:ln>
                  <a:noFill/>
                </a:ln>
                <a:solidFill>
                  <a:prstClr val="black"/>
                </a:solidFill>
                <a:effectLst/>
                <a:uLnTx/>
                <a:uFillTx/>
                <a:latin typeface="Arial"/>
                <a:ea typeface="+mn-ea"/>
                <a:cs typeface="Arial"/>
              </a:rPr>
              <a:t>cin</a:t>
            </a:r>
            <a:r>
              <a:rPr kumimoji="0" sz="1350" b="0" i="0" u="none" strike="noStrike" kern="1200" cap="none" spc="4" normalizeH="0" baseline="0" noProof="0" dirty="0">
                <a:ln>
                  <a:noFill/>
                </a:ln>
                <a:solidFill>
                  <a:prstClr val="black"/>
                </a:solidFill>
                <a:effectLst/>
                <a:uLnTx/>
                <a:uFillTx/>
                <a:latin typeface="Arial"/>
                <a:ea typeface="+mn-ea"/>
                <a:cs typeface="Arial"/>
              </a:rPr>
              <a:t>o</a:t>
            </a:r>
            <a:r>
              <a:rPr kumimoji="0" sz="1350" b="0" i="0" u="none" strike="noStrike" kern="1200" cap="none" spc="0" normalizeH="0" baseline="0" noProof="0" dirty="0">
                <a:ln>
                  <a:noFill/>
                </a:ln>
                <a:solidFill>
                  <a:prstClr val="black"/>
                </a:solidFill>
                <a:effectLst/>
                <a:uLnTx/>
                <a:uFillTx/>
                <a:latin typeface="Arial"/>
                <a:ea typeface="+mn-ea"/>
                <a:cs typeface="Arial"/>
              </a:rPr>
              <a:t>ma</a:t>
            </a:r>
          </a:p>
        </p:txBody>
      </p:sp>
    </p:spTree>
    <p:extLst>
      <p:ext uri="{BB962C8B-B14F-4D97-AF65-F5344CB8AC3E}">
        <p14:creationId xmlns:p14="http://schemas.microsoft.com/office/powerpoint/2010/main" val="917681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56" y="562314"/>
            <a:ext cx="9068229" cy="594360"/>
          </a:xfrm>
        </p:spPr>
        <p:txBody>
          <a:bodyPr>
            <a:noAutofit/>
          </a:bodyPr>
          <a:lstStyle/>
          <a:p>
            <a:r>
              <a:rPr lang="x-none" sz="3200" dirty="0">
                <a:solidFill>
                  <a:schemeClr val="accent1">
                    <a:lumMod val="50000"/>
                  </a:schemeClr>
                </a:solidFill>
                <a:latin typeface="Calibri"/>
              </a:rPr>
              <a:t>Cabo + atezo frente a sorafenib como primera línea en CHC avanzado</a:t>
            </a:r>
          </a:p>
        </p:txBody>
      </p:sp>
      <p:sp>
        <p:nvSpPr>
          <p:cNvPr id="5" name="TextBox 4"/>
          <p:cNvSpPr txBox="1"/>
          <p:nvPr/>
        </p:nvSpPr>
        <p:spPr>
          <a:xfrm>
            <a:off x="1102741" y="2278859"/>
            <a:ext cx="2796729" cy="2985433"/>
          </a:xfrm>
          <a:prstGeom prst="rect">
            <a:avLst/>
          </a:prstGeom>
          <a:noFill/>
          <a:ln w="19050">
            <a:solidFill>
              <a:srgbClr val="0C69A6"/>
            </a:solidFill>
          </a:ln>
        </p:spPr>
        <p:txBody>
          <a:bodyPr wrap="square" rtlCol="0">
            <a:spAutoFit/>
          </a:bodyPr>
          <a:lstStyle/>
          <a:p>
            <a:r>
              <a:rPr lang="x-none" sz="1600" b="1">
                <a:solidFill>
                  <a:srgbClr val="63666A"/>
                </a:solidFill>
                <a:latin typeface="Calibri"/>
              </a:rPr>
              <a:t>Estudio de fase III, aleatorizado, abierto en CHC avanzado (N = 640)</a:t>
            </a:r>
          </a:p>
          <a:p>
            <a:pPr marL="341313" indent="-285750">
              <a:buFont typeface="Wingdings" pitchFamily="2" charset="2"/>
              <a:buChar char="§"/>
            </a:pPr>
            <a:r>
              <a:rPr lang="x-none" sz="1400">
                <a:solidFill>
                  <a:srgbClr val="63666A"/>
                </a:solidFill>
                <a:latin typeface="Calibri"/>
              </a:rPr>
              <a:t>Ausencia de terapia antineoplásica sistémica previa</a:t>
            </a:r>
            <a:r>
              <a:rPr lang="es-ES" sz="1400" dirty="0">
                <a:solidFill>
                  <a:srgbClr val="63666A"/>
                </a:solidFill>
                <a:latin typeface="Calibri"/>
              </a:rPr>
              <a:t>.</a:t>
            </a:r>
            <a:endParaRPr lang="x-none" sz="1400">
              <a:solidFill>
                <a:srgbClr val="63666A"/>
              </a:solidFill>
              <a:latin typeface="Calibri"/>
            </a:endParaRPr>
          </a:p>
          <a:p>
            <a:pPr marL="341313" indent="-285750">
              <a:buFont typeface="Wingdings" pitchFamily="2" charset="2"/>
              <a:buChar char="§"/>
            </a:pPr>
            <a:r>
              <a:rPr lang="x-none" sz="1400">
                <a:solidFill>
                  <a:srgbClr val="63666A"/>
                </a:solidFill>
                <a:latin typeface="Calibri"/>
              </a:rPr>
              <a:t>Clase A de Child-Pugh</a:t>
            </a:r>
            <a:r>
              <a:rPr lang="es-ES" sz="1400" dirty="0">
                <a:solidFill>
                  <a:srgbClr val="63666A"/>
                </a:solidFill>
                <a:latin typeface="Calibri"/>
              </a:rPr>
              <a:t>.</a:t>
            </a:r>
            <a:endParaRPr lang="x-none" sz="1400">
              <a:solidFill>
                <a:srgbClr val="63666A"/>
              </a:solidFill>
              <a:latin typeface="Calibri"/>
            </a:endParaRPr>
          </a:p>
          <a:p>
            <a:pPr marL="341313" indent="-285750">
              <a:buFont typeface="Wingdings" pitchFamily="2" charset="2"/>
              <a:buChar char="§"/>
            </a:pPr>
            <a:r>
              <a:rPr lang="x-none" sz="1400">
                <a:solidFill>
                  <a:srgbClr val="63666A"/>
                </a:solidFill>
                <a:latin typeface="Calibri"/>
              </a:rPr>
              <a:t>PS de ECOG de 0 o 1</a:t>
            </a:r>
            <a:r>
              <a:rPr lang="es-ES" sz="1400" dirty="0">
                <a:solidFill>
                  <a:srgbClr val="63666A"/>
                </a:solidFill>
                <a:latin typeface="Calibri"/>
              </a:rPr>
              <a:t>.</a:t>
            </a:r>
            <a:endParaRPr lang="x-none" sz="1400">
              <a:solidFill>
                <a:srgbClr val="63666A"/>
              </a:solidFill>
              <a:latin typeface="Calibri"/>
            </a:endParaRPr>
          </a:p>
          <a:p>
            <a:r>
              <a:rPr lang="x-none" sz="1400" u="sng">
                <a:solidFill>
                  <a:srgbClr val="63666A"/>
                </a:solidFill>
                <a:uFill>
                  <a:solidFill>
                    <a:srgbClr val="63666A"/>
                  </a:solidFill>
                </a:uFill>
                <a:latin typeface="Calibri"/>
              </a:rPr>
              <a:t>Factores de estratificación:</a:t>
            </a:r>
          </a:p>
          <a:p>
            <a:pPr marL="285750" indent="-230188">
              <a:buFont typeface="Calibri" panose="020F0502020204030204" pitchFamily="34" charset="0"/>
              <a:buChar char="−"/>
            </a:pPr>
            <a:r>
              <a:rPr lang="x-none" sz="1400">
                <a:solidFill>
                  <a:srgbClr val="63666A"/>
                </a:solidFill>
                <a:latin typeface="Calibri"/>
              </a:rPr>
              <a:t>Etiología de la enfermedad (VHB, VHC, otra)</a:t>
            </a:r>
            <a:r>
              <a:rPr lang="es-ES" sz="1400" dirty="0">
                <a:solidFill>
                  <a:srgbClr val="63666A"/>
                </a:solidFill>
                <a:latin typeface="Calibri"/>
              </a:rPr>
              <a:t>.</a:t>
            </a:r>
            <a:endParaRPr lang="x-none" sz="1400">
              <a:solidFill>
                <a:srgbClr val="63666A"/>
              </a:solidFill>
              <a:latin typeface="Calibri"/>
            </a:endParaRPr>
          </a:p>
          <a:p>
            <a:pPr marL="285750" indent="-230188">
              <a:buFont typeface="Calibri" panose="020F0502020204030204" pitchFamily="34" charset="0"/>
              <a:buChar char="−"/>
            </a:pPr>
            <a:r>
              <a:rPr lang="x-none" sz="1400">
                <a:solidFill>
                  <a:srgbClr val="63666A"/>
                </a:solidFill>
                <a:latin typeface="Calibri"/>
              </a:rPr>
              <a:t>Región (Asia, otra)</a:t>
            </a:r>
            <a:r>
              <a:rPr lang="es-ES" sz="1400" dirty="0">
                <a:solidFill>
                  <a:srgbClr val="63666A"/>
                </a:solidFill>
                <a:latin typeface="Calibri"/>
              </a:rPr>
              <a:t>.</a:t>
            </a:r>
            <a:endParaRPr lang="x-none" sz="1400">
              <a:solidFill>
                <a:srgbClr val="63666A"/>
              </a:solidFill>
              <a:latin typeface="Calibri"/>
            </a:endParaRPr>
          </a:p>
          <a:p>
            <a:pPr marL="285750" indent="-230188">
              <a:buFont typeface="Calibri" panose="020F0502020204030204" pitchFamily="34" charset="0"/>
              <a:buChar char="−"/>
            </a:pPr>
            <a:r>
              <a:rPr lang="x-none" sz="1400">
                <a:solidFill>
                  <a:srgbClr val="63666A"/>
                </a:solidFill>
                <a:latin typeface="Calibri"/>
              </a:rPr>
              <a:t>Presencia de MVI o EHD (sí, no)</a:t>
            </a:r>
            <a:r>
              <a:rPr lang="es-ES" sz="1400" dirty="0">
                <a:solidFill>
                  <a:srgbClr val="63666A"/>
                </a:solidFill>
                <a:latin typeface="Calibri"/>
              </a:rPr>
              <a:t>.</a:t>
            </a:r>
            <a:endParaRPr lang="x-none" sz="1400">
              <a:solidFill>
                <a:srgbClr val="63666A"/>
              </a:solidFill>
              <a:latin typeface="Calibri"/>
            </a:endParaRPr>
          </a:p>
        </p:txBody>
      </p:sp>
      <p:sp>
        <p:nvSpPr>
          <p:cNvPr id="6" name="TextBox 5"/>
          <p:cNvSpPr txBox="1"/>
          <p:nvPr/>
        </p:nvSpPr>
        <p:spPr>
          <a:xfrm rot="16200000">
            <a:off x="4289730" y="3669957"/>
            <a:ext cx="2106808" cy="640720"/>
          </a:xfrm>
          <a:prstGeom prst="rect">
            <a:avLst/>
          </a:prstGeom>
          <a:noFill/>
          <a:ln w="19050">
            <a:solidFill>
              <a:srgbClr val="0C69A6"/>
            </a:solidFill>
          </a:ln>
        </p:spPr>
        <p:txBody>
          <a:bodyPr wrap="square" rtlCol="0">
            <a:spAutoFit/>
          </a:bodyPr>
          <a:lstStyle>
            <a:defPPr>
              <a:defRPr lang="en-US"/>
            </a:defPPr>
            <a:lvl1pPr>
              <a:defRPr>
                <a:solidFill>
                  <a:srgbClr val="000000"/>
                </a:solidFill>
              </a:defRPr>
            </a:lvl1pPr>
          </a:lstStyle>
          <a:p>
            <a:pPr algn="ctr"/>
            <a:r>
              <a:rPr lang="x-none">
                <a:solidFill>
                  <a:srgbClr val="FF0000"/>
                </a:solidFill>
                <a:latin typeface="Calibri"/>
              </a:rPr>
              <a:t>Aleatorización en proporción 6:3:1</a:t>
            </a:r>
          </a:p>
        </p:txBody>
      </p:sp>
      <p:sp>
        <p:nvSpPr>
          <p:cNvPr id="7" name="TextBox 6"/>
          <p:cNvSpPr txBox="1"/>
          <p:nvPr/>
        </p:nvSpPr>
        <p:spPr>
          <a:xfrm>
            <a:off x="6087624" y="1858195"/>
            <a:ext cx="2324491" cy="1323439"/>
          </a:xfrm>
          <a:prstGeom prst="rect">
            <a:avLst/>
          </a:prstGeom>
          <a:noFill/>
          <a:ln w="19050">
            <a:solidFill>
              <a:srgbClr val="0C69A6"/>
            </a:solidFill>
          </a:ln>
        </p:spPr>
        <p:txBody>
          <a:bodyPr wrap="square" rtlCol="0" anchor="ctr">
            <a:spAutoFit/>
          </a:bodyPr>
          <a:lstStyle>
            <a:defPPr>
              <a:defRPr lang="en-US"/>
            </a:defPPr>
            <a:lvl1pPr>
              <a:defRPr>
                <a:solidFill>
                  <a:srgbClr val="000000"/>
                </a:solidFill>
              </a:defRPr>
            </a:lvl1pPr>
          </a:lstStyle>
          <a:p>
            <a:pPr algn="ctr"/>
            <a:r>
              <a:rPr lang="x-none" sz="1600" b="1" dirty="0">
                <a:solidFill>
                  <a:srgbClr val="FF0000"/>
                </a:solidFill>
                <a:latin typeface="Calibri"/>
              </a:rPr>
              <a:t>N = 384</a:t>
            </a:r>
          </a:p>
          <a:p>
            <a:pPr algn="ctr"/>
            <a:r>
              <a:rPr lang="x-none" sz="1600" dirty="0">
                <a:solidFill>
                  <a:srgbClr val="63666A"/>
                </a:solidFill>
                <a:latin typeface="Calibri"/>
              </a:rPr>
              <a:t>40 mg de cabozantinib una vez por día + </a:t>
            </a:r>
          </a:p>
          <a:p>
            <a:pPr algn="ctr"/>
            <a:r>
              <a:rPr lang="x-none" sz="1600" dirty="0">
                <a:solidFill>
                  <a:srgbClr val="63666A"/>
                </a:solidFill>
                <a:latin typeface="Calibri"/>
              </a:rPr>
              <a:t>1200 mg de atezolizumab c/3 sem.</a:t>
            </a:r>
          </a:p>
        </p:txBody>
      </p:sp>
      <p:sp>
        <p:nvSpPr>
          <p:cNvPr id="8" name="TextBox 7"/>
          <p:cNvSpPr txBox="1"/>
          <p:nvPr/>
        </p:nvSpPr>
        <p:spPr>
          <a:xfrm>
            <a:off x="6096000" y="3574818"/>
            <a:ext cx="2316115" cy="830997"/>
          </a:xfrm>
          <a:prstGeom prst="rect">
            <a:avLst/>
          </a:prstGeom>
          <a:noFill/>
          <a:ln w="19050">
            <a:solidFill>
              <a:srgbClr val="0C69A6"/>
            </a:solidFill>
          </a:ln>
        </p:spPr>
        <p:txBody>
          <a:bodyPr wrap="square" rtlCol="0" anchor="ctr">
            <a:spAutoFit/>
          </a:bodyPr>
          <a:lstStyle>
            <a:defPPr>
              <a:defRPr lang="en-US"/>
            </a:defPPr>
            <a:lvl1pPr algn="ctr">
              <a:defRPr>
                <a:solidFill>
                  <a:srgbClr val="000000"/>
                </a:solidFill>
              </a:defRPr>
            </a:lvl1pPr>
          </a:lstStyle>
          <a:p>
            <a:r>
              <a:rPr lang="x-none" sz="1600" b="1" dirty="0">
                <a:solidFill>
                  <a:srgbClr val="FF0000"/>
                </a:solidFill>
                <a:latin typeface="Calibri"/>
              </a:rPr>
              <a:t>N = 192</a:t>
            </a:r>
          </a:p>
          <a:p>
            <a:r>
              <a:rPr lang="x-none" sz="1600" dirty="0">
                <a:solidFill>
                  <a:srgbClr val="63666A"/>
                </a:solidFill>
                <a:latin typeface="Calibri"/>
              </a:rPr>
              <a:t>400 mg de sorafenib dos veces al día</a:t>
            </a:r>
          </a:p>
        </p:txBody>
      </p:sp>
      <p:cxnSp>
        <p:nvCxnSpPr>
          <p:cNvPr id="9" name="Straight Arrow Connector 8"/>
          <p:cNvCxnSpPr>
            <a:stCxn id="6" idx="2"/>
            <a:endCxn id="7" idx="1"/>
          </p:cNvCxnSpPr>
          <p:nvPr/>
        </p:nvCxnSpPr>
        <p:spPr>
          <a:xfrm flipV="1">
            <a:off x="5663494" y="2519915"/>
            <a:ext cx="424130" cy="1470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a:endCxn id="8" idx="1"/>
          </p:cNvCxnSpPr>
          <p:nvPr/>
        </p:nvCxnSpPr>
        <p:spPr>
          <a:xfrm>
            <a:off x="5663494" y="3990317"/>
            <a:ext cx="4325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005664" y="2396306"/>
            <a:ext cx="1463296" cy="2867986"/>
          </a:xfrm>
          <a:prstGeom prst="rect">
            <a:avLst/>
          </a:prstGeom>
          <a:noFill/>
          <a:ln w="19050">
            <a:solidFill>
              <a:srgbClr val="0C69A6"/>
            </a:solidFill>
          </a:ln>
        </p:spPr>
        <p:txBody>
          <a:bodyPr wrap="square" rtlCol="0" anchor="ctr">
            <a:spAutoFit/>
          </a:bodyPr>
          <a:lstStyle/>
          <a:p>
            <a:pPr algn="ctr"/>
            <a:r>
              <a:rPr lang="x-none" sz="1400">
                <a:solidFill>
                  <a:srgbClr val="63666A"/>
                </a:solidFill>
                <a:latin typeface="Calibri"/>
              </a:rPr>
              <a:t>Tratamiento hasta progresión o toxicidad inaceptable definida conforme a RECIST 1.1</a:t>
            </a:r>
          </a:p>
          <a:p>
            <a:pPr algn="ctr"/>
            <a:endParaRPr lang="en-US" sz="1400" dirty="0"/>
          </a:p>
          <a:p>
            <a:pPr algn="ctr"/>
            <a:r>
              <a:rPr lang="x-none" sz="1400">
                <a:solidFill>
                  <a:srgbClr val="63666A"/>
                </a:solidFill>
                <a:latin typeface="Calibri"/>
              </a:rPr>
              <a:t>Los pacientes pueden recibir tratamiento luego de la progresión</a:t>
            </a:r>
          </a:p>
        </p:txBody>
      </p:sp>
      <p:sp>
        <p:nvSpPr>
          <p:cNvPr id="15" name="TextBox 14"/>
          <p:cNvSpPr txBox="1"/>
          <p:nvPr/>
        </p:nvSpPr>
        <p:spPr>
          <a:xfrm>
            <a:off x="6096000" y="4933264"/>
            <a:ext cx="2316115" cy="830997"/>
          </a:xfrm>
          <a:prstGeom prst="rect">
            <a:avLst/>
          </a:prstGeom>
          <a:noFill/>
          <a:ln w="19050">
            <a:solidFill>
              <a:srgbClr val="0C69A6"/>
            </a:solidFill>
          </a:ln>
        </p:spPr>
        <p:txBody>
          <a:bodyPr wrap="square" rtlCol="0" anchor="ctr">
            <a:spAutoFit/>
          </a:bodyPr>
          <a:lstStyle>
            <a:defPPr>
              <a:defRPr lang="en-US"/>
            </a:defPPr>
            <a:lvl1pPr algn="ctr">
              <a:defRPr>
                <a:solidFill>
                  <a:srgbClr val="000000"/>
                </a:solidFill>
              </a:defRPr>
            </a:lvl1pPr>
          </a:lstStyle>
          <a:p>
            <a:r>
              <a:rPr lang="x-none" sz="1600" b="1" dirty="0">
                <a:solidFill>
                  <a:srgbClr val="FF0000"/>
                </a:solidFill>
                <a:latin typeface="Calibri"/>
              </a:rPr>
              <a:t>N = 64</a:t>
            </a:r>
          </a:p>
          <a:p>
            <a:r>
              <a:rPr lang="x-none" sz="1600" dirty="0">
                <a:solidFill>
                  <a:srgbClr val="63666A"/>
                </a:solidFill>
                <a:latin typeface="Calibri"/>
              </a:rPr>
              <a:t>60 mg de cabozantinib por día*</a:t>
            </a:r>
          </a:p>
        </p:txBody>
      </p:sp>
      <p:cxnSp>
        <p:nvCxnSpPr>
          <p:cNvPr id="16" name="Straight Arrow Connector 15"/>
          <p:cNvCxnSpPr>
            <a:stCxn id="6" idx="2"/>
            <a:endCxn id="15" idx="1"/>
          </p:cNvCxnSpPr>
          <p:nvPr/>
        </p:nvCxnSpPr>
        <p:spPr>
          <a:xfrm>
            <a:off x="5663494" y="3990317"/>
            <a:ext cx="432506" cy="1358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4"/>
          </p:nvPr>
        </p:nvSpPr>
        <p:spPr>
          <a:xfrm>
            <a:off x="8676456" y="6201274"/>
            <a:ext cx="329208" cy="365125"/>
          </a:xfrm>
          <a:prstGeom prst="rect">
            <a:avLst/>
          </a:prstGeom>
        </p:spPr>
        <p:txBody>
          <a:bodyPr vert="horz" lIns="0" tIns="0" rIns="0" bIns="0" rtlCol="0" anchor="b"/>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740B9D4-3326-4AAB-A9B4-5A18886B429D}" type="slidenum">
              <a:rPr lang="en-US" smtClean="0"/>
              <a:pPr algn="ctr"/>
              <a:t>47</a:t>
            </a:fld>
            <a:endParaRPr lang="en-US" dirty="0"/>
          </a:p>
        </p:txBody>
      </p:sp>
      <p:sp>
        <p:nvSpPr>
          <p:cNvPr id="3" name="TextBox 2"/>
          <p:cNvSpPr txBox="1"/>
          <p:nvPr/>
        </p:nvSpPr>
        <p:spPr>
          <a:xfrm>
            <a:off x="877626" y="6275668"/>
            <a:ext cx="2993127" cy="430887"/>
          </a:xfrm>
          <a:prstGeom prst="rect">
            <a:avLst/>
          </a:prstGeom>
          <a:noFill/>
        </p:spPr>
        <p:txBody>
          <a:bodyPr wrap="none" rtlCol="0">
            <a:spAutoFit/>
          </a:bodyPr>
          <a:lstStyle/>
          <a:p>
            <a:r>
              <a:rPr lang="en-US" sz="1100" u="sng" dirty="0">
                <a:hlinkClick r:id="rId3"/>
              </a:rPr>
              <a:t>https://clinicaltrials.gov/ct2/show/NCT03755791</a:t>
            </a:r>
            <a:endParaRPr lang="en-US" sz="1100" dirty="0"/>
          </a:p>
          <a:p>
            <a:endParaRPr lang="en-US" sz="1100" dirty="0"/>
          </a:p>
        </p:txBody>
      </p:sp>
    </p:spTree>
    <p:extLst>
      <p:ext uri="{BB962C8B-B14F-4D97-AF65-F5344CB8AC3E}">
        <p14:creationId xmlns:p14="http://schemas.microsoft.com/office/powerpoint/2010/main" val="2624248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621792" y="3755731"/>
            <a:ext cx="11019346" cy="0"/>
          </a:xfrm>
          <a:prstGeom prst="line">
            <a:avLst/>
          </a:prstGeom>
          <a:ln w="3810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443" name="Text Placeholder 17"/>
          <p:cNvSpPr>
            <a:spLocks noGrp="1" noChangeArrowheads="1"/>
          </p:cNvSpPr>
          <p:nvPr>
            <p:ph type="body" sz="quarter" idx="13"/>
          </p:nvPr>
        </p:nvSpPr>
        <p:spPr>
          <a:xfrm>
            <a:off x="529167" y="6342062"/>
            <a:ext cx="6284587" cy="360364"/>
          </a:xfrm>
        </p:spPr>
        <p:txBody>
          <a:bodyPr/>
          <a:lstStyle/>
          <a:p>
            <a:r>
              <a:rPr lang="en-GB" altLang="en-US" dirty="0"/>
              <a:t/>
            </a:r>
            <a:br>
              <a:rPr lang="en-GB" altLang="en-US" dirty="0"/>
            </a:br>
            <a:r>
              <a:rPr lang="en-GB" altLang="en-US" dirty="0"/>
              <a:t>*Negative phase III trial (KEYNOTE-240);</a:t>
            </a:r>
            <a:r>
              <a:rPr lang="en-GB" altLang="en-US" baseline="30000" dirty="0"/>
              <a:t>1 ‡</a:t>
            </a:r>
            <a:r>
              <a:rPr lang="en-GB" altLang="en-US" dirty="0"/>
              <a:t>Accelerated approval</a:t>
            </a:r>
          </a:p>
        </p:txBody>
      </p:sp>
      <p:sp>
        <p:nvSpPr>
          <p:cNvPr id="9" name="Text Placeholder 8"/>
          <p:cNvSpPr>
            <a:spLocks noGrp="1"/>
          </p:cNvSpPr>
          <p:nvPr>
            <p:ph type="body" sz="quarter" idx="14"/>
          </p:nvPr>
        </p:nvSpPr>
        <p:spPr/>
        <p:txBody>
          <a:bodyPr/>
          <a:lstStyle/>
          <a:p>
            <a:r>
              <a:rPr lang="en-GB" dirty="0"/>
              <a:t>1. Finn et al. ASCO 2019</a:t>
            </a:r>
          </a:p>
        </p:txBody>
      </p:sp>
      <p:sp>
        <p:nvSpPr>
          <p:cNvPr id="61444" name="Google Shape;157;p21"/>
          <p:cNvSpPr txBox="1">
            <a:spLocks noChangeArrowheads="1"/>
          </p:cNvSpPr>
          <p:nvPr/>
        </p:nvSpPr>
        <p:spPr bwMode="auto">
          <a:xfrm>
            <a:off x="358775" y="1933575"/>
            <a:ext cx="10715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1L </a:t>
            </a:r>
          </a:p>
        </p:txBody>
      </p:sp>
      <p:sp>
        <p:nvSpPr>
          <p:cNvPr id="37" name="Google Shape;157;p21"/>
          <p:cNvSpPr txBox="1">
            <a:spLocks noChangeArrowheads="1"/>
          </p:cNvSpPr>
          <p:nvPr/>
        </p:nvSpPr>
        <p:spPr bwMode="auto">
          <a:xfrm>
            <a:off x="358775" y="3953635"/>
            <a:ext cx="1071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r>
              <a:rPr kumimoji="0" lang="en-US" alt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2L</a:t>
            </a:r>
          </a:p>
        </p:txBody>
      </p:sp>
      <p:sp>
        <p:nvSpPr>
          <p:cNvPr id="41" name="Google Shape;157;p21"/>
          <p:cNvSpPr txBox="1">
            <a:spLocks noChangeArrowheads="1"/>
          </p:cNvSpPr>
          <p:nvPr/>
        </p:nvSpPr>
        <p:spPr bwMode="auto">
          <a:xfrm>
            <a:off x="1574800" y="4879086"/>
            <a:ext cx="1798638"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Regorafenib</a:t>
            </a:r>
          </a:p>
        </p:txBody>
      </p:sp>
      <p:sp>
        <p:nvSpPr>
          <p:cNvPr id="45" name="Google Shape;157;p21"/>
          <p:cNvSpPr txBox="1">
            <a:spLocks noChangeArrowheads="1"/>
          </p:cNvSpPr>
          <p:nvPr/>
        </p:nvSpPr>
        <p:spPr bwMode="auto">
          <a:xfrm>
            <a:off x="3640138" y="4879086"/>
            <a:ext cx="1800225" cy="497078"/>
          </a:xfrm>
          <a:prstGeom prst="rect">
            <a:avLst/>
          </a:prstGeom>
          <a:solidFill>
            <a:srgbClr val="D98BB9"/>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Cabozantinib</a:t>
            </a:r>
          </a:p>
        </p:txBody>
      </p:sp>
      <p:sp>
        <p:nvSpPr>
          <p:cNvPr id="58" name="Google Shape;157;p21"/>
          <p:cNvSpPr txBox="1">
            <a:spLocks noChangeArrowheads="1"/>
          </p:cNvSpPr>
          <p:nvPr/>
        </p:nvSpPr>
        <p:spPr bwMode="auto">
          <a:xfrm>
            <a:off x="5707063" y="4879084"/>
            <a:ext cx="1800225" cy="491429"/>
          </a:xfrm>
          <a:prstGeom prst="rect">
            <a:avLst/>
          </a:prstGeom>
          <a:solidFill>
            <a:srgbClr val="3215E1"/>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Pembrolizumab*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59" name="Google Shape;157;p21"/>
          <p:cNvSpPr txBox="1">
            <a:spLocks noChangeArrowheads="1"/>
          </p:cNvSpPr>
          <p:nvPr/>
        </p:nvSpPr>
        <p:spPr bwMode="auto">
          <a:xfrm>
            <a:off x="9840913" y="4879082"/>
            <a:ext cx="1800225" cy="491431"/>
          </a:xfrm>
          <a:prstGeom prst="rect">
            <a:avLst/>
          </a:prstGeom>
          <a:solidFill>
            <a:srgbClr val="FF3B3B"/>
          </a:solidFill>
          <a:ln w="19050">
            <a:solidFill>
              <a:schemeClr val="tx1"/>
            </a:solidFill>
            <a:miter lim="800000"/>
            <a:headEnd/>
            <a:tailEnd/>
          </a:ln>
        </p:spPr>
        <p:txBody>
          <a:bodyPr lIns="48000" tIns="0" rIns="48000" bIns="0" anchor="ctr"/>
          <a:lstStyle>
            <a:lvl1pPr defTabSz="890588">
              <a:tabLst>
                <a:tab pos="112713" algn="l"/>
                <a:tab pos="1141413" algn="ctr"/>
              </a:tabLst>
              <a:defRPr>
                <a:solidFill>
                  <a:schemeClr val="tx1"/>
                </a:solidFill>
                <a:latin typeface="Arial" panose="020B0604020202020204" pitchFamily="34" charset="0"/>
              </a:defRPr>
            </a:lvl1pPr>
            <a:lvl2pPr marL="742950" indent="-285750" defTabSz="890588">
              <a:tabLst>
                <a:tab pos="112713" algn="l"/>
                <a:tab pos="1141413" algn="ctr"/>
              </a:tabLst>
              <a:defRPr>
                <a:solidFill>
                  <a:schemeClr val="tx1"/>
                </a:solidFill>
                <a:latin typeface="Arial" panose="020B0604020202020204" pitchFamily="34" charset="0"/>
              </a:defRPr>
            </a:lvl2pPr>
            <a:lvl3pPr marL="1143000" indent="-228600" defTabSz="890588">
              <a:tabLst>
                <a:tab pos="112713" algn="l"/>
                <a:tab pos="1141413" algn="ctr"/>
              </a:tabLst>
              <a:defRPr>
                <a:solidFill>
                  <a:schemeClr val="tx1"/>
                </a:solidFill>
                <a:latin typeface="Arial" panose="020B0604020202020204" pitchFamily="34" charset="0"/>
              </a:defRPr>
            </a:lvl3pPr>
            <a:lvl4pPr marL="1600200" indent="-228600" defTabSz="890588">
              <a:tabLst>
                <a:tab pos="112713" algn="l"/>
                <a:tab pos="1141413" algn="ctr"/>
              </a:tabLst>
              <a:defRPr>
                <a:solidFill>
                  <a:schemeClr val="tx1"/>
                </a:solidFill>
                <a:latin typeface="Arial" panose="020B0604020202020204" pitchFamily="34" charset="0"/>
              </a:defRPr>
            </a:lvl4pPr>
            <a:lvl5pPr marL="2057400" indent="-228600" defTabSz="890588">
              <a:tabLst>
                <a:tab pos="112713" algn="l"/>
                <a:tab pos="1141413" algn="ctr"/>
              </a:tabLst>
              <a:defRPr>
                <a:solidFill>
                  <a:schemeClr val="tx1"/>
                </a:solidFill>
                <a:latin typeface="Arial" panose="020B0604020202020204" pitchFamily="34" charset="0"/>
              </a:defRPr>
            </a:lvl5pPr>
            <a:lvl6pPr marL="25146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6pPr>
            <a:lvl7pPr marL="29718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7pPr>
            <a:lvl8pPr marL="34290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8pPr>
            <a:lvl9pPr marL="3886200" indent="-228600" defTabSz="890588" fontAlgn="base">
              <a:spcBef>
                <a:spcPct val="0"/>
              </a:spcBef>
              <a:spcAft>
                <a:spcPct val="0"/>
              </a:spcAft>
              <a:tabLst>
                <a:tab pos="112713" algn="l"/>
                <a:tab pos="1141413" algn="ctr"/>
              </a:tabLst>
              <a:defRPr>
                <a:solidFill>
                  <a:schemeClr val="tx1"/>
                </a:solidFill>
                <a:latin typeface="Arial" panose="020B0604020202020204" pitchFamily="34" charset="0"/>
              </a:defRPr>
            </a:lvl9pPr>
          </a:lstStyle>
          <a:p>
            <a:pPr marL="0" marR="0" lvl="0" indent="0" algn="ctr" defTabSz="890588" rtl="0" eaLnBrk="1" fontAlgn="base" latinLnBrk="0" hangingPunct="1">
              <a:lnSpc>
                <a:spcPct val="100000"/>
              </a:lnSpc>
              <a:spcBef>
                <a:spcPct val="0"/>
              </a:spcBef>
              <a:spcAft>
                <a:spcPct val="0"/>
              </a:spcAft>
              <a:buClrTx/>
              <a:buSzTx/>
              <a:buFontTx/>
              <a:buNone/>
              <a:tabLst>
                <a:tab pos="112713" algn="l"/>
                <a:tab pos="1141413" algn="ctr"/>
              </a:tabLst>
              <a:defRPr/>
            </a:pPr>
            <a:r>
              <a:rPr kumimoji="0" lang="en-US" altLang="en-US" sz="1400" b="1" i="0" u="none" strike="noStrike" kern="1200" cap="none" spc="0" normalizeH="0" baseline="0" noProof="0" dirty="0" err="1">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Ramucirumab</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 </a:t>
            </a:r>
            <a:b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b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(AFP </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t>
            </a: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t>400ng/mL)</a:t>
            </a:r>
          </a:p>
        </p:txBody>
      </p:sp>
      <p:sp>
        <p:nvSpPr>
          <p:cNvPr id="61450" name="TextBox 59"/>
          <p:cNvSpPr txBox="1">
            <a:spLocks noChangeArrowheads="1"/>
          </p:cNvSpPr>
          <p:nvPr/>
        </p:nvSpPr>
        <p:spPr bwMode="auto">
          <a:xfrm>
            <a:off x="21510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Sorafenib</a:t>
            </a:r>
          </a:p>
        </p:txBody>
      </p:sp>
      <p:sp>
        <p:nvSpPr>
          <p:cNvPr id="61451" name="TextBox 61"/>
          <p:cNvSpPr txBox="1">
            <a:spLocks noChangeArrowheads="1"/>
          </p:cNvSpPr>
          <p:nvPr/>
        </p:nvSpPr>
        <p:spPr bwMode="auto">
          <a:xfrm>
            <a:off x="4983163" y="1933575"/>
            <a:ext cx="2317750" cy="973138"/>
          </a:xfrm>
          <a:prstGeom prst="rect">
            <a:avLst/>
          </a:prstGeom>
          <a:solidFill>
            <a:srgbClr val="D98BB9"/>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Lenvatinib</a:t>
            </a:r>
          </a:p>
        </p:txBody>
      </p:sp>
      <p:sp>
        <p:nvSpPr>
          <p:cNvPr id="61452" name="TextBox 62"/>
          <p:cNvSpPr txBox="1">
            <a:spLocks noChangeArrowheads="1"/>
          </p:cNvSpPr>
          <p:nvPr/>
        </p:nvSpPr>
        <p:spPr bwMode="auto">
          <a:xfrm>
            <a:off x="7603978" y="1933574"/>
            <a:ext cx="2847827" cy="973138"/>
          </a:xfrm>
          <a:prstGeom prst="rect">
            <a:avLst/>
          </a:prstGeom>
          <a:solidFill>
            <a:schemeClr val="tx2"/>
          </a:solidFill>
          <a:ln w="19050">
            <a:solidFill>
              <a:schemeClr val="tx1">
                <a:lumMod val="65000"/>
                <a:lumOff val="35000"/>
              </a:schemeClr>
            </a:solidFill>
            <a:prstDash val="solid"/>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Atezolizumab</a:t>
            </a: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bevacizumab</a:t>
            </a:r>
          </a:p>
        </p:txBody>
      </p:sp>
      <p:cxnSp>
        <p:nvCxnSpPr>
          <p:cNvPr id="4" name="Elbow Connector 3"/>
          <p:cNvCxnSpPr>
            <a:stCxn id="61450" idx="2"/>
            <a:endCxn id="41" idx="0"/>
          </p:cNvCxnSpPr>
          <p:nvPr/>
        </p:nvCxnSpPr>
        <p:spPr>
          <a:xfrm rot="5400000">
            <a:off x="1905843" y="3474990"/>
            <a:ext cx="1972373" cy="83581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1450" idx="2"/>
            <a:endCxn id="45" idx="0"/>
          </p:cNvCxnSpPr>
          <p:nvPr/>
        </p:nvCxnSpPr>
        <p:spPr>
          <a:xfrm rot="16200000" flipH="1">
            <a:off x="2938908" y="3277742"/>
            <a:ext cx="1972373" cy="123031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1450" idx="2"/>
            <a:endCxn id="58" idx="0"/>
          </p:cNvCxnSpPr>
          <p:nvPr/>
        </p:nvCxnSpPr>
        <p:spPr>
          <a:xfrm rot="16200000" flipH="1">
            <a:off x="3972372" y="2244279"/>
            <a:ext cx="1972371" cy="329723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1450" idx="2"/>
            <a:endCxn id="59" idx="0"/>
          </p:cNvCxnSpPr>
          <p:nvPr/>
        </p:nvCxnSpPr>
        <p:spPr>
          <a:xfrm rot="16200000" flipH="1">
            <a:off x="6039298" y="177353"/>
            <a:ext cx="1972369" cy="743108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7773988" y="4879084"/>
            <a:ext cx="1800225" cy="491429"/>
          </a:xfrm>
          <a:prstGeom prst="rect">
            <a:avLst/>
          </a:prstGeom>
          <a:solidFill>
            <a:srgbClr val="3215E1"/>
          </a:solidFill>
          <a:ln w="1905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Nivolumab</a:t>
            </a:r>
            <a:r>
              <a:rPr kumimoji="0" lang="en-GB" altLang="en-US" sz="1400" b="1"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a:t>
            </a:r>
            <a:endPar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22" name="Elbow Connector 21"/>
          <p:cNvCxnSpPr>
            <a:stCxn id="61450" idx="2"/>
            <a:endCxn id="16" idx="0"/>
          </p:cNvCxnSpPr>
          <p:nvPr/>
        </p:nvCxnSpPr>
        <p:spPr>
          <a:xfrm rot="16200000" flipH="1">
            <a:off x="5005834" y="1210816"/>
            <a:ext cx="1972371" cy="536416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74800" y="591902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74800" y="6205925"/>
            <a:ext cx="28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1898800" y="6024918"/>
            <a:ext cx="1623218" cy="311920"/>
          </a:xfrm>
          <a:prstGeom prst="rect">
            <a:avLst/>
          </a:prstGeom>
          <a:noFill/>
          <a:ln w="9525">
            <a:noFill/>
            <a:miter lim="800000"/>
            <a:headEnd/>
            <a:tailEnd/>
          </a:ln>
          <a:effectLst/>
        </p:spPr>
        <p:txBody>
          <a:bodyPr wrap="none" lIns="72000" tIns="72000" rIns="72000" b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95959"/>
              </a:solidFill>
              <a:effectLst/>
              <a:uLnTx/>
              <a:uFillTx/>
              <a:latin typeface="Arial"/>
              <a:ea typeface="+mn-ea"/>
              <a:cs typeface="+mn-cs"/>
            </a:endParaRPr>
          </a:p>
        </p:txBody>
      </p:sp>
      <p:sp>
        <p:nvSpPr>
          <p:cNvPr id="40" name="TextBox 59"/>
          <p:cNvSpPr txBox="1">
            <a:spLocks noChangeArrowheads="1"/>
          </p:cNvSpPr>
          <p:nvPr/>
        </p:nvSpPr>
        <p:spPr bwMode="auto">
          <a:xfrm>
            <a:off x="2120073" y="1922024"/>
            <a:ext cx="2376000" cy="1008000"/>
          </a:xfrm>
          <a:prstGeom prst="rect">
            <a:avLst/>
          </a:prstGeom>
          <a:solidFill>
            <a:srgbClr val="F2F2F2">
              <a:alpha val="60000"/>
            </a:srgbClr>
          </a:solidFill>
          <a:ln w="19050">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2" name="TextBox 59"/>
          <p:cNvSpPr txBox="1">
            <a:spLocks noChangeArrowheads="1"/>
          </p:cNvSpPr>
          <p:nvPr/>
        </p:nvSpPr>
        <p:spPr bwMode="auto">
          <a:xfrm>
            <a:off x="4970461" y="1922148"/>
            <a:ext cx="2340000" cy="1008000"/>
          </a:xfrm>
          <a:prstGeom prst="rect">
            <a:avLst/>
          </a:prstGeom>
          <a:solidFill>
            <a:srgbClr val="F2F2F2">
              <a:alpha val="60000"/>
            </a:srgbClr>
          </a:solidFill>
          <a:ln w="19050">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92895352"/>
              </p:ext>
            </p:extLst>
          </p:nvPr>
        </p:nvGraphicFramePr>
        <p:xfrm>
          <a:off x="1874521" y="5780920"/>
          <a:ext cx="9767267" cy="609600"/>
        </p:xfrm>
        <a:graphic>
          <a:graphicData uri="http://schemas.openxmlformats.org/drawingml/2006/table">
            <a:tbl>
              <a:tblPr firstRow="1" bandRow="1">
                <a:tableStyleId>{5940675A-B579-460E-94D1-54222C63F5DA}</a:tableStyleId>
              </a:tblPr>
              <a:tblGrid>
                <a:gridCol w="4896000">
                  <a:extLst>
                    <a:ext uri="{9D8B030D-6E8A-4147-A177-3AD203B41FA5}">
                      <a16:colId xmlns:a16="http://schemas.microsoft.com/office/drawing/2014/main" val="640181260"/>
                    </a:ext>
                  </a:extLst>
                </a:gridCol>
                <a:gridCol w="2268000">
                  <a:extLst>
                    <a:ext uri="{9D8B030D-6E8A-4147-A177-3AD203B41FA5}">
                      <a16:colId xmlns:a16="http://schemas.microsoft.com/office/drawing/2014/main" val="652007072"/>
                    </a:ext>
                  </a:extLst>
                </a:gridCol>
                <a:gridCol w="2603267">
                  <a:extLst>
                    <a:ext uri="{9D8B030D-6E8A-4147-A177-3AD203B41FA5}">
                      <a16:colId xmlns:a16="http://schemas.microsoft.com/office/drawing/2014/main" val="1001634745"/>
                    </a:ext>
                  </a:extLst>
                </a:gridCol>
              </a:tblGrid>
              <a:tr h="281620">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err="1"/>
                        <a:t>Aprovados</a:t>
                      </a:r>
                      <a:r>
                        <a:rPr lang="en-GB" sz="1400" kern="0" dirty="0"/>
                        <a:t> por FDA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70000"/>
                        </a:lnSpc>
                      </a:pPr>
                      <a:r>
                        <a:rPr lang="en-GB" sz="2000" dirty="0">
                          <a:solidFill>
                            <a:srgbClr val="D98BB9"/>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TKI</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3215E1"/>
                          </a:solidFill>
                          <a:latin typeface="Arial" panose="020B0604020202020204" pitchFamily="34" charset="0"/>
                          <a:ea typeface="+mn-ea"/>
                          <a:cs typeface="Arial" panose="020B0604020202020204" pitchFamily="34" charset="0"/>
                        </a:rPr>
                        <a:t>■</a:t>
                      </a:r>
                      <a:r>
                        <a:rPr lang="en-GB" sz="1400" dirty="0">
                          <a:solidFill>
                            <a:srgbClr val="0056A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Anti-PD1</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4719241"/>
                  </a:ext>
                </a:extLst>
              </a:tr>
              <a:tr h="303505">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1400" kern="0" dirty="0" err="1"/>
                        <a:t>Datos</a:t>
                      </a:r>
                      <a:r>
                        <a:rPr lang="en-GB" sz="1400" kern="0" dirty="0"/>
                        <a:t> no </a:t>
                      </a:r>
                      <a:r>
                        <a:rPr lang="en-GB" sz="1400" kern="0" dirty="0" err="1"/>
                        <a:t>presentados</a:t>
                      </a:r>
                      <a:endParaRPr lang="en-GB" sz="1400" kern="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dirty="0">
                          <a:solidFill>
                            <a:srgbClr val="0066CC"/>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Anti-PDL1</a:t>
                      </a:r>
                      <a:r>
                        <a:rPr lang="en-GB" sz="1400" baseline="0" dirty="0">
                          <a:solidFill>
                            <a:schemeClr val="tx1"/>
                          </a:solidFill>
                          <a:latin typeface="Arial" panose="020B0604020202020204" pitchFamily="34" charset="0"/>
                          <a:cs typeface="Arial" panose="020B0604020202020204" pitchFamily="34" charset="0"/>
                        </a:rPr>
                        <a:t> + anti-VEGF</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2000" kern="1200" dirty="0">
                          <a:solidFill>
                            <a:srgbClr val="FF3B3B"/>
                          </a:solidFill>
                          <a:latin typeface="Arial" panose="020B0604020202020204" pitchFamily="34" charset="0"/>
                          <a:ea typeface="+mn-ea"/>
                          <a:cs typeface="Arial" panose="020B0604020202020204" pitchFamily="34" charset="0"/>
                        </a:rPr>
                        <a:t>■</a:t>
                      </a:r>
                      <a:r>
                        <a:rPr lang="en-GB" sz="1400" dirty="0">
                          <a:solidFill>
                            <a:srgbClr val="FF3B3B"/>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Anti-VEGFR</a:t>
                      </a:r>
                      <a:endParaRPr lang="en-GB"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8224431"/>
                  </a:ext>
                </a:extLst>
              </a:tr>
            </a:tbl>
          </a:graphicData>
        </a:graphic>
      </p:graphicFrame>
      <p:sp>
        <p:nvSpPr>
          <p:cNvPr id="29" name="Title 2">
            <a:extLst>
              <a:ext uri="{FF2B5EF4-FFF2-40B4-BE49-F238E27FC236}">
                <a16:creationId xmlns:a16="http://schemas.microsoft.com/office/drawing/2014/main" id="{F64F6DDF-535B-4383-A107-6368E6A3AA28}"/>
              </a:ext>
            </a:extLst>
          </p:cNvPr>
          <p:cNvSpPr>
            <a:spLocks noGrp="1"/>
          </p:cNvSpPr>
          <p:nvPr>
            <p:ph type="title"/>
          </p:nvPr>
        </p:nvSpPr>
        <p:spPr>
          <a:xfrm>
            <a:off x="358775" y="-259419"/>
            <a:ext cx="11134725" cy="1008062"/>
          </a:xfrm>
        </p:spPr>
        <p:txBody>
          <a:bodyPr/>
          <a:lstStyle/>
          <a:p>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Opciones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actuales</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de </a:t>
            </a:r>
            <a:r>
              <a:rPr lang="en-US" sz="3600" b="0" dirty="0" err="1">
                <a:solidFill>
                  <a:schemeClr val="accent1">
                    <a:lumMod val="50000"/>
                  </a:schemeClr>
                </a:solidFill>
                <a:latin typeface="Calibri" panose="020F0502020204030204" pitchFamily="34" charset="0"/>
                <a:cs typeface="Calibri" panose="020F0502020204030204" pitchFamily="34" charset="0"/>
                <a:sym typeface="Imago" pitchFamily="2" charset="0"/>
              </a:rPr>
              <a:t>tratamiento</a:t>
            </a:r>
            <a:r>
              <a:rPr lang="en-US" sz="3600" b="0" dirty="0">
                <a:solidFill>
                  <a:schemeClr val="accent1">
                    <a:lumMod val="50000"/>
                  </a:schemeClr>
                </a:solidFill>
                <a:latin typeface="Calibri" panose="020F0502020204030204" pitchFamily="34" charset="0"/>
                <a:cs typeface="Calibri" panose="020F0502020204030204" pitchFamily="34" charset="0"/>
                <a:sym typeface="Imago" pitchFamily="2" charset="0"/>
              </a:rPr>
              <a:t> </a:t>
            </a:r>
            <a:endParaRPr lang="en-GB" sz="3600" b="0" dirty="0">
              <a:solidFill>
                <a:schemeClr val="accent1">
                  <a:lumMod val="50000"/>
                </a:schemeClr>
              </a:solidFill>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C057B884-0328-4F2F-9EFD-C07A7BEA604D}"/>
              </a:ext>
            </a:extLst>
          </p:cNvPr>
          <p:cNvPicPr>
            <a:picLocks noChangeAspect="1"/>
          </p:cNvPicPr>
          <p:nvPr/>
        </p:nvPicPr>
        <p:blipFill>
          <a:blip r:embed="rId3"/>
          <a:stretch>
            <a:fillRect/>
          </a:stretch>
        </p:blipFill>
        <p:spPr>
          <a:xfrm>
            <a:off x="7603978" y="3218490"/>
            <a:ext cx="933450" cy="1209675"/>
          </a:xfrm>
          <a:prstGeom prst="rect">
            <a:avLst/>
          </a:prstGeom>
        </p:spPr>
      </p:pic>
      <p:sp>
        <p:nvSpPr>
          <p:cNvPr id="31" name="TextBox 62">
            <a:extLst>
              <a:ext uri="{FF2B5EF4-FFF2-40B4-BE49-F238E27FC236}">
                <a16:creationId xmlns:a16="http://schemas.microsoft.com/office/drawing/2014/main" id="{E1186612-F841-4F42-863A-E8216784D643}"/>
              </a:ext>
            </a:extLst>
          </p:cNvPr>
          <p:cNvSpPr txBox="1">
            <a:spLocks noChangeArrowheads="1"/>
          </p:cNvSpPr>
          <p:nvPr/>
        </p:nvSpPr>
        <p:spPr bwMode="auto">
          <a:xfrm>
            <a:off x="9359097" y="1031736"/>
            <a:ext cx="1955609" cy="636997"/>
          </a:xfrm>
          <a:prstGeom prst="rect">
            <a:avLst/>
          </a:prstGeom>
          <a:solidFill>
            <a:schemeClr val="accent1">
              <a:lumMod val="40000"/>
              <a:lumOff val="60000"/>
            </a:schemeClr>
          </a:solidFill>
          <a:ln w="19050">
            <a:solidFill>
              <a:schemeClr val="tx1"/>
            </a:solidFill>
            <a:prstDash val="sysDash"/>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Atezolizumab + </a:t>
            </a:r>
            <a:r>
              <a:rPr lang="en-US" altLang="en-US" b="1" dirty="0" err="1">
                <a:solidFill>
                  <a:srgbClr val="FFFFFF"/>
                </a:solidFill>
              </a:rPr>
              <a:t>Cabozantinib</a:t>
            </a:r>
            <a:r>
              <a:rPr lang="en-US" altLang="en-US" b="1" dirty="0">
                <a:solidFill>
                  <a:srgbClr val="FFFFFF"/>
                </a:solidFill>
              </a:rPr>
              <a:t> ?</a:t>
            </a: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2" name="TextBox 62">
            <a:extLst>
              <a:ext uri="{FF2B5EF4-FFF2-40B4-BE49-F238E27FC236}">
                <a16:creationId xmlns:a16="http://schemas.microsoft.com/office/drawing/2014/main" id="{71B485AC-1E85-479C-B51D-CAFD1EC3A17D}"/>
              </a:ext>
            </a:extLst>
          </p:cNvPr>
          <p:cNvSpPr txBox="1">
            <a:spLocks noChangeArrowheads="1"/>
          </p:cNvSpPr>
          <p:nvPr/>
        </p:nvSpPr>
        <p:spPr bwMode="auto">
          <a:xfrm>
            <a:off x="7025482" y="829158"/>
            <a:ext cx="1955609" cy="636997"/>
          </a:xfrm>
          <a:prstGeom prst="rect">
            <a:avLst/>
          </a:prstGeom>
          <a:solidFill>
            <a:schemeClr val="accent1">
              <a:lumMod val="40000"/>
              <a:lumOff val="60000"/>
            </a:schemeClr>
          </a:solidFill>
          <a:ln w="19050">
            <a:solidFill>
              <a:schemeClr val="tx1"/>
            </a:solidFill>
            <a:prstDash val="sysDash"/>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solidFill>
                  <a:srgbClr val="FFFFFF"/>
                </a:solidFill>
              </a:rPr>
              <a:t>Nivolumab</a:t>
            </a: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Ipilimumab ?</a:t>
            </a:r>
          </a:p>
        </p:txBody>
      </p:sp>
      <p:sp>
        <p:nvSpPr>
          <p:cNvPr id="33" name="TextBox 62">
            <a:extLst>
              <a:ext uri="{FF2B5EF4-FFF2-40B4-BE49-F238E27FC236}">
                <a16:creationId xmlns:a16="http://schemas.microsoft.com/office/drawing/2014/main" id="{F61AFE69-82C8-433E-AF4D-ACD6FBA18379}"/>
              </a:ext>
            </a:extLst>
          </p:cNvPr>
          <p:cNvSpPr txBox="1">
            <a:spLocks noChangeArrowheads="1"/>
          </p:cNvSpPr>
          <p:nvPr/>
        </p:nvSpPr>
        <p:spPr bwMode="auto">
          <a:xfrm>
            <a:off x="4664904" y="919875"/>
            <a:ext cx="2093250" cy="636997"/>
          </a:xfrm>
          <a:prstGeom prst="rect">
            <a:avLst/>
          </a:prstGeom>
          <a:solidFill>
            <a:schemeClr val="accent1">
              <a:lumMod val="40000"/>
              <a:lumOff val="60000"/>
            </a:schemeClr>
          </a:solidFill>
          <a:ln w="19050">
            <a:solidFill>
              <a:schemeClr val="tx1"/>
            </a:solidFill>
            <a:prstDash val="sysDash"/>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Pembrolizumab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solidFill>
                  <a:srgbClr val="FFFFFF"/>
                </a:solidFill>
              </a:rPr>
              <a:t>Lenvatinib ?</a:t>
            </a: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125907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14036" y="2319485"/>
            <a:ext cx="10407192" cy="4108828"/>
          </a:xfrm>
          <a:prstGeom prst="rect">
            <a:avLst/>
          </a:prstGeom>
        </p:spPr>
        <p:txBody>
          <a:bodyPr vert="horz" lIns="91440" tIns="45720" rIns="91440" bIns="45720" rtlCol="0">
            <a:normAutofit fontScale="70000" lnSpcReduction="20000"/>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El abordaje de los pacientes con HCC constituye un gran desafío puesto que se desarrolla mas frecuentemente en pacientes con hepatopatía previa siendo ésta una de las principales causas de muerte en estos pacientes</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Un nuevo horizonte en posibilidades terapéuticas está arribando en el tratamiento de esta enfermedad.</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La inmunoterapia constituye una opción de tratamiento con mejor eficacia</a:t>
            </a:r>
            <a:r>
              <a:rPr kumimoji="0" lang="es-ES" sz="3200" b="0" i="0" u="none" strike="noStrike" kern="1200" cap="none" spc="0" normalizeH="0" noProof="0" dirty="0">
                <a:ln>
                  <a:noFill/>
                </a:ln>
                <a:solidFill>
                  <a:schemeClr val="accent1">
                    <a:lumMod val="50000"/>
                  </a:schemeClr>
                </a:solidFill>
                <a:effectLst/>
                <a:uLnTx/>
                <a:uFillTx/>
                <a:latin typeface="Arial" pitchFamily="34" charset="0"/>
                <a:ea typeface="+mn-ea"/>
                <a:cs typeface="Arial" pitchFamily="34" charset="0"/>
              </a:rPr>
              <a:t> y perfil de seguridad, en primera y segunda línea de tratamiento</a:t>
            </a:r>
            <a:endPar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s-AR" sz="3200" dirty="0">
                <a:solidFill>
                  <a:schemeClr val="accent1">
                    <a:lumMod val="50000"/>
                  </a:schemeClr>
                </a:solidFill>
                <a:latin typeface="Arial" pitchFamily="34" charset="0"/>
                <a:cs typeface="Arial" pitchFamily="34" charset="0"/>
              </a:rPr>
              <a:t>La secuenciación del tratamiento en HCC parece ser la estrategia</a:t>
            </a:r>
            <a:endParaRPr kumimoji="0" lang="es-AR" sz="3200" b="0" i="0" u="none" strike="noStrike" kern="1200" cap="none" spc="0" normalizeH="0" baseline="0" noProof="0" dirty="0">
              <a:ln>
                <a:noFill/>
              </a:ln>
              <a:solidFill>
                <a:schemeClr val="accent1">
                  <a:lumMod val="50000"/>
                </a:schemeClr>
              </a:solidFill>
              <a:effectLst/>
              <a:uLnTx/>
              <a:uFillTx/>
              <a:latin typeface="Arial" pitchFamily="34" charset="0"/>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El trabajo multidisciplinario entre hepatólogos, oncólogos,</a:t>
            </a:r>
            <a:r>
              <a:rPr kumimoji="0" lang="es-ES" sz="3200" b="0" i="0" u="none" strike="noStrike" kern="1200" cap="none" spc="0" normalizeH="0" noProof="0" dirty="0">
                <a:ln>
                  <a:noFill/>
                </a:ln>
                <a:solidFill>
                  <a:schemeClr val="accent1">
                    <a:lumMod val="50000"/>
                  </a:schemeClr>
                </a:solidFill>
                <a:effectLst/>
                <a:uLnTx/>
                <a:uFillTx/>
                <a:latin typeface="Arial" pitchFamily="34" charset="0"/>
                <a:ea typeface="+mn-ea"/>
                <a:cs typeface="Arial" pitchFamily="34" charset="0"/>
              </a:rPr>
              <a:t> </a:t>
            </a: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cirujanos hepáticos entrenados en TX, médicos intervencionistas,</a:t>
            </a:r>
            <a:r>
              <a:rPr kumimoji="0" lang="es-ES" sz="3200" b="0" i="0" u="none" strike="noStrike" kern="1200" cap="none" spc="0" normalizeH="0" noProof="0" dirty="0">
                <a:ln>
                  <a:noFill/>
                </a:ln>
                <a:solidFill>
                  <a:schemeClr val="accent1">
                    <a:lumMod val="50000"/>
                  </a:schemeClr>
                </a:solidFill>
                <a:effectLst/>
                <a:uLnTx/>
                <a:uFillTx/>
                <a:latin typeface="Arial" pitchFamily="34" charset="0"/>
                <a:ea typeface="+mn-ea"/>
                <a:cs typeface="Arial" pitchFamily="34" charset="0"/>
              </a:rPr>
              <a:t> </a:t>
            </a: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médicos   especialistas en imágenes,  cuidados paliativos es fundamental para ofrecer al paciente el tratamiento adecuado</a:t>
            </a:r>
          </a:p>
        </p:txBody>
      </p:sp>
      <p:sp>
        <p:nvSpPr>
          <p:cNvPr id="9" name="1 Título"/>
          <p:cNvSpPr txBox="1">
            <a:spLocks/>
          </p:cNvSpPr>
          <p:nvPr/>
        </p:nvSpPr>
        <p:spPr>
          <a:xfrm>
            <a:off x="0" y="642918"/>
            <a:ext cx="12192000" cy="774720"/>
          </a:xfrm>
          <a:prstGeom prst="rect">
            <a:avLst/>
          </a:prstGeom>
        </p:spPr>
        <p:txBody>
          <a:bodyPr vert="horz" lIns="91440" tIns="45720" rIns="91440" bIns="45720" rtlCol="0" anchor="ctr">
            <a:noAutofit/>
          </a:bodyPr>
          <a:lstStyle/>
          <a:p>
            <a:pPr lvl="0">
              <a:spcBef>
                <a:spcPct val="0"/>
              </a:spcBef>
              <a:defRPr/>
            </a:pPr>
            <a:r>
              <a:rPr lang="es-AR" sz="2800" dirty="0">
                <a:solidFill>
                  <a:schemeClr val="accent1">
                    <a:lumMod val="50000"/>
                  </a:schemeClr>
                </a:solidFill>
              </a:rPr>
              <a:t>El potencial de IO y la evolución de las opciones de tratamiento para pacientes con Hepatocarcinoma</a:t>
            </a:r>
          </a:p>
          <a:p>
            <a:pPr lvl="0">
              <a:spcBef>
                <a:spcPct val="0"/>
              </a:spcBef>
              <a:defRPr/>
            </a:pPr>
            <a:r>
              <a:rPr kumimoji="0" lang="es-E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rPr>
              <a:t>CONCLUSIONES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4063" y="391251"/>
            <a:ext cx="11205754" cy="1325563"/>
          </a:xfrm>
        </p:spPr>
        <p:txBody>
          <a:bodyPr>
            <a:normAutofit fontScale="90000"/>
          </a:bodyPr>
          <a:lstStyle/>
          <a:p>
            <a:r>
              <a:rPr lang="es-AR" dirty="0">
                <a:solidFill>
                  <a:schemeClr val="accent1">
                    <a:lumMod val="50000"/>
                  </a:schemeClr>
                </a:solidFill>
              </a:rPr>
              <a:t>HCC</a:t>
            </a:r>
            <a:br>
              <a:rPr lang="es-AR" dirty="0">
                <a:solidFill>
                  <a:schemeClr val="accent1">
                    <a:lumMod val="50000"/>
                  </a:schemeClr>
                </a:solidFill>
              </a:rPr>
            </a:br>
            <a:r>
              <a:rPr lang="es-AR" sz="3600" dirty="0">
                <a:solidFill>
                  <a:schemeClr val="accent1">
                    <a:lumMod val="50000"/>
                  </a:schemeClr>
                </a:solidFill>
              </a:rPr>
              <a:t>Pronóstico</a:t>
            </a:r>
            <a:r>
              <a:rPr lang="es-AR" dirty="0">
                <a:solidFill>
                  <a:schemeClr val="accent1">
                    <a:lumMod val="50000"/>
                  </a:schemeClr>
                </a:solidFill>
              </a:rPr>
              <a:t/>
            </a:r>
            <a:br>
              <a:rPr lang="es-AR" dirty="0">
                <a:solidFill>
                  <a:schemeClr val="accent1">
                    <a:lumMod val="50000"/>
                  </a:schemeClr>
                </a:solidFill>
              </a:rPr>
            </a:br>
            <a:r>
              <a:rPr lang="es-AR" sz="3100" i="1" dirty="0">
                <a:solidFill>
                  <a:schemeClr val="accent1">
                    <a:lumMod val="50000"/>
                  </a:schemeClr>
                </a:solidFill>
              </a:rPr>
              <a:t>80-90% de los pacientes tiene enfermedad hepática </a:t>
            </a:r>
            <a:r>
              <a:rPr lang="es-AR" sz="3100" i="1" dirty="0" smtClean="0">
                <a:solidFill>
                  <a:schemeClr val="accent1">
                    <a:lumMod val="50000"/>
                  </a:schemeClr>
                </a:solidFill>
              </a:rPr>
              <a:t>crónica </a:t>
            </a:r>
            <a:r>
              <a:rPr lang="es-AR" sz="3100" i="1" dirty="0">
                <a:solidFill>
                  <a:schemeClr val="accent1">
                    <a:lumMod val="50000"/>
                  </a:schemeClr>
                </a:solidFill>
              </a:rPr>
              <a:t>de base</a:t>
            </a:r>
          </a:p>
        </p:txBody>
      </p:sp>
      <p:pic>
        <p:nvPicPr>
          <p:cNvPr id="1026" name="Picture 2"/>
          <p:cNvPicPr>
            <a:picLocks noChangeAspect="1" noChangeArrowheads="1"/>
          </p:cNvPicPr>
          <p:nvPr/>
        </p:nvPicPr>
        <p:blipFill>
          <a:blip r:embed="rId2"/>
          <a:srcRect/>
          <a:stretch>
            <a:fillRect/>
          </a:stretch>
        </p:blipFill>
        <p:spPr bwMode="auto">
          <a:xfrm>
            <a:off x="522514" y="2881857"/>
            <a:ext cx="6874873" cy="2739533"/>
          </a:xfrm>
          <a:prstGeom prst="rect">
            <a:avLst/>
          </a:prstGeom>
          <a:noFill/>
          <a:ln w="9525">
            <a:noFill/>
            <a:miter lim="800000"/>
            <a:headEnd/>
            <a:tailEnd/>
          </a:ln>
          <a:effectLst/>
        </p:spPr>
      </p:pic>
      <p:sp>
        <p:nvSpPr>
          <p:cNvPr id="4" name="3 CuadroTexto"/>
          <p:cNvSpPr txBox="1"/>
          <p:nvPr/>
        </p:nvSpPr>
        <p:spPr>
          <a:xfrm>
            <a:off x="7589520" y="2913017"/>
            <a:ext cx="3253455" cy="1231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black"/>
                </a:solidFill>
                <a:effectLst/>
                <a:uLnTx/>
                <a:uFillTx/>
                <a:latin typeface="Calibri"/>
                <a:ea typeface="+mn-ea"/>
                <a:cs typeface="+mn-cs"/>
              </a:rPr>
              <a:t>Pronóstico determinado por:</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s-AR" sz="1800" b="0" i="0" u="none" strike="noStrike" kern="1200" cap="none" spc="0" normalizeH="0" baseline="0" noProof="0" dirty="0">
                <a:ln>
                  <a:noFill/>
                </a:ln>
                <a:solidFill>
                  <a:prstClr val="black"/>
                </a:solidFill>
                <a:effectLst/>
                <a:uLnTx/>
                <a:uFillTx/>
                <a:latin typeface="Calibri"/>
                <a:ea typeface="+mn-ea"/>
                <a:cs typeface="+mn-cs"/>
              </a:rPr>
              <a:t>Función hepática</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s-AR" sz="1800" b="0" i="0" u="none" strike="noStrike" kern="1200" cap="none" spc="0" normalizeH="0" baseline="0" noProof="0" dirty="0">
                <a:ln>
                  <a:noFill/>
                </a:ln>
                <a:solidFill>
                  <a:prstClr val="black"/>
                </a:solidFill>
                <a:effectLst/>
                <a:uLnTx/>
                <a:uFillTx/>
                <a:latin typeface="Calibri"/>
                <a:ea typeface="+mn-ea"/>
                <a:cs typeface="+mn-cs"/>
              </a:rPr>
              <a:t>Factores relacionados al tumor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a:ea typeface="+mn-ea"/>
                <a:cs typeface="+mn-cs"/>
              </a:rPr>
              <a:t>- PS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20768-62D1-4B64-BD7A-1AB834C9F4AE}"/>
              </a:ext>
            </a:extLst>
          </p:cNvPr>
          <p:cNvSpPr>
            <a:spLocks noGrp="1"/>
          </p:cNvSpPr>
          <p:nvPr>
            <p:ph type="title"/>
          </p:nvPr>
        </p:nvSpPr>
        <p:spPr>
          <a:xfrm>
            <a:off x="468198" y="2857500"/>
            <a:ext cx="10972800" cy="1143000"/>
          </a:xfrm>
        </p:spPr>
        <p:txBody>
          <a:bodyPr/>
          <a:lstStyle/>
          <a:p>
            <a:r>
              <a:rPr lang="es-AR" dirty="0">
                <a:solidFill>
                  <a:schemeClr val="accent1">
                    <a:lumMod val="50000"/>
                  </a:schemeClr>
                </a:solidFill>
              </a:rPr>
              <a:t>GRACIAS</a:t>
            </a:r>
          </a:p>
        </p:txBody>
      </p:sp>
    </p:spTree>
    <p:extLst>
      <p:ext uri="{BB962C8B-B14F-4D97-AF65-F5344CB8AC3E}">
        <p14:creationId xmlns:p14="http://schemas.microsoft.com/office/powerpoint/2010/main" val="107916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D8DBDBF-F31F-481C-957B-2E41C64FE8B7}"/>
              </a:ext>
            </a:extLst>
          </p:cNvPr>
          <p:cNvSpPr>
            <a:spLocks noGrp="1"/>
          </p:cNvSpPr>
          <p:nvPr>
            <p:ph type="title"/>
          </p:nvPr>
        </p:nvSpPr>
        <p:spPr/>
        <p:txBody>
          <a:bodyPr/>
          <a:lstStyle/>
          <a:p>
            <a:r>
              <a:rPr lang="es-AR" dirty="0">
                <a:solidFill>
                  <a:schemeClr val="accent1">
                    <a:lumMod val="50000"/>
                  </a:schemeClr>
                </a:solidFill>
              </a:rPr>
              <a:t>Complicaciones </a:t>
            </a:r>
            <a:r>
              <a:rPr lang="es-AR" dirty="0" smtClean="0">
                <a:solidFill>
                  <a:schemeClr val="accent1">
                    <a:lumMod val="50000"/>
                  </a:schemeClr>
                </a:solidFill>
              </a:rPr>
              <a:t>clínicas </a:t>
            </a:r>
            <a:r>
              <a:rPr lang="es-AR" dirty="0">
                <a:solidFill>
                  <a:schemeClr val="accent1">
                    <a:lumMod val="50000"/>
                  </a:schemeClr>
                </a:solidFill>
              </a:rPr>
              <a:t>frecuentes en pacientes </a:t>
            </a:r>
            <a:r>
              <a:rPr lang="es-AR" dirty="0" smtClean="0">
                <a:solidFill>
                  <a:schemeClr val="accent1">
                    <a:lumMod val="50000"/>
                  </a:schemeClr>
                </a:solidFill>
              </a:rPr>
              <a:t>cirróticos</a:t>
            </a:r>
            <a:endParaRPr lang="es-AR" dirty="0">
              <a:solidFill>
                <a:schemeClr val="accent1">
                  <a:lumMod val="50000"/>
                </a:schemeClr>
              </a:solidFill>
            </a:endParaRPr>
          </a:p>
        </p:txBody>
      </p:sp>
      <p:sp>
        <p:nvSpPr>
          <p:cNvPr id="4" name="Marcador de contenido 3">
            <a:extLst>
              <a:ext uri="{FF2B5EF4-FFF2-40B4-BE49-F238E27FC236}">
                <a16:creationId xmlns:a16="http://schemas.microsoft.com/office/drawing/2014/main" id="{AEFCBC44-96A2-4D09-A769-25553534255A}"/>
              </a:ext>
            </a:extLst>
          </p:cNvPr>
          <p:cNvSpPr>
            <a:spLocks noGrp="1"/>
          </p:cNvSpPr>
          <p:nvPr>
            <p:ph idx="1"/>
          </p:nvPr>
        </p:nvSpPr>
        <p:spPr>
          <a:xfrm>
            <a:off x="838200" y="2225675"/>
            <a:ext cx="10515600" cy="4351338"/>
          </a:xfrm>
        </p:spPr>
        <p:txBody>
          <a:bodyPr/>
          <a:lstStyle/>
          <a:p>
            <a:r>
              <a:rPr lang="es-AR" dirty="0"/>
              <a:t>Hemorragia digestiva</a:t>
            </a:r>
          </a:p>
          <a:p>
            <a:r>
              <a:rPr lang="es-AR" dirty="0"/>
              <a:t>Varices </a:t>
            </a:r>
            <a:r>
              <a:rPr lang="es-AR" dirty="0" smtClean="0"/>
              <a:t>esofágicas</a:t>
            </a:r>
            <a:endParaRPr lang="es-AR" dirty="0"/>
          </a:p>
          <a:p>
            <a:r>
              <a:rPr lang="es-AR" dirty="0"/>
              <a:t>Ascitis</a:t>
            </a:r>
          </a:p>
          <a:p>
            <a:r>
              <a:rPr lang="es-AR" dirty="0"/>
              <a:t>Colestasis</a:t>
            </a:r>
          </a:p>
          <a:p>
            <a:r>
              <a:rPr lang="es-AR" dirty="0"/>
              <a:t>PBE</a:t>
            </a:r>
          </a:p>
          <a:p>
            <a:r>
              <a:rPr lang="es-AR" dirty="0"/>
              <a:t>PBS</a:t>
            </a:r>
          </a:p>
          <a:p>
            <a:r>
              <a:rPr lang="es-AR" dirty="0" smtClean="0"/>
              <a:t>Encefalopatía</a:t>
            </a:r>
            <a:endParaRPr lang="es-AR" dirty="0"/>
          </a:p>
          <a:p>
            <a:r>
              <a:rPr lang="es-AR" sz="3200" b="1" dirty="0"/>
              <a:t>HCC</a:t>
            </a:r>
          </a:p>
          <a:p>
            <a:endParaRPr lang="es-AR" dirty="0"/>
          </a:p>
        </p:txBody>
      </p:sp>
      <p:sp>
        <p:nvSpPr>
          <p:cNvPr id="5" name="CuadroTexto 4">
            <a:extLst>
              <a:ext uri="{FF2B5EF4-FFF2-40B4-BE49-F238E27FC236}">
                <a16:creationId xmlns:a16="http://schemas.microsoft.com/office/drawing/2014/main" id="{3E3252CC-D044-48B7-B789-579038E11DFB}"/>
              </a:ext>
            </a:extLst>
          </p:cNvPr>
          <p:cNvSpPr txBox="1"/>
          <p:nvPr/>
        </p:nvSpPr>
        <p:spPr>
          <a:xfrm flipH="1">
            <a:off x="838200" y="1993658"/>
            <a:ext cx="10079357" cy="4247317"/>
          </a:xfrm>
          <a:prstGeom prst="rect">
            <a:avLst/>
          </a:prstGeom>
          <a:solidFill>
            <a:schemeClr val="accent1">
              <a:lumMod val="75000"/>
            </a:schemeClr>
          </a:solidFill>
        </p:spPr>
        <p:txBody>
          <a:bodyPr wrap="square" rtlCol="0">
            <a:spAutoFit/>
          </a:bodyPr>
          <a:lstStyle/>
          <a:p>
            <a:pPr algn="ctr"/>
            <a:r>
              <a:rPr lang="es-AR" sz="5400" dirty="0">
                <a:solidFill>
                  <a:schemeClr val="bg1"/>
                </a:solidFill>
              </a:rPr>
              <a:t>NOS TENEMOS QUE INTEGRAR A LOS </a:t>
            </a:r>
            <a:r>
              <a:rPr lang="es-AR" sz="5400" dirty="0" smtClean="0">
                <a:solidFill>
                  <a:schemeClr val="bg1"/>
                </a:solidFill>
              </a:rPr>
              <a:t>COMITÉS </a:t>
            </a:r>
            <a:r>
              <a:rPr lang="es-AR" sz="5400" dirty="0">
                <a:solidFill>
                  <a:schemeClr val="bg1"/>
                </a:solidFill>
              </a:rPr>
              <a:t>DE </a:t>
            </a:r>
            <a:r>
              <a:rPr lang="es-AR" sz="5400" dirty="0" smtClean="0">
                <a:solidFill>
                  <a:schemeClr val="bg1"/>
                </a:solidFill>
              </a:rPr>
              <a:t>HÍGADO </a:t>
            </a:r>
            <a:r>
              <a:rPr lang="es-AR" sz="5400" dirty="0">
                <a:solidFill>
                  <a:schemeClr val="bg1"/>
                </a:solidFill>
              </a:rPr>
              <a:t>PARA TRABAJAR EN MULTIDISCIPLINA CON </a:t>
            </a:r>
            <a:r>
              <a:rPr lang="es-AR" sz="5400" dirty="0" smtClean="0">
                <a:solidFill>
                  <a:schemeClr val="bg1"/>
                </a:solidFill>
              </a:rPr>
              <a:t>HEPATÓLOGOS</a:t>
            </a:r>
            <a:r>
              <a:rPr lang="es-AR" sz="5400" dirty="0">
                <a:solidFill>
                  <a:schemeClr val="bg1"/>
                </a:solidFill>
              </a:rPr>
              <a:t>, CIRUJANOS, INTERVENCIONISTAS, …</a:t>
            </a:r>
          </a:p>
        </p:txBody>
      </p:sp>
    </p:spTree>
    <p:extLst>
      <p:ext uri="{BB962C8B-B14F-4D97-AF65-F5344CB8AC3E}">
        <p14:creationId xmlns:p14="http://schemas.microsoft.com/office/powerpoint/2010/main" val="17564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solidFill>
                  <a:schemeClr val="accent1">
                    <a:lumMod val="50000"/>
                  </a:schemeClr>
                </a:solidFill>
              </a:rPr>
              <a:t>HCC</a:t>
            </a:r>
            <a:br>
              <a:rPr lang="es-AR" dirty="0">
                <a:solidFill>
                  <a:schemeClr val="accent1">
                    <a:lumMod val="50000"/>
                  </a:schemeClr>
                </a:solidFill>
              </a:rPr>
            </a:br>
            <a:r>
              <a:rPr lang="es-AR" sz="3600" dirty="0">
                <a:solidFill>
                  <a:schemeClr val="accent1">
                    <a:lumMod val="50000"/>
                  </a:schemeClr>
                </a:solidFill>
              </a:rPr>
              <a:t>Pronóstico</a:t>
            </a:r>
            <a:r>
              <a:rPr lang="es-AR" dirty="0">
                <a:solidFill>
                  <a:schemeClr val="accent1">
                    <a:lumMod val="50000"/>
                  </a:schemeClr>
                </a:solidFill>
              </a:rPr>
              <a:t/>
            </a:r>
            <a:br>
              <a:rPr lang="es-AR" dirty="0">
                <a:solidFill>
                  <a:schemeClr val="accent1">
                    <a:lumMod val="50000"/>
                  </a:schemeClr>
                </a:solidFill>
              </a:rPr>
            </a:br>
            <a:r>
              <a:rPr lang="es-AR" sz="3100" i="1" dirty="0">
                <a:solidFill>
                  <a:schemeClr val="accent1">
                    <a:lumMod val="50000"/>
                  </a:schemeClr>
                </a:solidFill>
              </a:rPr>
              <a:t>Función hepática</a:t>
            </a:r>
          </a:p>
        </p:txBody>
      </p:sp>
      <p:pic>
        <p:nvPicPr>
          <p:cNvPr id="2050" name="Picture 2"/>
          <p:cNvPicPr>
            <a:picLocks noChangeAspect="1" noChangeArrowheads="1"/>
          </p:cNvPicPr>
          <p:nvPr/>
        </p:nvPicPr>
        <p:blipFill>
          <a:blip r:embed="rId2"/>
          <a:srcRect l="35970"/>
          <a:stretch>
            <a:fillRect/>
          </a:stretch>
        </p:blipFill>
        <p:spPr bwMode="auto">
          <a:xfrm>
            <a:off x="5512526" y="2663323"/>
            <a:ext cx="5790112" cy="361110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14085" y="6359571"/>
            <a:ext cx="5467350" cy="2000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61703" y="2599507"/>
            <a:ext cx="4232366" cy="3030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B9B9F0-E6FE-42E7-99DD-26667DFEC216}"/>
              </a:ext>
            </a:extLst>
          </p:cNvPr>
          <p:cNvPicPr>
            <a:picLocks noChangeAspect="1"/>
          </p:cNvPicPr>
          <p:nvPr/>
        </p:nvPicPr>
        <p:blipFill>
          <a:blip r:embed="rId2"/>
          <a:stretch>
            <a:fillRect/>
          </a:stretch>
        </p:blipFill>
        <p:spPr>
          <a:xfrm>
            <a:off x="780087" y="279372"/>
            <a:ext cx="10754688" cy="6410325"/>
          </a:xfrm>
          <a:prstGeom prst="rect">
            <a:avLst/>
          </a:prstGeom>
        </p:spPr>
      </p:pic>
    </p:spTree>
    <p:extLst>
      <p:ext uri="{BB962C8B-B14F-4D97-AF65-F5344CB8AC3E}">
        <p14:creationId xmlns:p14="http://schemas.microsoft.com/office/powerpoint/2010/main" val="298253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435" y="126586"/>
            <a:ext cx="10515600" cy="1325563"/>
          </a:xfrm>
        </p:spPr>
        <p:txBody>
          <a:bodyPr>
            <a:normAutofit fontScale="90000"/>
          </a:bodyPr>
          <a:lstStyle/>
          <a:p>
            <a:r>
              <a:rPr lang="es-AR" dirty="0">
                <a:solidFill>
                  <a:schemeClr val="accent1">
                    <a:lumMod val="50000"/>
                  </a:schemeClr>
                </a:solidFill>
              </a:rPr>
              <a:t>HCC</a:t>
            </a:r>
            <a:br>
              <a:rPr lang="es-AR" dirty="0">
                <a:solidFill>
                  <a:schemeClr val="accent1">
                    <a:lumMod val="50000"/>
                  </a:schemeClr>
                </a:solidFill>
              </a:rPr>
            </a:br>
            <a:r>
              <a:rPr lang="es-AR" sz="3600" dirty="0">
                <a:solidFill>
                  <a:schemeClr val="accent1">
                    <a:lumMod val="50000"/>
                  </a:schemeClr>
                </a:solidFill>
              </a:rPr>
              <a:t>Pronóstico</a:t>
            </a:r>
            <a:r>
              <a:rPr lang="es-AR" dirty="0">
                <a:solidFill>
                  <a:schemeClr val="accent1">
                    <a:lumMod val="50000"/>
                  </a:schemeClr>
                </a:solidFill>
              </a:rPr>
              <a:t/>
            </a:r>
            <a:br>
              <a:rPr lang="es-AR" dirty="0">
                <a:solidFill>
                  <a:schemeClr val="accent1">
                    <a:lumMod val="50000"/>
                  </a:schemeClr>
                </a:solidFill>
              </a:rPr>
            </a:br>
            <a:r>
              <a:rPr lang="es-AR" sz="3100" i="1" dirty="0">
                <a:solidFill>
                  <a:schemeClr val="accent1">
                    <a:lumMod val="50000"/>
                  </a:schemeClr>
                </a:solidFill>
              </a:rPr>
              <a:t>BCLC y otros sistemas pronósticos</a:t>
            </a:r>
            <a:endParaRPr lang="es-AR" sz="3100" dirty="0">
              <a:solidFill>
                <a:schemeClr val="accent1">
                  <a:lumMod val="50000"/>
                </a:schemeClr>
              </a:solidFill>
            </a:endParaRPr>
          </a:p>
        </p:txBody>
      </p:sp>
      <p:pic>
        <p:nvPicPr>
          <p:cNvPr id="4099" name="Picture 3"/>
          <p:cNvPicPr>
            <a:picLocks noChangeAspect="1" noChangeArrowheads="1"/>
          </p:cNvPicPr>
          <p:nvPr/>
        </p:nvPicPr>
        <p:blipFill>
          <a:blip r:embed="rId2"/>
          <a:srcRect/>
          <a:stretch>
            <a:fillRect/>
          </a:stretch>
        </p:blipFill>
        <p:spPr bwMode="auto">
          <a:xfrm>
            <a:off x="1932434" y="1809118"/>
            <a:ext cx="7262382" cy="464665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5627235" y="6455773"/>
            <a:ext cx="6162675"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8244AD7F81A74BB1F6BE7CC90FA8E8" ma:contentTypeVersion="10" ma:contentTypeDescription="Create a new document." ma:contentTypeScope="" ma:versionID="b5c38eb71ab2cfac29040eb2a823c998">
  <xsd:schema xmlns:xsd="http://www.w3.org/2001/XMLSchema" xmlns:xs="http://www.w3.org/2001/XMLSchema" xmlns:p="http://schemas.microsoft.com/office/2006/metadata/properties" xmlns:ns3="a404bc0d-6635-4632-b9f4-ce7643015644" xmlns:ns4="7e084402-7dce-43c9-86cb-e5c53132b20e" targetNamespace="http://schemas.microsoft.com/office/2006/metadata/properties" ma:root="true" ma:fieldsID="b731931e44af7bd01661c63a8d290925" ns3:_="" ns4:_="">
    <xsd:import namespace="a404bc0d-6635-4632-b9f4-ce7643015644"/>
    <xsd:import namespace="7e084402-7dce-43c9-86cb-e5c53132b2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4bc0d-6635-4632-b9f4-ce7643015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84402-7dce-43c9-86cb-e5c53132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2B07EC-EDEC-4429-8373-78693B10C0F9}">
  <ds:schemaRefs>
    <ds:schemaRef ds:uri="http://schemas.microsoft.com/sharepoint/v3/contenttype/forms"/>
  </ds:schemaRefs>
</ds:datastoreItem>
</file>

<file path=customXml/itemProps2.xml><?xml version="1.0" encoding="utf-8"?>
<ds:datastoreItem xmlns:ds="http://schemas.openxmlformats.org/officeDocument/2006/customXml" ds:itemID="{7E0FF6DE-DA37-4C28-8CD2-52BC85708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4bc0d-6635-4632-b9f4-ce7643015644"/>
    <ds:schemaRef ds:uri="7e084402-7dce-43c9-86cb-e5c53132b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3D67FE-4723-4E2A-A510-0C05A37AB703}">
  <ds:schemaRefs>
    <ds:schemaRef ds:uri="http://schemas.openxmlformats.org/package/2006/metadata/core-properties"/>
    <ds:schemaRef ds:uri="7e084402-7dce-43c9-86cb-e5c53132b20e"/>
    <ds:schemaRef ds:uri="http://schemas.microsoft.com/office/infopath/2007/PartnerControls"/>
    <ds:schemaRef ds:uri="http://purl.org/dc/terms/"/>
    <ds:schemaRef ds:uri="http://schemas.microsoft.com/office/2006/metadata/properties"/>
    <ds:schemaRef ds:uri="http://schemas.microsoft.com/office/2006/documentManagement/types"/>
    <ds:schemaRef ds:uri="a404bc0d-6635-4632-b9f4-ce7643015644"/>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312</TotalTime>
  <Words>5816</Words>
  <Application>Microsoft Office PowerPoint</Application>
  <PresentationFormat>Widescreen</PresentationFormat>
  <Paragraphs>940</Paragraphs>
  <Slides>50</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ＭＳ Ｐゴシック</vt:lpstr>
      <vt:lpstr>ＭＳ Ｐゴシック</vt:lpstr>
      <vt:lpstr>Arial</vt:lpstr>
      <vt:lpstr>Arial Narrow</vt:lpstr>
      <vt:lpstr>Calibri</vt:lpstr>
      <vt:lpstr>Calibri Light</vt:lpstr>
      <vt:lpstr>Helvetica Neue LT Std 57 Condensed</vt:lpstr>
      <vt:lpstr>Helvetica Neue LT Std 77 Bold Condensed</vt:lpstr>
      <vt:lpstr>HelveticaNeueLT Std</vt:lpstr>
      <vt:lpstr>HelveticaNeueLT Std Cn</vt:lpstr>
      <vt:lpstr>Imago</vt:lpstr>
      <vt:lpstr>Times New Roman</vt:lpstr>
      <vt:lpstr>Wingdings</vt:lpstr>
      <vt:lpstr>Tema de Office</vt:lpstr>
      <vt:lpstr>El potencial de IO y la evolución de las opciones de tratamiento para pacientes con Hepatocarcinoma</vt:lpstr>
      <vt:lpstr>PowerPoint Presentation</vt:lpstr>
      <vt:lpstr>ALGUNOS DESAFÍOS EN HEPATOCARCINOMA</vt:lpstr>
      <vt:lpstr>Progresión histopatológica  y características moleculares del HCC</vt:lpstr>
      <vt:lpstr>HCC Pronóstico 80-90% de los pacientes tiene enfermedad hepática crónica de base</vt:lpstr>
      <vt:lpstr>Complicaciones clínicas frecuentes en pacientes cirróticos</vt:lpstr>
      <vt:lpstr>HCC Pronóstico Función hepática</vt:lpstr>
      <vt:lpstr>PowerPoint Presentation</vt:lpstr>
      <vt:lpstr>HCC Pronóstico BCLC y otros sistemas pronósticos</vt:lpstr>
      <vt:lpstr>Tratamiento sistémico del HCC avanzado</vt:lpstr>
      <vt:lpstr>Opciones actuales de tratamiento</vt:lpstr>
      <vt:lpstr>Opciones actuales de tratamiento</vt:lpstr>
      <vt:lpstr>PowerPoint Presentation</vt:lpstr>
      <vt:lpstr>SORAFENIB Actividad limitada en Child B y C</vt:lpstr>
      <vt:lpstr>PowerPoint Presentation</vt:lpstr>
      <vt:lpstr>PowerPoint Presentation</vt:lpstr>
      <vt:lpstr>PowerPoint Presentation</vt:lpstr>
      <vt:lpstr>PowerPoint Presentation</vt:lpstr>
      <vt:lpstr>INMUNOTERAPIA en HCC</vt:lpstr>
      <vt:lpstr>HCC Inmunoterapia</vt:lpstr>
      <vt:lpstr>PowerPoint Presentation</vt:lpstr>
      <vt:lpstr>PowerPoint Presentation</vt:lpstr>
      <vt:lpstr>PowerPoint Presentation</vt:lpstr>
      <vt:lpstr>NIVOLUMAB en HCC</vt:lpstr>
      <vt:lpstr>Nivolumab en HCC CheckMate-040 (CA209-040): Diseño</vt:lpstr>
      <vt:lpstr>PowerPoint Presentation</vt:lpstr>
      <vt:lpstr>PowerPoint Presentation</vt:lpstr>
      <vt:lpstr>CheckMate 040 Eficacia: Tasa de respuesta (OBJETIVO PRIMARIO)</vt:lpstr>
      <vt:lpstr>CheckMate 040 Eficacia: Sobrevida global</vt:lpstr>
      <vt:lpstr>CheckMate 040 Eficacia: tiempo a la respuesta</vt:lpstr>
      <vt:lpstr>CheckMate 040 Eficacia: respuesta segun etiología</vt:lpstr>
      <vt:lpstr>CheckMate 040 Eficacia: sobrevida global según etiología </vt:lpstr>
      <vt:lpstr>CheckMate 040 Eficacia acorde al status de PD-L1</vt:lpstr>
      <vt:lpstr>CheckMate 040 Eficacia acorde a mejor respuesta</vt:lpstr>
      <vt:lpstr>CheckMate 040 Seguridad en segunda linea</vt:lpstr>
      <vt:lpstr>PowerPoint Presentation</vt:lpstr>
      <vt:lpstr>HCC Pembrolizumab – KEYNOTE – 224 (Fase II)</vt:lpstr>
      <vt:lpstr>PowerPoint Presentation</vt:lpstr>
      <vt:lpstr>Pembrolizumab en segunda línea KEYNOTE 240: sobrevida global</vt:lpstr>
      <vt:lpstr>PowerPoint Presentation</vt:lpstr>
      <vt:lpstr>Estudio IMbrave 150 Atezolizumab + bevacizumab</vt:lpstr>
      <vt:lpstr>PowerPoint Presentation</vt:lpstr>
      <vt:lpstr>Nivolumab en HCC CheckMate-040 (CA209-040): Cohorte 4: 2L NIVO-IPI</vt:lpstr>
      <vt:lpstr>PowerPoint Presentation</vt:lpstr>
      <vt:lpstr>PowerPoint Presentation</vt:lpstr>
      <vt:lpstr>CheckMate 9DW Diseño Fase 3 1L Nivolumab-Ipilimumab vs Sorafenib/Lenvatinib</vt:lpstr>
      <vt:lpstr>Cabo + atezo frente a sorafenib como primera línea en CHC avanzado</vt:lpstr>
      <vt:lpstr>Opciones actuales de tratamiento </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potencial de IO y la evolución de las opciones de tratamiento para pacientes con Hepatocarcinoma</dc:title>
  <dc:creator>guillermo mendez</dc:creator>
  <cp:lastModifiedBy>Janocko Matejka, Melanie</cp:lastModifiedBy>
  <cp:revision>34</cp:revision>
  <dcterms:created xsi:type="dcterms:W3CDTF">2020-06-04T00:15:47Z</dcterms:created>
  <dcterms:modified xsi:type="dcterms:W3CDTF">2020-06-08T17:36:45Z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0x010100BA8244AD7F81A74BB1F6BE7CC90FA8E8</vt:lpwstr>
  </property>
</Properties>
</file>