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  <p:sldMasterId id="2147483680" r:id="rId3"/>
    <p:sldMasterId id="2147483694" r:id="rId4"/>
  </p:sldMasterIdLst>
  <p:notesMasterIdLst>
    <p:notesMasterId r:id="rId43"/>
  </p:notesMasterIdLst>
  <p:handoutMasterIdLst>
    <p:handoutMasterId r:id="rId44"/>
  </p:handoutMasterIdLst>
  <p:sldIdLst>
    <p:sldId id="256" r:id="rId5"/>
    <p:sldId id="258" r:id="rId6"/>
    <p:sldId id="259" r:id="rId7"/>
    <p:sldId id="261" r:id="rId8"/>
    <p:sldId id="263" r:id="rId9"/>
    <p:sldId id="264" r:id="rId10"/>
    <p:sldId id="300" r:id="rId11"/>
    <p:sldId id="279" r:id="rId12"/>
    <p:sldId id="287" r:id="rId13"/>
    <p:sldId id="288" r:id="rId14"/>
    <p:sldId id="291" r:id="rId15"/>
    <p:sldId id="266" r:id="rId16"/>
    <p:sldId id="267" r:id="rId17"/>
    <p:sldId id="281" r:id="rId18"/>
    <p:sldId id="282" r:id="rId19"/>
    <p:sldId id="283" r:id="rId20"/>
    <p:sldId id="284" r:id="rId21"/>
    <p:sldId id="285" r:id="rId22"/>
    <p:sldId id="280" r:id="rId23"/>
    <p:sldId id="295" r:id="rId24"/>
    <p:sldId id="294" r:id="rId25"/>
    <p:sldId id="292" r:id="rId26"/>
    <p:sldId id="293" r:id="rId27"/>
    <p:sldId id="269" r:id="rId28"/>
    <p:sldId id="296" r:id="rId29"/>
    <p:sldId id="270" r:id="rId30"/>
    <p:sldId id="297" r:id="rId31"/>
    <p:sldId id="298" r:id="rId32"/>
    <p:sldId id="299" r:id="rId33"/>
    <p:sldId id="278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62" r:id="rId42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57"/>
    <a:srgbClr val="D1E298"/>
    <a:srgbClr val="ABDFEE"/>
    <a:srgbClr val="00AAE7"/>
    <a:srgbClr val="000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1"/>
    <p:restoredTop sz="95394" autoAdjust="0"/>
  </p:normalViewPr>
  <p:slideViewPr>
    <p:cSldViewPr snapToGrid="0" snapToObjects="1">
      <p:cViewPr varScale="1">
        <p:scale>
          <a:sx n="86" d="100"/>
          <a:sy n="86" d="100"/>
        </p:scale>
        <p:origin x="380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5" d="100"/>
          <a:sy n="75" d="100"/>
        </p:scale>
        <p:origin x="35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8341E-0AC5-B148-8E0E-668BDEADE895}" type="datetimeFigureOut">
              <a:rPr lang="es-ES_tradnl" smtClean="0"/>
              <a:t>01/11/2019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EDEA1-EE0F-0344-A7C8-69D62F97E4A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1713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30B4E-8110-D345-961A-A03B38015D6A}" type="datetimeFigureOut">
              <a:rPr lang="es-ES_tradnl" smtClean="0"/>
              <a:t>01/11/2019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789F4-CB6A-974A-837F-2DA1A4AEB1F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6978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799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0536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6361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2112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06774" indent="-106774">
              <a:lnSpc>
                <a:spcPct val="90000"/>
              </a:lnSpc>
              <a:spcBef>
                <a:spcPts val="1153"/>
              </a:spcBef>
              <a:defRPr/>
            </a:pPr>
            <a:r>
              <a:rPr lang="en-US" i="1" dirty="0">
                <a:ea typeface="ＭＳ Ｐゴシック" charset="0"/>
              </a:rPr>
              <a:t>AE, adverse event</a:t>
            </a:r>
          </a:p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1E115F-72F6-47A6-817E-C2A3B1717801}" type="slidenum">
              <a:rPr lang="en-US" altLang="en-US" b="0" smtClean="0">
                <a:latin typeface="Calibri" panose="020F0502020204030204" pitchFamily="34" charset="0"/>
                <a:ea typeface="MS PGothic" panose="020B0600070205080204" pitchFamily="34" charset="-128"/>
              </a:rPr>
              <a:pPr/>
              <a:t>5</a:t>
            </a:fld>
            <a:endParaRPr lang="en-US" altLang="en-US" b="0" smtClean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3040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507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771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38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5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23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3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32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86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238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6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34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98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w/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86792"/>
          </a:xfrm>
        </p:spPr>
        <p:txBody>
          <a:bodyPr/>
          <a:lstStyle>
            <a:lvl4pPr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4767263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/>
                </a:solidFill>
              </a:defRPr>
            </a:lvl1pPr>
          </a:lstStyle>
          <a:p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CEFF8E4-D649-4D10-A7C6-5D66F78B5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9366"/>
            <a:ext cx="7510182" cy="249299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4356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19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44"/>
            <a:ext cx="76962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276"/>
            <a:ext cx="8229600" cy="3378993"/>
          </a:xfrm>
        </p:spPr>
        <p:txBody>
          <a:bodyPr/>
          <a:lstStyle>
            <a:lvl1pPr marL="198814" indent="-198814">
              <a:lnSpc>
                <a:spcPct val="100000"/>
              </a:lnSpc>
              <a:spcBef>
                <a:spcPts val="1875"/>
              </a:spcBef>
              <a:spcAft>
                <a:spcPts val="0"/>
              </a:spcAft>
              <a:buClr>
                <a:schemeClr val="accent1"/>
              </a:buClr>
              <a:defRPr sz="1500">
                <a:solidFill>
                  <a:schemeClr val="accent3"/>
                </a:solidFill>
                <a:latin typeface="TradeGothic BoldTwo"/>
              </a:defRPr>
            </a:lvl1pPr>
            <a:lvl2pPr marL="407152" indent="-2083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1500">
                <a:solidFill>
                  <a:schemeClr val="accent3"/>
                </a:solidFill>
                <a:latin typeface="TradeGothic BoldTwo"/>
              </a:defRPr>
            </a:lvl2pPr>
            <a:lvl3pPr marL="605966" indent="-198814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defRPr sz="1500">
                <a:solidFill>
                  <a:schemeClr val="accent3"/>
                </a:solidFill>
                <a:latin typeface="TradeGothic BoldTwo"/>
              </a:defRPr>
            </a:lvl3pPr>
            <a:lvl4pPr marL="804779" indent="-198814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defRPr sz="1050">
                <a:solidFill>
                  <a:schemeClr val="accent3"/>
                </a:solidFill>
                <a:latin typeface="TradeGothic BoldTwo"/>
              </a:defRPr>
            </a:lvl4pPr>
            <a:lvl5pPr marL="1003593" indent="-198814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defRPr sz="1050">
                <a:solidFill>
                  <a:schemeClr val="accent3"/>
                </a:solidFill>
                <a:latin typeface="TradeGothic BoldTw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2857D1-712A-4927-81DE-A74007F44C38}" type="slidenum">
              <a:rPr lang="en-US" altLang="es-ES_trad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27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0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79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77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55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69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26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58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10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7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  <p:cxnSp>
        <p:nvCxnSpPr>
          <p:cNvPr id="9" name="Conector recto 8"/>
          <p:cNvCxnSpPr/>
          <p:nvPr userDrawn="1"/>
        </p:nvCxnSpPr>
        <p:spPr>
          <a:xfrm flipH="1">
            <a:off x="465346" y="2584028"/>
            <a:ext cx="716723" cy="0"/>
          </a:xfrm>
          <a:prstGeom prst="line">
            <a:avLst/>
          </a:prstGeom>
          <a:ln w="57150" cmpd="sng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ítulo 1"/>
          <p:cNvSpPr>
            <a:spLocks noGrp="1"/>
          </p:cNvSpPr>
          <p:nvPr>
            <p:ph type="ctrTitle" hasCustomPrompt="1"/>
          </p:nvPr>
        </p:nvSpPr>
        <p:spPr>
          <a:xfrm>
            <a:off x="465346" y="2692935"/>
            <a:ext cx="7663070" cy="864876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</a:t>
            </a:r>
            <a:r>
              <a:rPr lang="es-ES_tradnl" dirty="0" err="1" smtClean="0"/>
              <a:t>title</a:t>
            </a:r>
            <a:endParaRPr lang="es-ES" dirty="0"/>
          </a:p>
        </p:txBody>
      </p:sp>
      <p:sp>
        <p:nvSpPr>
          <p:cNvPr id="12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65346" y="3557811"/>
            <a:ext cx="7663070" cy="7178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here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modify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5321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90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06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w/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86792"/>
          </a:xfrm>
        </p:spPr>
        <p:txBody>
          <a:bodyPr/>
          <a:lstStyle>
            <a:lvl4pPr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4767263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/>
                </a:solidFill>
              </a:defRPr>
            </a:lvl1pPr>
          </a:lstStyle>
          <a:p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CEFF8E4-D649-4D10-A7C6-5D66F78B5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9366"/>
            <a:ext cx="7510182" cy="249299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27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44"/>
            <a:ext cx="76962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276"/>
            <a:ext cx="8229600" cy="3378993"/>
          </a:xfrm>
        </p:spPr>
        <p:txBody>
          <a:bodyPr/>
          <a:lstStyle>
            <a:lvl1pPr marL="198814" indent="-198814">
              <a:lnSpc>
                <a:spcPct val="100000"/>
              </a:lnSpc>
              <a:spcBef>
                <a:spcPts val="1875"/>
              </a:spcBef>
              <a:spcAft>
                <a:spcPts val="0"/>
              </a:spcAft>
              <a:buClr>
                <a:schemeClr val="accent1"/>
              </a:buClr>
              <a:defRPr sz="1500">
                <a:solidFill>
                  <a:schemeClr val="accent3"/>
                </a:solidFill>
                <a:latin typeface="TradeGothic BoldTwo"/>
              </a:defRPr>
            </a:lvl1pPr>
            <a:lvl2pPr marL="407152" indent="-2083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1500">
                <a:solidFill>
                  <a:schemeClr val="accent3"/>
                </a:solidFill>
                <a:latin typeface="TradeGothic BoldTwo"/>
              </a:defRPr>
            </a:lvl2pPr>
            <a:lvl3pPr marL="605966" indent="-198814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defRPr sz="1500">
                <a:solidFill>
                  <a:schemeClr val="accent3"/>
                </a:solidFill>
                <a:latin typeface="TradeGothic BoldTwo"/>
              </a:defRPr>
            </a:lvl3pPr>
            <a:lvl4pPr marL="804779" indent="-198814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defRPr sz="1050">
                <a:solidFill>
                  <a:schemeClr val="accent3"/>
                </a:solidFill>
                <a:latin typeface="TradeGothic BoldTwo"/>
              </a:defRPr>
            </a:lvl4pPr>
            <a:lvl5pPr marL="1003593" indent="-198814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defRPr sz="1050">
                <a:solidFill>
                  <a:schemeClr val="accent3"/>
                </a:solidFill>
                <a:latin typeface="TradeGothic BoldTw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2857D1-712A-4927-81DE-A74007F44C38}" type="slidenum">
              <a:rPr lang="en-US" altLang="es-ES_trad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44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69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30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6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68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371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08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600195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</a:t>
            </a:r>
            <a:r>
              <a:rPr lang="es-ES_tradnl" dirty="0" err="1" smtClean="0"/>
              <a:t>title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457200" y="949739"/>
            <a:ext cx="8229600" cy="341243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change</a:t>
            </a:r>
            <a:r>
              <a:rPr lang="es-ES_tradnl" dirty="0" smtClean="0"/>
              <a:t> </a:t>
            </a:r>
            <a:r>
              <a:rPr lang="es-ES_tradnl" dirty="0" err="1" smtClean="0"/>
              <a:t>pattern</a:t>
            </a:r>
            <a:r>
              <a:rPr lang="es-ES_tradnl" dirty="0" smtClean="0"/>
              <a:t>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7081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03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15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34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4947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93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w/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86792"/>
          </a:xfrm>
        </p:spPr>
        <p:txBody>
          <a:bodyPr/>
          <a:lstStyle>
            <a:lvl4pPr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4767263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/>
                </a:solidFill>
              </a:defRPr>
            </a:lvl1pPr>
          </a:lstStyle>
          <a:p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CEFF8E4-D649-4D10-A7C6-5D66F78B5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9366"/>
            <a:ext cx="7510182" cy="249299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01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44"/>
            <a:ext cx="76962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276"/>
            <a:ext cx="8229600" cy="3378993"/>
          </a:xfrm>
        </p:spPr>
        <p:txBody>
          <a:bodyPr/>
          <a:lstStyle>
            <a:lvl1pPr marL="198814" indent="-198814">
              <a:lnSpc>
                <a:spcPct val="100000"/>
              </a:lnSpc>
              <a:spcBef>
                <a:spcPts val="1875"/>
              </a:spcBef>
              <a:spcAft>
                <a:spcPts val="0"/>
              </a:spcAft>
              <a:buClr>
                <a:schemeClr val="accent1"/>
              </a:buClr>
              <a:defRPr sz="1500">
                <a:solidFill>
                  <a:schemeClr val="accent3"/>
                </a:solidFill>
                <a:latin typeface="TradeGothic BoldTwo"/>
              </a:defRPr>
            </a:lvl1pPr>
            <a:lvl2pPr marL="407152" indent="-2083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1500">
                <a:solidFill>
                  <a:schemeClr val="accent3"/>
                </a:solidFill>
                <a:latin typeface="TradeGothic BoldTwo"/>
              </a:defRPr>
            </a:lvl2pPr>
            <a:lvl3pPr marL="605966" indent="-198814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defRPr sz="1500">
                <a:solidFill>
                  <a:schemeClr val="accent3"/>
                </a:solidFill>
                <a:latin typeface="TradeGothic BoldTwo"/>
              </a:defRPr>
            </a:lvl3pPr>
            <a:lvl4pPr marL="804779" indent="-198814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defRPr sz="1050">
                <a:solidFill>
                  <a:schemeClr val="accent3"/>
                </a:solidFill>
                <a:latin typeface="TradeGothic BoldTwo"/>
              </a:defRPr>
            </a:lvl4pPr>
            <a:lvl5pPr marL="1003593" indent="-198814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defRPr sz="1050">
                <a:solidFill>
                  <a:schemeClr val="accent3"/>
                </a:solidFill>
                <a:latin typeface="TradeGothic BoldTw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2857D1-712A-4927-81DE-A74007F44C38}" type="slidenum">
              <a:rPr lang="en-US" altLang="es-ES_trad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63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600195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</a:t>
            </a:r>
            <a:r>
              <a:rPr lang="es-ES_tradnl" dirty="0" err="1" smtClean="0"/>
              <a:t>title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457200" y="949739"/>
            <a:ext cx="3950038" cy="341243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change</a:t>
            </a:r>
            <a:r>
              <a:rPr lang="es-ES_tradnl" dirty="0" smtClean="0"/>
              <a:t> </a:t>
            </a:r>
            <a:r>
              <a:rPr lang="es-ES_tradnl" dirty="0" err="1" smtClean="0"/>
              <a:t>pattern</a:t>
            </a:r>
            <a:r>
              <a:rPr lang="es-ES_tradnl" dirty="0" smtClean="0"/>
              <a:t>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s-ES" dirty="0"/>
          </a:p>
        </p:txBody>
      </p:sp>
      <p:sp>
        <p:nvSpPr>
          <p:cNvPr id="6" name="Marcador de contenido 2"/>
          <p:cNvSpPr>
            <a:spLocks noGrp="1"/>
          </p:cNvSpPr>
          <p:nvPr>
            <p:ph idx="10" hasCustomPrompt="1"/>
          </p:nvPr>
        </p:nvSpPr>
        <p:spPr>
          <a:xfrm>
            <a:off x="4736762" y="949739"/>
            <a:ext cx="3950038" cy="341243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change</a:t>
            </a:r>
            <a:r>
              <a:rPr lang="es-ES_tradnl" dirty="0" smtClean="0"/>
              <a:t> </a:t>
            </a:r>
            <a:r>
              <a:rPr lang="es-ES_tradnl" dirty="0" err="1" smtClean="0"/>
              <a:t>pattern</a:t>
            </a:r>
            <a:r>
              <a:rPr lang="es-ES_tradnl" dirty="0" smtClean="0"/>
              <a:t>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3622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7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8C132-BA7E-49BB-A9C0-46DA0AE7D0E5}" type="datetimeFigureOut">
              <a:rPr lang="es-AR" smtClean="0"/>
              <a:t>1/11/2019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BFD8BAD-37F1-445E-89BC-9950F81C2BCD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156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1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3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50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1" r:id="rId3"/>
    <p:sldLayoutId id="2147483650" r:id="rId4"/>
    <p:sldLayoutId id="2147483662" r:id="rId5"/>
    <p:sldLayoutId id="2147483664" r:id="rId6"/>
    <p:sldLayoutId id="2147483665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6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4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358C132-BA7E-49BB-A9C0-46DA0AE7D0E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BFD8BAD-37F1-445E-89BC-9950F81C2BC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2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TOXICIDAD GASTROINTESTINAL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992" t="33419" r="58623" b="7094"/>
          <a:stretch/>
        </p:blipFill>
        <p:spPr>
          <a:xfrm>
            <a:off x="5245442" y="1172911"/>
            <a:ext cx="3609732" cy="34135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4683" t="29268" r="62184" b="2769"/>
          <a:stretch/>
        </p:blipFill>
        <p:spPr>
          <a:xfrm>
            <a:off x="6120699" y="387275"/>
            <a:ext cx="2649474" cy="4378488"/>
          </a:xfrm>
          <a:prstGeom prst="rect">
            <a:avLst/>
          </a:prstGeom>
        </p:spPr>
      </p:pic>
      <p:sp>
        <p:nvSpPr>
          <p:cNvPr id="6" name="Marcador de contenido 5"/>
          <p:cNvSpPr txBox="1">
            <a:spLocks noGrp="1"/>
          </p:cNvSpPr>
          <p:nvPr>
            <p:ph idx="1"/>
          </p:nvPr>
        </p:nvSpPr>
        <p:spPr>
          <a:xfrm>
            <a:off x="342900" y="712304"/>
            <a:ext cx="6172200" cy="3374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s-AR" sz="1350" dirty="0"/>
              <a:t>Estudiarla: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AR" sz="1350" dirty="0"/>
              <a:t>Laboratorio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AR" sz="1350" dirty="0" err="1"/>
              <a:t>Parasitologico</a:t>
            </a:r>
            <a:endParaRPr lang="es-AR" sz="1350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AR" sz="1350" dirty="0"/>
              <a:t>Coprocultivo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AR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AR" sz="1350" dirty="0"/>
              <a:t>Consulta con Gastroenterología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AR" sz="1350" dirty="0"/>
              <a:t>VCC y </a:t>
            </a:r>
            <a:r>
              <a:rPr lang="es-AR" sz="1350" dirty="0" err="1"/>
              <a:t>bx</a:t>
            </a:r>
            <a:r>
              <a:rPr lang="es-AR" sz="1350" dirty="0"/>
              <a:t>: infiltrado linfocitico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AR" sz="1350" dirty="0"/>
              <a:t>Tratamiento: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AR" sz="1350" dirty="0"/>
              <a:t>Discontinuar la droga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AR" sz="1350" dirty="0" err="1"/>
              <a:t>Imodium</a:t>
            </a:r>
            <a:r>
              <a:rPr lang="es-AR" sz="1350" dirty="0"/>
              <a:t>: </a:t>
            </a:r>
            <a:r>
              <a:rPr lang="es-AR" sz="1350" dirty="0" err="1"/>
              <a:t>loperamida</a:t>
            </a:r>
            <a:endParaRPr lang="es-AR" sz="1350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AR" sz="1350" dirty="0" err="1"/>
              <a:t>Solumedrol</a:t>
            </a:r>
            <a:r>
              <a:rPr lang="es-AR" sz="1350" dirty="0"/>
              <a:t> 1-2 mg/kg x día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AR" sz="1350" dirty="0" err="1"/>
              <a:t>Hidratacion</a:t>
            </a:r>
            <a:r>
              <a:rPr lang="es-AR" sz="1350" dirty="0"/>
              <a:t> EV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AR" sz="1800" dirty="0" smtClean="0"/>
              <a:t>IS ante falla de GC (</a:t>
            </a:r>
            <a:r>
              <a:rPr lang="es-AR" sz="1800" dirty="0" err="1" smtClean="0"/>
              <a:t>infliximab</a:t>
            </a:r>
            <a:r>
              <a:rPr lang="es-AR" sz="1800" dirty="0" smtClean="0"/>
              <a:t> 5 mg/kg)</a:t>
            </a:r>
            <a:endParaRPr lang="es-AR" sz="1800" dirty="0"/>
          </a:p>
        </p:txBody>
      </p:sp>
    </p:spTree>
    <p:extLst>
      <p:ext uri="{BB962C8B-B14F-4D97-AF65-F5344CB8AC3E}">
        <p14:creationId xmlns:p14="http://schemas.microsoft.com/office/powerpoint/2010/main" val="31889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0" y="273844"/>
            <a:ext cx="7886700" cy="238904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      TOXICIDAD GI – Algoritmo terapéutico</a:t>
            </a:r>
            <a:endParaRPr lang="es-AR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6212456"/>
              </p:ext>
            </p:extLst>
          </p:nvPr>
        </p:nvGraphicFramePr>
        <p:xfrm>
          <a:off x="512697" y="935829"/>
          <a:ext cx="8208236" cy="3563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0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1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7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82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89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TOXICIDAD  GASTROINTESTINAL</a:t>
                      </a:r>
                      <a:endParaRPr lang="en-US" sz="1100" b="1" baseline="30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solidFill>
                            <a:schemeClr val="tx1"/>
                          </a:solidFill>
                        </a:rPr>
                        <a:t>Si el </a:t>
                      </a:r>
                      <a:r>
                        <a:rPr lang="en-US" sz="800" b="1" i="1" dirty="0" err="1" smtClean="0">
                          <a:solidFill>
                            <a:schemeClr val="tx1"/>
                          </a:solidFill>
                        </a:rPr>
                        <a:t>tratamiento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es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IPI + NIVO, y se decide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retrasar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NIVO,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entonces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IPI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tambien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debería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ser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retrasado</a:t>
                      </a:r>
                      <a:endParaRPr lang="en-US" sz="8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000" b="0" baseline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000" b="0" baseline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000" b="0" baseline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801454455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7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Grado</a:t>
                      </a:r>
                      <a:r>
                        <a:rPr lang="en-US" sz="1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1</a:t>
                      </a:r>
                      <a:endParaRPr lang="en-US" sz="12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7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( Hasta</a:t>
                      </a: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4 </a:t>
                      </a:r>
                      <a:r>
                        <a:rPr lang="en-US" sz="7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deposiciones</a:t>
                      </a: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 Sin colitis)</a:t>
                      </a:r>
                      <a:endParaRPr lang="en-US" sz="7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Grado</a:t>
                      </a:r>
                      <a:r>
                        <a:rPr lang="en-US" sz="12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2</a:t>
                      </a:r>
                      <a:endParaRPr lang="en-US" sz="12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en-US" sz="7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deposiciones</a:t>
                      </a: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4-6)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Colitis: dolor abdominal. Sangre en </a:t>
                      </a:r>
                      <a:r>
                        <a:rPr lang="en-US" sz="7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heces</a:t>
                      </a:r>
                      <a:endParaRPr lang="en-US" sz="7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Grado</a:t>
                      </a:r>
                      <a:r>
                        <a:rPr lang="en-US" sz="1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3–4</a:t>
                      </a:r>
                      <a:endParaRPr lang="en-US" sz="12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( </a:t>
                      </a:r>
                      <a:r>
                        <a:rPr lang="en-US" sz="7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Deposiciones</a:t>
                      </a: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&gt; 7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Colitis: Dolor intense, </a:t>
                      </a:r>
                      <a:r>
                        <a:rPr lang="en-US" sz="7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riesgo</a:t>
                      </a: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7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perforacion</a:t>
                      </a:r>
                      <a:endParaRPr lang="en-US" sz="7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614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dirty="0" err="1"/>
                        <a:t>Nivolumab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smtClean="0"/>
                        <a:t>o</a:t>
                      </a:r>
                      <a:r>
                        <a:rPr lang="en-US" sz="1100" dirty="0"/>
                        <a:t/>
                      </a:r>
                      <a:br>
                        <a:rPr lang="en-US" sz="1100" dirty="0"/>
                      </a:br>
                      <a:r>
                        <a:rPr lang="en-US" sz="1100" dirty="0"/>
                        <a:t>nivolumab + ipilimumab</a:t>
                      </a:r>
                      <a:endParaRPr lang="en-US" sz="1100" b="1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/>
                        <a:t>Continuar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tratamiento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/>
                        <a:t>Retrasar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dosis</a:t>
                      </a:r>
                      <a:endParaRPr lang="en-US" sz="900" b="1" baseline="300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/>
                        <a:t>Discontinuar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permanentemente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44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dirty="0" err="1" smtClean="0"/>
                        <a:t>Consulta</a:t>
                      </a:r>
                      <a:endParaRPr lang="en-US" sz="1100" b="1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900" b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900" b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b="0" dirty="0" smtClean="0">
                          <a:solidFill>
                            <a:srgbClr val="002657"/>
                          </a:solidFill>
                          <a:latin typeface="+mn-lt"/>
                          <a:cs typeface="Arial" panose="020B0604020202020204" pitchFamily="34" charset="0"/>
                        </a:rPr>
                        <a:t>IC </a:t>
                      </a:r>
                      <a:r>
                        <a:rPr lang="en-US" sz="900" b="0" dirty="0" err="1" smtClean="0">
                          <a:solidFill>
                            <a:srgbClr val="002657"/>
                          </a:solidFill>
                          <a:latin typeface="+mn-lt"/>
                          <a:cs typeface="Arial" panose="020B0604020202020204" pitchFamily="34" charset="0"/>
                        </a:rPr>
                        <a:t>gastroenterología</a:t>
                      </a:r>
                      <a:endParaRPr lang="en-US" sz="900" b="0" dirty="0">
                        <a:solidFill>
                          <a:srgbClr val="002657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597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b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Medidas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generales</a:t>
                      </a:r>
                      <a:endParaRPr lang="en-US" sz="1100" b="1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>
                          <a:solidFill>
                            <a:srgbClr val="002657"/>
                          </a:solidFill>
                          <a:latin typeface="+mn-lt"/>
                          <a:cs typeface="Arial" panose="020B0604020202020204" pitchFamily="34" charset="0"/>
                        </a:rPr>
                        <a:t>Tratamiento</a:t>
                      </a:r>
                      <a:r>
                        <a:rPr lang="en-US" sz="900" baseline="0" dirty="0" smtClean="0">
                          <a:solidFill>
                            <a:srgbClr val="002657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aseline="0" dirty="0" err="1" smtClean="0">
                          <a:solidFill>
                            <a:srgbClr val="002657"/>
                          </a:solidFill>
                          <a:latin typeface="+mn-lt"/>
                          <a:cs typeface="Arial" panose="020B0604020202020204" pitchFamily="34" charset="0"/>
                        </a:rPr>
                        <a:t>sintomático</a:t>
                      </a:r>
                      <a:endParaRPr lang="en-US" sz="900" baseline="0" dirty="0" smtClean="0">
                        <a:solidFill>
                          <a:srgbClr val="002657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baseline="0" dirty="0" err="1" smtClean="0">
                          <a:solidFill>
                            <a:srgbClr val="002657"/>
                          </a:solidFill>
                          <a:latin typeface="+mn-lt"/>
                          <a:cs typeface="Arial" panose="020B0604020202020204" pitchFamily="34" charset="0"/>
                        </a:rPr>
                        <a:t>Lopermida</a:t>
                      </a:r>
                      <a:endParaRPr lang="en-US" sz="900" baseline="0" dirty="0" smtClean="0">
                        <a:solidFill>
                          <a:srgbClr val="002657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baseline="0" dirty="0" err="1" smtClean="0">
                          <a:solidFill>
                            <a:srgbClr val="002657"/>
                          </a:solidFill>
                          <a:latin typeface="+mn-lt"/>
                          <a:cs typeface="Arial" panose="020B0604020202020204" pitchFamily="34" charset="0"/>
                        </a:rPr>
                        <a:t>Hidratación</a:t>
                      </a:r>
                      <a:endParaRPr lang="en-US" sz="900" dirty="0">
                        <a:solidFill>
                          <a:srgbClr val="002657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smtClean="0">
                          <a:solidFill>
                            <a:srgbClr val="002657"/>
                          </a:solidFill>
                          <a:latin typeface="+mn-lt"/>
                          <a:cs typeface="+mn-cs"/>
                        </a:rPr>
                        <a:t>Idem</a:t>
                      </a:r>
                      <a:r>
                        <a:rPr lang="en-US" sz="900" baseline="0" dirty="0" smtClean="0">
                          <a:solidFill>
                            <a:srgbClr val="002657"/>
                          </a:solidFill>
                          <a:latin typeface="+mn-lt"/>
                          <a:cs typeface="+mn-cs"/>
                        </a:rPr>
                        <a:t> G1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baseline="0" dirty="0" err="1" smtClean="0">
                          <a:solidFill>
                            <a:srgbClr val="002657"/>
                          </a:solidFill>
                          <a:latin typeface="+mn-lt"/>
                          <a:cs typeface="+mn-cs"/>
                        </a:rPr>
                        <a:t>Valorar</a:t>
                      </a:r>
                      <a:r>
                        <a:rPr lang="en-US" sz="900" baseline="0" dirty="0" smtClean="0">
                          <a:solidFill>
                            <a:srgbClr val="002657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sz="900" baseline="0" dirty="0" err="1" smtClean="0">
                          <a:solidFill>
                            <a:srgbClr val="002657"/>
                          </a:solidFill>
                          <a:latin typeface="+mn-lt"/>
                          <a:cs typeface="+mn-cs"/>
                        </a:rPr>
                        <a:t>uso</a:t>
                      </a:r>
                      <a:r>
                        <a:rPr lang="en-US" sz="900" baseline="0" dirty="0" smtClean="0">
                          <a:solidFill>
                            <a:srgbClr val="002657"/>
                          </a:solidFill>
                          <a:latin typeface="+mn-lt"/>
                          <a:cs typeface="+mn-cs"/>
                        </a:rPr>
                        <a:t> de </a:t>
                      </a:r>
                      <a:r>
                        <a:rPr lang="en-US" sz="900" baseline="0" dirty="0" err="1" smtClean="0">
                          <a:solidFill>
                            <a:srgbClr val="002657"/>
                          </a:solidFill>
                          <a:latin typeface="+mn-lt"/>
                          <a:cs typeface="+mn-cs"/>
                        </a:rPr>
                        <a:t>antibióticos</a:t>
                      </a:r>
                      <a:endParaRPr lang="en-US" sz="900" dirty="0">
                        <a:solidFill>
                          <a:srgbClr val="002657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>
                          <a:solidFill>
                            <a:srgbClr val="002657"/>
                          </a:solidFill>
                          <a:latin typeface="+mn-lt"/>
                          <a:cs typeface="Arial" panose="020B0604020202020204" pitchFamily="34" charset="0"/>
                        </a:rPr>
                        <a:t>Tratamiento</a:t>
                      </a:r>
                      <a:r>
                        <a:rPr lang="en-US" sz="900" dirty="0" smtClean="0">
                          <a:solidFill>
                            <a:srgbClr val="002657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rgbClr val="002657"/>
                          </a:solidFill>
                          <a:latin typeface="+mn-lt"/>
                          <a:cs typeface="Arial" panose="020B0604020202020204" pitchFamily="34" charset="0"/>
                        </a:rPr>
                        <a:t>sintomático</a:t>
                      </a:r>
                      <a:r>
                        <a:rPr lang="en-US" sz="900" dirty="0" smtClean="0">
                          <a:solidFill>
                            <a:srgbClr val="002657"/>
                          </a:solidFill>
                          <a:latin typeface="+mn-lt"/>
                          <a:cs typeface="Arial" panose="020B0604020202020204" pitchFamily="34" charset="0"/>
                        </a:rPr>
                        <a:t> Idem G1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>
                          <a:solidFill>
                            <a:srgbClr val="002657"/>
                          </a:solidFill>
                          <a:latin typeface="+mn-lt"/>
                          <a:cs typeface="Arial" panose="020B0604020202020204" pitchFamily="34" charset="0"/>
                        </a:rPr>
                        <a:t>Uso</a:t>
                      </a:r>
                      <a:r>
                        <a:rPr lang="en-US" sz="900" dirty="0" smtClean="0">
                          <a:solidFill>
                            <a:srgbClr val="002657"/>
                          </a:solidFill>
                          <a:latin typeface="+mn-lt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900" dirty="0" err="1" smtClean="0">
                          <a:solidFill>
                            <a:srgbClr val="002657"/>
                          </a:solidFill>
                          <a:latin typeface="+mn-lt"/>
                          <a:cs typeface="Arial" panose="020B0604020202020204" pitchFamily="34" charset="0"/>
                        </a:rPr>
                        <a:t>antibioticos</a:t>
                      </a:r>
                      <a:endParaRPr lang="en-US" sz="900" dirty="0">
                        <a:solidFill>
                          <a:srgbClr val="002657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225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Esteroides</a:t>
                      </a:r>
                      <a:endParaRPr lang="en-US" sz="1100" b="1" baseline="300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/>
                        <a:t>–</a:t>
                      </a:r>
                      <a:endParaRPr lang="en-US" sz="9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en-US" sz="900" baseline="0" dirty="0" err="1" smtClean="0"/>
                        <a:t>Metilprednisolona</a:t>
                      </a:r>
                      <a:r>
                        <a:rPr lang="en-US" sz="900" baseline="0" dirty="0" smtClean="0"/>
                        <a:t> 0.5–1 mg/kg/</a:t>
                      </a:r>
                      <a:r>
                        <a:rPr lang="en-US" sz="900" baseline="0" dirty="0" err="1" smtClean="0"/>
                        <a:t>día</a:t>
                      </a:r>
                      <a:r>
                        <a:rPr lang="en-US" sz="900" baseline="0" dirty="0" smtClean="0"/>
                        <a:t> o </a:t>
                      </a:r>
                      <a:r>
                        <a:rPr lang="en-US" sz="900" baseline="0" dirty="0" err="1" smtClean="0"/>
                        <a:t>equivalente</a:t>
                      </a:r>
                      <a:endParaRPr lang="en-US" sz="9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/>
                        <a:t>Metilprednisolona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dirty="0" smtClean="0"/>
                        <a:t>1</a:t>
                      </a:r>
                      <a:r>
                        <a:rPr lang="en-US" sz="900" baseline="0" dirty="0" smtClean="0"/>
                        <a:t>–2 mg/kg/</a:t>
                      </a:r>
                      <a:r>
                        <a:rPr lang="en-US" sz="900" baseline="0" dirty="0" err="1" smtClean="0"/>
                        <a:t>día</a:t>
                      </a:r>
                      <a:r>
                        <a:rPr lang="en-US" sz="900" baseline="0" dirty="0" smtClean="0"/>
                        <a:t> o </a:t>
                      </a:r>
                      <a:r>
                        <a:rPr lang="en-US" sz="900" baseline="0" dirty="0" err="1" smtClean="0"/>
                        <a:t>equivalente</a:t>
                      </a:r>
                      <a:r>
                        <a:rPr lang="en-US" sz="900" baseline="0" dirty="0" smtClean="0"/>
                        <a:t>,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5546">
                <a:tc rowSpan="2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Seguimiento</a:t>
                      </a:r>
                      <a:endParaRPr lang="en-US" sz="1100" b="1" baseline="300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/>
                        <a:t>Continuar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monitoreando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clinicamente</a:t>
                      </a:r>
                      <a:endParaRPr lang="en-US" sz="900" b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900" dirty="0" smtClean="0"/>
                        <a:t>Si </a:t>
                      </a:r>
                      <a:r>
                        <a:rPr lang="en-US" sz="900" dirty="0" err="1" smtClean="0"/>
                        <a:t>mejora</a:t>
                      </a:r>
                      <a:r>
                        <a:rPr lang="en-US" sz="900" dirty="0" smtClean="0"/>
                        <a:t> a </a:t>
                      </a:r>
                      <a:r>
                        <a:rPr lang="en-US" sz="900" dirty="0" err="1" smtClean="0"/>
                        <a:t>grado</a:t>
                      </a:r>
                      <a:r>
                        <a:rPr lang="en-US" sz="900" dirty="0" smtClean="0"/>
                        <a:t> 1 o baseline:</a:t>
                      </a:r>
                      <a:endParaRPr lang="en-US" sz="900" dirty="0"/>
                    </a:p>
                    <a:p>
                      <a:pPr marL="85725" indent="-85725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err="1" smtClean="0"/>
                        <a:t>Reiniciar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tratamiento</a:t>
                      </a:r>
                      <a:endParaRPr lang="en-US" sz="900" dirty="0"/>
                    </a:p>
                    <a:p>
                      <a:pPr marL="85725" indent="-85725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Si GC </a:t>
                      </a:r>
                      <a:r>
                        <a:rPr lang="en-US" sz="900" dirty="0" err="1" smtClean="0"/>
                        <a:t>fueron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iniciados</a:t>
                      </a:r>
                      <a:r>
                        <a:rPr lang="en-US" sz="900" dirty="0" smtClean="0"/>
                        <a:t>, </a:t>
                      </a:r>
                      <a:r>
                        <a:rPr lang="en-US" sz="900" dirty="0" err="1" smtClean="0"/>
                        <a:t>hacer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descenso</a:t>
                      </a:r>
                      <a:r>
                        <a:rPr lang="en-US" sz="900" dirty="0" smtClean="0"/>
                        <a:t> en &gt; 1 </a:t>
                      </a:r>
                      <a:r>
                        <a:rPr lang="en-US" sz="900" dirty="0" err="1" smtClean="0"/>
                        <a:t>mes</a:t>
                      </a:r>
                      <a:endParaRPr lang="en-US" sz="900" b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smtClean="0"/>
                        <a:t>Si </a:t>
                      </a:r>
                      <a:r>
                        <a:rPr lang="en-US" sz="900" dirty="0" err="1" smtClean="0"/>
                        <a:t>mejora</a:t>
                      </a:r>
                      <a:r>
                        <a:rPr lang="en-US" sz="900" dirty="0" smtClean="0"/>
                        <a:t> a </a:t>
                      </a:r>
                      <a:r>
                        <a:rPr lang="en-US" sz="900" dirty="0" err="1" smtClean="0"/>
                        <a:t>grado</a:t>
                      </a:r>
                      <a:r>
                        <a:rPr lang="en-US" sz="900" dirty="0" smtClean="0"/>
                        <a:t> 2, </a:t>
                      </a:r>
                      <a:r>
                        <a:rPr lang="en-US" sz="900" dirty="0" err="1" smtClean="0"/>
                        <a:t>descenso</a:t>
                      </a:r>
                      <a:r>
                        <a:rPr lang="en-US" sz="900" dirty="0" smtClean="0"/>
                        <a:t> de corticoids en &gt; 1 </a:t>
                      </a:r>
                      <a:r>
                        <a:rPr lang="en-US" sz="900" dirty="0" err="1" smtClean="0"/>
                        <a:t>mes</a:t>
                      </a:r>
                      <a:endParaRPr lang="en-US" sz="900" b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833784"/>
                  </a:ext>
                </a:extLst>
              </a:tr>
              <a:tr h="374904">
                <a:tc v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000" b="1" baseline="300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Si </a:t>
                      </a:r>
                      <a:r>
                        <a:rPr lang="en-US" sz="900" dirty="0" err="1" smtClean="0"/>
                        <a:t>síntomas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empeoran</a:t>
                      </a:r>
                      <a:r>
                        <a:rPr lang="en-US" sz="900" dirty="0" smtClean="0"/>
                        <a:t> o </a:t>
                      </a:r>
                      <a:r>
                        <a:rPr lang="en-US" sz="900" dirty="0" err="1" smtClean="0"/>
                        <a:t>persisten</a:t>
                      </a:r>
                      <a:r>
                        <a:rPr lang="en-US" sz="900" dirty="0" smtClean="0"/>
                        <a:t>, </a:t>
                      </a:r>
                      <a:r>
                        <a:rPr lang="en-US" sz="900" dirty="0" err="1" smtClean="0"/>
                        <a:t>tratarlo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como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grado</a:t>
                      </a:r>
                      <a:r>
                        <a:rPr lang="en-US" sz="900" dirty="0" smtClean="0"/>
                        <a:t> 2 o </a:t>
                      </a:r>
                      <a:r>
                        <a:rPr lang="en-US" sz="900" dirty="0" err="1" smtClean="0"/>
                        <a:t>grado</a:t>
                      </a:r>
                      <a:r>
                        <a:rPr lang="en-US" sz="900" dirty="0" smtClean="0"/>
                        <a:t> 3–4</a:t>
                      </a:r>
                      <a:endParaRPr lang="en-US" sz="900" b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smtClean="0"/>
                        <a:t>Si </a:t>
                      </a:r>
                      <a:r>
                        <a:rPr lang="en-US" sz="900" dirty="0" err="1" smtClean="0"/>
                        <a:t>empeora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tratar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como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grado</a:t>
                      </a:r>
                      <a:r>
                        <a:rPr lang="en-US" sz="900" kern="1200" baseline="0" dirty="0" smtClean="0"/>
                        <a:t> </a:t>
                      </a:r>
                      <a:r>
                        <a:rPr lang="en-US" sz="900" kern="1200" baseline="0" dirty="0"/>
                        <a:t>3–4</a:t>
                      </a:r>
                      <a:endParaRPr lang="en-US" sz="900" b="0" kern="1200" baseline="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smtClean="0"/>
                        <a:t>Si no </a:t>
                      </a:r>
                      <a:r>
                        <a:rPr lang="en-US" sz="900" dirty="0" err="1" smtClean="0"/>
                        <a:t>mejora</a:t>
                      </a:r>
                      <a:r>
                        <a:rPr lang="en-US" sz="900" dirty="0" smtClean="0"/>
                        <a:t> en 3 </a:t>
                      </a:r>
                      <a:r>
                        <a:rPr lang="en-US" sz="900" dirty="0" err="1" smtClean="0"/>
                        <a:t>días</a:t>
                      </a:r>
                      <a:r>
                        <a:rPr lang="en-US" sz="900" baseline="0" dirty="0" smtClean="0"/>
                        <a:t> o </a:t>
                      </a:r>
                      <a:r>
                        <a:rPr lang="en-US" sz="900" baseline="0" dirty="0" err="1" smtClean="0"/>
                        <a:t>empeora</a:t>
                      </a:r>
                      <a:r>
                        <a:rPr lang="en-US" sz="900" baseline="0" dirty="0" smtClean="0"/>
                        <a:t> o </a:t>
                      </a:r>
                      <a:r>
                        <a:rPr lang="en-US" sz="900" baseline="0" dirty="0" err="1" smtClean="0"/>
                        <a:t>recae</a:t>
                      </a:r>
                      <a:r>
                        <a:rPr lang="en-US" sz="900" dirty="0" smtClean="0"/>
                        <a:t>, </a:t>
                      </a:r>
                      <a:r>
                        <a:rPr lang="en-US" sz="900" dirty="0" err="1" smtClean="0"/>
                        <a:t>adicionar</a:t>
                      </a:r>
                      <a:r>
                        <a:rPr lang="en-US" sz="900" dirty="0" smtClean="0"/>
                        <a:t> infliximab 5 mg/kg</a:t>
                      </a:r>
                      <a:endParaRPr lang="en-US" sz="9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273860"/>
                  </a:ext>
                </a:extLst>
              </a:tr>
            </a:tbl>
          </a:graphicData>
        </a:graphic>
      </p:graphicFrame>
      <p:sp>
        <p:nvSpPr>
          <p:cNvPr id="7" name="Content Placeholder 1"/>
          <p:cNvSpPr txBox="1">
            <a:spLocks/>
          </p:cNvSpPr>
          <p:nvPr/>
        </p:nvSpPr>
        <p:spPr>
          <a:xfrm>
            <a:off x="628650" y="4134028"/>
            <a:ext cx="7886700" cy="4986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200" dirty="0">
              <a:solidFill>
                <a:prstClr val="black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73206" y="4578824"/>
            <a:ext cx="569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No usar </a:t>
            </a:r>
            <a:r>
              <a:rPr lang="es-AR" dirty="0" err="1" smtClean="0"/>
              <a:t>Infliximab</a:t>
            </a:r>
            <a:r>
              <a:rPr lang="es-AR" dirty="0" smtClean="0"/>
              <a:t> en riesgo de perforación o sepsis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6844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HEPATOTOXICIDAD</a:t>
            </a:r>
            <a:endParaRPr lang="es-P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5922" y="1674019"/>
            <a:ext cx="3300279" cy="3263504"/>
          </a:xfrm>
        </p:spPr>
        <p:txBody>
          <a:bodyPr/>
          <a:lstStyle/>
          <a:p>
            <a:pPr marL="0" indent="0">
              <a:buNone/>
            </a:pPr>
            <a:r>
              <a:rPr lang="es-PE" sz="1650" b="1" dirty="0"/>
              <a:t>GENERALIDADES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PE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PE" sz="1500" dirty="0"/>
              <a:t>La mayoría de los casos es leve (hallazgo del laboratorio)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PE" sz="1500" dirty="0"/>
              <a:t>Incidencia:</a:t>
            </a:r>
          </a:p>
          <a:p>
            <a:pPr marL="301229" lvl="1" indent="-214313"/>
            <a:r>
              <a:rPr lang="es-PE" sz="1500" dirty="0" err="1"/>
              <a:t>Ipilimumab</a:t>
            </a:r>
            <a:r>
              <a:rPr lang="es-PE" sz="1500" dirty="0"/>
              <a:t>: 3 – 9 %</a:t>
            </a:r>
          </a:p>
          <a:p>
            <a:pPr marL="301229" lvl="1" indent="-214313"/>
            <a:r>
              <a:rPr lang="es-PE" sz="1500" dirty="0"/>
              <a:t>Anti -PD1: 0.7 – 1.8 %</a:t>
            </a:r>
          </a:p>
          <a:p>
            <a:pPr marL="301229" lvl="1" indent="-214313"/>
            <a:r>
              <a:rPr lang="es-PE" sz="1500" dirty="0"/>
              <a:t>IT combinada: 17 – 29 %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PE" sz="1500" dirty="0"/>
              <a:t>Generalmente, aparición temprana:  6° - 12° semana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P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002" r="35776"/>
          <a:stretch/>
        </p:blipFill>
        <p:spPr>
          <a:xfrm>
            <a:off x="6959601" y="273846"/>
            <a:ext cx="1555750" cy="1400174"/>
          </a:xfrm>
          <a:prstGeom prst="rect">
            <a:avLst/>
          </a:prstGeom>
          <a:effectLst>
            <a:softEdge rad="228600"/>
          </a:effectLst>
        </p:spPr>
      </p:pic>
      <p:cxnSp>
        <p:nvCxnSpPr>
          <p:cNvPr id="7" name="Conector recto 6"/>
          <p:cNvCxnSpPr/>
          <p:nvPr/>
        </p:nvCxnSpPr>
        <p:spPr>
          <a:xfrm>
            <a:off x="107157" y="1064419"/>
            <a:ext cx="6707981" cy="7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5016381" y="1674020"/>
            <a:ext cx="4572000" cy="28392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1650" b="1" dirty="0"/>
              <a:t>ALGORITMO DIAGNOSTICO</a:t>
            </a:r>
          </a:p>
          <a:p>
            <a:endParaRPr lang="es-AR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AR" sz="1350" dirty="0"/>
              <a:t>Laboratorio completo</a:t>
            </a:r>
          </a:p>
          <a:p>
            <a:pPr marL="301229" lvl="1" indent="-214313"/>
            <a:r>
              <a:rPr lang="es-AR" sz="1350" dirty="0"/>
              <a:t>Aumento aislado de transaminasas +/- bilirrubina </a:t>
            </a:r>
          </a:p>
          <a:p>
            <a:pPr marL="301229" lvl="1" indent="-214313"/>
            <a:r>
              <a:rPr lang="es-AR" sz="1350" dirty="0"/>
              <a:t>GGT, FAL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AR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AR" sz="1350" dirty="0"/>
              <a:t>Serología hepatitis virales</a:t>
            </a:r>
          </a:p>
          <a:p>
            <a:endParaRPr lang="es-AR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AR" sz="1350" dirty="0"/>
              <a:t>Imágenes: </a:t>
            </a:r>
          </a:p>
          <a:p>
            <a:pPr marL="301229" lvl="1" indent="-214313"/>
            <a:r>
              <a:rPr lang="es-AR" sz="1350" dirty="0"/>
              <a:t>Descartar progresión de enfermedad</a:t>
            </a:r>
          </a:p>
          <a:p>
            <a:pPr marL="301229" lvl="1" indent="-214313"/>
            <a:r>
              <a:rPr lang="es-AR" sz="1350" dirty="0"/>
              <a:t>Causa inflamatoria/infecciosa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AR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AR" sz="1350" dirty="0"/>
              <a:t>Descartar otras causas:</a:t>
            </a:r>
          </a:p>
        </p:txBody>
      </p:sp>
    </p:spTree>
    <p:extLst>
      <p:ext uri="{BB962C8B-B14F-4D97-AF65-F5344CB8AC3E}">
        <p14:creationId xmlns:p14="http://schemas.microsoft.com/office/powerpoint/2010/main" val="243599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0" y="273844"/>
            <a:ext cx="7886700" cy="238904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HEPATOTOXICIDAD – Algoritmo terapéutico</a:t>
            </a:r>
            <a:endParaRPr lang="es-AR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/>
          </p:nvPr>
        </p:nvGraphicFramePr>
        <p:xfrm>
          <a:off x="628651" y="690676"/>
          <a:ext cx="8208236" cy="33258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0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1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7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82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89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TOXICIDAD  HEPATICA</a:t>
                      </a:r>
                      <a:endParaRPr lang="en-US" sz="1100" b="1" baseline="30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solidFill>
                            <a:schemeClr val="tx1"/>
                          </a:solidFill>
                        </a:rPr>
                        <a:t>Si el </a:t>
                      </a:r>
                      <a:r>
                        <a:rPr lang="en-US" sz="800" b="1" i="1" dirty="0" err="1" smtClean="0">
                          <a:solidFill>
                            <a:schemeClr val="tx1"/>
                          </a:solidFill>
                        </a:rPr>
                        <a:t>tratamiento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es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IPI + NIVO, y se decide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retrasar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NIVO,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entonces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IPI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tambien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debería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ser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retrasado</a:t>
                      </a:r>
                      <a:endParaRPr lang="en-US" sz="8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000" b="0" baseline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000" b="0" baseline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000" b="0" baseline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801454455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7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Grado</a:t>
                      </a:r>
                      <a:r>
                        <a:rPr lang="en-US" sz="1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1</a:t>
                      </a:r>
                      <a:endParaRPr lang="en-US" sz="12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7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(AST</a:t>
                      </a:r>
                      <a:r>
                        <a:rPr lang="en-US" sz="7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o </a:t>
                      </a:r>
                      <a:r>
                        <a:rPr lang="en-US" sz="7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ALT &gt;1–3× </a:t>
                      </a: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VN  y/o BT </a:t>
                      </a:r>
                      <a:r>
                        <a:rPr lang="en-US" sz="7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&gt;1–1.5× </a:t>
                      </a: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VN)</a:t>
                      </a:r>
                      <a:endParaRPr lang="en-US" sz="7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Grado</a:t>
                      </a:r>
                      <a:r>
                        <a:rPr lang="en-US" sz="12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2</a:t>
                      </a:r>
                      <a:endParaRPr lang="en-US" sz="12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7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(AST </a:t>
                      </a: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o </a:t>
                      </a:r>
                      <a:r>
                        <a:rPr lang="en-US" sz="7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ALT &gt;3–5× </a:t>
                      </a: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VN o BT </a:t>
                      </a:r>
                      <a:r>
                        <a:rPr lang="en-US" sz="7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&gt;1.5–3× </a:t>
                      </a: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VN)</a:t>
                      </a:r>
                      <a:endParaRPr lang="en-US" sz="7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Grado</a:t>
                      </a:r>
                      <a:r>
                        <a:rPr lang="en-US" sz="1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3–4</a:t>
                      </a:r>
                      <a:endParaRPr lang="en-US" sz="12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7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(AST </a:t>
                      </a: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o </a:t>
                      </a:r>
                      <a:r>
                        <a:rPr lang="en-US" sz="7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ALT &gt;5× </a:t>
                      </a:r>
                      <a:r>
                        <a:rPr lang="en-US" sz="7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VN o BT &gt; 3× VN)</a:t>
                      </a:r>
                      <a:endParaRPr lang="en-US" sz="7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614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dirty="0" err="1"/>
                        <a:t>Nivolumab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smtClean="0"/>
                        <a:t>o</a:t>
                      </a:r>
                      <a:r>
                        <a:rPr lang="en-US" sz="1100" dirty="0"/>
                        <a:t/>
                      </a:r>
                      <a:br>
                        <a:rPr lang="en-US" sz="1100" dirty="0"/>
                      </a:br>
                      <a:r>
                        <a:rPr lang="en-US" sz="1100" dirty="0"/>
                        <a:t>nivolumab + ipilimumab</a:t>
                      </a:r>
                      <a:endParaRPr lang="en-US" sz="1100" b="1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/>
                        <a:t>Continuar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tratamiento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/>
                        <a:t>Retrasar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dosis</a:t>
                      </a:r>
                      <a:endParaRPr lang="en-US" sz="900" b="1" baseline="300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/>
                        <a:t>Discontinuar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permanentemente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44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dirty="0" err="1" smtClean="0"/>
                        <a:t>Monitoreo</a:t>
                      </a:r>
                      <a:endParaRPr lang="en-US" sz="1100" b="1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smtClean="0"/>
                        <a:t>HTG </a:t>
                      </a:r>
                      <a:r>
                        <a:rPr lang="en-US" sz="900" dirty="0" err="1" smtClean="0"/>
                        <a:t>previo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dosis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durante</a:t>
                      </a:r>
                      <a:r>
                        <a:rPr lang="en-US" sz="900" dirty="0" smtClean="0"/>
                        <a:t> el </a:t>
                      </a:r>
                      <a:r>
                        <a:rPr lang="en-US" sz="900" dirty="0" err="1" smtClean="0"/>
                        <a:t>tto</a:t>
                      </a:r>
                      <a:endParaRPr lang="en-US" sz="900" b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/>
                        <a:t>Monitorear</a:t>
                      </a:r>
                      <a:r>
                        <a:rPr lang="en-US" sz="900" dirty="0" smtClean="0"/>
                        <a:t> HTG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cada</a:t>
                      </a:r>
                      <a:r>
                        <a:rPr lang="en-US" sz="900" baseline="0" dirty="0" smtClean="0"/>
                        <a:t> 3 </a:t>
                      </a:r>
                      <a:r>
                        <a:rPr lang="en-US" sz="900" baseline="0" dirty="0" err="1" smtClean="0"/>
                        <a:t>días</a:t>
                      </a:r>
                      <a:endParaRPr lang="en-US" sz="900" b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/>
                        <a:t>Monitorear</a:t>
                      </a:r>
                      <a:r>
                        <a:rPr lang="en-US" sz="900" dirty="0" smtClean="0"/>
                        <a:t> HTG </a:t>
                      </a:r>
                      <a:r>
                        <a:rPr lang="en-US" sz="900" dirty="0" err="1" smtClean="0"/>
                        <a:t>cada</a:t>
                      </a:r>
                      <a:r>
                        <a:rPr lang="en-US" sz="900" dirty="0" smtClean="0"/>
                        <a:t> 1-2 </a:t>
                      </a:r>
                      <a:r>
                        <a:rPr lang="en-US" sz="900" dirty="0" err="1" smtClean="0"/>
                        <a:t>días</a:t>
                      </a:r>
                      <a:endParaRPr lang="en-US" sz="900" b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597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b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Consulta</a:t>
                      </a:r>
                      <a:endParaRPr lang="en-US" sz="1100" b="1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/>
                        <a:t>–</a:t>
                      </a:r>
                      <a:endParaRPr lang="en-US" sz="9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/>
                        <a:t>–</a:t>
                      </a:r>
                      <a:endParaRPr lang="en-US" sz="9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smtClean="0"/>
                        <a:t>IC </a:t>
                      </a:r>
                      <a:r>
                        <a:rPr lang="en-US" sz="900" dirty="0" err="1" smtClean="0"/>
                        <a:t>hepatología</a:t>
                      </a:r>
                      <a:endParaRPr lang="en-US" sz="9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225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Esteroides</a:t>
                      </a:r>
                      <a:endParaRPr lang="en-US" sz="1100" b="1" baseline="300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/>
                        <a:t>–</a:t>
                      </a:r>
                      <a:endParaRPr lang="en-US" sz="9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en-US" sz="900" baseline="0" dirty="0" err="1" smtClean="0"/>
                        <a:t>Metilprednisolona</a:t>
                      </a:r>
                      <a:r>
                        <a:rPr lang="en-US" sz="900" baseline="0" dirty="0" smtClean="0"/>
                        <a:t> 0.5–1 mg/kg/</a:t>
                      </a:r>
                      <a:r>
                        <a:rPr lang="en-US" sz="900" baseline="0" dirty="0" err="1" smtClean="0"/>
                        <a:t>día</a:t>
                      </a:r>
                      <a:r>
                        <a:rPr lang="en-US" sz="900" baseline="0" dirty="0" smtClean="0"/>
                        <a:t> o </a:t>
                      </a:r>
                      <a:r>
                        <a:rPr lang="en-US" sz="900" baseline="0" dirty="0" err="1" smtClean="0"/>
                        <a:t>equivalente</a:t>
                      </a:r>
                      <a:endParaRPr lang="en-US" sz="9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/>
                        <a:t>Metilprednisolona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dirty="0" smtClean="0"/>
                        <a:t>1</a:t>
                      </a:r>
                      <a:r>
                        <a:rPr lang="en-US" sz="900" baseline="0" dirty="0" smtClean="0"/>
                        <a:t>–2 mg/kg/</a:t>
                      </a:r>
                      <a:r>
                        <a:rPr lang="en-US" sz="900" baseline="0" dirty="0" err="1" smtClean="0"/>
                        <a:t>dia</a:t>
                      </a:r>
                      <a:r>
                        <a:rPr lang="en-US" sz="900" baseline="0" dirty="0" smtClean="0"/>
                        <a:t> o </a:t>
                      </a:r>
                      <a:r>
                        <a:rPr lang="en-US" sz="900" baseline="0" dirty="0" err="1" smtClean="0"/>
                        <a:t>equivalente</a:t>
                      </a:r>
                      <a:r>
                        <a:rPr lang="en-US" sz="900" baseline="0" dirty="0" smtClean="0"/>
                        <a:t>,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5546">
                <a:tc rowSpan="2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Seguimiento</a:t>
                      </a:r>
                      <a:endParaRPr lang="en-US" sz="1100" b="1" baseline="300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err="1" smtClean="0"/>
                        <a:t>Continuar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monitoreando</a:t>
                      </a:r>
                      <a:r>
                        <a:rPr lang="en-US" sz="900" baseline="0" dirty="0" smtClean="0"/>
                        <a:t> HTG</a:t>
                      </a:r>
                      <a:endParaRPr lang="en-US" sz="900" b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900" dirty="0" smtClean="0"/>
                        <a:t>Si </a:t>
                      </a:r>
                      <a:r>
                        <a:rPr lang="en-US" sz="900" dirty="0" err="1" smtClean="0"/>
                        <a:t>mejora</a:t>
                      </a:r>
                      <a:r>
                        <a:rPr lang="en-US" sz="900" dirty="0" smtClean="0"/>
                        <a:t> a </a:t>
                      </a:r>
                      <a:r>
                        <a:rPr lang="en-US" sz="900" dirty="0" err="1" smtClean="0"/>
                        <a:t>grado</a:t>
                      </a:r>
                      <a:r>
                        <a:rPr lang="en-US" sz="900" dirty="0" smtClean="0"/>
                        <a:t> 1 o baseline:</a:t>
                      </a:r>
                      <a:endParaRPr lang="en-US" sz="900" dirty="0"/>
                    </a:p>
                    <a:p>
                      <a:pPr marL="85725" indent="-85725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err="1" smtClean="0"/>
                        <a:t>Reiniciar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tratamiento</a:t>
                      </a:r>
                      <a:endParaRPr lang="en-US" sz="900" dirty="0"/>
                    </a:p>
                    <a:p>
                      <a:pPr marL="85725" indent="-85725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smtClean="0"/>
                        <a:t>Si GC </a:t>
                      </a:r>
                      <a:r>
                        <a:rPr lang="en-US" sz="900" dirty="0" err="1" smtClean="0"/>
                        <a:t>fueron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iniciados</a:t>
                      </a:r>
                      <a:r>
                        <a:rPr lang="en-US" sz="900" dirty="0" smtClean="0"/>
                        <a:t>, </a:t>
                      </a:r>
                      <a:r>
                        <a:rPr lang="en-US" sz="900" dirty="0" err="1" smtClean="0"/>
                        <a:t>hacer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descenso</a:t>
                      </a:r>
                      <a:r>
                        <a:rPr lang="en-US" sz="900" dirty="0" smtClean="0"/>
                        <a:t> en &gt; 1 </a:t>
                      </a:r>
                      <a:r>
                        <a:rPr lang="en-US" sz="900" dirty="0" err="1" smtClean="0"/>
                        <a:t>mes</a:t>
                      </a:r>
                      <a:r>
                        <a:rPr lang="en-US" sz="900" dirty="0" smtClean="0"/>
                        <a:t> antes de </a:t>
                      </a:r>
                      <a:r>
                        <a:rPr lang="en-US" sz="900" dirty="0" err="1" smtClean="0"/>
                        <a:t>reiniciar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tratamiento</a:t>
                      </a:r>
                      <a:endParaRPr lang="en-US" sz="900" baseline="0" dirty="0"/>
                    </a:p>
                    <a:p>
                      <a:pPr marL="85725" indent="-85725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9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Monitoreo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de HTG</a:t>
                      </a:r>
                      <a:endParaRPr lang="en-US" sz="900" b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smtClean="0"/>
                        <a:t>Si </a:t>
                      </a:r>
                      <a:r>
                        <a:rPr lang="en-US" sz="900" dirty="0" err="1" smtClean="0"/>
                        <a:t>mejora</a:t>
                      </a:r>
                      <a:r>
                        <a:rPr lang="en-US" sz="900" dirty="0" smtClean="0"/>
                        <a:t> a </a:t>
                      </a:r>
                      <a:r>
                        <a:rPr lang="en-US" sz="900" dirty="0" err="1" smtClean="0"/>
                        <a:t>grado</a:t>
                      </a:r>
                      <a:r>
                        <a:rPr lang="en-US" sz="900" dirty="0" smtClean="0"/>
                        <a:t> 2, </a:t>
                      </a:r>
                      <a:r>
                        <a:rPr lang="en-US" sz="900" dirty="0" err="1" smtClean="0"/>
                        <a:t>descenso</a:t>
                      </a:r>
                      <a:r>
                        <a:rPr lang="en-US" sz="900" dirty="0" smtClean="0"/>
                        <a:t> de corticoids en &gt; 1 </a:t>
                      </a:r>
                      <a:r>
                        <a:rPr lang="en-US" sz="900" dirty="0" err="1" smtClean="0"/>
                        <a:t>mes</a:t>
                      </a:r>
                      <a:endParaRPr lang="en-US" sz="900" b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833784"/>
                  </a:ext>
                </a:extLst>
              </a:tr>
              <a:tr h="374904">
                <a:tc v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000" b="1" baseline="3000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Si </a:t>
                      </a:r>
                      <a:r>
                        <a:rPr lang="en-US" sz="900" dirty="0" err="1" smtClean="0"/>
                        <a:t>síntomas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empeoran</a:t>
                      </a:r>
                      <a:r>
                        <a:rPr lang="en-US" sz="900" dirty="0" smtClean="0"/>
                        <a:t> o </a:t>
                      </a:r>
                      <a:r>
                        <a:rPr lang="en-US" sz="900" dirty="0" err="1" smtClean="0"/>
                        <a:t>persisten</a:t>
                      </a:r>
                      <a:r>
                        <a:rPr lang="en-US" sz="900" dirty="0" smtClean="0"/>
                        <a:t>, </a:t>
                      </a:r>
                      <a:r>
                        <a:rPr lang="en-US" sz="900" dirty="0" err="1" smtClean="0"/>
                        <a:t>tratarlo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como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grado</a:t>
                      </a:r>
                      <a:r>
                        <a:rPr lang="en-US" sz="900" dirty="0" smtClean="0"/>
                        <a:t> 2 o </a:t>
                      </a:r>
                      <a:r>
                        <a:rPr lang="en-US" sz="900" dirty="0" err="1" smtClean="0"/>
                        <a:t>grado</a:t>
                      </a:r>
                      <a:r>
                        <a:rPr lang="en-US" sz="900" dirty="0" smtClean="0"/>
                        <a:t> 3–4</a:t>
                      </a:r>
                      <a:endParaRPr lang="en-US" sz="900" b="0" dirty="0">
                        <a:solidFill>
                          <a:schemeClr val="bg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smtClean="0"/>
                        <a:t>Si </a:t>
                      </a:r>
                      <a:r>
                        <a:rPr lang="en-US" sz="900" dirty="0"/>
                        <a:t>AST/ALT &gt;5</a:t>
                      </a:r>
                      <a:r>
                        <a:rPr lang="en-US" sz="900" baseline="0" dirty="0"/>
                        <a:t>×</a:t>
                      </a:r>
                      <a:r>
                        <a:rPr lang="en-US" sz="900" dirty="0"/>
                        <a:t> and/or</a:t>
                      </a:r>
                      <a:r>
                        <a:rPr lang="en-US" sz="900" baseline="0" dirty="0"/>
                        <a:t> total bilirubin </a:t>
                      </a:r>
                      <a:r>
                        <a:rPr lang="en-US" sz="900" baseline="0" dirty="0" smtClean="0"/>
                        <a:t>&gt; 3 × VN, </a:t>
                      </a:r>
                      <a:r>
                        <a:rPr lang="en-US" sz="900" baseline="0" dirty="0" err="1" smtClean="0"/>
                        <a:t>tratar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como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grado</a:t>
                      </a:r>
                      <a:r>
                        <a:rPr lang="en-US" sz="900" kern="1200" baseline="0" dirty="0" smtClean="0"/>
                        <a:t> </a:t>
                      </a:r>
                      <a:r>
                        <a:rPr lang="en-US" sz="900" kern="1200" baseline="0" dirty="0"/>
                        <a:t>3–4</a:t>
                      </a:r>
                      <a:endParaRPr lang="en-US" sz="900" b="0" kern="1200" baseline="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900" dirty="0" smtClean="0"/>
                        <a:t>Si no </a:t>
                      </a:r>
                      <a:r>
                        <a:rPr lang="en-US" sz="900" dirty="0" err="1" smtClean="0"/>
                        <a:t>mejora</a:t>
                      </a:r>
                      <a:r>
                        <a:rPr lang="en-US" sz="900" dirty="0" smtClean="0"/>
                        <a:t> en 3 </a:t>
                      </a:r>
                      <a:r>
                        <a:rPr lang="en-US" sz="900" dirty="0" err="1" smtClean="0"/>
                        <a:t>días</a:t>
                      </a:r>
                      <a:r>
                        <a:rPr lang="en-US" sz="900" baseline="0" dirty="0" smtClean="0"/>
                        <a:t> o </a:t>
                      </a:r>
                      <a:r>
                        <a:rPr lang="en-US" sz="900" baseline="0" dirty="0" err="1" smtClean="0"/>
                        <a:t>empeora</a:t>
                      </a:r>
                      <a:r>
                        <a:rPr lang="en-US" sz="900" baseline="0" dirty="0" smtClean="0"/>
                        <a:t> o </a:t>
                      </a:r>
                      <a:r>
                        <a:rPr lang="en-US" sz="900" baseline="0" dirty="0" err="1" smtClean="0"/>
                        <a:t>recae</a:t>
                      </a:r>
                      <a:r>
                        <a:rPr lang="en-US" sz="900" dirty="0" smtClean="0"/>
                        <a:t>, </a:t>
                      </a:r>
                      <a:r>
                        <a:rPr lang="en-US" sz="900" dirty="0" err="1" smtClean="0"/>
                        <a:t>adicionar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medicación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inmunosupresora</a:t>
                      </a:r>
                      <a:r>
                        <a:rPr lang="en-US" sz="900" dirty="0" smtClean="0"/>
                        <a:t> no </a:t>
                      </a:r>
                      <a:r>
                        <a:rPr lang="en-US" sz="900" dirty="0" err="1" smtClean="0"/>
                        <a:t>esteroidea</a:t>
                      </a:r>
                      <a:endParaRPr lang="en-US" sz="9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273860"/>
                  </a:ext>
                </a:extLst>
              </a:tr>
            </a:tbl>
          </a:graphicData>
        </a:graphic>
      </p:graphicFrame>
      <p:sp>
        <p:nvSpPr>
          <p:cNvPr id="7" name="Content Placeholder 1"/>
          <p:cNvSpPr txBox="1">
            <a:spLocks/>
          </p:cNvSpPr>
          <p:nvPr/>
        </p:nvSpPr>
        <p:spPr>
          <a:xfrm>
            <a:off x="628650" y="4134028"/>
            <a:ext cx="7886700" cy="4986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/>
            <a:r>
              <a:rPr lang="es-PE" sz="1200" dirty="0">
                <a:solidFill>
                  <a:prstClr val="black"/>
                </a:solidFill>
              </a:rPr>
              <a:t>Micofenolato es de elección ante la falla de corticoides sistémicos</a:t>
            </a:r>
          </a:p>
          <a:p>
            <a:pPr marL="644129" lvl="2" indent="-214313"/>
            <a:r>
              <a:rPr lang="es-PE" sz="900" dirty="0">
                <a:solidFill>
                  <a:prstClr val="black"/>
                </a:solidFill>
              </a:rPr>
              <a:t>Dosis 0.5 – 1 gr cada 12 horas</a:t>
            </a:r>
          </a:p>
          <a:p>
            <a:pPr marL="214313" indent="-214313"/>
            <a:r>
              <a:rPr lang="es-PE" sz="1200" dirty="0">
                <a:solidFill>
                  <a:prstClr val="black"/>
                </a:solidFill>
              </a:rPr>
              <a:t>Ciclosporina, </a:t>
            </a:r>
            <a:r>
              <a:rPr lang="es-PE" sz="1200" dirty="0" err="1">
                <a:solidFill>
                  <a:prstClr val="black"/>
                </a:solidFill>
              </a:rPr>
              <a:t>azatioprima</a:t>
            </a:r>
            <a:r>
              <a:rPr lang="es-PE" sz="1200" dirty="0">
                <a:solidFill>
                  <a:prstClr val="black"/>
                </a:solidFill>
              </a:rPr>
              <a:t> y </a:t>
            </a:r>
            <a:r>
              <a:rPr lang="es-PE" sz="1200" dirty="0" err="1">
                <a:solidFill>
                  <a:prstClr val="black"/>
                </a:solidFill>
              </a:rPr>
              <a:t>tacrolimus</a:t>
            </a:r>
            <a:r>
              <a:rPr lang="es-PE" sz="1200" dirty="0">
                <a:solidFill>
                  <a:prstClr val="black"/>
                </a:solidFill>
              </a:rPr>
              <a:t>  también pueden ser utilizadas</a:t>
            </a:r>
          </a:p>
          <a:p>
            <a:pPr marL="214313" indent="-214313"/>
            <a:r>
              <a:rPr lang="es-PE" sz="1200" dirty="0">
                <a:solidFill>
                  <a:prstClr val="black"/>
                </a:solidFill>
              </a:rPr>
              <a:t>NO USAR INFLIXIMAB, aumenta la toxicidad hepática</a:t>
            </a:r>
          </a:p>
        </p:txBody>
      </p:sp>
    </p:spTree>
    <p:extLst>
      <p:ext uri="{BB962C8B-B14F-4D97-AF65-F5344CB8AC3E}">
        <p14:creationId xmlns:p14="http://schemas.microsoft.com/office/powerpoint/2010/main" val="91606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27050"/>
            <a:ext cx="8229600" cy="403452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s-PE" sz="4200" b="1" dirty="0">
                <a:solidFill>
                  <a:srgbClr val="FF0000"/>
                </a:solidFill>
              </a:rPr>
              <a:t>Paciente EA</a:t>
            </a:r>
          </a:p>
          <a:p>
            <a:endParaRPr lang="es-PE" sz="1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PE" sz="3500" dirty="0" smtClean="0"/>
              <a:t>42 años, Masculino</a:t>
            </a:r>
          </a:p>
          <a:p>
            <a:pPr marL="0" indent="0">
              <a:buNone/>
            </a:pPr>
            <a:endParaRPr lang="es-PE" sz="3500" dirty="0"/>
          </a:p>
          <a:p>
            <a:pPr marL="0" indent="0">
              <a:buNone/>
            </a:pPr>
            <a:r>
              <a:rPr lang="es-PE" sz="3500" dirty="0" smtClean="0"/>
              <a:t>Diagnóstico en febrero 2019, metástasis cerebrales como debut de melanoma cutáneo.</a:t>
            </a:r>
          </a:p>
          <a:p>
            <a:pPr marL="0" indent="0">
              <a:buNone/>
            </a:pPr>
            <a:r>
              <a:rPr lang="es-PE" sz="3500" dirty="0" smtClean="0"/>
              <a:t>Resección de la lesión cerebral. AP: metástasis de melanoma</a:t>
            </a:r>
          </a:p>
          <a:p>
            <a:pPr marL="0" indent="0">
              <a:buNone/>
            </a:pPr>
            <a:r>
              <a:rPr lang="es-PE" sz="3500" dirty="0" smtClean="0"/>
              <a:t>Búsqueda del primario: planta de pie derecho. Resección</a:t>
            </a:r>
          </a:p>
          <a:p>
            <a:pPr marL="0" indent="0">
              <a:buNone/>
            </a:pPr>
            <a:endParaRPr lang="es-PE" sz="3500" dirty="0"/>
          </a:p>
          <a:p>
            <a:pPr marL="0" indent="0">
              <a:buNone/>
            </a:pPr>
            <a:r>
              <a:rPr lang="es-PE" sz="3500" dirty="0" smtClean="0"/>
              <a:t>PET/TC: metástasis pulmonares múltiples y ganglionares.</a:t>
            </a:r>
          </a:p>
          <a:p>
            <a:pPr marL="0" indent="0">
              <a:buNone/>
            </a:pPr>
            <a:r>
              <a:rPr lang="es-PE" sz="3500" dirty="0" smtClean="0"/>
              <a:t>RMN cerebro: metástasis cerebrales remanentes 2 menores a 1.5 cm</a:t>
            </a:r>
          </a:p>
          <a:p>
            <a:pPr marL="0" indent="0">
              <a:buNone/>
            </a:pPr>
            <a:r>
              <a:rPr lang="es-PE" sz="3500" dirty="0" smtClean="0"/>
              <a:t> ( no evidenciadas con los estudios previos)</a:t>
            </a:r>
          </a:p>
          <a:p>
            <a:pPr marL="0" indent="0">
              <a:buNone/>
            </a:pPr>
            <a:r>
              <a:rPr lang="es-PE" sz="3500" dirty="0" smtClean="0"/>
              <a:t>BRAF no mutado, LDH elevada</a:t>
            </a:r>
          </a:p>
          <a:p>
            <a:pPr marL="0" indent="0">
              <a:buNone/>
            </a:pPr>
            <a:r>
              <a:rPr lang="es-PE" sz="3500" dirty="0" smtClean="0"/>
              <a:t>Clínicamente: PS1. Sin signos y síntomas neurológicos</a:t>
            </a:r>
          </a:p>
          <a:p>
            <a:pPr marL="0" indent="0">
              <a:buNone/>
            </a:pPr>
            <a:r>
              <a:rPr lang="es-PE" sz="3500" dirty="0" smtClean="0"/>
              <a:t>En descenso de corticoides</a:t>
            </a:r>
          </a:p>
          <a:p>
            <a:pPr marL="0" indent="0">
              <a:buNone/>
            </a:pPr>
            <a:endParaRPr lang="es-PE" sz="3500" dirty="0"/>
          </a:p>
          <a:p>
            <a:pPr marL="0" indent="0">
              <a:buNone/>
            </a:pPr>
            <a:r>
              <a:rPr lang="es-PE" sz="3500" dirty="0" smtClean="0"/>
              <a:t>Se indicó inmunoterapia combinada ( IPI + </a:t>
            </a:r>
            <a:r>
              <a:rPr lang="es-PE" sz="3500" dirty="0" err="1" smtClean="0"/>
              <a:t>Nivo</a:t>
            </a:r>
            <a:r>
              <a:rPr lang="es-PE" sz="3500" dirty="0" smtClean="0"/>
              <a:t>)</a:t>
            </a:r>
            <a:endParaRPr lang="es-PE" sz="35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 smtClean="0"/>
              <a:t>Caso Clínico  - HEPATITIS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0845" t="35857" r="33516" b="5185"/>
          <a:stretch/>
        </p:blipFill>
        <p:spPr>
          <a:xfrm>
            <a:off x="6915822" y="1961311"/>
            <a:ext cx="2073901" cy="12941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32157" t="28714" r="32894" b="10679"/>
          <a:stretch/>
        </p:blipFill>
        <p:spPr>
          <a:xfrm>
            <a:off x="6915824" y="3308227"/>
            <a:ext cx="2073900" cy="13566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35595" t="45377" r="38140" b="12143"/>
          <a:stretch/>
        </p:blipFill>
        <p:spPr>
          <a:xfrm>
            <a:off x="6915823" y="621453"/>
            <a:ext cx="2073900" cy="12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575543"/>
          </a:xfrm>
        </p:spPr>
        <p:txBody>
          <a:bodyPr/>
          <a:lstStyle/>
          <a:p>
            <a:r>
              <a:rPr lang="es-AR" dirty="0" smtClean="0"/>
              <a:t>PACIENTE EA</a:t>
            </a:r>
          </a:p>
          <a:p>
            <a:endParaRPr lang="es-AR" dirty="0"/>
          </a:p>
          <a:p>
            <a:endParaRPr lang="es-AR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Caso Clínico  - HEPATITIS</a:t>
            </a:r>
            <a:endParaRPr lang="es-AR" dirty="0"/>
          </a:p>
        </p:txBody>
      </p:sp>
      <p:sp>
        <p:nvSpPr>
          <p:cNvPr id="5" name="Flecha derecha 4"/>
          <p:cNvSpPr/>
          <p:nvPr/>
        </p:nvSpPr>
        <p:spPr>
          <a:xfrm>
            <a:off x="457200" y="2214563"/>
            <a:ext cx="8229600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6" name="Rectángulo 5"/>
          <p:cNvSpPr/>
          <p:nvPr/>
        </p:nvSpPr>
        <p:spPr>
          <a:xfrm>
            <a:off x="457200" y="1775694"/>
            <a:ext cx="1121569" cy="4388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350" dirty="0"/>
              <a:t>Dosis 1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342435" y="1775694"/>
            <a:ext cx="971550" cy="4388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350" dirty="0"/>
              <a:t>Dosis 2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077652" y="1779737"/>
            <a:ext cx="950119" cy="4388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350" dirty="0"/>
              <a:t>Dosis 3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774653" y="2714710"/>
            <a:ext cx="1704885" cy="900246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050" dirty="0"/>
              <a:t>Hallazgo Laboratorio</a:t>
            </a:r>
          </a:p>
          <a:p>
            <a:pPr algn="ctr"/>
            <a:endParaRPr lang="es-AR" sz="1050" dirty="0"/>
          </a:p>
          <a:p>
            <a:pPr algn="ctr"/>
            <a:r>
              <a:rPr lang="es-AR" sz="1050" dirty="0"/>
              <a:t>TGO 374</a:t>
            </a:r>
          </a:p>
          <a:p>
            <a:pPr algn="ctr"/>
            <a:r>
              <a:rPr lang="es-AR" sz="1050" dirty="0"/>
              <a:t>TGP 742</a:t>
            </a:r>
          </a:p>
          <a:p>
            <a:pPr algn="ctr"/>
            <a:r>
              <a:rPr lang="es-AR" sz="1050" dirty="0"/>
              <a:t>BT normal</a:t>
            </a: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6531425" y="2402982"/>
            <a:ext cx="1" cy="264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5518280" y="3834288"/>
            <a:ext cx="32432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350" dirty="0"/>
              <a:t>Inició </a:t>
            </a:r>
            <a:r>
              <a:rPr lang="es-AR" sz="1350" dirty="0" err="1"/>
              <a:t>deltisona</a:t>
            </a:r>
            <a:r>
              <a:rPr lang="es-AR" sz="1350" dirty="0"/>
              <a:t> B 80 mg día</a:t>
            </a:r>
          </a:p>
          <a:p>
            <a:r>
              <a:rPr lang="es-AR" sz="1350" dirty="0"/>
              <a:t>Control de laboratorio inicial a 48 </a:t>
            </a:r>
            <a:r>
              <a:rPr lang="es-AR" sz="1350" dirty="0" err="1"/>
              <a:t>hs</a:t>
            </a:r>
            <a:endParaRPr lang="es-AR" sz="1350" dirty="0"/>
          </a:p>
        </p:txBody>
      </p:sp>
      <p:sp>
        <p:nvSpPr>
          <p:cNvPr id="9" name="Rectángulo 8"/>
          <p:cNvSpPr/>
          <p:nvPr/>
        </p:nvSpPr>
        <p:spPr>
          <a:xfrm>
            <a:off x="6076061" y="1775694"/>
            <a:ext cx="910728" cy="4388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350" dirty="0"/>
              <a:t>Dosis 4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150970" y="1406505"/>
            <a:ext cx="6639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72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9628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4" grpId="0"/>
      <p:bldP spid="9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880281"/>
            <a:ext cx="8229600" cy="4416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b="1" u="sng" dirty="0"/>
              <a:t>Curva de valores de laboratorio</a:t>
            </a:r>
          </a:p>
          <a:p>
            <a:endParaRPr lang="es-AR" dirty="0"/>
          </a:p>
          <a:p>
            <a:endParaRPr lang="es-AR" dirty="0" smtClean="0"/>
          </a:p>
          <a:p>
            <a:endParaRPr lang="es-AR" dirty="0"/>
          </a:p>
          <a:p>
            <a:endParaRPr lang="es-AR" dirty="0" smtClean="0"/>
          </a:p>
          <a:p>
            <a:endParaRPr lang="es-AR" dirty="0"/>
          </a:p>
          <a:p>
            <a:pPr marL="0" indent="0">
              <a:buNone/>
            </a:pPr>
            <a:r>
              <a:rPr lang="es-AR" sz="1350" b="1" u="sng" dirty="0" smtClean="0"/>
              <a:t>Imágenes </a:t>
            </a:r>
            <a:r>
              <a:rPr lang="es-AR" sz="1350" b="1" u="sng" dirty="0"/>
              <a:t>de valoración de respuesta:</a:t>
            </a:r>
          </a:p>
          <a:p>
            <a:endParaRPr lang="es-AR" dirty="0"/>
          </a:p>
          <a:p>
            <a:pPr marL="257175" indent="-257175">
              <a:buFont typeface="+mj-lt"/>
              <a:buAutoNum type="arabicPeriod"/>
            </a:pPr>
            <a:r>
              <a:rPr lang="es-AR" sz="1400" dirty="0" smtClean="0"/>
              <a:t>RMN cerebro: sin evidencia de lesiones cerebrales</a:t>
            </a:r>
          </a:p>
          <a:p>
            <a:pPr marL="257175" indent="-257175">
              <a:buFont typeface="+mj-lt"/>
              <a:buAutoNum type="arabicPeriod"/>
            </a:pPr>
            <a:r>
              <a:rPr lang="es-AR" sz="1400" dirty="0" smtClean="0"/>
              <a:t>PET TC (10/6/19): </a:t>
            </a:r>
          </a:p>
          <a:p>
            <a:pPr marL="0" indent="0">
              <a:buNone/>
            </a:pPr>
            <a:r>
              <a:rPr lang="es-AR" sz="1400" dirty="0" smtClean="0"/>
              <a:t>Marcada reducción de tamaño y actividad de lesiones pulmonares </a:t>
            </a:r>
          </a:p>
          <a:p>
            <a:endParaRPr lang="es-AR" dirty="0"/>
          </a:p>
          <a:p>
            <a:endParaRPr lang="es-AR" dirty="0" smtClean="0"/>
          </a:p>
          <a:p>
            <a:endParaRPr lang="es-AR" dirty="0"/>
          </a:p>
          <a:p>
            <a:endParaRPr lang="es-AR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375586"/>
            <a:ext cx="7510182" cy="249299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Caso clínico  - HEPATITIS</a:t>
            </a:r>
            <a:endParaRPr lang="es-AR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300395"/>
              </p:ext>
            </p:extLst>
          </p:nvPr>
        </p:nvGraphicFramePr>
        <p:xfrm>
          <a:off x="658735" y="1278295"/>
          <a:ext cx="767341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6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66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08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1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20/5/19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22/05/19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27/05/19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30/5/19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4/6/19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11/6/19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TGO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374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237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53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37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50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50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TGP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742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758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307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184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140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119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BT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1.1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0.93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0.68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1.08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1.09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000" dirty="0" smtClean="0"/>
                        <a:t>0.83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7" name="Conector recto de flecha 6"/>
          <p:cNvCxnSpPr/>
          <p:nvPr/>
        </p:nvCxnSpPr>
        <p:spPr>
          <a:xfrm>
            <a:off x="1493377" y="2578370"/>
            <a:ext cx="23650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3858426" y="2571549"/>
            <a:ext cx="337772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7351520" y="2571546"/>
            <a:ext cx="97422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2362797" y="2670685"/>
            <a:ext cx="381836" cy="30008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AR" sz="1350" dirty="0"/>
              <a:t>G3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413901" y="2644419"/>
            <a:ext cx="493980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350" dirty="0"/>
              <a:t>G2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7695503" y="2670685"/>
            <a:ext cx="441229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350" dirty="0"/>
              <a:t>G1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40100" t="4546" r="10931" b="4453"/>
          <a:stretch/>
        </p:blipFill>
        <p:spPr>
          <a:xfrm>
            <a:off x="7236152" y="3193730"/>
            <a:ext cx="1727741" cy="121112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/>
          <a:srcRect l="35473" t="25490" r="34068" b="28069"/>
          <a:stretch/>
        </p:blipFill>
        <p:spPr>
          <a:xfrm>
            <a:off x="5105715" y="3199897"/>
            <a:ext cx="1904611" cy="120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9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5006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AR" sz="1800" dirty="0" smtClean="0"/>
              <a:t>Estudios de evaluación de respuesta demuestran RC cerebral y RP pulmonar</a:t>
            </a:r>
          </a:p>
          <a:p>
            <a:endParaRPr lang="es-AR" sz="1800" dirty="0"/>
          </a:p>
          <a:p>
            <a:endParaRPr lang="es-AR" sz="1800" dirty="0" smtClean="0"/>
          </a:p>
          <a:p>
            <a:pPr marL="0" indent="0">
              <a:buNone/>
            </a:pPr>
            <a:r>
              <a:rPr lang="es-AR" sz="1800" b="1" dirty="0" smtClean="0"/>
              <a:t>	</a:t>
            </a:r>
            <a:r>
              <a:rPr lang="es-AR" sz="1800" b="1" dirty="0" smtClean="0">
                <a:solidFill>
                  <a:schemeClr val="accent1">
                    <a:lumMod val="75000"/>
                  </a:schemeClr>
                </a:solidFill>
              </a:rPr>
              <a:t>Como </a:t>
            </a:r>
            <a:r>
              <a:rPr lang="es-AR" sz="1800" b="1" dirty="0">
                <a:solidFill>
                  <a:schemeClr val="accent1">
                    <a:lumMod val="75000"/>
                  </a:schemeClr>
                </a:solidFill>
              </a:rPr>
              <a:t>Continuar ?</a:t>
            </a:r>
          </a:p>
          <a:p>
            <a:endParaRPr lang="es-AR" sz="1800" dirty="0"/>
          </a:p>
          <a:p>
            <a:pPr marL="600075" lvl="1" indent="-257175">
              <a:buFont typeface="+mj-lt"/>
              <a:buAutoNum type="arabicPeriod"/>
            </a:pPr>
            <a:r>
              <a:rPr lang="es-AR" sz="1500" dirty="0" smtClean="0"/>
              <a:t>Suspende tratamiento</a:t>
            </a:r>
          </a:p>
          <a:p>
            <a:pPr marL="600075" lvl="1" indent="-257175">
              <a:buFont typeface="+mj-lt"/>
              <a:buAutoNum type="arabicPeriod"/>
            </a:pPr>
            <a:r>
              <a:rPr lang="es-AR" sz="1500" dirty="0" smtClean="0"/>
              <a:t>Continua igual esquema</a:t>
            </a:r>
          </a:p>
          <a:p>
            <a:pPr marL="600075" lvl="1" indent="-257175">
              <a:buFont typeface="+mj-lt"/>
              <a:buAutoNum type="arabicPeriod"/>
            </a:pPr>
            <a:r>
              <a:rPr lang="es-AR" sz="1500" dirty="0" smtClean="0"/>
              <a:t>Inicia la fase de mantenimiento con </a:t>
            </a:r>
            <a:r>
              <a:rPr lang="es-AR" sz="1500" dirty="0" err="1" smtClean="0"/>
              <a:t>Nivolumab</a:t>
            </a:r>
            <a:endParaRPr lang="es-AR" sz="1500" dirty="0" smtClean="0"/>
          </a:p>
          <a:p>
            <a:pPr marL="600075" lvl="1" indent="-257175">
              <a:buFont typeface="+mj-lt"/>
              <a:buAutoNum type="arabicPeriod"/>
            </a:pPr>
            <a:r>
              <a:rPr lang="es-AR" sz="1500" dirty="0" smtClean="0"/>
              <a:t>Suspende inmunoterapia y rota a otro tratamiento</a:t>
            </a:r>
            <a:endParaRPr lang="es-AR" sz="15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417638"/>
            <a:ext cx="7510182" cy="249299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Caso clínico  - HEPATITIS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9158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575543"/>
          </a:xfrm>
        </p:spPr>
        <p:txBody>
          <a:bodyPr/>
          <a:lstStyle/>
          <a:p>
            <a:r>
              <a:rPr lang="es-AR" dirty="0" smtClean="0"/>
              <a:t>PACIENTE EA</a:t>
            </a:r>
          </a:p>
          <a:p>
            <a:endParaRPr lang="es-AR" dirty="0"/>
          </a:p>
          <a:p>
            <a:endParaRPr lang="es-AR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Caso Clínico  - HEPATITIS</a:t>
            </a:r>
            <a:endParaRPr lang="es-AR" dirty="0"/>
          </a:p>
        </p:txBody>
      </p:sp>
      <p:sp>
        <p:nvSpPr>
          <p:cNvPr id="5" name="Flecha derecha 4"/>
          <p:cNvSpPr/>
          <p:nvPr/>
        </p:nvSpPr>
        <p:spPr>
          <a:xfrm>
            <a:off x="457200" y="2214563"/>
            <a:ext cx="8229600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6" name="Rectángulo 5"/>
          <p:cNvSpPr/>
          <p:nvPr/>
        </p:nvSpPr>
        <p:spPr>
          <a:xfrm>
            <a:off x="457200" y="1775694"/>
            <a:ext cx="1121569" cy="4388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350" dirty="0"/>
              <a:t>Dosis 1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342435" y="1775694"/>
            <a:ext cx="971550" cy="4388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350" dirty="0"/>
              <a:t>Dosis 2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077652" y="1779737"/>
            <a:ext cx="950119" cy="4388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350" dirty="0"/>
              <a:t>Dosis 3</a:t>
            </a:r>
          </a:p>
        </p:txBody>
      </p:sp>
      <p:sp>
        <p:nvSpPr>
          <p:cNvPr id="9" name="Rectángulo 8"/>
          <p:cNvSpPr/>
          <p:nvPr/>
        </p:nvSpPr>
        <p:spPr>
          <a:xfrm rot="10800000" flipH="1" flipV="1">
            <a:off x="6863715" y="1775693"/>
            <a:ext cx="880111" cy="4045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350" dirty="0"/>
              <a:t>Dosis 4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999071" y="2917750"/>
            <a:ext cx="1193006" cy="507831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350" dirty="0"/>
              <a:t>Hepatitis grado 3</a:t>
            </a: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4595574" y="2617713"/>
            <a:ext cx="1" cy="264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7050853" y="1306494"/>
            <a:ext cx="505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72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Flecha derecha 10"/>
          <p:cNvSpPr/>
          <p:nvPr/>
        </p:nvSpPr>
        <p:spPr>
          <a:xfrm>
            <a:off x="4595574" y="3550444"/>
            <a:ext cx="3276839" cy="2000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4" name="CuadroTexto 13"/>
          <p:cNvSpPr txBox="1"/>
          <p:nvPr/>
        </p:nvSpPr>
        <p:spPr>
          <a:xfrm>
            <a:off x="4886325" y="3864769"/>
            <a:ext cx="2728913" cy="7155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AR" sz="1350" b="1" u="sng" dirty="0"/>
              <a:t>Corticoides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AR" sz="1350" dirty="0"/>
              <a:t>Buena </a:t>
            </a:r>
            <a:r>
              <a:rPr lang="es-AR" sz="1350" dirty="0" err="1"/>
              <a:t>rta</a:t>
            </a:r>
            <a:r>
              <a:rPr lang="es-AR" sz="1350" dirty="0"/>
              <a:t> al tratamiento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AR" sz="1350" dirty="0"/>
              <a:t>Descenso </a:t>
            </a:r>
            <a:r>
              <a:rPr lang="es-AR" sz="1350" dirty="0" smtClean="0"/>
              <a:t>en 5 semanas</a:t>
            </a:r>
            <a:endParaRPr lang="es-AR" sz="1350" dirty="0"/>
          </a:p>
        </p:txBody>
      </p:sp>
      <p:sp>
        <p:nvSpPr>
          <p:cNvPr id="16" name="Rectángulo redondeado 15"/>
          <p:cNvSpPr/>
          <p:nvPr/>
        </p:nvSpPr>
        <p:spPr>
          <a:xfrm>
            <a:off x="8158163" y="2856557"/>
            <a:ext cx="800100" cy="4429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350" dirty="0" err="1"/>
              <a:t>Nivo</a:t>
            </a:r>
            <a:endParaRPr lang="es-AR" sz="135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821976" y="4669062"/>
            <a:ext cx="5041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REINICIO TRATAMIENTO CON MONOTERAPIA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996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1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53720"/>
            <a:ext cx="8229600" cy="600195"/>
          </a:xfrm>
        </p:spPr>
        <p:txBody>
          <a:bodyPr/>
          <a:lstStyle/>
          <a:p>
            <a:pPr algn="ctr"/>
            <a:r>
              <a:rPr lang="es-AR" dirty="0" smtClean="0"/>
              <a:t>TOXICIDAD PULMONAR</a:t>
            </a:r>
            <a:br>
              <a:rPr lang="es-AR" dirty="0" smtClean="0"/>
            </a:b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8167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8684" y="2741044"/>
            <a:ext cx="7663070" cy="864876"/>
          </a:xfrm>
          <a:prstGeom prst="rect">
            <a:avLst/>
          </a:prstGeom>
        </p:spPr>
        <p:txBody>
          <a:bodyPr/>
          <a:lstStyle/>
          <a:p>
            <a:r>
              <a:rPr lang="es-ES" sz="3200" dirty="0" smtClean="0"/>
              <a:t>Eventos Adversos Gastrointestinales, pulmonares y renales</a:t>
            </a:r>
            <a:endParaRPr lang="es-ES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518684" y="3964832"/>
            <a:ext cx="7260155" cy="717825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es-ES" sz="1800" dirty="0" smtClean="0"/>
              <a:t>Dra. </a:t>
            </a:r>
            <a:r>
              <a:rPr lang="es-ES" sz="1800" dirty="0" err="1" smtClean="0"/>
              <a:t>Yanina</a:t>
            </a:r>
            <a:r>
              <a:rPr lang="es-ES" sz="1800" dirty="0" smtClean="0"/>
              <a:t> </a:t>
            </a:r>
            <a:r>
              <a:rPr lang="es-ES" sz="1800" dirty="0" err="1" smtClean="0"/>
              <a:t>Pflüger</a:t>
            </a:r>
            <a:endParaRPr lang="es-ES" sz="1800" dirty="0" smtClean="0"/>
          </a:p>
          <a:p>
            <a:pPr marL="0" indent="0" algn="r">
              <a:buNone/>
            </a:pPr>
            <a:r>
              <a:rPr lang="es-ES" sz="1800" dirty="0" smtClean="0"/>
              <a:t>Instituto Alexander Fleming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9270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TOXICIDAD PULMONAR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Poco frecuente</a:t>
            </a:r>
          </a:p>
          <a:p>
            <a:r>
              <a:rPr lang="es-AR" dirty="0" smtClean="0"/>
              <a:t>Pero puede ser letal</a:t>
            </a:r>
          </a:p>
          <a:p>
            <a:r>
              <a:rPr lang="es-AR" dirty="0" smtClean="0"/>
              <a:t>Más frecuente en pacientes  que realizan IT combinada</a:t>
            </a:r>
          </a:p>
          <a:p>
            <a:r>
              <a:rPr lang="es-AR" dirty="0" smtClean="0"/>
              <a:t>Mas precoz también en la combinación</a:t>
            </a:r>
          </a:p>
          <a:p>
            <a:endParaRPr lang="es-AR" dirty="0"/>
          </a:p>
          <a:p>
            <a:r>
              <a:rPr lang="es-AR" dirty="0" smtClean="0"/>
              <a:t>Factores predisponentes</a:t>
            </a:r>
          </a:p>
          <a:p>
            <a:pPr lvl="1"/>
            <a:r>
              <a:rPr lang="es-AR" sz="1600" dirty="0" smtClean="0"/>
              <a:t>RT pulmonar/mediastino</a:t>
            </a:r>
          </a:p>
          <a:p>
            <a:pPr lvl="1"/>
            <a:r>
              <a:rPr lang="es-AR" sz="1600" dirty="0" smtClean="0"/>
              <a:t>Enfermedad </a:t>
            </a:r>
            <a:r>
              <a:rPr lang="es-AR" sz="1600" dirty="0" err="1" smtClean="0"/>
              <a:t>insterticial</a:t>
            </a:r>
            <a:r>
              <a:rPr lang="es-AR" sz="1600" dirty="0" smtClean="0"/>
              <a:t> pulmonar</a:t>
            </a:r>
            <a:endParaRPr lang="es-AR" sz="1600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2683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sz="2400" dirty="0" smtClean="0"/>
              <a:t>SINTOMAS</a:t>
            </a:r>
          </a:p>
          <a:p>
            <a:endParaRPr lang="es-AR" sz="2400" dirty="0" smtClean="0"/>
          </a:p>
          <a:p>
            <a:pPr lvl="1"/>
            <a:r>
              <a:rPr lang="es-AR" sz="2000" dirty="0" smtClean="0"/>
              <a:t>Tos seca</a:t>
            </a:r>
          </a:p>
          <a:p>
            <a:pPr lvl="1"/>
            <a:r>
              <a:rPr lang="es-AR" sz="2000" dirty="0" smtClean="0"/>
              <a:t>Disnea </a:t>
            </a:r>
          </a:p>
          <a:p>
            <a:pPr lvl="1"/>
            <a:r>
              <a:rPr lang="es-AR" sz="2000" dirty="0" smtClean="0"/>
              <a:t>Alteración de perfusión periférica</a:t>
            </a:r>
            <a:endParaRPr lang="es-AR" sz="2000" dirty="0"/>
          </a:p>
        </p:txBody>
      </p:sp>
      <p:sp>
        <p:nvSpPr>
          <p:cNvPr id="9" name="Marcador de contenido 8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s-AR" sz="2400" dirty="0" smtClean="0"/>
              <a:t>DIAGNOSTICO</a:t>
            </a:r>
          </a:p>
          <a:p>
            <a:endParaRPr lang="es-AR" sz="2400" dirty="0" smtClean="0"/>
          </a:p>
          <a:p>
            <a:pPr lvl="1"/>
            <a:r>
              <a:rPr lang="es-AR" sz="2000" dirty="0" smtClean="0"/>
              <a:t>Saturación O2</a:t>
            </a:r>
          </a:p>
          <a:p>
            <a:pPr lvl="1"/>
            <a:r>
              <a:rPr lang="es-AR" sz="2000" dirty="0" smtClean="0"/>
              <a:t>Test de caminata 6´</a:t>
            </a:r>
          </a:p>
          <a:p>
            <a:pPr lvl="1"/>
            <a:r>
              <a:rPr lang="es-AR" sz="2000" dirty="0" err="1" smtClean="0"/>
              <a:t>Espirometría</a:t>
            </a:r>
            <a:endParaRPr lang="es-AR" sz="2000" dirty="0" smtClean="0"/>
          </a:p>
          <a:p>
            <a:pPr lvl="1"/>
            <a:r>
              <a:rPr lang="es-AR" sz="2000" dirty="0" smtClean="0"/>
              <a:t>DLCO</a:t>
            </a:r>
          </a:p>
          <a:p>
            <a:pPr lvl="1"/>
            <a:r>
              <a:rPr lang="es-AR" sz="2000" dirty="0" err="1" smtClean="0"/>
              <a:t>Rx</a:t>
            </a:r>
            <a:r>
              <a:rPr lang="es-AR" sz="2000" dirty="0" smtClean="0"/>
              <a:t> Tórax</a:t>
            </a:r>
          </a:p>
          <a:p>
            <a:pPr lvl="1"/>
            <a:r>
              <a:rPr lang="es-AR" sz="2000" dirty="0" smtClean="0"/>
              <a:t>TAC Tórax</a:t>
            </a:r>
          </a:p>
        </p:txBody>
      </p:sp>
    </p:spTree>
    <p:extLst>
      <p:ext uri="{BB962C8B-B14F-4D97-AF65-F5344CB8AC3E}">
        <p14:creationId xmlns:p14="http://schemas.microsoft.com/office/powerpoint/2010/main" val="1308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477" t="42537" r="36120" b="-205"/>
          <a:stretch/>
        </p:blipFill>
        <p:spPr>
          <a:xfrm>
            <a:off x="702091" y="502210"/>
            <a:ext cx="7739817" cy="430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4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NEUMONITIS – Algoritmo terapéutico</a:t>
            </a:r>
            <a:endParaRPr lang="es-AR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2921608"/>
              </p:ext>
            </p:extLst>
          </p:nvPr>
        </p:nvGraphicFramePr>
        <p:xfrm>
          <a:off x="397379" y="1197691"/>
          <a:ext cx="8370607" cy="3739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6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1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1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6922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TOXICIDAD PULMONAR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baseline="30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solidFill>
                            <a:schemeClr val="tx1"/>
                          </a:solidFill>
                        </a:rPr>
                        <a:t>Si el </a:t>
                      </a:r>
                      <a:r>
                        <a:rPr lang="en-US" sz="800" b="1" i="1" dirty="0" err="1" smtClean="0">
                          <a:solidFill>
                            <a:schemeClr val="tx1"/>
                          </a:solidFill>
                        </a:rPr>
                        <a:t>tratamiento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es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IPI + NIVO, y se decide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retrasar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NIVO,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entonces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IPI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tambien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debería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ser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retrasado</a:t>
                      </a:r>
                      <a:endParaRPr lang="en-US" sz="800" b="1" i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800" b="1" baseline="30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34290" marR="34290" marT="34290" marB="3429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100" b="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100" b="0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100" b="0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896499926"/>
                  </a:ext>
                </a:extLst>
              </a:tr>
              <a:tr h="411058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Grado</a:t>
                      </a:r>
                      <a:r>
                        <a:rPr lang="en-US" sz="1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endParaRPr lang="en-US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Grado</a:t>
                      </a:r>
                      <a:r>
                        <a:rPr lang="en-US" sz="12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2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2–3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endParaRPr lang="en-US" sz="800" b="1" baseline="300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Grado</a:t>
                      </a:r>
                      <a:r>
                        <a:rPr lang="en-US" sz="1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endParaRPr lang="en-US" sz="800" b="1" baseline="300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614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dirty="0"/>
                        <a:t>Nivolumab or</a:t>
                      </a:r>
                      <a:r>
                        <a:rPr lang="en-US" sz="1100" baseline="0" dirty="0"/>
                        <a:t/>
                      </a:r>
                      <a:br>
                        <a:rPr lang="en-US" sz="1100" baseline="0" dirty="0"/>
                      </a:br>
                      <a:r>
                        <a:rPr lang="en-US" sz="1100" baseline="0" dirty="0"/>
                        <a:t>n</a:t>
                      </a:r>
                      <a:r>
                        <a:rPr lang="en-US" sz="1100" dirty="0"/>
                        <a:t>ivolumab + ipilimumab</a:t>
                      </a:r>
                      <a:endParaRPr lang="en-US" sz="1100" b="1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b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Retrasar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sz="9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tratamiento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Retrasar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dosis</a:t>
                      </a:r>
                      <a:endParaRPr lang="en-US" sz="900" b="1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Discontinuar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permanentemente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137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dirty="0" err="1" smtClean="0"/>
                        <a:t>Tratamiento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sintomatico</a:t>
                      </a:r>
                      <a:endParaRPr lang="en-US" sz="1100" b="1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Monitorear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clinicamente</a:t>
                      </a:r>
                      <a:endParaRPr lang="en-US" sz="900" baseline="0" dirty="0" smtClean="0"/>
                    </a:p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Tto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sintomatico</a:t>
                      </a:r>
                      <a:endParaRPr lang="en-US" sz="90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Monitorear</a:t>
                      </a:r>
                      <a:r>
                        <a:rPr lang="en-US" sz="900" dirty="0" smtClean="0"/>
                        <a:t> </a:t>
                      </a:r>
                    </a:p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Tto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sintomatico</a:t>
                      </a:r>
                      <a:endParaRPr lang="en-US" sz="900" dirty="0" smtClean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Evaluar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Antibioticos</a:t>
                      </a:r>
                      <a:endParaRPr lang="en-US" sz="90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Monitorear</a:t>
                      </a:r>
                      <a:endParaRPr lang="en-US" sz="900" dirty="0" smtClean="0"/>
                    </a:p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Tto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sintomático</a:t>
                      </a:r>
                      <a:endParaRPr lang="en-US" sz="900" dirty="0" smtClean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Antibioticos</a:t>
                      </a:r>
                      <a:endParaRPr lang="en-US" sz="90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597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dirty="0" err="1" smtClean="0"/>
                        <a:t>Consulta</a:t>
                      </a:r>
                      <a:endParaRPr lang="en-US" sz="1100" b="1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/>
                        <a:t>–</a:t>
                      </a:r>
                      <a:endParaRPr lang="en-US" sz="9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/>
                        <a:t>–</a:t>
                      </a:r>
                      <a:endParaRPr lang="en-US" sz="9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IC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sz="9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Neumonología</a:t>
                      </a:r>
                      <a:endParaRPr lang="en-US" sz="9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338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Esteroides</a:t>
                      </a:r>
                      <a:endParaRPr lang="en-US" sz="1100" b="1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/>
                        <a:t>–</a:t>
                      </a:r>
                      <a:endParaRPr lang="en-US" sz="9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Metilprednisolona</a:t>
                      </a:r>
                      <a:r>
                        <a:rPr lang="en-US" sz="900" dirty="0" smtClean="0"/>
                        <a:t> 0.5</a:t>
                      </a:r>
                      <a:r>
                        <a:rPr lang="en-US" sz="900" baseline="0" dirty="0" smtClean="0"/>
                        <a:t>–</a:t>
                      </a:r>
                      <a:r>
                        <a:rPr lang="en-US" sz="900" dirty="0" smtClean="0"/>
                        <a:t>1 mg/kg/</a:t>
                      </a:r>
                      <a:r>
                        <a:rPr lang="en-US" sz="900" dirty="0" err="1" smtClean="0"/>
                        <a:t>día</a:t>
                      </a:r>
                      <a:r>
                        <a:rPr lang="en-US" sz="900" baseline="0" dirty="0" smtClean="0"/>
                        <a:t> o </a:t>
                      </a:r>
                      <a:r>
                        <a:rPr lang="en-US" sz="900" baseline="0" dirty="0" err="1" smtClean="0"/>
                        <a:t>equivalente</a:t>
                      </a:r>
                      <a:endParaRPr lang="en-US" sz="900" baseline="0" dirty="0" smtClean="0"/>
                    </a:p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baseline="0" dirty="0" err="1" smtClean="0"/>
                        <a:t>Seguido</a:t>
                      </a:r>
                      <a:r>
                        <a:rPr lang="en-US" sz="900" baseline="0" dirty="0" smtClean="0"/>
                        <a:t> de </a:t>
                      </a:r>
                      <a:r>
                        <a:rPr lang="en-US" sz="900" baseline="0" dirty="0" err="1" smtClean="0"/>
                        <a:t>descenso</a:t>
                      </a:r>
                      <a:r>
                        <a:rPr lang="en-US" sz="900" baseline="0" dirty="0" smtClean="0"/>
                        <a:t> GC en ≥</a:t>
                      </a:r>
                      <a:r>
                        <a:rPr lang="en-US" sz="900" baseline="0" dirty="0"/>
                        <a:t>1 </a:t>
                      </a:r>
                      <a:r>
                        <a:rPr lang="en-US" sz="900" baseline="0" dirty="0" err="1" smtClean="0"/>
                        <a:t>mes</a:t>
                      </a:r>
                      <a:endParaRPr lang="en-US" sz="900" baseline="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Metilprednisolona</a:t>
                      </a:r>
                      <a:r>
                        <a:rPr lang="en-US" sz="900" dirty="0" smtClean="0"/>
                        <a:t> 1</a:t>
                      </a:r>
                      <a:r>
                        <a:rPr lang="en-US" sz="900" baseline="0" dirty="0" smtClean="0"/>
                        <a:t>–</a:t>
                      </a:r>
                      <a:r>
                        <a:rPr lang="en-US" sz="900" dirty="0" smtClean="0"/>
                        <a:t>2 mg/kg/</a:t>
                      </a:r>
                      <a:r>
                        <a:rPr lang="en-US" sz="900" dirty="0" err="1" smtClean="0"/>
                        <a:t>día</a:t>
                      </a:r>
                      <a:r>
                        <a:rPr lang="en-US" sz="900" baseline="0" dirty="0" smtClean="0"/>
                        <a:t> o </a:t>
                      </a:r>
                      <a:r>
                        <a:rPr lang="en-US" sz="900" baseline="0" dirty="0" err="1" smtClean="0"/>
                        <a:t>equivalente</a:t>
                      </a:r>
                      <a:r>
                        <a:rPr lang="en-US" sz="900" baseline="0" dirty="0" smtClean="0"/>
                        <a:t>, </a:t>
                      </a:r>
                    </a:p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baseline="0" dirty="0" err="1" smtClean="0"/>
                        <a:t>Seguido</a:t>
                      </a:r>
                      <a:r>
                        <a:rPr lang="en-US" sz="900" baseline="0" dirty="0" smtClean="0"/>
                        <a:t> de </a:t>
                      </a:r>
                      <a:r>
                        <a:rPr lang="en-US" sz="900" baseline="0" dirty="0" err="1" smtClean="0"/>
                        <a:t>descenso</a:t>
                      </a:r>
                      <a:r>
                        <a:rPr lang="en-US" sz="900" baseline="0" dirty="0" smtClean="0"/>
                        <a:t>  GC en  </a:t>
                      </a:r>
                      <a:r>
                        <a:rPr lang="en-US" sz="900" baseline="0" dirty="0"/>
                        <a:t>≥1 </a:t>
                      </a:r>
                      <a:r>
                        <a:rPr lang="en-US" sz="900" baseline="0" dirty="0" err="1" smtClean="0"/>
                        <a:t>mes</a:t>
                      </a:r>
                      <a:endParaRPr lang="en-US" sz="900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597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Estudios</a:t>
                      </a:r>
                      <a:endParaRPr lang="en-US" sz="1100" b="1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Imagen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: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TAC </a:t>
                      </a:r>
                      <a:r>
                        <a:rPr lang="en-US" sz="9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Tórax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( </a:t>
                      </a:r>
                      <a:r>
                        <a:rPr lang="en-US" sz="9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prefiere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)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Saturación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de </a:t>
                      </a:r>
                      <a:r>
                        <a:rPr lang="en-US" sz="9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pulso</a:t>
                      </a:r>
                      <a:endParaRPr lang="en-US" sz="900" baseline="0" dirty="0" smtClean="0">
                        <a:solidFill>
                          <a:schemeClr val="tx1"/>
                        </a:solidFill>
                        <a:latin typeface="+mn-lt"/>
                        <a:cs typeface="+mn-cs"/>
                      </a:endParaRPr>
                    </a:p>
                    <a:p>
                      <a:pPr marL="0" indent="0" algn="ctr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Test </a:t>
                      </a:r>
                      <a:r>
                        <a:rPr lang="en-US" sz="9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marcha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y/o </a:t>
                      </a:r>
                      <a:r>
                        <a:rPr lang="en-US" sz="9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Espirometría</a:t>
                      </a:r>
                      <a:endParaRPr lang="en-US" sz="9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baseline="0" dirty="0" err="1" smtClean="0"/>
                        <a:t>Considerar</a:t>
                      </a:r>
                      <a:r>
                        <a:rPr lang="en-US" sz="900" baseline="0" dirty="0" smtClean="0"/>
                        <a:t> FBC</a:t>
                      </a:r>
                      <a:endParaRPr lang="en-US" sz="900" baseline="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baseline="0" dirty="0" err="1" smtClean="0"/>
                        <a:t>Considerar</a:t>
                      </a:r>
                      <a:r>
                        <a:rPr lang="en-US" sz="900" baseline="0" dirty="0" smtClean="0"/>
                        <a:t> FBC</a:t>
                      </a:r>
                      <a:endParaRPr lang="en-US" sz="900" baseline="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078">
                <a:tc rowSpan="2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Seguimiento</a:t>
                      </a:r>
                      <a:endParaRPr lang="en-US" sz="1100" b="1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kern="1200" dirty="0" smtClean="0"/>
                        <a:t>Si </a:t>
                      </a:r>
                      <a:r>
                        <a:rPr lang="en-US" sz="900" kern="1200" dirty="0" err="1" smtClean="0"/>
                        <a:t>mejora</a:t>
                      </a:r>
                      <a:r>
                        <a:rPr lang="en-US" sz="900" kern="1200" dirty="0" smtClean="0"/>
                        <a:t> a </a:t>
                      </a:r>
                      <a:r>
                        <a:rPr lang="en-US" sz="900" kern="1200" dirty="0"/>
                        <a:t>baseline, </a:t>
                      </a:r>
                      <a:r>
                        <a:rPr lang="en-US" sz="900" kern="1200" dirty="0" err="1" smtClean="0"/>
                        <a:t>reiniciar</a:t>
                      </a:r>
                      <a:r>
                        <a:rPr lang="en-US" sz="900" kern="1200" baseline="0" dirty="0" smtClean="0"/>
                        <a:t> </a:t>
                      </a:r>
                      <a:r>
                        <a:rPr lang="en-US" sz="900" kern="1200" baseline="0" dirty="0" err="1" smtClean="0"/>
                        <a:t>tratamiento</a:t>
                      </a:r>
                      <a:endParaRPr lang="en-US" sz="9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kern="1200" dirty="0" smtClean="0"/>
                        <a:t>Si </a:t>
                      </a:r>
                      <a:r>
                        <a:rPr lang="en-US" sz="900" kern="1200" dirty="0" err="1" smtClean="0"/>
                        <a:t>mejora</a:t>
                      </a:r>
                      <a:r>
                        <a:rPr lang="en-US" sz="900" kern="1200" dirty="0" smtClean="0"/>
                        <a:t> a </a:t>
                      </a:r>
                      <a:r>
                        <a:rPr lang="en-US" sz="900" kern="1200" dirty="0" err="1" smtClean="0"/>
                        <a:t>grado</a:t>
                      </a:r>
                      <a:r>
                        <a:rPr lang="en-US" sz="900" kern="1200" dirty="0" smtClean="0"/>
                        <a:t> 1, </a:t>
                      </a:r>
                      <a:r>
                        <a:rPr lang="en-US" sz="900" kern="1200" dirty="0" err="1" smtClean="0"/>
                        <a:t>descenso</a:t>
                      </a:r>
                      <a:r>
                        <a:rPr lang="en-US" sz="900" kern="1200" dirty="0" smtClean="0"/>
                        <a:t> de GC en  </a:t>
                      </a:r>
                      <a:r>
                        <a:rPr lang="en-US" sz="900" kern="1200" dirty="0"/>
                        <a:t>≥1 </a:t>
                      </a:r>
                      <a:r>
                        <a:rPr lang="en-US" sz="900" kern="1200" dirty="0" err="1" smtClean="0"/>
                        <a:t>mes</a:t>
                      </a:r>
                      <a:endParaRPr lang="en-US" sz="900" b="0" kern="1200" baseline="300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kern="1200" dirty="0" smtClean="0"/>
                        <a:t>Si </a:t>
                      </a:r>
                      <a:r>
                        <a:rPr lang="en-US" sz="900" kern="1200" dirty="0" err="1" smtClean="0"/>
                        <a:t>mejora</a:t>
                      </a:r>
                      <a:r>
                        <a:rPr lang="en-US" sz="900" kern="1200" dirty="0" smtClean="0"/>
                        <a:t> a </a:t>
                      </a:r>
                      <a:r>
                        <a:rPr lang="en-US" sz="900" kern="1200" dirty="0" err="1" smtClean="0"/>
                        <a:t>grado</a:t>
                      </a:r>
                      <a:r>
                        <a:rPr lang="en-US" sz="900" kern="1200" dirty="0" smtClean="0"/>
                        <a:t> 1, </a:t>
                      </a:r>
                      <a:r>
                        <a:rPr lang="en-US" sz="900" kern="1200" dirty="0" err="1" smtClean="0"/>
                        <a:t>descenso</a:t>
                      </a:r>
                      <a:r>
                        <a:rPr lang="en-US" sz="900" kern="1200" dirty="0" smtClean="0"/>
                        <a:t> de</a:t>
                      </a:r>
                      <a:r>
                        <a:rPr lang="en-US" sz="900" kern="1200" baseline="0" dirty="0" smtClean="0"/>
                        <a:t> GC en  </a:t>
                      </a:r>
                      <a:r>
                        <a:rPr lang="en-US" sz="900" kern="1200" baseline="0" dirty="0"/>
                        <a:t>≥1 </a:t>
                      </a:r>
                      <a:r>
                        <a:rPr lang="en-US" sz="900" kern="1200" baseline="0" dirty="0" err="1" smtClean="0"/>
                        <a:t>mes</a:t>
                      </a:r>
                      <a:endParaRPr lang="en-US" sz="900" b="0" kern="1200" baseline="300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007302"/>
                  </a:ext>
                </a:extLst>
              </a:tr>
              <a:tr h="438912">
                <a:tc v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100" b="1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smtClean="0"/>
                        <a:t>Si </a:t>
                      </a:r>
                      <a:r>
                        <a:rPr lang="en-US" sz="900" dirty="0" err="1" smtClean="0"/>
                        <a:t>empeora</a:t>
                      </a:r>
                      <a:r>
                        <a:rPr lang="en-US" sz="900" dirty="0" smtClean="0"/>
                        <a:t>, </a:t>
                      </a:r>
                      <a:r>
                        <a:rPr lang="en-US" sz="900" dirty="0" err="1" smtClean="0"/>
                        <a:t>tratar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como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grado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kern="1200" dirty="0" smtClean="0"/>
                        <a:t> </a:t>
                      </a:r>
                      <a:r>
                        <a:rPr lang="en-US" sz="900" kern="1200" dirty="0"/>
                        <a:t>2</a:t>
                      </a:r>
                      <a:r>
                        <a:rPr lang="en-US" sz="900" kern="1200" baseline="0" dirty="0"/>
                        <a:t>–</a:t>
                      </a:r>
                      <a:r>
                        <a:rPr lang="en-US" sz="900" kern="1200" dirty="0"/>
                        <a:t>3</a:t>
                      </a:r>
                      <a:r>
                        <a:rPr lang="en-US" sz="900" kern="1200" baseline="0" dirty="0"/>
                        <a:t> </a:t>
                      </a:r>
                      <a:r>
                        <a:rPr lang="en-US" sz="900" kern="1200" baseline="0" dirty="0" smtClean="0"/>
                        <a:t>o </a:t>
                      </a:r>
                      <a:r>
                        <a:rPr lang="en-US" sz="900" kern="1200" dirty="0"/>
                        <a:t>4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smtClean="0"/>
                        <a:t>Si </a:t>
                      </a:r>
                      <a:r>
                        <a:rPr lang="en-US" sz="900" dirty="0" err="1" smtClean="0"/>
                        <a:t>empeora</a:t>
                      </a:r>
                      <a:r>
                        <a:rPr lang="en-US" sz="900" dirty="0" smtClean="0"/>
                        <a:t> o no </a:t>
                      </a:r>
                      <a:r>
                        <a:rPr lang="en-US" sz="900" dirty="0" err="1" smtClean="0"/>
                        <a:t>mejora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entonces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metilprednisolona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kern="1200" dirty="0" smtClean="0"/>
                        <a:t>1</a:t>
                      </a:r>
                      <a:r>
                        <a:rPr lang="en-US" sz="900" kern="1200" baseline="0" dirty="0" smtClean="0"/>
                        <a:t>–</a:t>
                      </a:r>
                      <a:r>
                        <a:rPr lang="en-US" sz="900" kern="1200" dirty="0" smtClean="0"/>
                        <a:t>2 mg/kg/</a:t>
                      </a:r>
                      <a:r>
                        <a:rPr lang="en-US" sz="900" kern="1200" dirty="0" err="1" smtClean="0"/>
                        <a:t>dia</a:t>
                      </a:r>
                      <a:r>
                        <a:rPr lang="en-US" sz="900" kern="1200" baseline="0" dirty="0" smtClean="0"/>
                        <a:t> o </a:t>
                      </a:r>
                      <a:r>
                        <a:rPr lang="en-US" sz="900" kern="1200" baseline="0" dirty="0" err="1" smtClean="0"/>
                        <a:t>equivalente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en-US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no </a:t>
                      </a:r>
                      <a:r>
                        <a:rPr lang="en-US" sz="9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mejora</a:t>
                      </a:r>
                      <a:r>
                        <a:rPr lang="en-US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con </a:t>
                      </a:r>
                      <a:r>
                        <a:rPr lang="en-US" sz="9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esteroides</a:t>
                      </a:r>
                      <a:r>
                        <a:rPr lang="en-US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3 </a:t>
                      </a:r>
                      <a:r>
                        <a:rPr lang="en-US" sz="9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días</a:t>
                      </a:r>
                      <a:r>
                        <a:rPr lang="en-US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considerer </a:t>
                      </a:r>
                      <a:r>
                        <a:rPr lang="en-US" sz="9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inmunosupresor</a:t>
                      </a:r>
                      <a:r>
                        <a:rPr lang="en-US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no </a:t>
                      </a:r>
                      <a:r>
                        <a:rPr lang="en-US" sz="9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esteroides</a:t>
                      </a:r>
                      <a:r>
                        <a:rPr lang="en-US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( Infliximab)</a:t>
                      </a:r>
                      <a:endParaRPr lang="en-US" sz="9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951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1A6268-DBD5-4D62-8A01-285D500B58C5}"/>
              </a:ext>
            </a:extLst>
          </p:cNvPr>
          <p:cNvPicPr/>
          <p:nvPr/>
        </p:nvPicPr>
        <p:blipFill rotWithShape="1">
          <a:blip r:embed="rId2"/>
          <a:srcRect l="78806" b="74129"/>
          <a:stretch/>
        </p:blipFill>
        <p:spPr>
          <a:xfrm>
            <a:off x="7690513" y="0"/>
            <a:ext cx="1453487" cy="13306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746B382-F7D8-49C0-B116-5B30D7E2B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28" y="1214803"/>
            <a:ext cx="7425924" cy="1285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ADDF1FE-C072-4B06-9DAC-ED9A94297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07" y="3149359"/>
            <a:ext cx="7781365" cy="113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E80ACBB-50FF-47FD-96E8-7D6A02FD0254}"/>
              </a:ext>
            </a:extLst>
          </p:cNvPr>
          <p:cNvSpPr/>
          <p:nvPr/>
        </p:nvSpPr>
        <p:spPr>
          <a:xfrm>
            <a:off x="133548" y="4816426"/>
            <a:ext cx="598747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</a:rPr>
              <a:t>J </a:t>
            </a:r>
            <a:r>
              <a:rPr lang="en-US" sz="1350" dirty="0" err="1">
                <a:solidFill>
                  <a:srgbClr val="000000"/>
                </a:solidFill>
                <a:latin typeface="Arial" panose="020B0604020202020204" pitchFamily="34" charset="0"/>
              </a:rPr>
              <a:t>Clin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rial" panose="020B0604020202020204" pitchFamily="34" charset="0"/>
              </a:rPr>
              <a:t>Oncol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</a:rPr>
              <a:t> 34. © 2016 by American Society of Clinical Oncology</a:t>
            </a:r>
            <a:endParaRPr lang="es-AR" sz="1350" dirty="0">
              <a:solidFill>
                <a:prstClr val="black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05C62C-C967-40CC-A2D3-37D7DEF6B5BF}"/>
              </a:ext>
            </a:extLst>
          </p:cNvPr>
          <p:cNvSpPr txBox="1"/>
          <p:nvPr/>
        </p:nvSpPr>
        <p:spPr>
          <a:xfrm>
            <a:off x="2221173" y="245660"/>
            <a:ext cx="45447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AR" sz="2700" dirty="0">
                <a:solidFill>
                  <a:prstClr val="black"/>
                </a:solidFill>
              </a:rPr>
              <a:t>Monitoreo!!!!!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A889DEF-70BE-430F-8E64-8F0B15D8AF3C}"/>
              </a:ext>
            </a:extLst>
          </p:cNvPr>
          <p:cNvSpPr txBox="1"/>
          <p:nvPr/>
        </p:nvSpPr>
        <p:spPr>
          <a:xfrm>
            <a:off x="6943598" y="1901764"/>
            <a:ext cx="12597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AR" sz="3300" dirty="0">
                <a:solidFill>
                  <a:srgbClr val="C00000"/>
                </a:solidFill>
              </a:rPr>
              <a:t>25%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EBB71E4-A4F3-45AB-9615-8EBB1738A2B2}"/>
              </a:ext>
            </a:extLst>
          </p:cNvPr>
          <p:cNvSpPr txBox="1"/>
          <p:nvPr/>
        </p:nvSpPr>
        <p:spPr>
          <a:xfrm>
            <a:off x="7142094" y="3720466"/>
            <a:ext cx="14414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AR" sz="3300" dirty="0">
                <a:solidFill>
                  <a:srgbClr val="C00000"/>
                </a:solidFill>
              </a:rPr>
              <a:t>20%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4A6DB7B-D744-4C98-963F-773242EFF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692" y="4407345"/>
            <a:ext cx="777308" cy="7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3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A0F9DB5-5065-4914-924F-B457E2493831}"/>
              </a:ext>
            </a:extLst>
          </p:cNvPr>
          <p:cNvPicPr/>
          <p:nvPr/>
        </p:nvPicPr>
        <p:blipFill rotWithShape="1">
          <a:blip r:embed="rId2"/>
          <a:srcRect l="78806" b="74129"/>
          <a:stretch/>
        </p:blipFill>
        <p:spPr>
          <a:xfrm>
            <a:off x="7690513" y="0"/>
            <a:ext cx="1453487" cy="13306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BB99DC5-1C78-4D02-881C-A8F2ACC0A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9" y="767687"/>
            <a:ext cx="7647937" cy="374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89251B6-B3DB-42DC-A3D7-2A4E0CFA9683}"/>
              </a:ext>
            </a:extLst>
          </p:cNvPr>
          <p:cNvSpPr txBox="1"/>
          <p:nvPr/>
        </p:nvSpPr>
        <p:spPr>
          <a:xfrm>
            <a:off x="1576316" y="204717"/>
            <a:ext cx="48210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AR" sz="2700" dirty="0">
                <a:solidFill>
                  <a:prstClr val="black"/>
                </a:solidFill>
                <a:latin typeface="Calibri" panose="020F0502020204030204"/>
              </a:rPr>
              <a:t>Tratamiento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963E01F-745C-4C1A-B18E-243F82F3FC06}"/>
              </a:ext>
            </a:extLst>
          </p:cNvPr>
          <p:cNvSpPr/>
          <p:nvPr/>
        </p:nvSpPr>
        <p:spPr>
          <a:xfrm>
            <a:off x="7298141" y="1330657"/>
            <a:ext cx="392372" cy="7676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A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011EAF1-C5F4-49B5-AA58-7FCA662230E3}"/>
              </a:ext>
            </a:extLst>
          </p:cNvPr>
          <p:cNvSpPr/>
          <p:nvPr/>
        </p:nvSpPr>
        <p:spPr>
          <a:xfrm>
            <a:off x="1893627" y="3029803"/>
            <a:ext cx="470848" cy="55273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A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A1C0850-67A3-4ADC-BA57-40D42FD10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692" y="4407345"/>
            <a:ext cx="777308" cy="7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5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494" t="18801" r="27369" b="16882"/>
          <a:stretch/>
        </p:blipFill>
        <p:spPr>
          <a:xfrm>
            <a:off x="185871" y="672982"/>
            <a:ext cx="3422591" cy="202014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35765" y="121777"/>
            <a:ext cx="2403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350" dirty="0"/>
              <a:t>10/2017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8289" t="19128" r="26263" b="15784"/>
          <a:stretch/>
        </p:blipFill>
        <p:spPr>
          <a:xfrm>
            <a:off x="185871" y="2923887"/>
            <a:ext cx="3422591" cy="20754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7530" t="21412" r="27230" b="10727"/>
          <a:stretch/>
        </p:blipFill>
        <p:spPr>
          <a:xfrm>
            <a:off x="5319758" y="2927319"/>
            <a:ext cx="3262358" cy="20719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26632" t="23207" r="27299" b="10160"/>
          <a:stretch/>
        </p:blipFill>
        <p:spPr>
          <a:xfrm>
            <a:off x="5319758" y="687616"/>
            <a:ext cx="3262358" cy="199790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979920" y="168816"/>
            <a:ext cx="23137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350" dirty="0"/>
              <a:t>12/2017</a:t>
            </a:r>
          </a:p>
        </p:txBody>
      </p:sp>
      <p:sp>
        <p:nvSpPr>
          <p:cNvPr id="10" name="Flecha derecha 9"/>
          <p:cNvSpPr/>
          <p:nvPr/>
        </p:nvSpPr>
        <p:spPr>
          <a:xfrm>
            <a:off x="3890473" y="2179175"/>
            <a:ext cx="1012677" cy="1256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1" name="CuadroTexto 10"/>
          <p:cNvSpPr txBox="1"/>
          <p:nvPr/>
        </p:nvSpPr>
        <p:spPr>
          <a:xfrm>
            <a:off x="3890473" y="1243413"/>
            <a:ext cx="10895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350" dirty="0" err="1"/>
              <a:t>Tto</a:t>
            </a:r>
            <a:r>
              <a:rPr lang="es-AR" sz="1350" dirty="0"/>
              <a:t> con GC EV</a:t>
            </a:r>
          </a:p>
        </p:txBody>
      </p:sp>
    </p:spTree>
    <p:extLst>
      <p:ext uri="{BB962C8B-B14F-4D97-AF65-F5344CB8AC3E}">
        <p14:creationId xmlns:p14="http://schemas.microsoft.com/office/powerpoint/2010/main" val="276762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CDEB995-5FB7-45AF-808A-55046B4C8DCF}"/>
              </a:ext>
            </a:extLst>
          </p:cNvPr>
          <p:cNvSpPr txBox="1"/>
          <p:nvPr/>
        </p:nvSpPr>
        <p:spPr>
          <a:xfrm>
            <a:off x="372718" y="3280015"/>
            <a:ext cx="4199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s-AR" sz="2100" dirty="0">
                <a:solidFill>
                  <a:prstClr val="black"/>
                </a:solidFill>
                <a:latin typeface="Calibri" panose="020F0502020204030204"/>
              </a:rPr>
              <a:t>Melanoma metastásico</a:t>
            </a:r>
          </a:p>
          <a:p>
            <a:pPr algn="ctr" defTabSz="685800">
              <a:defRPr/>
            </a:pPr>
            <a:r>
              <a:rPr lang="es-AR" sz="2100" dirty="0">
                <a:solidFill>
                  <a:prstClr val="black"/>
                </a:solidFill>
                <a:latin typeface="Calibri" panose="020F0502020204030204"/>
              </a:rPr>
              <a:t>Sin factores de riesgo para neumonitis</a:t>
            </a:r>
          </a:p>
          <a:p>
            <a:pPr algn="ctr" defTabSz="685800">
              <a:defRPr/>
            </a:pPr>
            <a:r>
              <a:rPr lang="es-AR" sz="2100" dirty="0">
                <a:solidFill>
                  <a:prstClr val="black"/>
                </a:solidFill>
                <a:latin typeface="Calibri" panose="020F0502020204030204"/>
              </a:rPr>
              <a:t>IPILIMUMAB + NIVOLUMAB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E62F214-226B-45A5-8A2D-165FAA271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1" t="24271" r="22054"/>
          <a:stretch/>
        </p:blipFill>
        <p:spPr bwMode="auto">
          <a:xfrm>
            <a:off x="104361" y="69574"/>
            <a:ext cx="3826565" cy="288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41CC736-39F8-4619-BF20-F5A54D450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2" t="20624" r="20337"/>
          <a:stretch/>
        </p:blipFill>
        <p:spPr bwMode="auto">
          <a:xfrm>
            <a:off x="5213075" y="0"/>
            <a:ext cx="3826565" cy="302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13F73C1-F950-4ADE-B9A4-C65F06642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6" t="8378" r="23649" b="8248"/>
          <a:stretch/>
        </p:blipFill>
        <p:spPr bwMode="auto">
          <a:xfrm>
            <a:off x="927923" y="1946773"/>
            <a:ext cx="3548270" cy="318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AE10942-5EF9-405E-AEC9-31A04BFC1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21993"/>
          <a:stretch/>
        </p:blipFill>
        <p:spPr bwMode="auto">
          <a:xfrm>
            <a:off x="5143500" y="1629652"/>
            <a:ext cx="354827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1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68A2D9-6666-4E0C-8452-5F928E72B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5" t="8639" r="22746" b="952"/>
          <a:stretch/>
        </p:blipFill>
        <p:spPr bwMode="auto">
          <a:xfrm>
            <a:off x="198784" y="139148"/>
            <a:ext cx="3617843" cy="34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DC48AEB-8FD3-4222-BE05-095AD08A52AC}"/>
              </a:ext>
            </a:extLst>
          </p:cNvPr>
          <p:cNvSpPr txBox="1"/>
          <p:nvPr/>
        </p:nvSpPr>
        <p:spPr>
          <a:xfrm>
            <a:off x="1" y="4027686"/>
            <a:ext cx="666687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s-AR" sz="2100" dirty="0">
                <a:solidFill>
                  <a:prstClr val="black"/>
                </a:solidFill>
                <a:latin typeface="Calibri" panose="020F0502020204030204"/>
              </a:rPr>
              <a:t>Ca de Pulmón</a:t>
            </a:r>
          </a:p>
          <a:p>
            <a:pPr algn="ctr" defTabSz="685800">
              <a:defRPr/>
            </a:pPr>
            <a:r>
              <a:rPr lang="es-AR" sz="2100" dirty="0">
                <a:solidFill>
                  <a:prstClr val="black"/>
                </a:solidFill>
                <a:latin typeface="Calibri" panose="020F0502020204030204"/>
              </a:rPr>
              <a:t>Tabaquista Activo. Realizó QT/RT previa en el pulmón</a:t>
            </a:r>
          </a:p>
          <a:p>
            <a:pPr algn="ctr" defTabSz="685800">
              <a:defRPr/>
            </a:pPr>
            <a:r>
              <a:rPr lang="es-AR" sz="2100" dirty="0">
                <a:solidFill>
                  <a:prstClr val="black"/>
                </a:solidFill>
                <a:latin typeface="Calibri" panose="020F0502020204030204"/>
              </a:rPr>
              <a:t>DURVALUMAB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660A2AA-D771-4070-828C-B4EA954C4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7" t="1668" r="23333" b="1077"/>
          <a:stretch/>
        </p:blipFill>
        <p:spPr bwMode="auto">
          <a:xfrm>
            <a:off x="5327376" y="215891"/>
            <a:ext cx="3496456" cy="37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5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F4831F9-8714-45D0-BBB0-751590A5B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3" t="17067" r="22351" b="414"/>
          <a:stretch/>
        </p:blipFill>
        <p:spPr bwMode="auto">
          <a:xfrm>
            <a:off x="213609" y="326036"/>
            <a:ext cx="3710066" cy="314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36F76CC-52A7-4202-8180-3A66F0B4BF02}"/>
              </a:ext>
            </a:extLst>
          </p:cNvPr>
          <p:cNvSpPr txBox="1"/>
          <p:nvPr/>
        </p:nvSpPr>
        <p:spPr>
          <a:xfrm>
            <a:off x="528402" y="3732551"/>
            <a:ext cx="33952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s-AR" sz="2700" dirty="0">
                <a:solidFill>
                  <a:prstClr val="black"/>
                </a:solidFill>
                <a:latin typeface="Calibri" panose="020F0502020204030204"/>
              </a:rPr>
              <a:t>Ca de vejiga</a:t>
            </a:r>
          </a:p>
          <a:p>
            <a:pPr algn="ctr" defTabSz="685800">
              <a:defRPr/>
            </a:pPr>
            <a:r>
              <a:rPr lang="es-AR" sz="2700" dirty="0">
                <a:solidFill>
                  <a:prstClr val="black"/>
                </a:solidFill>
                <a:latin typeface="Calibri" panose="020F0502020204030204"/>
              </a:rPr>
              <a:t>PEMBROLIZUMAB</a:t>
            </a:r>
          </a:p>
          <a:p>
            <a:pPr algn="ctr" defTabSz="685800">
              <a:defRPr/>
            </a:pPr>
            <a:r>
              <a:rPr lang="es-AR" sz="2700" dirty="0">
                <a:solidFill>
                  <a:prstClr val="black"/>
                </a:solidFill>
                <a:latin typeface="Calibri" panose="020F0502020204030204"/>
              </a:rPr>
              <a:t>Esteroides EV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F564725-17E7-44D7-8184-F733052B1417}"/>
              </a:ext>
            </a:extLst>
          </p:cNvPr>
          <p:cNvSpPr txBox="1"/>
          <p:nvPr/>
        </p:nvSpPr>
        <p:spPr>
          <a:xfrm>
            <a:off x="5059180" y="3732552"/>
            <a:ext cx="2731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s-AR" sz="3000" dirty="0">
                <a:solidFill>
                  <a:prstClr val="black"/>
                </a:solidFill>
                <a:latin typeface="Calibri" panose="020F0502020204030204"/>
              </a:rPr>
              <a:t>Sin mejoría</a:t>
            </a:r>
          </a:p>
          <a:p>
            <a:pPr algn="ctr" defTabSz="685800">
              <a:defRPr/>
            </a:pPr>
            <a:r>
              <a:rPr lang="es-AR" sz="3000" dirty="0">
                <a:solidFill>
                  <a:prstClr val="black"/>
                </a:solidFill>
                <a:latin typeface="Calibri" panose="020F0502020204030204"/>
              </a:rPr>
              <a:t>micofenolato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C438CAEF-DA84-4EA8-8B63-ED1FF0BCD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0" t="4009" r="18264" b="6778"/>
          <a:stretch/>
        </p:blipFill>
        <p:spPr bwMode="auto">
          <a:xfrm>
            <a:off x="4781865" y="198373"/>
            <a:ext cx="3964897" cy="340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50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Varios órganos se pueden comprometer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500" t="17852" r="28834" b="23333"/>
          <a:stretch/>
        </p:blipFill>
        <p:spPr>
          <a:xfrm>
            <a:off x="2783803" y="949325"/>
            <a:ext cx="3576393" cy="341312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72325" y="362760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800" b="1" dirty="0">
                <a:solidFill>
                  <a:srgbClr val="5A5A5A"/>
                </a:solidFill>
                <a:latin typeface="OTNEJMScalaSansLF-Bold"/>
              </a:rPr>
              <a:t>N </a:t>
            </a:r>
            <a:r>
              <a:rPr lang="es-AR" sz="800" b="1" dirty="0" err="1">
                <a:solidFill>
                  <a:srgbClr val="5A5A5A"/>
                </a:solidFill>
                <a:latin typeface="OTNEJMScalaSansLF-Bold"/>
              </a:rPr>
              <a:t>Engl</a:t>
            </a:r>
            <a:r>
              <a:rPr lang="es-AR" sz="800" b="1" dirty="0">
                <a:solidFill>
                  <a:srgbClr val="5A5A5A"/>
                </a:solidFill>
                <a:latin typeface="OTNEJMScalaSansLF-Bold"/>
              </a:rPr>
              <a:t> J </a:t>
            </a:r>
            <a:r>
              <a:rPr lang="es-AR" sz="800" b="1" dirty="0" err="1">
                <a:solidFill>
                  <a:srgbClr val="5A5A5A"/>
                </a:solidFill>
                <a:latin typeface="OTNEJMScalaSansLF-Bold"/>
              </a:rPr>
              <a:t>Med</a:t>
            </a:r>
            <a:r>
              <a:rPr lang="es-AR" sz="800" b="1" dirty="0">
                <a:solidFill>
                  <a:srgbClr val="5A5A5A"/>
                </a:solidFill>
                <a:latin typeface="OTNEJMScalaSansLF-Bold"/>
              </a:rPr>
              <a:t> 2018;378:158-68.</a:t>
            </a:r>
          </a:p>
          <a:p>
            <a:r>
              <a:rPr lang="es-AR" sz="800" b="1" dirty="0">
                <a:solidFill>
                  <a:srgbClr val="5A5A5A"/>
                </a:solidFill>
                <a:latin typeface="OTNEJMScalaSansLF-Bold"/>
              </a:rPr>
              <a:t>DOI: 10.1056/NEJMra1703481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055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53720"/>
            <a:ext cx="8229600" cy="600195"/>
          </a:xfrm>
        </p:spPr>
        <p:txBody>
          <a:bodyPr/>
          <a:lstStyle/>
          <a:p>
            <a:pPr algn="ctr"/>
            <a:r>
              <a:rPr lang="es-AR" dirty="0" smtClean="0"/>
              <a:t>NEFROTOXICIDAD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1206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NEFROTOXICIDAD</a:t>
            </a:r>
            <a:endParaRPr lang="es-AR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628969" y="1561499"/>
            <a:ext cx="3595109" cy="326350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AR" sz="3300" b="1" dirty="0"/>
              <a:t>ALGORITMO DIAGNOSTICO</a:t>
            </a:r>
          </a:p>
          <a:p>
            <a:endParaRPr lang="es-AR" sz="2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AR" sz="2500" dirty="0" smtClean="0"/>
              <a:t>Laboratorio completo</a:t>
            </a:r>
          </a:p>
          <a:p>
            <a:pPr marL="301229" lvl="1" indent="-214313"/>
            <a:r>
              <a:rPr lang="es-AR" dirty="0" smtClean="0"/>
              <a:t>Urea, creatinina, estado ácido base</a:t>
            </a:r>
          </a:p>
          <a:p>
            <a:pPr marL="301229" lvl="1" indent="-214313"/>
            <a:r>
              <a:rPr lang="es-AR" dirty="0" smtClean="0"/>
              <a:t>Examen orina completo</a:t>
            </a:r>
          </a:p>
          <a:p>
            <a:pPr marL="301229" lvl="1" indent="-214313"/>
            <a:endParaRPr lang="es-AR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AR" sz="2500" dirty="0" smtClean="0"/>
              <a:t>Imagen renal y vía excretora</a:t>
            </a:r>
          </a:p>
          <a:p>
            <a:pPr marL="301229" lvl="1" indent="-214313"/>
            <a:r>
              <a:rPr lang="es-AR" dirty="0" err="1" smtClean="0"/>
              <a:t>Litos</a:t>
            </a:r>
            <a:r>
              <a:rPr lang="es-AR" dirty="0" smtClean="0"/>
              <a:t>, dilatación </a:t>
            </a:r>
            <a:r>
              <a:rPr lang="es-AR" dirty="0" err="1" smtClean="0"/>
              <a:t>pielocalicial</a:t>
            </a:r>
            <a:r>
              <a:rPr lang="es-AR" dirty="0" smtClean="0"/>
              <a:t> obstructiva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AR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AR" sz="2500" dirty="0" smtClean="0"/>
              <a:t>Descartar:</a:t>
            </a:r>
          </a:p>
          <a:p>
            <a:pPr marL="301229" lvl="1" indent="-214313"/>
            <a:r>
              <a:rPr lang="es-AR" dirty="0" smtClean="0"/>
              <a:t>Medicación </a:t>
            </a:r>
            <a:r>
              <a:rPr lang="es-AR" dirty="0" err="1" smtClean="0"/>
              <a:t>nefrotóxica</a:t>
            </a:r>
            <a:r>
              <a:rPr lang="es-AR" dirty="0" smtClean="0"/>
              <a:t>: </a:t>
            </a:r>
            <a:r>
              <a:rPr lang="es-AR" dirty="0" err="1" smtClean="0"/>
              <a:t>Ej</a:t>
            </a:r>
            <a:r>
              <a:rPr lang="es-AR" dirty="0" smtClean="0"/>
              <a:t> analgésicos, contrastes, </a:t>
            </a:r>
            <a:r>
              <a:rPr lang="es-AR" dirty="0" err="1" smtClean="0"/>
              <a:t>etc</a:t>
            </a:r>
            <a:endParaRPr lang="es-AR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AR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AR" sz="2500" dirty="0" smtClean="0"/>
              <a:t>Biopsia renal (opcional)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AR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992" y="305991"/>
            <a:ext cx="2044155" cy="1531143"/>
          </a:xfrm>
          <a:prstGeom prst="rect">
            <a:avLst/>
          </a:prstGeom>
          <a:effectLst>
            <a:softEdge rad="342900"/>
          </a:effectLst>
        </p:spPr>
      </p:pic>
      <p:cxnSp>
        <p:nvCxnSpPr>
          <p:cNvPr id="6" name="Conector recto 5"/>
          <p:cNvCxnSpPr/>
          <p:nvPr/>
        </p:nvCxnSpPr>
        <p:spPr>
          <a:xfrm>
            <a:off x="107157" y="1064419"/>
            <a:ext cx="6707981" cy="7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contenido 1"/>
          <p:cNvSpPr txBox="1">
            <a:spLocks/>
          </p:cNvSpPr>
          <p:nvPr/>
        </p:nvSpPr>
        <p:spPr>
          <a:xfrm>
            <a:off x="962014" y="1370957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1800" b="1" dirty="0"/>
              <a:t>GENERALIDADES</a:t>
            </a:r>
          </a:p>
          <a:p>
            <a:pPr marL="214313" indent="-214313"/>
            <a:r>
              <a:rPr lang="es-AR" sz="1350" dirty="0" smtClean="0"/>
              <a:t>Incidencia</a:t>
            </a:r>
            <a:r>
              <a:rPr lang="es-AR" sz="1350" dirty="0"/>
              <a:t>:</a:t>
            </a:r>
          </a:p>
          <a:p>
            <a:pPr marL="301229" lvl="1" indent="-214313"/>
            <a:r>
              <a:rPr lang="es-AR" sz="1350" dirty="0"/>
              <a:t>Monoterapia: 2%</a:t>
            </a:r>
          </a:p>
          <a:p>
            <a:pPr marL="301229" lvl="1" indent="-214313"/>
            <a:r>
              <a:rPr lang="es-AR" sz="1350" dirty="0"/>
              <a:t>Combinación: 5.6%</a:t>
            </a:r>
          </a:p>
          <a:p>
            <a:pPr marL="214313" indent="-214313"/>
            <a:endParaRPr lang="es-AR" sz="1350" dirty="0"/>
          </a:p>
          <a:p>
            <a:pPr marL="214313" indent="-214313"/>
            <a:r>
              <a:rPr lang="es-AR" sz="1350" dirty="0"/>
              <a:t>Aparición: 3° semana hasta 8° mes</a:t>
            </a:r>
          </a:p>
          <a:p>
            <a:pPr marL="214313" indent="-214313"/>
            <a:endParaRPr lang="es-AR" sz="1350" dirty="0"/>
          </a:p>
          <a:p>
            <a:pPr marL="214313" indent="-214313"/>
            <a:r>
              <a:rPr lang="es-AR" sz="1350" dirty="0"/>
              <a:t>Nefritis túbulo-</a:t>
            </a:r>
            <a:r>
              <a:rPr lang="es-AR" sz="1350" dirty="0" err="1"/>
              <a:t>insterticial</a:t>
            </a:r>
            <a:endParaRPr lang="es-AR" sz="1350" dirty="0"/>
          </a:p>
          <a:p>
            <a:pPr marL="214313" indent="-214313"/>
            <a:endParaRPr lang="es-AR" sz="1350" dirty="0"/>
          </a:p>
          <a:p>
            <a:pPr marL="214313" indent="-214313"/>
            <a:r>
              <a:rPr lang="es-AR" sz="1350" dirty="0"/>
              <a:t>Síntomas:</a:t>
            </a:r>
          </a:p>
          <a:p>
            <a:pPr marL="301229" lvl="1" indent="-214313"/>
            <a:r>
              <a:rPr lang="es-AR" sz="1350" dirty="0"/>
              <a:t>Astenia, Poliuria, polidipsia, Sed</a:t>
            </a:r>
          </a:p>
          <a:p>
            <a:pPr marL="301229" lvl="1" indent="-214313"/>
            <a:r>
              <a:rPr lang="es-AR" sz="1350" dirty="0" err="1"/>
              <a:t>Oligoanuria</a:t>
            </a:r>
            <a:endParaRPr lang="es-AR" sz="1350" dirty="0"/>
          </a:p>
        </p:txBody>
      </p:sp>
      <p:cxnSp>
        <p:nvCxnSpPr>
          <p:cNvPr id="9" name="Conector recto 8"/>
          <p:cNvCxnSpPr/>
          <p:nvPr/>
        </p:nvCxnSpPr>
        <p:spPr>
          <a:xfrm>
            <a:off x="4495800" y="1370957"/>
            <a:ext cx="8467" cy="3262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44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NEFROTOXICIDAD – Algoritmo terapéutico</a:t>
            </a:r>
            <a:endParaRPr lang="es-AR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32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/>
          </p:nvPr>
        </p:nvGraphicFramePr>
        <p:xfrm>
          <a:off x="397379" y="1197691"/>
          <a:ext cx="8370607" cy="34119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6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1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1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6922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TOXICIDAD RENAL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baseline="30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1" dirty="0" smtClean="0">
                          <a:solidFill>
                            <a:schemeClr val="tx1"/>
                          </a:solidFill>
                        </a:rPr>
                        <a:t>Si el </a:t>
                      </a:r>
                      <a:r>
                        <a:rPr lang="en-US" sz="800" b="1" i="1" dirty="0" err="1" smtClean="0">
                          <a:solidFill>
                            <a:schemeClr val="tx1"/>
                          </a:solidFill>
                        </a:rPr>
                        <a:t>tratamiento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es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IPI + NIVO, y se decide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retrasar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NIVO,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entonces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IPI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tambien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debería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ser</a:t>
                      </a:r>
                      <a:r>
                        <a:rPr lang="en-US" sz="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1" i="1" baseline="0" dirty="0" err="1" smtClean="0">
                          <a:solidFill>
                            <a:schemeClr val="tx1"/>
                          </a:solidFill>
                        </a:rPr>
                        <a:t>retrasado</a:t>
                      </a:r>
                      <a:endParaRPr lang="en-US" sz="800" b="1" i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800" b="1" baseline="30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34290" marR="34290" marT="34290" marB="3429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100" b="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100" b="0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100" b="0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896499926"/>
                  </a:ext>
                </a:extLst>
              </a:tr>
              <a:tr h="411058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Grado</a:t>
                      </a:r>
                      <a:r>
                        <a:rPr lang="en-US" sz="1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en-US" sz="8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creatinina</a:t>
                      </a:r>
                      <a:r>
                        <a:rPr lang="en-US" sz="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≤</a:t>
                      </a:r>
                      <a:r>
                        <a:rPr lang="en-US" sz="8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1.5× baseline)</a:t>
                      </a:r>
                      <a:r>
                        <a:rPr lang="en-US" sz="800" b="1" baseline="300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en-US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Grado</a:t>
                      </a:r>
                      <a:r>
                        <a:rPr lang="en-US" sz="12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2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2–3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8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en-US" sz="8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creatinina</a:t>
                      </a:r>
                      <a:r>
                        <a:rPr lang="en-US" sz="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8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&gt;1.5× </a:t>
                      </a:r>
                      <a:r>
                        <a:rPr lang="en-US" sz="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 </a:t>
                      </a:r>
                      <a:r>
                        <a:rPr lang="en-US" sz="8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≤6× </a:t>
                      </a:r>
                      <a:r>
                        <a:rPr lang="en-US" sz="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VN)</a:t>
                      </a:r>
                      <a:endParaRPr lang="en-US" sz="800" b="1" baseline="300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Grado</a:t>
                      </a:r>
                      <a:r>
                        <a:rPr lang="en-US" sz="1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en-US" sz="8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creatinina</a:t>
                      </a:r>
                      <a:r>
                        <a:rPr lang="en-US" sz="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8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&gt;6× </a:t>
                      </a:r>
                      <a:r>
                        <a:rPr lang="en-US" sz="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VN)</a:t>
                      </a:r>
                      <a:endParaRPr lang="en-US" sz="800" b="1" baseline="300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614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dirty="0"/>
                        <a:t>Nivolumab or</a:t>
                      </a:r>
                      <a:r>
                        <a:rPr lang="en-US" sz="1100" baseline="0" dirty="0"/>
                        <a:t/>
                      </a:r>
                      <a:br>
                        <a:rPr lang="en-US" sz="1100" baseline="0" dirty="0"/>
                      </a:br>
                      <a:r>
                        <a:rPr lang="en-US" sz="1100" baseline="0" dirty="0"/>
                        <a:t>n</a:t>
                      </a:r>
                      <a:r>
                        <a:rPr lang="en-US" sz="1100" dirty="0"/>
                        <a:t>ivolumab + ipilimumab</a:t>
                      </a:r>
                      <a:endParaRPr lang="en-US" sz="1100" b="1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Continuar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tratamiento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Retrasar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dosis</a:t>
                      </a:r>
                      <a:endParaRPr lang="en-US" sz="900" b="1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Discontinuar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permanentemente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137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dirty="0" err="1" smtClean="0"/>
                        <a:t>Monitoreo</a:t>
                      </a:r>
                      <a:endParaRPr lang="en-US" sz="1100" b="1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Monitorear</a:t>
                      </a:r>
                      <a:r>
                        <a:rPr lang="en-US" sz="900" dirty="0" smtClean="0"/>
                        <a:t> Cr </a:t>
                      </a:r>
                      <a:r>
                        <a:rPr lang="en-US" sz="900" dirty="0" err="1" smtClean="0"/>
                        <a:t>semanalmente</a:t>
                      </a:r>
                      <a:endParaRPr lang="en-US" sz="9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Monitorear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creatinina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cada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dirty="0" smtClean="0"/>
                        <a:t>2–3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días</a:t>
                      </a:r>
                      <a:endParaRPr lang="en-US" sz="9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Monitorear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Creatinina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diariamente</a:t>
                      </a:r>
                      <a:endParaRPr lang="en-US" sz="9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597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dirty="0" err="1" smtClean="0"/>
                        <a:t>Consulta</a:t>
                      </a:r>
                      <a:endParaRPr lang="en-US" sz="1100" b="1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/>
                        <a:t>–</a:t>
                      </a:r>
                      <a:endParaRPr lang="en-US" sz="9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/>
                        <a:t>–</a:t>
                      </a:r>
                      <a:endParaRPr lang="en-US" sz="9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IC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sz="9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Nefrología</a:t>
                      </a:r>
                      <a:endParaRPr lang="en-US" sz="9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338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Esteroides</a:t>
                      </a:r>
                      <a:endParaRPr lang="en-US" sz="1100" b="1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/>
                        <a:t>–</a:t>
                      </a:r>
                      <a:endParaRPr lang="en-US" sz="9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Metilprednisolona</a:t>
                      </a:r>
                      <a:r>
                        <a:rPr lang="en-US" sz="900" dirty="0" smtClean="0"/>
                        <a:t> 0.5</a:t>
                      </a:r>
                      <a:r>
                        <a:rPr lang="en-US" sz="900" baseline="0" dirty="0" smtClean="0"/>
                        <a:t>–</a:t>
                      </a:r>
                      <a:r>
                        <a:rPr lang="en-US" sz="900" dirty="0" smtClean="0"/>
                        <a:t>1 mg/kg/</a:t>
                      </a:r>
                      <a:r>
                        <a:rPr lang="en-US" sz="900" dirty="0" err="1" smtClean="0"/>
                        <a:t>día</a:t>
                      </a:r>
                      <a:r>
                        <a:rPr lang="en-US" sz="900" baseline="0" dirty="0" smtClean="0"/>
                        <a:t> o </a:t>
                      </a:r>
                      <a:r>
                        <a:rPr lang="en-US" sz="900" baseline="0" dirty="0" err="1" smtClean="0"/>
                        <a:t>equivalente</a:t>
                      </a:r>
                      <a:endParaRPr lang="en-US" sz="900" baseline="0" dirty="0" smtClean="0"/>
                    </a:p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baseline="0" dirty="0" err="1" smtClean="0"/>
                        <a:t>Seguido</a:t>
                      </a:r>
                      <a:r>
                        <a:rPr lang="en-US" sz="900" baseline="0" dirty="0" smtClean="0"/>
                        <a:t> de </a:t>
                      </a:r>
                      <a:r>
                        <a:rPr lang="en-US" sz="900" baseline="0" dirty="0" err="1" smtClean="0"/>
                        <a:t>descenso</a:t>
                      </a:r>
                      <a:r>
                        <a:rPr lang="en-US" sz="900" baseline="0" dirty="0" smtClean="0"/>
                        <a:t> GC en ≥</a:t>
                      </a:r>
                      <a:r>
                        <a:rPr lang="en-US" sz="900" baseline="0" dirty="0"/>
                        <a:t>1 </a:t>
                      </a:r>
                      <a:r>
                        <a:rPr lang="en-US" sz="900" baseline="0" dirty="0" err="1" smtClean="0"/>
                        <a:t>mes</a:t>
                      </a:r>
                      <a:endParaRPr lang="en-US" sz="900" baseline="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err="1" smtClean="0"/>
                        <a:t>Metilprednisolona</a:t>
                      </a:r>
                      <a:r>
                        <a:rPr lang="en-US" sz="900" dirty="0" smtClean="0"/>
                        <a:t> 1</a:t>
                      </a:r>
                      <a:r>
                        <a:rPr lang="en-US" sz="900" baseline="0" dirty="0" smtClean="0"/>
                        <a:t>–</a:t>
                      </a:r>
                      <a:r>
                        <a:rPr lang="en-US" sz="900" dirty="0" smtClean="0"/>
                        <a:t>2 mg/kg/</a:t>
                      </a:r>
                      <a:r>
                        <a:rPr lang="en-US" sz="900" dirty="0" err="1" smtClean="0"/>
                        <a:t>día</a:t>
                      </a:r>
                      <a:r>
                        <a:rPr lang="en-US" sz="900" baseline="0" dirty="0" smtClean="0"/>
                        <a:t> o </a:t>
                      </a:r>
                      <a:r>
                        <a:rPr lang="en-US" sz="900" baseline="0" dirty="0" err="1" smtClean="0"/>
                        <a:t>equivalente</a:t>
                      </a:r>
                      <a:r>
                        <a:rPr lang="en-US" sz="900" baseline="0" dirty="0" smtClean="0"/>
                        <a:t>, </a:t>
                      </a:r>
                    </a:p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baseline="0" dirty="0" err="1" smtClean="0"/>
                        <a:t>Seguido</a:t>
                      </a:r>
                      <a:r>
                        <a:rPr lang="en-US" sz="900" baseline="0" dirty="0" smtClean="0"/>
                        <a:t> de </a:t>
                      </a:r>
                      <a:r>
                        <a:rPr lang="en-US" sz="900" baseline="0" dirty="0" err="1" smtClean="0"/>
                        <a:t>descenso</a:t>
                      </a:r>
                      <a:r>
                        <a:rPr lang="en-US" sz="900" baseline="0" dirty="0" smtClean="0"/>
                        <a:t>  GC en  </a:t>
                      </a:r>
                      <a:r>
                        <a:rPr lang="en-US" sz="900" baseline="0" dirty="0"/>
                        <a:t>≥1 </a:t>
                      </a:r>
                      <a:r>
                        <a:rPr lang="en-US" sz="900" baseline="0" dirty="0" err="1" smtClean="0"/>
                        <a:t>mes</a:t>
                      </a:r>
                      <a:endParaRPr lang="en-US" sz="900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597">
                <a:tc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Estudio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Renal</a:t>
                      </a:r>
                      <a:endParaRPr lang="en-US" sz="1100" b="1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/>
                        <a:t>–</a:t>
                      </a:r>
                      <a:endParaRPr lang="en-US" sz="9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baseline="0" dirty="0" err="1" smtClean="0"/>
                        <a:t>Considerar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Biopsia</a:t>
                      </a:r>
                      <a:r>
                        <a:rPr lang="en-US" sz="900" baseline="0" dirty="0" smtClean="0"/>
                        <a:t> renal</a:t>
                      </a:r>
                      <a:endParaRPr lang="en-US" sz="900" baseline="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5000"/>
                        </a:lnSpc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baseline="0" dirty="0" err="1" smtClean="0"/>
                        <a:t>Considerar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biopsia</a:t>
                      </a:r>
                      <a:r>
                        <a:rPr lang="en-US" sz="900" baseline="0" dirty="0" smtClean="0"/>
                        <a:t> renal</a:t>
                      </a:r>
                      <a:endParaRPr lang="en-US" sz="900" baseline="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078">
                <a:tc rowSpan="2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Seguimiento</a:t>
                      </a:r>
                      <a:endParaRPr lang="en-US" sz="1100" b="1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kern="1200" dirty="0" smtClean="0"/>
                        <a:t>Si </a:t>
                      </a:r>
                      <a:r>
                        <a:rPr lang="en-US" sz="900" kern="1200" dirty="0" err="1" smtClean="0"/>
                        <a:t>mejora</a:t>
                      </a:r>
                      <a:r>
                        <a:rPr lang="en-US" sz="900" kern="1200" dirty="0" smtClean="0"/>
                        <a:t> a </a:t>
                      </a:r>
                      <a:r>
                        <a:rPr lang="en-US" sz="900" kern="1200" dirty="0"/>
                        <a:t>baseline, </a:t>
                      </a:r>
                      <a:r>
                        <a:rPr lang="en-US" sz="900" kern="1200" dirty="0" err="1" smtClean="0"/>
                        <a:t>reiniciar</a:t>
                      </a:r>
                      <a:r>
                        <a:rPr lang="en-US" sz="900" kern="1200" baseline="0" dirty="0" smtClean="0"/>
                        <a:t> </a:t>
                      </a:r>
                      <a:r>
                        <a:rPr lang="en-US" sz="900" kern="1200" baseline="0" dirty="0" err="1" smtClean="0"/>
                        <a:t>monitoreo</a:t>
                      </a:r>
                      <a:r>
                        <a:rPr lang="en-US" sz="900" kern="1200" baseline="0" dirty="0" smtClean="0"/>
                        <a:t> habitual de </a:t>
                      </a:r>
                      <a:r>
                        <a:rPr lang="en-US" sz="900" kern="1200" baseline="0" dirty="0" err="1" smtClean="0"/>
                        <a:t>Creatinina</a:t>
                      </a:r>
                      <a:endParaRPr lang="en-US" sz="9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kern="1200" dirty="0" smtClean="0"/>
                        <a:t>Si </a:t>
                      </a:r>
                      <a:r>
                        <a:rPr lang="en-US" sz="900" kern="1200" dirty="0" err="1" smtClean="0"/>
                        <a:t>mejora</a:t>
                      </a:r>
                      <a:r>
                        <a:rPr lang="en-US" sz="900" kern="1200" dirty="0" smtClean="0"/>
                        <a:t> a </a:t>
                      </a:r>
                      <a:r>
                        <a:rPr lang="en-US" sz="900" kern="1200" dirty="0" err="1" smtClean="0"/>
                        <a:t>grado</a:t>
                      </a:r>
                      <a:r>
                        <a:rPr lang="en-US" sz="900" kern="1200" dirty="0" smtClean="0"/>
                        <a:t> 1, </a:t>
                      </a:r>
                      <a:r>
                        <a:rPr lang="en-US" sz="900" kern="1200" dirty="0" err="1" smtClean="0"/>
                        <a:t>descenso</a:t>
                      </a:r>
                      <a:r>
                        <a:rPr lang="en-US" sz="900" kern="1200" dirty="0" smtClean="0"/>
                        <a:t> de GC en  </a:t>
                      </a:r>
                      <a:r>
                        <a:rPr lang="en-US" sz="900" kern="1200" dirty="0"/>
                        <a:t>≥1 </a:t>
                      </a:r>
                      <a:r>
                        <a:rPr lang="en-US" sz="900" kern="1200" dirty="0" err="1" smtClean="0"/>
                        <a:t>mes</a:t>
                      </a:r>
                      <a:r>
                        <a:rPr lang="en-US" sz="900" kern="1200" dirty="0" smtClean="0"/>
                        <a:t> antes de </a:t>
                      </a:r>
                      <a:r>
                        <a:rPr lang="en-US" sz="900" kern="1200" dirty="0" err="1" smtClean="0"/>
                        <a:t>reiniciar</a:t>
                      </a:r>
                      <a:r>
                        <a:rPr lang="en-US" sz="900" kern="1200" baseline="0" dirty="0" smtClean="0"/>
                        <a:t> </a:t>
                      </a:r>
                      <a:r>
                        <a:rPr lang="en-US" sz="900" kern="1200" baseline="0" dirty="0" err="1" smtClean="0"/>
                        <a:t>tratamientocon</a:t>
                      </a:r>
                      <a:r>
                        <a:rPr lang="en-US" sz="900" kern="1200" baseline="0" dirty="0" smtClean="0"/>
                        <a:t> </a:t>
                      </a:r>
                      <a:r>
                        <a:rPr lang="en-US" sz="900" kern="1200" baseline="0" dirty="0" err="1" smtClean="0"/>
                        <a:t>monitoreo</a:t>
                      </a:r>
                      <a:r>
                        <a:rPr lang="en-US" sz="900" kern="1200" baseline="0" dirty="0" smtClean="0"/>
                        <a:t> de </a:t>
                      </a:r>
                      <a:r>
                        <a:rPr lang="en-US" sz="900" kern="1200" baseline="0" dirty="0" err="1" smtClean="0"/>
                        <a:t>rutina</a:t>
                      </a:r>
                      <a:r>
                        <a:rPr lang="en-US" sz="900" kern="1200" baseline="0" dirty="0" smtClean="0"/>
                        <a:t> de </a:t>
                      </a:r>
                      <a:r>
                        <a:rPr lang="en-US" sz="900" kern="1200" baseline="0" dirty="0" err="1" smtClean="0"/>
                        <a:t>creratinina</a:t>
                      </a:r>
                      <a:endParaRPr lang="en-US" sz="900" b="0" kern="1200" baseline="300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kern="1200" dirty="0" smtClean="0"/>
                        <a:t>Si </a:t>
                      </a:r>
                      <a:r>
                        <a:rPr lang="en-US" sz="900" kern="1200" dirty="0" err="1" smtClean="0"/>
                        <a:t>mejora</a:t>
                      </a:r>
                      <a:r>
                        <a:rPr lang="en-US" sz="900" kern="1200" dirty="0" smtClean="0"/>
                        <a:t> a </a:t>
                      </a:r>
                      <a:r>
                        <a:rPr lang="en-US" sz="900" kern="1200" dirty="0" err="1" smtClean="0"/>
                        <a:t>grado</a:t>
                      </a:r>
                      <a:r>
                        <a:rPr lang="en-US" sz="900" kern="1200" dirty="0" smtClean="0"/>
                        <a:t> 1, </a:t>
                      </a:r>
                      <a:r>
                        <a:rPr lang="en-US" sz="900" kern="1200" dirty="0" err="1" smtClean="0"/>
                        <a:t>descenso</a:t>
                      </a:r>
                      <a:r>
                        <a:rPr lang="en-US" sz="900" kern="1200" dirty="0" smtClean="0"/>
                        <a:t> de</a:t>
                      </a:r>
                      <a:r>
                        <a:rPr lang="en-US" sz="900" kern="1200" baseline="0" dirty="0" smtClean="0"/>
                        <a:t> GC en  </a:t>
                      </a:r>
                      <a:r>
                        <a:rPr lang="en-US" sz="900" kern="1200" baseline="0" dirty="0"/>
                        <a:t>≥1 </a:t>
                      </a:r>
                      <a:r>
                        <a:rPr lang="en-US" sz="900" kern="1200" baseline="0" dirty="0" err="1" smtClean="0"/>
                        <a:t>mes</a:t>
                      </a:r>
                      <a:endParaRPr lang="en-US" sz="900" b="0" kern="1200" baseline="300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007302"/>
                  </a:ext>
                </a:extLst>
              </a:tr>
              <a:tr h="438912">
                <a:tc vMerge="1">
                  <a:txBody>
                    <a:bodyPr/>
                    <a:lstStyle/>
                    <a:p>
                      <a:pPr algn="l">
                        <a:lnSpc>
                          <a:spcPct val="85000"/>
                        </a:lnSpc>
                      </a:pPr>
                      <a:endParaRPr lang="en-US" sz="1100" b="1" baseline="30000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smtClean="0"/>
                        <a:t>Si </a:t>
                      </a:r>
                      <a:r>
                        <a:rPr lang="en-US" sz="900" dirty="0" err="1" smtClean="0"/>
                        <a:t>empeora</a:t>
                      </a:r>
                      <a:r>
                        <a:rPr lang="en-US" sz="900" dirty="0" smtClean="0"/>
                        <a:t>, </a:t>
                      </a:r>
                      <a:r>
                        <a:rPr lang="en-US" sz="900" dirty="0" err="1" smtClean="0"/>
                        <a:t>tratar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como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grado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kern="1200" dirty="0" smtClean="0"/>
                        <a:t> </a:t>
                      </a:r>
                      <a:r>
                        <a:rPr lang="en-US" sz="900" kern="1200" dirty="0"/>
                        <a:t>2</a:t>
                      </a:r>
                      <a:r>
                        <a:rPr lang="en-US" sz="900" kern="1200" baseline="0" dirty="0"/>
                        <a:t>–</a:t>
                      </a:r>
                      <a:r>
                        <a:rPr lang="en-US" sz="900" kern="1200" dirty="0"/>
                        <a:t>3</a:t>
                      </a:r>
                      <a:r>
                        <a:rPr lang="en-US" sz="900" kern="1200" baseline="0" dirty="0"/>
                        <a:t> </a:t>
                      </a:r>
                      <a:r>
                        <a:rPr lang="en-US" sz="900" kern="1200" baseline="0" dirty="0" smtClean="0"/>
                        <a:t>o </a:t>
                      </a:r>
                      <a:r>
                        <a:rPr lang="en-US" sz="900" kern="1200" dirty="0"/>
                        <a:t>4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dirty="0" smtClean="0"/>
                        <a:t>Si </a:t>
                      </a:r>
                      <a:r>
                        <a:rPr lang="en-US" sz="900" dirty="0" err="1" smtClean="0"/>
                        <a:t>empeora</a:t>
                      </a:r>
                      <a:r>
                        <a:rPr lang="en-US" sz="900" dirty="0" smtClean="0"/>
                        <a:t> o no </a:t>
                      </a:r>
                      <a:r>
                        <a:rPr lang="en-US" sz="900" dirty="0" err="1" smtClean="0"/>
                        <a:t>mejora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entonces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metilprednisolona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kern="1200" dirty="0" smtClean="0"/>
                        <a:t>1</a:t>
                      </a:r>
                      <a:r>
                        <a:rPr lang="en-US" sz="900" kern="1200" baseline="0" dirty="0" smtClean="0"/>
                        <a:t>–</a:t>
                      </a:r>
                      <a:r>
                        <a:rPr lang="en-US" sz="900" kern="1200" dirty="0" smtClean="0"/>
                        <a:t>2 mg/kg/</a:t>
                      </a:r>
                      <a:r>
                        <a:rPr lang="en-US" sz="900" kern="1200" dirty="0" err="1" smtClean="0"/>
                        <a:t>dia</a:t>
                      </a:r>
                      <a:r>
                        <a:rPr lang="en-US" sz="900" kern="1200" baseline="0" dirty="0" smtClean="0"/>
                        <a:t> o </a:t>
                      </a:r>
                      <a:r>
                        <a:rPr lang="en-US" sz="900" kern="1200" baseline="0" dirty="0" err="1" smtClean="0"/>
                        <a:t>equivalente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en-US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no </a:t>
                      </a:r>
                      <a:r>
                        <a:rPr lang="en-US" sz="9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mejora</a:t>
                      </a:r>
                      <a:r>
                        <a:rPr lang="en-US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con </a:t>
                      </a:r>
                      <a:r>
                        <a:rPr lang="en-US" sz="9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esteroides</a:t>
                      </a:r>
                      <a:r>
                        <a:rPr lang="en-US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3 </a:t>
                      </a:r>
                      <a:r>
                        <a:rPr lang="en-US" sz="9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días</a:t>
                      </a:r>
                      <a:r>
                        <a:rPr lang="en-US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considerer </a:t>
                      </a:r>
                      <a:r>
                        <a:rPr lang="en-US" sz="9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inmunosupresor</a:t>
                      </a:r>
                      <a:r>
                        <a:rPr lang="en-US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no </a:t>
                      </a:r>
                      <a:r>
                        <a:rPr lang="en-US" sz="9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esteroides</a:t>
                      </a:r>
                      <a:r>
                        <a:rPr lang="en-US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( Infliximab)</a:t>
                      </a:r>
                      <a:endParaRPr lang="en-US" sz="9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951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2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50" y="945617"/>
            <a:ext cx="8229600" cy="394334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s-PE" sz="3500" b="1" dirty="0" smtClean="0">
                <a:solidFill>
                  <a:srgbClr val="FF0000"/>
                </a:solidFill>
              </a:rPr>
              <a:t>PACIENTE DC</a:t>
            </a:r>
          </a:p>
          <a:p>
            <a:endParaRPr lang="es-PE" dirty="0"/>
          </a:p>
          <a:p>
            <a:pPr marL="0" indent="0">
              <a:buNone/>
            </a:pPr>
            <a:r>
              <a:rPr lang="es-PE" sz="3500" dirty="0" smtClean="0"/>
              <a:t>60 Años. Masculino</a:t>
            </a:r>
          </a:p>
          <a:p>
            <a:pPr marL="0" indent="0">
              <a:buNone/>
            </a:pPr>
            <a:r>
              <a:rPr lang="es-PE" sz="3500" dirty="0" smtClean="0"/>
              <a:t>Sin antecedentes de relevancia</a:t>
            </a:r>
          </a:p>
          <a:p>
            <a:endParaRPr lang="es-PE" sz="3500" dirty="0"/>
          </a:p>
          <a:p>
            <a:pPr marL="0" indent="0">
              <a:buNone/>
            </a:pPr>
            <a:r>
              <a:rPr lang="es-PE" sz="3500" b="1" u="sng" dirty="0" smtClean="0"/>
              <a:t>Antecedente oncológico:</a:t>
            </a:r>
          </a:p>
          <a:p>
            <a:endParaRPr lang="es-PE" sz="3500" b="1" u="sng" dirty="0" smtClean="0"/>
          </a:p>
          <a:p>
            <a:r>
              <a:rPr lang="es-PE" sz="3500" dirty="0" smtClean="0"/>
              <a:t>2011. Diagnóstico de melanoma cutáneo escapular derecho. BGC ½ +. VAC 0/19</a:t>
            </a:r>
          </a:p>
          <a:p>
            <a:r>
              <a:rPr lang="es-PE" sz="3500" dirty="0" smtClean="0"/>
              <a:t>No realizo </a:t>
            </a:r>
            <a:r>
              <a:rPr lang="es-PE" sz="3500" dirty="0" err="1" smtClean="0"/>
              <a:t>adyuvancia</a:t>
            </a:r>
            <a:r>
              <a:rPr lang="es-PE" sz="3500" dirty="0" smtClean="0"/>
              <a:t>. Controles periódicos</a:t>
            </a:r>
            <a:endParaRPr lang="es-PE" sz="3500" dirty="0"/>
          </a:p>
          <a:p>
            <a:endParaRPr lang="es-PE" sz="3500" dirty="0" smtClean="0"/>
          </a:p>
          <a:p>
            <a:r>
              <a:rPr lang="es-PE" sz="3500" dirty="0" smtClean="0"/>
              <a:t>2013. TAC: Metástasis única en hígado de 3 cm. </a:t>
            </a:r>
          </a:p>
          <a:p>
            <a:pPr marL="0" indent="0">
              <a:buNone/>
            </a:pPr>
            <a:r>
              <a:rPr lang="es-PE" sz="3500" dirty="0"/>
              <a:t>	</a:t>
            </a:r>
            <a:r>
              <a:rPr lang="es-PE" sz="3500" dirty="0" smtClean="0"/>
              <a:t>   Adenopatías retroperitoneales</a:t>
            </a:r>
          </a:p>
          <a:p>
            <a:endParaRPr lang="es-PE" sz="3500" dirty="0" smtClean="0"/>
          </a:p>
          <a:p>
            <a:r>
              <a:rPr lang="es-PE" sz="3500" dirty="0" smtClean="0"/>
              <a:t>Inicia tratamiento con </a:t>
            </a:r>
            <a:r>
              <a:rPr lang="es-PE" sz="3500" b="1" dirty="0" err="1" smtClean="0"/>
              <a:t>Nivolumab</a:t>
            </a:r>
            <a:r>
              <a:rPr lang="es-PE" sz="3500" dirty="0" smtClean="0"/>
              <a:t> bajo ensayo clínico CA209066  (dic-2013)</a:t>
            </a:r>
          </a:p>
          <a:p>
            <a:r>
              <a:rPr lang="es-PE" sz="3500" dirty="0" smtClean="0"/>
              <a:t>EA: Prurito sin </a:t>
            </a:r>
            <a:r>
              <a:rPr lang="es-PE" sz="3500" dirty="0" err="1" smtClean="0"/>
              <a:t>rash</a:t>
            </a:r>
            <a:r>
              <a:rPr lang="es-PE" sz="3500" dirty="0" smtClean="0"/>
              <a:t> cutáneo desde el 1° mes de tratamiento. Tratamiento sintomático</a:t>
            </a:r>
          </a:p>
          <a:p>
            <a:r>
              <a:rPr lang="es-PE" sz="3500" dirty="0" smtClean="0"/>
              <a:t>Insuficiencia renal aguda mayo-2014 ( a 6 meses de inicio de tratamiento)</a:t>
            </a:r>
            <a:endParaRPr lang="es-PE" sz="35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33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46408"/>
            <a:ext cx="7510182" cy="249299"/>
          </a:xfrm>
        </p:spPr>
        <p:txBody>
          <a:bodyPr>
            <a:normAutofit fontScale="90000"/>
          </a:bodyPr>
          <a:lstStyle/>
          <a:p>
            <a:r>
              <a:rPr lang="es-PE" dirty="0" smtClean="0"/>
              <a:t>Caso Clínico  – Insuficiencia renal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5266" t="19926" r="34759" b="14341"/>
          <a:stretch/>
        </p:blipFill>
        <p:spPr>
          <a:xfrm>
            <a:off x="6864003" y="945617"/>
            <a:ext cx="1822798" cy="15077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4229" t="15165" r="34897" b="13791"/>
          <a:stretch/>
        </p:blipFill>
        <p:spPr>
          <a:xfrm>
            <a:off x="6868198" y="2707948"/>
            <a:ext cx="1818602" cy="1578563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6999005" y="1443355"/>
            <a:ext cx="615297" cy="512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8" name="Elipse 7"/>
          <p:cNvSpPr/>
          <p:nvPr/>
        </p:nvSpPr>
        <p:spPr>
          <a:xfrm>
            <a:off x="7449292" y="3217018"/>
            <a:ext cx="427793" cy="455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</p:spTree>
    <p:extLst>
      <p:ext uri="{BB962C8B-B14F-4D97-AF65-F5344CB8AC3E}">
        <p14:creationId xmlns:p14="http://schemas.microsoft.com/office/powerpoint/2010/main" val="24034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922867"/>
            <a:ext cx="8229600" cy="4118240"/>
          </a:xfrm>
        </p:spPr>
        <p:txBody>
          <a:bodyPr>
            <a:normAutofit fontScale="92500" lnSpcReduction="20000"/>
          </a:bodyPr>
          <a:lstStyle/>
          <a:p>
            <a:r>
              <a:rPr lang="es-PE" dirty="0"/>
              <a:t>Insuficiencia renal aguda </a:t>
            </a:r>
            <a:r>
              <a:rPr lang="es-PE" dirty="0" smtClean="0"/>
              <a:t>Mayo-1014 </a:t>
            </a:r>
            <a:r>
              <a:rPr lang="es-PE" dirty="0"/>
              <a:t>( a </a:t>
            </a:r>
            <a:r>
              <a:rPr lang="es-PE" dirty="0" smtClean="0"/>
              <a:t>6 </a:t>
            </a:r>
            <a:r>
              <a:rPr lang="es-PE" dirty="0"/>
              <a:t>meses de inicio de tratamiento</a:t>
            </a:r>
            <a:r>
              <a:rPr lang="es-PE" dirty="0" smtClean="0"/>
              <a:t>). Grado 3</a:t>
            </a:r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 smtClean="0"/>
          </a:p>
          <a:p>
            <a:pPr marL="0" indent="0">
              <a:buNone/>
            </a:pPr>
            <a:r>
              <a:rPr lang="es-PE" dirty="0" smtClean="0"/>
              <a:t>Diagnóstico: IRA  grado 3 probable origen </a:t>
            </a:r>
            <a:r>
              <a:rPr lang="es-PE" dirty="0" err="1" smtClean="0"/>
              <a:t>inmuno</a:t>
            </a:r>
            <a:r>
              <a:rPr lang="es-PE" dirty="0" smtClean="0"/>
              <a:t>-relacionado.</a:t>
            </a:r>
          </a:p>
          <a:p>
            <a:pPr marL="301229" lvl="1" indent="-214313"/>
            <a:r>
              <a:rPr lang="es-PE" dirty="0" smtClean="0"/>
              <a:t>Internación, hidratación EV, corticoides a dosis </a:t>
            </a:r>
            <a:r>
              <a:rPr lang="es-PE" dirty="0" err="1" smtClean="0"/>
              <a:t>metilprednisolona</a:t>
            </a:r>
            <a:r>
              <a:rPr lang="es-PE" dirty="0" smtClean="0"/>
              <a:t> 1 mg/ kg</a:t>
            </a:r>
          </a:p>
          <a:p>
            <a:pPr marL="301229" lvl="1" indent="-214313"/>
            <a:r>
              <a:rPr lang="es-PE" dirty="0" smtClean="0"/>
              <a:t>Laboratorios diarios durante G3, luego cada 72 horas</a:t>
            </a:r>
          </a:p>
          <a:p>
            <a:pPr marL="301229" lvl="1" indent="-214313"/>
            <a:r>
              <a:rPr lang="es-PE" dirty="0" smtClean="0"/>
              <a:t>El 20/5 se externo con IRA grado 2. Dosis descenso de corticoides en forma lenta y paulatina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34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199" y="452100"/>
            <a:ext cx="7510182" cy="249299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Caso clínico – Insuficiencia renal</a:t>
            </a:r>
            <a:endParaRPr lang="es-AR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457199" y="1698063"/>
          <a:ext cx="7636751" cy="80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3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7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7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75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9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12/05/2014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14/05/14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19/05/14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22/05/14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27/05/14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02/06/14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09/06/14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urea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155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141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133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131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136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125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81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Creatinina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7.07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3.75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3.02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2.63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2.18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1.7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1.5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7" name="Conector recto de flecha 6"/>
          <p:cNvCxnSpPr/>
          <p:nvPr/>
        </p:nvCxnSpPr>
        <p:spPr>
          <a:xfrm flipV="1">
            <a:off x="1563881" y="2653472"/>
            <a:ext cx="3082895" cy="128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4723688" y="2659881"/>
            <a:ext cx="17433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V="1">
            <a:off x="6531123" y="2653472"/>
            <a:ext cx="1570290" cy="128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2868182" y="2538101"/>
            <a:ext cx="474292" cy="3000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AR" sz="1350" dirty="0"/>
              <a:t>G3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497081" y="2533093"/>
            <a:ext cx="448655" cy="3000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AR" sz="1350" dirty="0"/>
              <a:t>G2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063101" y="2531694"/>
            <a:ext cx="461473" cy="3000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AR" sz="1350" dirty="0"/>
              <a:t>G1</a:t>
            </a:r>
          </a:p>
        </p:txBody>
      </p:sp>
    </p:spTree>
    <p:extLst>
      <p:ext uri="{BB962C8B-B14F-4D97-AF65-F5344CB8AC3E}">
        <p14:creationId xmlns:p14="http://schemas.microsoft.com/office/powerpoint/2010/main" val="277914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66652" y="1107744"/>
            <a:ext cx="8229600" cy="3911600"/>
          </a:xfrm>
        </p:spPr>
        <p:txBody>
          <a:bodyPr/>
          <a:lstStyle/>
          <a:p>
            <a:pPr marL="0" indent="0">
              <a:buNone/>
            </a:pPr>
            <a:r>
              <a:rPr lang="es-AR" sz="1800" dirty="0" smtClean="0"/>
              <a:t>El paciente normalizo función renal</a:t>
            </a:r>
          </a:p>
          <a:p>
            <a:pPr marL="0" indent="0">
              <a:buNone/>
            </a:pPr>
            <a:r>
              <a:rPr lang="es-AR" sz="1800" dirty="0" smtClean="0"/>
              <a:t>Se decidió re exponerlo a tratamiento de </a:t>
            </a:r>
            <a:r>
              <a:rPr lang="es-AR" sz="1800" dirty="0" err="1" smtClean="0"/>
              <a:t>Nivolumab</a:t>
            </a:r>
            <a:endParaRPr lang="es-AR" sz="1800" dirty="0" smtClean="0"/>
          </a:p>
          <a:p>
            <a:pPr marL="0" indent="0">
              <a:buNone/>
            </a:pPr>
            <a:endParaRPr lang="es-AR" sz="1800" dirty="0" smtClean="0"/>
          </a:p>
          <a:p>
            <a:pPr marL="0" indent="0">
              <a:buNone/>
            </a:pPr>
            <a:r>
              <a:rPr lang="es-AR" sz="1800" dirty="0" smtClean="0"/>
              <a:t>A los 6 meses, nuevamente ascenso de valor de urea y creatinina</a:t>
            </a:r>
          </a:p>
          <a:p>
            <a:pPr marL="0" indent="0">
              <a:buNone/>
            </a:pPr>
            <a:r>
              <a:rPr lang="es-AR" sz="1800" dirty="0" smtClean="0"/>
              <a:t>Valores de IRA grado </a:t>
            </a:r>
            <a:r>
              <a:rPr lang="es-AR" sz="1800" dirty="0"/>
              <a:t>4</a:t>
            </a:r>
            <a:r>
              <a:rPr lang="es-AR" sz="1800" dirty="0" smtClean="0"/>
              <a:t> ( urea 140 Cr 9.8)</a:t>
            </a:r>
          </a:p>
          <a:p>
            <a:pPr marL="0" indent="0">
              <a:buNone/>
            </a:pPr>
            <a:r>
              <a:rPr lang="es-AR" sz="1800" dirty="0" smtClean="0"/>
              <a:t>Internación. Hidratación EV, corticoides EV </a:t>
            </a:r>
            <a:r>
              <a:rPr lang="es-AR" sz="1800" dirty="0" err="1" smtClean="0"/>
              <a:t>metilprednisolona</a:t>
            </a:r>
            <a:r>
              <a:rPr lang="es-AR" sz="1800" dirty="0" smtClean="0"/>
              <a:t> 2 mg/Kg</a:t>
            </a:r>
          </a:p>
          <a:p>
            <a:pPr marL="0" indent="0">
              <a:buNone/>
            </a:pPr>
            <a:r>
              <a:rPr lang="es-AR" sz="1800" dirty="0" smtClean="0"/>
              <a:t>Rápido descenso de los valores. </a:t>
            </a:r>
            <a:r>
              <a:rPr lang="es-AR" sz="1800" dirty="0" err="1" smtClean="0"/>
              <a:t>Externación</a:t>
            </a:r>
            <a:r>
              <a:rPr lang="es-AR" sz="1800" dirty="0" smtClean="0"/>
              <a:t> en 4 días</a:t>
            </a:r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 smtClean="0"/>
          </a:p>
          <a:p>
            <a:endParaRPr lang="es-AR" dirty="0"/>
          </a:p>
          <a:p>
            <a:endParaRPr lang="es-AR" dirty="0" smtClean="0"/>
          </a:p>
          <a:p>
            <a:endParaRPr lang="es-AR" dirty="0"/>
          </a:p>
          <a:p>
            <a:endParaRPr lang="es-AR" dirty="0" smtClean="0"/>
          </a:p>
          <a:p>
            <a:endParaRPr lang="es-AR" dirty="0"/>
          </a:p>
          <a:p>
            <a:endParaRPr lang="es-AR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35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95617" y="455865"/>
            <a:ext cx="7510182" cy="249299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Caso clínico  – Insuficiencia renal</a:t>
            </a:r>
            <a:endParaRPr lang="es-AR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512153"/>
              </p:ext>
            </p:extLst>
          </p:nvPr>
        </p:nvGraphicFramePr>
        <p:xfrm>
          <a:off x="1025494" y="3742054"/>
          <a:ext cx="6568303" cy="834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1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1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10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10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10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21/12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24/12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26/12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27/12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29/12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2/01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06/01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Urea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191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172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172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165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140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110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92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s-AR" sz="1200" dirty="0" smtClean="0"/>
                        <a:t>Creatinina</a:t>
                      </a:r>
                      <a:endParaRPr lang="es-A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9.8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4.18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3.01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2.45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1.97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1.66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AR" sz="1000" dirty="0" smtClean="0"/>
                        <a:t>1.51</a:t>
                      </a:r>
                      <a:endParaRPr lang="es-A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7" name="Conector recto de flecha 6"/>
          <p:cNvCxnSpPr/>
          <p:nvPr/>
        </p:nvCxnSpPr>
        <p:spPr>
          <a:xfrm flipV="1">
            <a:off x="1935623" y="4714910"/>
            <a:ext cx="1563881" cy="128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3557188" y="4721319"/>
            <a:ext cx="155106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V="1">
            <a:off x="5159525" y="4714909"/>
            <a:ext cx="833215" cy="64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6069652" y="4714910"/>
            <a:ext cx="144851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2531693" y="4734138"/>
            <a:ext cx="397379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AR" sz="1350" dirty="0"/>
              <a:t>G4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050708" y="4727728"/>
            <a:ext cx="390970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AR" sz="1350" dirty="0"/>
              <a:t>G3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371033" y="4779003"/>
            <a:ext cx="416608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AR" sz="1350" dirty="0"/>
              <a:t>G2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729814" y="4779003"/>
            <a:ext cx="397379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AR" sz="1350" dirty="0"/>
              <a:t>G1</a:t>
            </a:r>
          </a:p>
        </p:txBody>
      </p:sp>
    </p:spTree>
    <p:extLst>
      <p:ext uri="{BB962C8B-B14F-4D97-AF65-F5344CB8AC3E}">
        <p14:creationId xmlns:p14="http://schemas.microsoft.com/office/powerpoint/2010/main" val="366745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959" y="1275766"/>
            <a:ext cx="7142083" cy="3036071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36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Caso clínico  – Insuficiencia renal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4302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1185333"/>
            <a:ext cx="8229600" cy="34223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AR" dirty="0" smtClean="0"/>
              <a:t>Paciente desarrolló 2 eventos de INSUFICIENCIA RENAL INMUNO- RELACIONADA ( G3 y G4)</a:t>
            </a:r>
          </a:p>
          <a:p>
            <a:pPr marL="0" indent="0">
              <a:buNone/>
            </a:pPr>
            <a:r>
              <a:rPr lang="es-AR" dirty="0" smtClean="0"/>
              <a:t>Por imágenes en RESPUESTA COMPLETA</a:t>
            </a:r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r>
              <a:rPr lang="es-AR" dirty="0" smtClean="0"/>
              <a:t>			</a:t>
            </a:r>
          </a:p>
          <a:p>
            <a:pPr marL="0" indent="0">
              <a:buNone/>
            </a:pPr>
            <a:r>
              <a:rPr lang="es-AR" sz="1800" b="1" dirty="0"/>
              <a:t>				COMO CONTINUA ?</a:t>
            </a:r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r>
              <a:rPr lang="es-AR" dirty="0" smtClean="0"/>
              <a:t>Ante </a:t>
            </a:r>
            <a:r>
              <a:rPr lang="es-AR" dirty="0"/>
              <a:t>la re-aparición de Insuficiencia renal </a:t>
            </a:r>
            <a:r>
              <a:rPr lang="es-AR" dirty="0" err="1"/>
              <a:t>inmunomediada</a:t>
            </a:r>
            <a:r>
              <a:rPr lang="es-AR" dirty="0"/>
              <a:t> y con evento grado 4, no se </a:t>
            </a:r>
            <a:r>
              <a:rPr lang="es-AR" dirty="0" err="1"/>
              <a:t>reexpuso</a:t>
            </a:r>
            <a:r>
              <a:rPr lang="es-AR" dirty="0"/>
              <a:t> al paciente a la droga</a:t>
            </a:r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r>
              <a:rPr lang="es-AR" dirty="0" smtClean="0"/>
              <a:t>Posteriormente </a:t>
            </a:r>
            <a:r>
              <a:rPr lang="es-AR" dirty="0"/>
              <a:t>presento 3 eventos de IRA grado 1-2 manejados a dosis bajas de </a:t>
            </a:r>
            <a:r>
              <a:rPr lang="es-AR" dirty="0" smtClean="0"/>
              <a:t>corticoides</a:t>
            </a:r>
          </a:p>
          <a:p>
            <a:pPr marL="0" indent="0">
              <a:buNone/>
            </a:pPr>
            <a:r>
              <a:rPr lang="es-AR" dirty="0" smtClean="0"/>
              <a:t>Desde 5/2015 sin nuevos eventos</a:t>
            </a:r>
          </a:p>
          <a:p>
            <a:pPr marL="0" indent="0">
              <a:buNone/>
            </a:pPr>
            <a:r>
              <a:rPr lang="es-AR" dirty="0" smtClean="0"/>
              <a:t>Sigue en controles de valoración de enfermedad periódicos cada 6 meses, en respuesta completa</a:t>
            </a:r>
            <a:endParaRPr lang="es-AR" dirty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5FE1-14D6-4E0C-911C-D83186A362DD}" type="slidenum">
              <a:rPr lang="en-US" smtClean="0">
                <a:solidFill>
                  <a:prstClr val="white"/>
                </a:solidFill>
              </a:rPr>
              <a:pPr/>
              <a:t>37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460566"/>
            <a:ext cx="7510182" cy="249299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Caso Clínico  – Insuficiencia renal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484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9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8C73F1A-1D1B-4971-BC8F-22C6433A2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90" y="1140886"/>
            <a:ext cx="6861037" cy="32673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25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1"/>
          <p:cNvSpPr>
            <a:spLocks noGrp="1"/>
          </p:cNvSpPr>
          <p:nvPr>
            <p:ph type="title"/>
          </p:nvPr>
        </p:nvSpPr>
        <p:spPr>
          <a:xfrm>
            <a:off x="458392" y="178595"/>
            <a:ext cx="8152210" cy="827485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Time to Onset of First Treatment-Related</a:t>
            </a:r>
            <a:br>
              <a:rPr lang="en-US" altLang="en-US" dirty="0" smtClean="0"/>
            </a:br>
            <a:r>
              <a:rPr lang="en-US" altLang="en-US" dirty="0" smtClean="0"/>
              <a:t>Select AE With </a:t>
            </a:r>
            <a:r>
              <a:rPr lang="en-US" altLang="en-US" dirty="0" err="1" smtClean="0"/>
              <a:t>Nivolumab</a:t>
            </a:r>
            <a:r>
              <a:rPr lang="en-US" altLang="en-US" dirty="0" smtClean="0"/>
              <a:t> (Any Grade)</a:t>
            </a:r>
          </a:p>
        </p:txBody>
      </p:sp>
      <p:sp>
        <p:nvSpPr>
          <p:cNvPr id="67587" name="Content Placeholder 10"/>
          <p:cNvSpPr>
            <a:spLocks noGrp="1"/>
          </p:cNvSpPr>
          <p:nvPr>
            <p:ph idx="1"/>
          </p:nvPr>
        </p:nvSpPr>
        <p:spPr>
          <a:xfrm>
            <a:off x="454821" y="1313916"/>
            <a:ext cx="8155781" cy="3309282"/>
          </a:xfrm>
        </p:spPr>
        <p:txBody>
          <a:bodyPr/>
          <a:lstStyle/>
          <a:p>
            <a:r>
              <a:rPr lang="en-US" altLang="en-US" dirty="0" smtClean="0"/>
              <a:t>Majority of treatment-related AEs occurred within first 3 </a:t>
            </a:r>
            <a:r>
              <a:rPr lang="en-US" altLang="en-US" dirty="0" err="1" smtClean="0"/>
              <a:t>mos</a:t>
            </a:r>
            <a:r>
              <a:rPr lang="en-US" altLang="en-US" dirty="0" smtClean="0"/>
              <a:t> of treatment</a:t>
            </a:r>
          </a:p>
        </p:txBody>
      </p:sp>
      <p:sp>
        <p:nvSpPr>
          <p:cNvPr id="67588" name="Text Box 11"/>
          <p:cNvSpPr txBox="1">
            <a:spLocks noChangeArrowheads="1"/>
          </p:cNvSpPr>
          <p:nvPr/>
        </p:nvSpPr>
        <p:spPr bwMode="auto">
          <a:xfrm>
            <a:off x="309563" y="4740756"/>
            <a:ext cx="641865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050">
                <a:solidFill>
                  <a:schemeClr val="bg2"/>
                </a:solidFill>
              </a:rPr>
              <a:t>Reckamp K, et al. WCLC 2015. ORAL02.01.</a:t>
            </a:r>
          </a:p>
        </p:txBody>
      </p:sp>
      <p:sp>
        <p:nvSpPr>
          <p:cNvPr id="92175" name="Rectangle 15"/>
          <p:cNvSpPr>
            <a:spLocks noChangeArrowheads="1"/>
          </p:cNvSpPr>
          <p:nvPr/>
        </p:nvSpPr>
        <p:spPr bwMode="auto">
          <a:xfrm>
            <a:off x="1964532" y="2093120"/>
            <a:ext cx="217884" cy="149780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177" name="Rectangle 17"/>
          <p:cNvSpPr>
            <a:spLocks noChangeArrowheads="1"/>
          </p:cNvSpPr>
          <p:nvPr/>
        </p:nvSpPr>
        <p:spPr bwMode="auto">
          <a:xfrm>
            <a:off x="3631408" y="3263503"/>
            <a:ext cx="230981" cy="32742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179" name="Rectangle 19"/>
          <p:cNvSpPr>
            <a:spLocks noChangeArrowheads="1"/>
          </p:cNvSpPr>
          <p:nvPr/>
        </p:nvSpPr>
        <p:spPr bwMode="auto">
          <a:xfrm>
            <a:off x="5312570" y="3427811"/>
            <a:ext cx="217884" cy="16311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181" name="Rectangle 21"/>
          <p:cNvSpPr>
            <a:spLocks noChangeArrowheads="1"/>
          </p:cNvSpPr>
          <p:nvPr/>
        </p:nvSpPr>
        <p:spPr bwMode="auto">
          <a:xfrm>
            <a:off x="2182416" y="2421732"/>
            <a:ext cx="229791" cy="1169194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183" name="Rectangle 23"/>
          <p:cNvSpPr>
            <a:spLocks noChangeArrowheads="1"/>
          </p:cNvSpPr>
          <p:nvPr/>
        </p:nvSpPr>
        <p:spPr bwMode="auto">
          <a:xfrm>
            <a:off x="3862389" y="3099198"/>
            <a:ext cx="216694" cy="491728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185" name="Rectangle 25"/>
          <p:cNvSpPr>
            <a:spLocks noChangeArrowheads="1"/>
          </p:cNvSpPr>
          <p:nvPr/>
        </p:nvSpPr>
        <p:spPr bwMode="auto">
          <a:xfrm>
            <a:off x="7211616" y="3427811"/>
            <a:ext cx="215504" cy="163115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187" name="Rectangle 27"/>
          <p:cNvSpPr>
            <a:spLocks noChangeArrowheads="1"/>
          </p:cNvSpPr>
          <p:nvPr/>
        </p:nvSpPr>
        <p:spPr bwMode="auto">
          <a:xfrm>
            <a:off x="2412208" y="3099198"/>
            <a:ext cx="216694" cy="49172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189" name="Rectangle 29"/>
          <p:cNvSpPr>
            <a:spLocks noChangeArrowheads="1"/>
          </p:cNvSpPr>
          <p:nvPr/>
        </p:nvSpPr>
        <p:spPr bwMode="auto">
          <a:xfrm>
            <a:off x="4079083" y="3427811"/>
            <a:ext cx="230981" cy="16311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191" name="Rectangle 31"/>
          <p:cNvSpPr>
            <a:spLocks noChangeArrowheads="1"/>
          </p:cNvSpPr>
          <p:nvPr/>
        </p:nvSpPr>
        <p:spPr bwMode="auto">
          <a:xfrm>
            <a:off x="5761435" y="3427811"/>
            <a:ext cx="215504" cy="16311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193" name="Rectangle 33"/>
          <p:cNvSpPr>
            <a:spLocks noChangeArrowheads="1"/>
          </p:cNvSpPr>
          <p:nvPr/>
        </p:nvSpPr>
        <p:spPr bwMode="auto">
          <a:xfrm>
            <a:off x="7427119" y="3427811"/>
            <a:ext cx="242888" cy="16311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195" name="Rectangle 35"/>
          <p:cNvSpPr>
            <a:spLocks noChangeArrowheads="1"/>
          </p:cNvSpPr>
          <p:nvPr/>
        </p:nvSpPr>
        <p:spPr bwMode="auto">
          <a:xfrm>
            <a:off x="2628902" y="3099198"/>
            <a:ext cx="230981" cy="491728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197" name="Rectangle 37"/>
          <p:cNvSpPr>
            <a:spLocks noChangeArrowheads="1"/>
          </p:cNvSpPr>
          <p:nvPr/>
        </p:nvSpPr>
        <p:spPr bwMode="auto">
          <a:xfrm>
            <a:off x="4310064" y="3263503"/>
            <a:ext cx="216694" cy="327422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199" name="Rectangle 39"/>
          <p:cNvSpPr>
            <a:spLocks noChangeArrowheads="1"/>
          </p:cNvSpPr>
          <p:nvPr/>
        </p:nvSpPr>
        <p:spPr bwMode="auto">
          <a:xfrm>
            <a:off x="2859883" y="3099198"/>
            <a:ext cx="216694" cy="491728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201" name="Rectangle 41"/>
          <p:cNvSpPr>
            <a:spLocks noChangeArrowheads="1"/>
          </p:cNvSpPr>
          <p:nvPr/>
        </p:nvSpPr>
        <p:spPr bwMode="auto">
          <a:xfrm>
            <a:off x="4526758" y="3427811"/>
            <a:ext cx="229790" cy="16311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203" name="Rectangle 43"/>
          <p:cNvSpPr>
            <a:spLocks noChangeArrowheads="1"/>
          </p:cNvSpPr>
          <p:nvPr/>
        </p:nvSpPr>
        <p:spPr bwMode="auto">
          <a:xfrm>
            <a:off x="3076577" y="3427811"/>
            <a:ext cx="216694" cy="163115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204" name="Freeform 44"/>
          <p:cNvSpPr>
            <a:spLocks noEditPoints="1"/>
          </p:cNvSpPr>
          <p:nvPr/>
        </p:nvSpPr>
        <p:spPr bwMode="auto">
          <a:xfrm>
            <a:off x="3293271" y="3427811"/>
            <a:ext cx="3592115" cy="16311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8" y="0"/>
              </a:cxn>
              <a:cxn ang="0">
                <a:pos x="138" y="121"/>
              </a:cxn>
              <a:cxn ang="0">
                <a:pos x="0" y="121"/>
              </a:cxn>
              <a:cxn ang="0">
                <a:pos x="0" y="0"/>
              </a:cxn>
              <a:cxn ang="0">
                <a:pos x="2009" y="0"/>
              </a:cxn>
              <a:cxn ang="0">
                <a:pos x="2147" y="0"/>
              </a:cxn>
              <a:cxn ang="0">
                <a:pos x="2147" y="121"/>
              </a:cxn>
              <a:cxn ang="0">
                <a:pos x="2009" y="121"/>
              </a:cxn>
              <a:cxn ang="0">
                <a:pos x="2009" y="0"/>
              </a:cxn>
            </a:cxnLst>
            <a:rect l="0" t="0" r="r" b="b"/>
            <a:pathLst>
              <a:path w="2147" h="121">
                <a:moveTo>
                  <a:pt x="0" y="0"/>
                </a:moveTo>
                <a:lnTo>
                  <a:pt x="138" y="0"/>
                </a:lnTo>
                <a:lnTo>
                  <a:pt x="138" y="121"/>
                </a:lnTo>
                <a:lnTo>
                  <a:pt x="0" y="121"/>
                </a:lnTo>
                <a:lnTo>
                  <a:pt x="0" y="0"/>
                </a:lnTo>
                <a:close/>
                <a:moveTo>
                  <a:pt x="2009" y="0"/>
                </a:moveTo>
                <a:lnTo>
                  <a:pt x="2147" y="0"/>
                </a:lnTo>
                <a:lnTo>
                  <a:pt x="2147" y="121"/>
                </a:lnTo>
                <a:lnTo>
                  <a:pt x="2009" y="121"/>
                </a:lnTo>
                <a:lnTo>
                  <a:pt x="2009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bg2">
                <a:lumMod val="1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050">
              <a:latin typeface="+mj-lt"/>
            </a:endParaRPr>
          </a:p>
        </p:txBody>
      </p:sp>
      <p:sp>
        <p:nvSpPr>
          <p:cNvPr id="92209" name="Rectangle 49"/>
          <p:cNvSpPr>
            <a:spLocks noChangeArrowheads="1"/>
          </p:cNvSpPr>
          <p:nvPr/>
        </p:nvSpPr>
        <p:spPr bwMode="auto">
          <a:xfrm>
            <a:off x="1746647" y="3525442"/>
            <a:ext cx="7854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>
                <a:latin typeface="+mj-lt"/>
              </a:rPr>
              <a:t>0</a:t>
            </a:r>
          </a:p>
        </p:txBody>
      </p:sp>
      <p:sp>
        <p:nvSpPr>
          <p:cNvPr id="92210" name="Rectangle 50"/>
          <p:cNvSpPr>
            <a:spLocks noChangeArrowheads="1"/>
          </p:cNvSpPr>
          <p:nvPr/>
        </p:nvSpPr>
        <p:spPr bwMode="auto">
          <a:xfrm>
            <a:off x="1746647" y="3350419"/>
            <a:ext cx="7854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>
                <a:latin typeface="+mj-lt"/>
              </a:rPr>
              <a:t>1</a:t>
            </a:r>
          </a:p>
        </p:txBody>
      </p:sp>
      <p:sp>
        <p:nvSpPr>
          <p:cNvPr id="92211" name="Rectangle 51"/>
          <p:cNvSpPr>
            <a:spLocks noChangeArrowheads="1"/>
          </p:cNvSpPr>
          <p:nvPr/>
        </p:nvSpPr>
        <p:spPr bwMode="auto">
          <a:xfrm>
            <a:off x="1746647" y="3186113"/>
            <a:ext cx="7854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>
                <a:latin typeface="+mj-lt"/>
              </a:rPr>
              <a:t>2</a:t>
            </a:r>
          </a:p>
        </p:txBody>
      </p:sp>
      <p:sp>
        <p:nvSpPr>
          <p:cNvPr id="92212" name="Rectangle 52"/>
          <p:cNvSpPr>
            <a:spLocks noChangeArrowheads="1"/>
          </p:cNvSpPr>
          <p:nvPr/>
        </p:nvSpPr>
        <p:spPr bwMode="auto">
          <a:xfrm>
            <a:off x="1746647" y="3021807"/>
            <a:ext cx="7854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>
                <a:latin typeface="+mj-lt"/>
              </a:rPr>
              <a:t>3</a:t>
            </a:r>
          </a:p>
        </p:txBody>
      </p:sp>
      <p:sp>
        <p:nvSpPr>
          <p:cNvPr id="92213" name="Rectangle 53"/>
          <p:cNvSpPr>
            <a:spLocks noChangeArrowheads="1"/>
          </p:cNvSpPr>
          <p:nvPr/>
        </p:nvSpPr>
        <p:spPr bwMode="auto">
          <a:xfrm>
            <a:off x="1746647" y="2858692"/>
            <a:ext cx="7854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>
                <a:latin typeface="+mj-lt"/>
              </a:rPr>
              <a:t>4</a:t>
            </a:r>
          </a:p>
        </p:txBody>
      </p:sp>
      <p:sp>
        <p:nvSpPr>
          <p:cNvPr id="92214" name="Rectangle 54"/>
          <p:cNvSpPr>
            <a:spLocks noChangeArrowheads="1"/>
          </p:cNvSpPr>
          <p:nvPr/>
        </p:nvSpPr>
        <p:spPr bwMode="auto">
          <a:xfrm>
            <a:off x="1746647" y="2683669"/>
            <a:ext cx="7854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>
                <a:latin typeface="+mj-lt"/>
              </a:rPr>
              <a:t>5</a:t>
            </a:r>
          </a:p>
        </p:txBody>
      </p:sp>
      <p:sp>
        <p:nvSpPr>
          <p:cNvPr id="92215" name="Rectangle 55"/>
          <p:cNvSpPr>
            <a:spLocks noChangeArrowheads="1"/>
          </p:cNvSpPr>
          <p:nvPr/>
        </p:nvSpPr>
        <p:spPr bwMode="auto">
          <a:xfrm>
            <a:off x="1746647" y="2520554"/>
            <a:ext cx="7854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>
                <a:latin typeface="+mj-lt"/>
              </a:rPr>
              <a:t>6</a:t>
            </a:r>
          </a:p>
        </p:txBody>
      </p:sp>
      <p:sp>
        <p:nvSpPr>
          <p:cNvPr id="92216" name="Rectangle 56"/>
          <p:cNvSpPr>
            <a:spLocks noChangeArrowheads="1"/>
          </p:cNvSpPr>
          <p:nvPr/>
        </p:nvSpPr>
        <p:spPr bwMode="auto">
          <a:xfrm>
            <a:off x="1746647" y="2356248"/>
            <a:ext cx="7854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>
                <a:latin typeface="+mj-lt"/>
              </a:rPr>
              <a:t>7</a:t>
            </a:r>
          </a:p>
        </p:txBody>
      </p:sp>
      <p:sp>
        <p:nvSpPr>
          <p:cNvPr id="92217" name="Rectangle 57"/>
          <p:cNvSpPr>
            <a:spLocks noChangeArrowheads="1"/>
          </p:cNvSpPr>
          <p:nvPr/>
        </p:nvSpPr>
        <p:spPr bwMode="auto">
          <a:xfrm>
            <a:off x="1746647" y="2193132"/>
            <a:ext cx="7854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>
                <a:latin typeface="+mj-lt"/>
              </a:rPr>
              <a:t>8</a:t>
            </a:r>
          </a:p>
        </p:txBody>
      </p:sp>
      <p:sp>
        <p:nvSpPr>
          <p:cNvPr id="92218" name="Rectangle 58"/>
          <p:cNvSpPr>
            <a:spLocks noChangeArrowheads="1"/>
          </p:cNvSpPr>
          <p:nvPr/>
        </p:nvSpPr>
        <p:spPr bwMode="auto">
          <a:xfrm>
            <a:off x="1746647" y="2018110"/>
            <a:ext cx="7854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>
                <a:latin typeface="+mj-lt"/>
              </a:rPr>
              <a:t>9</a:t>
            </a:r>
          </a:p>
        </p:txBody>
      </p:sp>
      <p:sp>
        <p:nvSpPr>
          <p:cNvPr id="92219" name="Rectangle 59"/>
          <p:cNvSpPr>
            <a:spLocks noChangeArrowheads="1"/>
          </p:cNvSpPr>
          <p:nvPr/>
        </p:nvSpPr>
        <p:spPr bwMode="auto">
          <a:xfrm>
            <a:off x="1654969" y="1853804"/>
            <a:ext cx="15709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10</a:t>
            </a:r>
          </a:p>
        </p:txBody>
      </p:sp>
      <p:sp>
        <p:nvSpPr>
          <p:cNvPr id="92220" name="Rectangle 60"/>
          <p:cNvSpPr>
            <a:spLocks noChangeArrowheads="1"/>
          </p:cNvSpPr>
          <p:nvPr/>
        </p:nvSpPr>
        <p:spPr bwMode="auto">
          <a:xfrm>
            <a:off x="1874046" y="3667126"/>
            <a:ext cx="167401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200" dirty="0">
                <a:latin typeface="+mj-lt"/>
              </a:rPr>
              <a:t>0-3</a:t>
            </a:r>
          </a:p>
        </p:txBody>
      </p:sp>
      <p:sp>
        <p:nvSpPr>
          <p:cNvPr id="92223" name="Rectangle 63"/>
          <p:cNvSpPr>
            <a:spLocks noChangeArrowheads="1"/>
          </p:cNvSpPr>
          <p:nvPr/>
        </p:nvSpPr>
        <p:spPr bwMode="auto">
          <a:xfrm>
            <a:off x="3579021" y="3667126"/>
            <a:ext cx="167282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200" dirty="0">
                <a:latin typeface="+mj-lt"/>
              </a:rPr>
              <a:t>&gt; 3-6</a:t>
            </a:r>
          </a:p>
        </p:txBody>
      </p:sp>
      <p:sp>
        <p:nvSpPr>
          <p:cNvPr id="92226" name="Rectangle 66"/>
          <p:cNvSpPr>
            <a:spLocks noChangeArrowheads="1"/>
          </p:cNvSpPr>
          <p:nvPr/>
        </p:nvSpPr>
        <p:spPr bwMode="auto">
          <a:xfrm>
            <a:off x="5200652" y="3667126"/>
            <a:ext cx="165854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200" dirty="0">
                <a:latin typeface="+mj-lt"/>
              </a:rPr>
              <a:t>&gt; 6-12</a:t>
            </a:r>
          </a:p>
        </p:txBody>
      </p:sp>
      <p:sp>
        <p:nvSpPr>
          <p:cNvPr id="92229" name="Rectangle 69"/>
          <p:cNvSpPr>
            <a:spLocks noChangeArrowheads="1"/>
          </p:cNvSpPr>
          <p:nvPr/>
        </p:nvSpPr>
        <p:spPr bwMode="auto">
          <a:xfrm>
            <a:off x="6890147" y="3667126"/>
            <a:ext cx="167163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200" dirty="0">
                <a:latin typeface="+mj-lt"/>
              </a:rPr>
              <a:t>&gt; 12-24</a:t>
            </a:r>
          </a:p>
        </p:txBody>
      </p:sp>
      <p:sp>
        <p:nvSpPr>
          <p:cNvPr id="92278" name="Rectangle 118"/>
          <p:cNvSpPr>
            <a:spLocks noChangeArrowheads="1"/>
          </p:cNvSpPr>
          <p:nvPr/>
        </p:nvSpPr>
        <p:spPr bwMode="auto">
          <a:xfrm>
            <a:off x="1896667" y="3861197"/>
            <a:ext cx="666511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200" dirty="0" err="1">
                <a:latin typeface="+mj-lt"/>
              </a:rPr>
              <a:t>Mos</a:t>
            </a:r>
            <a:endParaRPr lang="en-US" sz="1200" dirty="0">
              <a:latin typeface="+mj-lt"/>
            </a:endParaRPr>
          </a:p>
        </p:txBody>
      </p:sp>
      <p:sp>
        <p:nvSpPr>
          <p:cNvPr id="92281" name="Rectangle 121"/>
          <p:cNvSpPr>
            <a:spLocks noChangeArrowheads="1"/>
          </p:cNvSpPr>
          <p:nvPr/>
        </p:nvSpPr>
        <p:spPr bwMode="auto">
          <a:xfrm>
            <a:off x="6149579" y="1843088"/>
            <a:ext cx="22442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50" dirty="0">
                <a:latin typeface="+mj-lt"/>
              </a:rPr>
              <a:t>Skin</a:t>
            </a:r>
          </a:p>
        </p:txBody>
      </p:sp>
      <p:sp>
        <p:nvSpPr>
          <p:cNvPr id="92284" name="Rectangle 124"/>
          <p:cNvSpPr>
            <a:spLocks noChangeArrowheads="1"/>
          </p:cNvSpPr>
          <p:nvPr/>
        </p:nvSpPr>
        <p:spPr bwMode="auto">
          <a:xfrm>
            <a:off x="6149579" y="1995488"/>
            <a:ext cx="870431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50">
                <a:latin typeface="+mj-lt"/>
              </a:rPr>
              <a:t>Gastrointestinal</a:t>
            </a:r>
          </a:p>
        </p:txBody>
      </p:sp>
      <p:sp>
        <p:nvSpPr>
          <p:cNvPr id="92287" name="Rectangle 127"/>
          <p:cNvSpPr>
            <a:spLocks noChangeArrowheads="1"/>
          </p:cNvSpPr>
          <p:nvPr/>
        </p:nvSpPr>
        <p:spPr bwMode="auto">
          <a:xfrm>
            <a:off x="6149580" y="2137173"/>
            <a:ext cx="589905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50" dirty="0">
                <a:latin typeface="+mj-lt"/>
              </a:rPr>
              <a:t>Pulmonary</a:t>
            </a:r>
          </a:p>
        </p:txBody>
      </p:sp>
      <p:sp>
        <p:nvSpPr>
          <p:cNvPr id="92290" name="Rectangle 130"/>
          <p:cNvSpPr>
            <a:spLocks noChangeArrowheads="1"/>
          </p:cNvSpPr>
          <p:nvPr/>
        </p:nvSpPr>
        <p:spPr bwMode="auto">
          <a:xfrm>
            <a:off x="6149580" y="2280048"/>
            <a:ext cx="549831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50">
                <a:latin typeface="+mj-lt"/>
              </a:rPr>
              <a:t>Endocrine</a:t>
            </a:r>
          </a:p>
        </p:txBody>
      </p:sp>
      <p:sp>
        <p:nvSpPr>
          <p:cNvPr id="92293" name="Rectangle 133"/>
          <p:cNvSpPr>
            <a:spLocks noChangeArrowheads="1"/>
          </p:cNvSpPr>
          <p:nvPr/>
        </p:nvSpPr>
        <p:spPr bwMode="auto">
          <a:xfrm>
            <a:off x="6149579" y="2421732"/>
            <a:ext cx="306174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50">
                <a:latin typeface="+mj-lt"/>
              </a:rPr>
              <a:t>Renal</a:t>
            </a:r>
          </a:p>
        </p:txBody>
      </p:sp>
      <p:sp>
        <p:nvSpPr>
          <p:cNvPr id="92295" name="Rectangle 135"/>
          <p:cNvSpPr>
            <a:spLocks noChangeArrowheads="1"/>
          </p:cNvSpPr>
          <p:nvPr/>
        </p:nvSpPr>
        <p:spPr bwMode="auto">
          <a:xfrm>
            <a:off x="6149579" y="2575323"/>
            <a:ext cx="1846659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50">
                <a:latin typeface="+mj-lt"/>
              </a:rPr>
              <a:t>Hypersensitivity/infusion reaction</a:t>
            </a:r>
          </a:p>
        </p:txBody>
      </p:sp>
      <p:grpSp>
        <p:nvGrpSpPr>
          <p:cNvPr id="67627" name="Group 2"/>
          <p:cNvGrpSpPr>
            <a:grpSpLocks/>
          </p:cNvGrpSpPr>
          <p:nvPr/>
        </p:nvGrpSpPr>
        <p:grpSpPr bwMode="auto">
          <a:xfrm>
            <a:off x="6012658" y="1872854"/>
            <a:ext cx="92869" cy="971550"/>
            <a:chOff x="8014616" y="2497798"/>
            <a:chExt cx="124816" cy="1295400"/>
          </a:xfrm>
        </p:grpSpPr>
        <p:sp>
          <p:nvSpPr>
            <p:cNvPr id="92279" name="Rectangle 119"/>
            <p:cNvSpPr>
              <a:spLocks noChangeArrowheads="1"/>
            </p:cNvSpPr>
            <p:nvPr/>
          </p:nvSpPr>
          <p:spPr bwMode="auto">
            <a:xfrm>
              <a:off x="8014616" y="2497798"/>
              <a:ext cx="124816" cy="1285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latin typeface="+mj-lt"/>
              </a:endParaRPr>
            </a:p>
          </p:txBody>
        </p:sp>
        <p:sp>
          <p:nvSpPr>
            <p:cNvPr id="92282" name="Rectangle 122"/>
            <p:cNvSpPr>
              <a:spLocks noChangeArrowheads="1"/>
            </p:cNvSpPr>
            <p:nvPr/>
          </p:nvSpPr>
          <p:spPr bwMode="auto">
            <a:xfrm>
              <a:off x="8014616" y="2702585"/>
              <a:ext cx="124816" cy="128588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latin typeface="+mj-lt"/>
              </a:endParaRPr>
            </a:p>
          </p:txBody>
        </p:sp>
        <p:sp>
          <p:nvSpPr>
            <p:cNvPr id="92285" name="Rectangle 125"/>
            <p:cNvSpPr>
              <a:spLocks noChangeArrowheads="1"/>
            </p:cNvSpPr>
            <p:nvPr/>
          </p:nvSpPr>
          <p:spPr bwMode="auto">
            <a:xfrm>
              <a:off x="8014616" y="2877210"/>
              <a:ext cx="124816" cy="12858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latin typeface="+mj-lt"/>
              </a:endParaRPr>
            </a:p>
          </p:txBody>
        </p:sp>
        <p:sp>
          <p:nvSpPr>
            <p:cNvPr id="92288" name="Rectangle 128"/>
            <p:cNvSpPr>
              <a:spLocks noChangeArrowheads="1"/>
            </p:cNvSpPr>
            <p:nvPr/>
          </p:nvSpPr>
          <p:spPr bwMode="auto">
            <a:xfrm>
              <a:off x="8014616" y="3081998"/>
              <a:ext cx="124816" cy="128587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latin typeface="+mj-lt"/>
              </a:endParaRPr>
            </a:p>
          </p:txBody>
        </p:sp>
        <p:sp>
          <p:nvSpPr>
            <p:cNvPr id="92291" name="Rectangle 131"/>
            <p:cNvSpPr>
              <a:spLocks noChangeArrowheads="1"/>
            </p:cNvSpPr>
            <p:nvPr/>
          </p:nvSpPr>
          <p:spPr bwMode="auto">
            <a:xfrm>
              <a:off x="8014616" y="3272498"/>
              <a:ext cx="124816" cy="12700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latin typeface="+mj-lt"/>
              </a:endParaRPr>
            </a:p>
          </p:txBody>
        </p:sp>
        <p:sp>
          <p:nvSpPr>
            <p:cNvPr id="92294" name="Rectangle 134"/>
            <p:cNvSpPr>
              <a:spLocks noChangeArrowheads="1"/>
            </p:cNvSpPr>
            <p:nvPr/>
          </p:nvSpPr>
          <p:spPr bwMode="auto">
            <a:xfrm>
              <a:off x="8014616" y="3475698"/>
              <a:ext cx="124816" cy="127000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latin typeface="+mj-lt"/>
              </a:endParaRPr>
            </a:p>
          </p:txBody>
        </p:sp>
        <p:sp>
          <p:nvSpPr>
            <p:cNvPr id="92296" name="Rectangle 136"/>
            <p:cNvSpPr>
              <a:spLocks noChangeArrowheads="1"/>
            </p:cNvSpPr>
            <p:nvPr/>
          </p:nvSpPr>
          <p:spPr bwMode="auto">
            <a:xfrm>
              <a:off x="8014616" y="3664610"/>
              <a:ext cx="124816" cy="12858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>
                <a:latin typeface="+mj-lt"/>
              </a:endParaRPr>
            </a:p>
          </p:txBody>
        </p:sp>
      </p:grpSp>
      <p:sp>
        <p:nvSpPr>
          <p:cNvPr id="92297" name="Rectangle 137"/>
          <p:cNvSpPr>
            <a:spLocks noChangeArrowheads="1"/>
          </p:cNvSpPr>
          <p:nvPr/>
        </p:nvSpPr>
        <p:spPr bwMode="auto">
          <a:xfrm>
            <a:off x="6149579" y="2715817"/>
            <a:ext cx="418384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50">
                <a:latin typeface="+mj-lt"/>
              </a:rPr>
              <a:t>Hepatic</a:t>
            </a:r>
          </a:p>
        </p:txBody>
      </p:sp>
      <p:cxnSp>
        <p:nvCxnSpPr>
          <p:cNvPr id="67629" name="Straight Connector 142"/>
          <p:cNvCxnSpPr>
            <a:cxnSpLocks noChangeShapeType="1"/>
          </p:cNvCxnSpPr>
          <p:nvPr/>
        </p:nvCxnSpPr>
        <p:spPr bwMode="auto">
          <a:xfrm>
            <a:off x="1897858" y="3596879"/>
            <a:ext cx="6663928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30" name="Straight Connector 144"/>
          <p:cNvCxnSpPr>
            <a:cxnSpLocks noChangeShapeType="1"/>
          </p:cNvCxnSpPr>
          <p:nvPr/>
        </p:nvCxnSpPr>
        <p:spPr bwMode="auto">
          <a:xfrm flipV="1">
            <a:off x="1896666" y="1918097"/>
            <a:ext cx="0" cy="168116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31" name="Straight Connector 146"/>
          <p:cNvCxnSpPr>
            <a:cxnSpLocks noChangeShapeType="1"/>
          </p:cNvCxnSpPr>
          <p:nvPr/>
        </p:nvCxnSpPr>
        <p:spPr bwMode="auto">
          <a:xfrm flipH="1">
            <a:off x="1843088" y="1930004"/>
            <a:ext cx="60722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32" name="Straight Connector 147"/>
          <p:cNvCxnSpPr>
            <a:cxnSpLocks noChangeShapeType="1"/>
          </p:cNvCxnSpPr>
          <p:nvPr/>
        </p:nvCxnSpPr>
        <p:spPr bwMode="auto">
          <a:xfrm flipH="1">
            <a:off x="1843088" y="2096691"/>
            <a:ext cx="60722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33" name="Straight Connector 148"/>
          <p:cNvCxnSpPr>
            <a:cxnSpLocks noChangeShapeType="1"/>
          </p:cNvCxnSpPr>
          <p:nvPr/>
        </p:nvCxnSpPr>
        <p:spPr bwMode="auto">
          <a:xfrm flipH="1">
            <a:off x="1843088" y="2263379"/>
            <a:ext cx="60722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34" name="Straight Connector 149"/>
          <p:cNvCxnSpPr>
            <a:cxnSpLocks noChangeShapeType="1"/>
          </p:cNvCxnSpPr>
          <p:nvPr/>
        </p:nvCxnSpPr>
        <p:spPr bwMode="auto">
          <a:xfrm flipH="1">
            <a:off x="1843088" y="2430066"/>
            <a:ext cx="60722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35" name="Straight Connector 150"/>
          <p:cNvCxnSpPr>
            <a:cxnSpLocks noChangeShapeType="1"/>
          </p:cNvCxnSpPr>
          <p:nvPr/>
        </p:nvCxnSpPr>
        <p:spPr bwMode="auto">
          <a:xfrm flipH="1">
            <a:off x="1843088" y="2596754"/>
            <a:ext cx="60722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36" name="Straight Connector 151"/>
          <p:cNvCxnSpPr>
            <a:cxnSpLocks noChangeShapeType="1"/>
          </p:cNvCxnSpPr>
          <p:nvPr/>
        </p:nvCxnSpPr>
        <p:spPr bwMode="auto">
          <a:xfrm flipH="1">
            <a:off x="1843088" y="2763441"/>
            <a:ext cx="60722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37" name="Straight Connector 152"/>
          <p:cNvCxnSpPr>
            <a:cxnSpLocks noChangeShapeType="1"/>
          </p:cNvCxnSpPr>
          <p:nvPr/>
        </p:nvCxnSpPr>
        <p:spPr bwMode="auto">
          <a:xfrm flipH="1">
            <a:off x="1843088" y="2930129"/>
            <a:ext cx="60722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38" name="Straight Connector 153"/>
          <p:cNvCxnSpPr>
            <a:cxnSpLocks noChangeShapeType="1"/>
          </p:cNvCxnSpPr>
          <p:nvPr/>
        </p:nvCxnSpPr>
        <p:spPr bwMode="auto">
          <a:xfrm flipH="1">
            <a:off x="1843088" y="3096816"/>
            <a:ext cx="60722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39" name="Straight Connector 154"/>
          <p:cNvCxnSpPr>
            <a:cxnSpLocks noChangeShapeType="1"/>
          </p:cNvCxnSpPr>
          <p:nvPr/>
        </p:nvCxnSpPr>
        <p:spPr bwMode="auto">
          <a:xfrm flipH="1">
            <a:off x="1843088" y="3263504"/>
            <a:ext cx="60722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40" name="Straight Connector 155"/>
          <p:cNvCxnSpPr>
            <a:cxnSpLocks noChangeShapeType="1"/>
          </p:cNvCxnSpPr>
          <p:nvPr/>
        </p:nvCxnSpPr>
        <p:spPr bwMode="auto">
          <a:xfrm flipH="1">
            <a:off x="1843088" y="3430191"/>
            <a:ext cx="60722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41" name="Straight Connector 156"/>
          <p:cNvCxnSpPr>
            <a:cxnSpLocks noChangeShapeType="1"/>
          </p:cNvCxnSpPr>
          <p:nvPr/>
        </p:nvCxnSpPr>
        <p:spPr bwMode="auto">
          <a:xfrm flipH="1">
            <a:off x="1843088" y="3596879"/>
            <a:ext cx="60722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42" name="Straight Connector 158"/>
          <p:cNvCxnSpPr>
            <a:cxnSpLocks noChangeShapeType="1"/>
          </p:cNvCxnSpPr>
          <p:nvPr/>
        </p:nvCxnSpPr>
        <p:spPr bwMode="auto">
          <a:xfrm>
            <a:off x="1896666" y="3605213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43" name="Straight Connector 159"/>
          <p:cNvCxnSpPr>
            <a:cxnSpLocks noChangeShapeType="1"/>
          </p:cNvCxnSpPr>
          <p:nvPr/>
        </p:nvCxnSpPr>
        <p:spPr bwMode="auto">
          <a:xfrm>
            <a:off x="3562351" y="3605213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44" name="Straight Connector 160"/>
          <p:cNvCxnSpPr>
            <a:cxnSpLocks noChangeShapeType="1"/>
          </p:cNvCxnSpPr>
          <p:nvPr/>
        </p:nvCxnSpPr>
        <p:spPr bwMode="auto">
          <a:xfrm>
            <a:off x="5228035" y="3605213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45" name="Straight Connector 161"/>
          <p:cNvCxnSpPr>
            <a:cxnSpLocks noChangeShapeType="1"/>
          </p:cNvCxnSpPr>
          <p:nvPr/>
        </p:nvCxnSpPr>
        <p:spPr bwMode="auto">
          <a:xfrm>
            <a:off x="8551070" y="3605213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46" name="Straight Connector 162"/>
          <p:cNvCxnSpPr>
            <a:cxnSpLocks noChangeShapeType="1"/>
          </p:cNvCxnSpPr>
          <p:nvPr/>
        </p:nvCxnSpPr>
        <p:spPr bwMode="auto">
          <a:xfrm>
            <a:off x="6894910" y="3605213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647" name="TextBox 164"/>
          <p:cNvSpPr txBox="1">
            <a:spLocks noChangeArrowheads="1"/>
          </p:cNvSpPr>
          <p:nvPr/>
        </p:nvSpPr>
        <p:spPr bwMode="auto">
          <a:xfrm rot="-5400000">
            <a:off x="488752" y="2524275"/>
            <a:ext cx="1966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200">
                <a:solidFill>
                  <a:schemeClr val="tx1"/>
                </a:solidFill>
              </a:rPr>
              <a:t>Pts With First Event in Category (n)</a:t>
            </a:r>
          </a:p>
        </p:txBody>
      </p:sp>
      <p:sp>
        <p:nvSpPr>
          <p:cNvPr id="166" name="Rectangle 60"/>
          <p:cNvSpPr>
            <a:spLocks noChangeArrowheads="1"/>
          </p:cNvSpPr>
          <p:nvPr/>
        </p:nvSpPr>
        <p:spPr bwMode="auto">
          <a:xfrm>
            <a:off x="558404" y="4079082"/>
            <a:ext cx="1877616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050" dirty="0">
                <a:latin typeface="+mj-lt"/>
              </a:rPr>
              <a:t>Pts still on study, n</a:t>
            </a:r>
            <a:br>
              <a:rPr lang="en-US" sz="1050" dirty="0">
                <a:latin typeface="+mj-lt"/>
              </a:rPr>
            </a:br>
            <a:r>
              <a:rPr lang="en-US" sz="1050" dirty="0">
                <a:latin typeface="+mj-lt"/>
              </a:rPr>
              <a:t>Pts still on treatment, n</a:t>
            </a:r>
            <a:br>
              <a:rPr lang="en-US" sz="1050" dirty="0">
                <a:latin typeface="+mj-lt"/>
              </a:rPr>
            </a:br>
            <a:r>
              <a:rPr lang="en-US" sz="1050" dirty="0">
                <a:latin typeface="+mj-lt"/>
              </a:rPr>
              <a:t>Total pts with first </a:t>
            </a:r>
            <a:r>
              <a:rPr lang="en-US" altLang="en-US" sz="1050" dirty="0">
                <a:ea typeface="MS PGothic" pitchFamily="34" charset="-128"/>
              </a:rPr>
              <a:t>event, n</a:t>
            </a:r>
            <a:endParaRPr lang="en-US" sz="1050" dirty="0">
              <a:latin typeface="+mj-lt"/>
            </a:endParaRPr>
          </a:p>
        </p:txBody>
      </p:sp>
      <p:sp>
        <p:nvSpPr>
          <p:cNvPr id="167" name="Rectangle 60"/>
          <p:cNvSpPr>
            <a:spLocks noChangeArrowheads="1"/>
          </p:cNvSpPr>
          <p:nvPr/>
        </p:nvSpPr>
        <p:spPr bwMode="auto">
          <a:xfrm>
            <a:off x="2430066" y="4079082"/>
            <a:ext cx="561975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050" dirty="0">
                <a:latin typeface="+mj-lt"/>
              </a:rPr>
              <a:t>131</a:t>
            </a:r>
            <a:br>
              <a:rPr lang="en-US" sz="1050" dirty="0">
                <a:latin typeface="+mj-lt"/>
              </a:rPr>
            </a:br>
            <a:r>
              <a:rPr lang="en-US" sz="1050" dirty="0">
                <a:latin typeface="+mj-lt"/>
              </a:rPr>
              <a:t>131</a:t>
            </a:r>
            <a:br>
              <a:rPr lang="en-US" sz="1050" dirty="0">
                <a:latin typeface="+mj-lt"/>
              </a:rPr>
            </a:br>
            <a:r>
              <a:rPr lang="en-US" sz="1050" dirty="0">
                <a:latin typeface="+mj-lt"/>
              </a:rPr>
              <a:t>24</a:t>
            </a:r>
          </a:p>
        </p:txBody>
      </p:sp>
      <p:sp>
        <p:nvSpPr>
          <p:cNvPr id="168" name="Rectangle 60"/>
          <p:cNvSpPr>
            <a:spLocks noChangeArrowheads="1"/>
          </p:cNvSpPr>
          <p:nvPr/>
        </p:nvSpPr>
        <p:spPr bwMode="auto">
          <a:xfrm>
            <a:off x="4133852" y="4079082"/>
            <a:ext cx="563165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050" dirty="0">
                <a:latin typeface="+mj-lt"/>
              </a:rPr>
              <a:t>112</a:t>
            </a:r>
            <a:br>
              <a:rPr lang="en-US" sz="1050" dirty="0">
                <a:latin typeface="+mj-lt"/>
              </a:rPr>
            </a:br>
            <a:r>
              <a:rPr lang="en-US" sz="1050" dirty="0">
                <a:latin typeface="+mj-lt"/>
              </a:rPr>
              <a:t>73</a:t>
            </a:r>
            <a:br>
              <a:rPr lang="en-US" sz="1050" dirty="0">
                <a:latin typeface="+mj-lt"/>
              </a:rPr>
            </a:br>
            <a:r>
              <a:rPr lang="en-US" sz="1050" dirty="0">
                <a:latin typeface="+mj-lt"/>
              </a:rPr>
              <a:t>6</a:t>
            </a:r>
          </a:p>
        </p:txBody>
      </p:sp>
      <p:sp>
        <p:nvSpPr>
          <p:cNvPr id="169" name="Rectangle 60"/>
          <p:cNvSpPr>
            <a:spLocks noChangeArrowheads="1"/>
          </p:cNvSpPr>
          <p:nvPr/>
        </p:nvSpPr>
        <p:spPr bwMode="auto">
          <a:xfrm>
            <a:off x="5748338" y="4079082"/>
            <a:ext cx="561975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050" dirty="0">
                <a:latin typeface="+mj-lt"/>
              </a:rPr>
              <a:t>85</a:t>
            </a:r>
            <a:br>
              <a:rPr lang="en-US" sz="1050" dirty="0">
                <a:latin typeface="+mj-lt"/>
              </a:rPr>
            </a:br>
            <a:r>
              <a:rPr lang="en-US" sz="1050" dirty="0">
                <a:latin typeface="+mj-lt"/>
              </a:rPr>
              <a:t>51</a:t>
            </a:r>
            <a:br>
              <a:rPr lang="en-US" sz="1050" dirty="0">
                <a:latin typeface="+mj-lt"/>
              </a:rPr>
            </a:br>
            <a:r>
              <a:rPr lang="en-US" sz="1050" dirty="0">
                <a:latin typeface="+mj-lt"/>
              </a:rPr>
              <a:t>2</a:t>
            </a:r>
          </a:p>
        </p:txBody>
      </p:sp>
      <p:sp>
        <p:nvSpPr>
          <p:cNvPr id="170" name="Rectangle 60"/>
          <p:cNvSpPr>
            <a:spLocks noChangeArrowheads="1"/>
          </p:cNvSpPr>
          <p:nvPr/>
        </p:nvSpPr>
        <p:spPr bwMode="auto">
          <a:xfrm>
            <a:off x="7443790" y="4079082"/>
            <a:ext cx="564356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050" dirty="0">
                <a:latin typeface="+mj-lt"/>
              </a:rPr>
              <a:t>52</a:t>
            </a:r>
            <a:br>
              <a:rPr lang="en-US" sz="1050" dirty="0">
                <a:latin typeface="+mj-lt"/>
              </a:rPr>
            </a:br>
            <a:r>
              <a:rPr lang="en-US" sz="1050" dirty="0">
                <a:latin typeface="+mj-lt"/>
              </a:rPr>
              <a:t>25</a:t>
            </a:r>
            <a:br>
              <a:rPr lang="en-US" sz="1050" dirty="0">
                <a:latin typeface="+mj-lt"/>
              </a:rPr>
            </a:br>
            <a:r>
              <a:rPr lang="en-US" sz="1050" dirty="0"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202008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53352BB-FDB9-4554-B16B-2FB5999F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9" y="324259"/>
            <a:ext cx="8588789" cy="4458898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67882" y="1352372"/>
            <a:ext cx="8368937" cy="256374"/>
          </a:xfrm>
          <a:prstGeom prst="rect">
            <a:avLst/>
          </a:prstGeom>
          <a:solidFill>
            <a:schemeClr val="accent6">
              <a:alpha val="38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 sz="1350"/>
          </a:p>
        </p:txBody>
      </p:sp>
      <p:sp>
        <p:nvSpPr>
          <p:cNvPr id="3" name="Rectángulo 2"/>
          <p:cNvSpPr/>
          <p:nvPr/>
        </p:nvSpPr>
        <p:spPr>
          <a:xfrm>
            <a:off x="467882" y="1621565"/>
            <a:ext cx="8338559" cy="13579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4" name="Rectángulo 3"/>
          <p:cNvSpPr/>
          <p:nvPr/>
        </p:nvSpPr>
        <p:spPr>
          <a:xfrm>
            <a:off x="500063" y="2693194"/>
            <a:ext cx="8336756" cy="135731"/>
          </a:xfrm>
          <a:prstGeom prst="rect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5" name="Rectángulo 14"/>
          <p:cNvSpPr/>
          <p:nvPr/>
        </p:nvSpPr>
        <p:spPr>
          <a:xfrm>
            <a:off x="467882" y="2178844"/>
            <a:ext cx="8368937" cy="157163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 sz="1350"/>
          </a:p>
        </p:txBody>
      </p:sp>
    </p:spTree>
    <p:extLst>
      <p:ext uri="{BB962C8B-B14F-4D97-AF65-F5344CB8AC3E}">
        <p14:creationId xmlns:p14="http://schemas.microsoft.com/office/powerpoint/2010/main" val="166851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Conceptos generales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0195" y="897700"/>
            <a:ext cx="8749990" cy="3412435"/>
          </a:xfrm>
        </p:spPr>
        <p:txBody>
          <a:bodyPr/>
          <a:lstStyle/>
          <a:p>
            <a:r>
              <a:rPr lang="es-AR" sz="1600" dirty="0" smtClean="0"/>
              <a:t>Reconocimiento e intervención temprana</a:t>
            </a:r>
          </a:p>
          <a:p>
            <a:r>
              <a:rPr lang="es-AR" sz="1600" dirty="0" smtClean="0"/>
              <a:t>Ante la necesidad de tratamiento sistémico para el manejo de </a:t>
            </a:r>
            <a:r>
              <a:rPr lang="es-AR" sz="1600" dirty="0" err="1" smtClean="0"/>
              <a:t>irEA</a:t>
            </a:r>
            <a:r>
              <a:rPr lang="es-AR" sz="1600" dirty="0" smtClean="0"/>
              <a:t>, lo indicado es la inmunosupresión con corticoides a dosis útiles:</a:t>
            </a:r>
          </a:p>
          <a:p>
            <a:pPr lvl="1"/>
            <a:r>
              <a:rPr lang="es-AR" sz="1600" dirty="0" smtClean="0"/>
              <a:t>Grado 2: </a:t>
            </a:r>
            <a:r>
              <a:rPr lang="es-AR" sz="1600" dirty="0" err="1" smtClean="0"/>
              <a:t>Prednisona</a:t>
            </a:r>
            <a:r>
              <a:rPr lang="es-AR" sz="1600" dirty="0" smtClean="0"/>
              <a:t>  </a:t>
            </a:r>
            <a:r>
              <a:rPr lang="es-AR" sz="1600" dirty="0"/>
              <a:t>0.5-1 mg/kg/d </a:t>
            </a:r>
            <a:r>
              <a:rPr lang="es-AR" sz="1600" dirty="0" err="1"/>
              <a:t>vo</a:t>
            </a:r>
            <a:r>
              <a:rPr lang="es-AR" sz="1600" dirty="0"/>
              <a:t> </a:t>
            </a:r>
            <a:r>
              <a:rPr lang="es-AR" sz="1600" dirty="0" smtClean="0"/>
              <a:t>o equivalente</a:t>
            </a:r>
          </a:p>
          <a:p>
            <a:pPr marL="457200" lvl="1" indent="0">
              <a:buNone/>
            </a:pPr>
            <a:r>
              <a:rPr lang="es-AR" sz="1600" dirty="0" smtClean="0"/>
              <a:t> (40 </a:t>
            </a:r>
            <a:r>
              <a:rPr lang="es-AR" sz="1600" dirty="0"/>
              <a:t>a 80 mg </a:t>
            </a:r>
            <a:r>
              <a:rPr lang="es-AR" sz="1600" dirty="0" err="1"/>
              <a:t>dia</a:t>
            </a:r>
            <a:r>
              <a:rPr lang="es-AR" sz="1600" dirty="0"/>
              <a:t> para un paciente de 80 </a:t>
            </a:r>
            <a:r>
              <a:rPr lang="es-AR" sz="1600" dirty="0" smtClean="0"/>
              <a:t>kg)</a:t>
            </a:r>
            <a:endParaRPr lang="es-AR" sz="1600" dirty="0"/>
          </a:p>
          <a:p>
            <a:pPr lvl="1"/>
            <a:r>
              <a:rPr lang="es-AR" sz="1600" dirty="0" smtClean="0"/>
              <a:t>Si a las 72 hs no mejora, pensar en un segundo nivel de inmunosupresión</a:t>
            </a:r>
          </a:p>
          <a:p>
            <a:pPr lvl="1"/>
            <a:r>
              <a:rPr lang="es-ES" sz="1600" dirty="0" smtClean="0"/>
              <a:t>Grado 3-4: </a:t>
            </a:r>
            <a:r>
              <a:rPr lang="es-ES" sz="1600" dirty="0" err="1" smtClean="0"/>
              <a:t>Prednisona</a:t>
            </a:r>
            <a:r>
              <a:rPr lang="es-ES" sz="1600" dirty="0" smtClean="0"/>
              <a:t> </a:t>
            </a:r>
            <a:r>
              <a:rPr lang="es-ES" sz="1600" dirty="0"/>
              <a:t>1-2 mg/kg/d </a:t>
            </a:r>
            <a:r>
              <a:rPr lang="es-ES" sz="1600" dirty="0" err="1"/>
              <a:t>vo</a:t>
            </a:r>
            <a:r>
              <a:rPr lang="es-ES" sz="1600" dirty="0"/>
              <a:t> o </a:t>
            </a:r>
            <a:r>
              <a:rPr lang="es-ES" sz="1600" dirty="0" err="1"/>
              <a:t>metilprednisolona</a:t>
            </a:r>
            <a:r>
              <a:rPr lang="es-ES" sz="1600" dirty="0"/>
              <a:t> </a:t>
            </a:r>
            <a:r>
              <a:rPr lang="es-ES" sz="1600" dirty="0" smtClean="0"/>
              <a:t>iv </a:t>
            </a:r>
          </a:p>
          <a:p>
            <a:pPr marL="457200" lvl="1" indent="0">
              <a:buNone/>
            </a:pPr>
            <a:r>
              <a:rPr lang="es-ES" sz="1600" dirty="0" smtClean="0"/>
              <a:t>(80 </a:t>
            </a:r>
            <a:r>
              <a:rPr lang="es-ES" sz="1600" dirty="0"/>
              <a:t>a 160 mg/d para el mismo </a:t>
            </a:r>
            <a:r>
              <a:rPr lang="es-ES" sz="1600" dirty="0" smtClean="0"/>
              <a:t>paciente)</a:t>
            </a:r>
            <a:endParaRPr lang="es-AR" sz="1600" dirty="0" smtClean="0"/>
          </a:p>
          <a:p>
            <a:r>
              <a:rPr lang="es-AR" sz="1600" dirty="0" smtClean="0"/>
              <a:t>Descenso de corticoides lento, en no menos de 4 semanas</a:t>
            </a:r>
            <a:endParaRPr lang="es-AR" sz="1600" dirty="0"/>
          </a:p>
          <a:p>
            <a:r>
              <a:rPr lang="es-AR" sz="1600" dirty="0" smtClean="0"/>
              <a:t>Ante la re exposición, la dosis menor de GC de </a:t>
            </a:r>
            <a:r>
              <a:rPr lang="es-AR" sz="1600" dirty="0" err="1" smtClean="0"/>
              <a:t>prednisona</a:t>
            </a:r>
            <a:r>
              <a:rPr lang="es-AR" sz="1600" smtClean="0"/>
              <a:t> debe ser de 10 </a:t>
            </a:r>
            <a:r>
              <a:rPr lang="es-AR" sz="1600" dirty="0" smtClean="0"/>
              <a:t>mg/día o equivalente</a:t>
            </a:r>
          </a:p>
          <a:p>
            <a:r>
              <a:rPr lang="es-AR" sz="1600" dirty="0" smtClean="0"/>
              <a:t>Trabajo multidisciplinario</a:t>
            </a:r>
            <a:endParaRPr lang="es-AR" sz="1600" dirty="0"/>
          </a:p>
        </p:txBody>
      </p:sp>
    </p:spTree>
    <p:extLst>
      <p:ext uri="{BB962C8B-B14F-4D97-AF65-F5344CB8AC3E}">
        <p14:creationId xmlns:p14="http://schemas.microsoft.com/office/powerpoint/2010/main" val="69312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53720"/>
            <a:ext cx="8229600" cy="600195"/>
          </a:xfrm>
        </p:spPr>
        <p:txBody>
          <a:bodyPr/>
          <a:lstStyle/>
          <a:p>
            <a:pPr algn="ctr"/>
            <a:r>
              <a:rPr lang="es-AR" dirty="0" smtClean="0"/>
              <a:t>TOXICIDAD GASTRO-INTESTINAL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7684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TOXICIDAD GASTROINTESTINAL</a:t>
            </a:r>
            <a:endParaRPr lang="es-AR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36A390-81AD-41FB-8F25-22D03EE1180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2900" y="712305"/>
            <a:ext cx="824836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prstClr val="black"/>
                </a:solidFill>
              </a:rPr>
              <a:t>Diarrea: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prstClr val="black"/>
                </a:solidFill>
              </a:rPr>
              <a:t>Aumento del número de deposiciones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prstClr val="black"/>
                </a:solidFill>
              </a:rPr>
              <a:t>Depende del ritmo normal del paciente </a:t>
            </a:r>
          </a:p>
          <a:p>
            <a:endParaRPr lang="es-AR" sz="2000" dirty="0">
              <a:solidFill>
                <a:prstClr val="black"/>
              </a:solidFill>
            </a:endParaRPr>
          </a:p>
          <a:p>
            <a:r>
              <a:rPr lang="es-AR" sz="2000" dirty="0">
                <a:solidFill>
                  <a:prstClr val="black"/>
                </a:solidFill>
              </a:rPr>
              <a:t>Colitis: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prstClr val="black"/>
                </a:solidFill>
              </a:rPr>
              <a:t>Inflamación del colon, diagnosticado por imágenes, endoscopía o biopsia.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prstClr val="black"/>
                </a:solidFill>
              </a:rPr>
              <a:t>Diarrea + dolor abdominal + sangre en materia fecal + shock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prstClr val="black"/>
                </a:solidFill>
              </a:rPr>
              <a:t>Puede perforarse!!!!!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s-A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1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1314</TotalTime>
  <Words>1922</Words>
  <Application>Microsoft Office PowerPoint</Application>
  <PresentationFormat>On-screen Show (16:9)</PresentationFormat>
  <Paragraphs>558</Paragraphs>
  <Slides>38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ＭＳ Ｐゴシック</vt:lpstr>
      <vt:lpstr>ＭＳ Ｐゴシック</vt:lpstr>
      <vt:lpstr>Arial</vt:lpstr>
      <vt:lpstr>Calibri</vt:lpstr>
      <vt:lpstr>Calibri Light</vt:lpstr>
      <vt:lpstr>OTNEJMScalaSansLF-Bold</vt:lpstr>
      <vt:lpstr>TradeGothic BoldTwo</vt:lpstr>
      <vt:lpstr>Wingdings</vt:lpstr>
      <vt:lpstr>Tema de Office</vt:lpstr>
      <vt:lpstr>1_Tema de Office</vt:lpstr>
      <vt:lpstr>2_Tema de Office</vt:lpstr>
      <vt:lpstr>3_Tema de Office</vt:lpstr>
      <vt:lpstr>PowerPoint Presentation</vt:lpstr>
      <vt:lpstr>Eventos Adversos Gastrointestinales, pulmonares y renales</vt:lpstr>
      <vt:lpstr>Varios órganos se pueden comprometer</vt:lpstr>
      <vt:lpstr>PowerPoint Presentation</vt:lpstr>
      <vt:lpstr>Time to Onset of First Treatment-Related Select AE With Nivolumab (Any Grade)</vt:lpstr>
      <vt:lpstr>PowerPoint Presentation</vt:lpstr>
      <vt:lpstr>Conceptos generales</vt:lpstr>
      <vt:lpstr>TOXICIDAD GASTRO-INTESTINAL</vt:lpstr>
      <vt:lpstr>TOXICIDAD GASTROINTESTINAL</vt:lpstr>
      <vt:lpstr>TOXICIDAD GASTROINTESTINAL</vt:lpstr>
      <vt:lpstr>      TOXICIDAD GI – Algoritmo terapéutico</vt:lpstr>
      <vt:lpstr>HEPATOTOXICIDAD</vt:lpstr>
      <vt:lpstr>HEPATOTOXICIDAD – Algoritmo terapéutico</vt:lpstr>
      <vt:lpstr>Caso Clínico  - HEPATITIS</vt:lpstr>
      <vt:lpstr>Caso Clínico  - HEPATITIS</vt:lpstr>
      <vt:lpstr>Caso clínico  - HEPATITIS</vt:lpstr>
      <vt:lpstr>Caso clínico  - HEPATITIS</vt:lpstr>
      <vt:lpstr>Caso Clínico  - HEPATITIS</vt:lpstr>
      <vt:lpstr>TOXICIDAD PULMONAR </vt:lpstr>
      <vt:lpstr>TOXICIDAD PULMONAR</vt:lpstr>
      <vt:lpstr>PowerPoint Presentation</vt:lpstr>
      <vt:lpstr>PowerPoint Presentation</vt:lpstr>
      <vt:lpstr>NEUMONITIS – Algoritmo terapéutico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NEFROTOXICIDAD</vt:lpstr>
      <vt:lpstr>NEFROTOXICIDAD</vt:lpstr>
      <vt:lpstr>NEFROTOXICIDAD – Algoritmo terapéutico</vt:lpstr>
      <vt:lpstr>Caso Clínico  – Insuficiencia renal</vt:lpstr>
      <vt:lpstr>Caso clínico – Insuficiencia renal</vt:lpstr>
      <vt:lpstr>Caso clínico  – Insuficiencia renal</vt:lpstr>
      <vt:lpstr>Caso clínico  – Insuficiencia renal</vt:lpstr>
      <vt:lpstr>Caso Clínico  – Insuficiencia renal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Rodrigo</dc:creator>
  <cp:lastModifiedBy>Janocko Matejka, Melanie</cp:lastModifiedBy>
  <cp:revision>44</cp:revision>
  <dcterms:created xsi:type="dcterms:W3CDTF">2019-02-25T18:18:47Z</dcterms:created>
  <dcterms:modified xsi:type="dcterms:W3CDTF">2019-11-01T16:02:31Z</dcterms:modified>
</cp:coreProperties>
</file>