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5" r:id="rId1"/>
    <p:sldMasterId id="2147483693" r:id="rId2"/>
  </p:sldMasterIdLst>
  <p:notesMasterIdLst>
    <p:notesMasterId r:id="rId25"/>
  </p:notesMasterIdLst>
  <p:sldIdLst>
    <p:sldId id="323" r:id="rId3"/>
    <p:sldId id="287" r:id="rId4"/>
    <p:sldId id="288" r:id="rId5"/>
    <p:sldId id="308" r:id="rId6"/>
    <p:sldId id="289" r:id="rId7"/>
    <p:sldId id="290" r:id="rId8"/>
    <p:sldId id="291" r:id="rId9"/>
    <p:sldId id="292" r:id="rId10"/>
    <p:sldId id="309" r:id="rId11"/>
    <p:sldId id="293" r:id="rId12"/>
    <p:sldId id="294" r:id="rId13"/>
    <p:sldId id="310" r:id="rId14"/>
    <p:sldId id="295" r:id="rId15"/>
    <p:sldId id="311" r:id="rId16"/>
    <p:sldId id="325" r:id="rId17"/>
    <p:sldId id="324" r:id="rId18"/>
    <p:sldId id="296" r:id="rId19"/>
    <p:sldId id="297" r:id="rId20"/>
    <p:sldId id="299" r:id="rId21"/>
    <p:sldId id="300" r:id="rId22"/>
    <p:sldId id="320" r:id="rId23"/>
    <p:sldId id="321" r:id="rId24"/>
  </p:sldIdLst>
  <p:sldSz cx="12192000" cy="6858000"/>
  <p:notesSz cx="6888163" cy="100203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178">
          <p15:clr>
            <a:srgbClr val="A4A3A4"/>
          </p15:clr>
        </p15:guide>
        <p15:guide id="2" orient="horz" pos="754">
          <p15:clr>
            <a:srgbClr val="A4A3A4"/>
          </p15:clr>
        </p15:guide>
        <p15:guide id="3" pos="6856">
          <p15:clr>
            <a:srgbClr val="A4A3A4"/>
          </p15:clr>
        </p15:guide>
        <p15:guide id="4" pos="7469">
          <p15:clr>
            <a:srgbClr val="A4A3A4"/>
          </p15:clr>
        </p15:guide>
        <p15:guide id="5" pos="415">
          <p15:clr>
            <a:srgbClr val="A4A3A4"/>
          </p15:clr>
        </p15:guide>
        <p15:guide id="6" orient="horz" pos="3702">
          <p15:clr>
            <a:srgbClr val="A4A3A4"/>
          </p15:clr>
        </p15:guide>
        <p15:guide id="7" orient="horz" pos="10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96">
          <p15:clr>
            <a:srgbClr val="A4A3A4"/>
          </p15:clr>
        </p15:guide>
        <p15:guide id="2" orient="horz" pos="6183">
          <p15:clr>
            <a:srgbClr val="A4A3A4"/>
          </p15:clr>
        </p15:guide>
        <p15:guide id="3" orient="horz" pos="471">
          <p15:clr>
            <a:srgbClr val="A4A3A4"/>
          </p15:clr>
        </p15:guide>
        <p15:guide id="4" orient="horz" pos="445">
          <p15:clr>
            <a:srgbClr val="A4A3A4"/>
          </p15:clr>
        </p15:guide>
        <p15:guide id="5" pos="4338">
          <p15:clr>
            <a:srgbClr val="A4A3A4"/>
          </p15:clr>
        </p15:guide>
        <p15:guide id="6" pos="4308">
          <p15:clr>
            <a:srgbClr val="A4A3A4"/>
          </p15:clr>
        </p15:guide>
        <p15:guide id="7" pos="3758">
          <p15:clr>
            <a:srgbClr val="A4A3A4"/>
          </p15:clr>
        </p15:guide>
        <p15:guide id="8" pos="3615">
          <p15:clr>
            <a:srgbClr val="A4A3A4"/>
          </p15:clr>
        </p15:guide>
        <p15:guide id="9" pos="724">
          <p15:clr>
            <a:srgbClr val="A4A3A4"/>
          </p15:clr>
        </p15:guide>
        <p15:guide id="10" pos="577">
          <p15:clr>
            <a:srgbClr val="A4A3A4"/>
          </p15:clr>
        </p15:guide>
        <p15:guide id="11" pos="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39D54D-AFA7-41CD-A707-209FFCC397C2}">
  <a:tblStyle styleId="{E539D54D-AFA7-41CD-A707-209FFCC397C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312" y="60"/>
      </p:cViewPr>
      <p:guideLst>
        <p:guide orient="horz" pos="4178"/>
        <p:guide orient="horz" pos="754"/>
        <p:guide pos="6856"/>
        <p:guide pos="7469"/>
        <p:guide pos="415"/>
        <p:guide orient="horz" pos="3702"/>
        <p:guide orient="horz" pos="10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76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96"/>
        <p:guide orient="horz" pos="6183"/>
        <p:guide orient="horz" pos="471"/>
        <p:guide orient="horz" pos="445"/>
        <p:guide pos="4338"/>
        <p:guide pos="4308"/>
        <p:guide pos="3758"/>
        <p:guide pos="3615"/>
        <p:guide pos="724"/>
        <p:guide pos="577"/>
        <p:guide pos="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1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700" y="1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38213" y="750888"/>
            <a:ext cx="5011737" cy="281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149624" y="3832214"/>
            <a:ext cx="4590513" cy="5065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9517548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700" y="9517548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43872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2:notes"/>
          <p:cNvSpPr txBox="1">
            <a:spLocks noGrp="1"/>
          </p:cNvSpPr>
          <p:nvPr>
            <p:ph type="body" idx="1"/>
          </p:nvPr>
        </p:nvSpPr>
        <p:spPr>
          <a:xfrm>
            <a:off x="1149624" y="3832214"/>
            <a:ext cx="4590513" cy="50658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281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2439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5AA3D-44C1-417C-8EAD-DC182E26FFF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22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5AA3D-44C1-417C-8EAD-DC182E26FFF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3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1:notes"/>
          <p:cNvSpPr txBox="1">
            <a:spLocks noGrp="1"/>
          </p:cNvSpPr>
          <p:nvPr>
            <p:ph type="body" idx="1"/>
          </p:nvPr>
        </p:nvSpPr>
        <p:spPr>
          <a:xfrm>
            <a:off x="1149624" y="3832214"/>
            <a:ext cx="4590513" cy="50658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281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2553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281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p42:notes"/>
          <p:cNvSpPr txBox="1">
            <a:spLocks noGrp="1"/>
          </p:cNvSpPr>
          <p:nvPr>
            <p:ph type="body" idx="1"/>
          </p:nvPr>
        </p:nvSpPr>
        <p:spPr>
          <a:xfrm>
            <a:off x="1149624" y="3832214"/>
            <a:ext cx="4590513" cy="5065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42:notes"/>
          <p:cNvSpPr txBox="1">
            <a:spLocks noGrp="1"/>
          </p:cNvSpPr>
          <p:nvPr>
            <p:ph type="sldNum" idx="12"/>
          </p:nvPr>
        </p:nvSpPr>
        <p:spPr>
          <a:xfrm>
            <a:off x="2963848" y="11408442"/>
            <a:ext cx="2267397" cy="600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52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281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4" name="Google Shape;574;p44:notes"/>
          <p:cNvSpPr txBox="1">
            <a:spLocks noGrp="1"/>
          </p:cNvSpPr>
          <p:nvPr>
            <p:ph type="body" idx="1"/>
          </p:nvPr>
        </p:nvSpPr>
        <p:spPr>
          <a:xfrm>
            <a:off x="1149624" y="3832214"/>
            <a:ext cx="4590513" cy="5065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5" name="Google Shape;575;p44:notes"/>
          <p:cNvSpPr txBox="1">
            <a:spLocks noGrp="1"/>
          </p:cNvSpPr>
          <p:nvPr>
            <p:ph type="sldNum" idx="12"/>
          </p:nvPr>
        </p:nvSpPr>
        <p:spPr>
          <a:xfrm>
            <a:off x="2963848" y="11408442"/>
            <a:ext cx="2267397" cy="600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788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281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" name="Google Shape;593;p45:notes"/>
          <p:cNvSpPr txBox="1">
            <a:spLocks noGrp="1"/>
          </p:cNvSpPr>
          <p:nvPr>
            <p:ph type="body" idx="1"/>
          </p:nvPr>
        </p:nvSpPr>
        <p:spPr>
          <a:xfrm>
            <a:off x="1149624" y="3832214"/>
            <a:ext cx="4590513" cy="5065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45:notes"/>
          <p:cNvSpPr txBox="1">
            <a:spLocks noGrp="1"/>
          </p:cNvSpPr>
          <p:nvPr>
            <p:ph type="sldNum" idx="12"/>
          </p:nvPr>
        </p:nvSpPr>
        <p:spPr>
          <a:xfrm>
            <a:off x="2963848" y="11408442"/>
            <a:ext cx="2267397" cy="600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71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5AA3D-44C1-417C-8EAD-DC182E26FFF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14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5AA3D-44C1-417C-8EAD-DC182E26FFF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21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3:notes"/>
          <p:cNvSpPr txBox="1">
            <a:spLocks noGrp="1"/>
          </p:cNvSpPr>
          <p:nvPr>
            <p:ph type="body" idx="1"/>
          </p:nvPr>
        </p:nvSpPr>
        <p:spPr>
          <a:xfrm>
            <a:off x="1149624" y="3832214"/>
            <a:ext cx="4590513" cy="50658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281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020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4:notes"/>
          <p:cNvSpPr txBox="1">
            <a:spLocks noGrp="1"/>
          </p:cNvSpPr>
          <p:nvPr>
            <p:ph type="body" idx="1"/>
          </p:nvPr>
        </p:nvSpPr>
        <p:spPr>
          <a:xfrm>
            <a:off x="1149624" y="3832214"/>
            <a:ext cx="4590513" cy="50658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281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8637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5:notes"/>
          <p:cNvSpPr txBox="1">
            <a:spLocks noGrp="1"/>
          </p:cNvSpPr>
          <p:nvPr>
            <p:ph type="body" idx="1"/>
          </p:nvPr>
        </p:nvSpPr>
        <p:spPr>
          <a:xfrm>
            <a:off x="1149624" y="3832214"/>
            <a:ext cx="4590513" cy="50658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281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9726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6:notes"/>
          <p:cNvSpPr txBox="1">
            <a:spLocks noGrp="1"/>
          </p:cNvSpPr>
          <p:nvPr>
            <p:ph type="body" idx="1"/>
          </p:nvPr>
        </p:nvSpPr>
        <p:spPr>
          <a:xfrm>
            <a:off x="1149624" y="3832214"/>
            <a:ext cx="4590513" cy="50658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281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8258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7:notes"/>
          <p:cNvSpPr txBox="1">
            <a:spLocks noGrp="1"/>
          </p:cNvSpPr>
          <p:nvPr>
            <p:ph type="body" idx="1"/>
          </p:nvPr>
        </p:nvSpPr>
        <p:spPr>
          <a:xfrm>
            <a:off x="1149624" y="3832214"/>
            <a:ext cx="4590513" cy="50658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281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6398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8:notes"/>
          <p:cNvSpPr txBox="1">
            <a:spLocks noGrp="1"/>
          </p:cNvSpPr>
          <p:nvPr>
            <p:ph type="body" idx="1"/>
          </p:nvPr>
        </p:nvSpPr>
        <p:spPr>
          <a:xfrm>
            <a:off x="1149624" y="3832214"/>
            <a:ext cx="4590513" cy="50658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281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137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9:notes"/>
          <p:cNvSpPr txBox="1">
            <a:spLocks noGrp="1"/>
          </p:cNvSpPr>
          <p:nvPr>
            <p:ph type="body" idx="1"/>
          </p:nvPr>
        </p:nvSpPr>
        <p:spPr>
          <a:xfrm>
            <a:off x="1149624" y="3832214"/>
            <a:ext cx="4590513" cy="50658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281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518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0:notes"/>
          <p:cNvSpPr txBox="1">
            <a:spLocks noGrp="1"/>
          </p:cNvSpPr>
          <p:nvPr>
            <p:ph type="body" idx="1"/>
          </p:nvPr>
        </p:nvSpPr>
        <p:spPr>
          <a:xfrm>
            <a:off x="1149624" y="3832214"/>
            <a:ext cx="4590513" cy="50658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281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53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E9164B-FFD5-4CD6-978D-796E0820DF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89485"/>
            <a:ext cx="8937812" cy="498598"/>
          </a:xfrm>
        </p:spPr>
        <p:txBody>
          <a:bodyPr wrap="square" anchor="b" anchorCtr="0">
            <a:spAutoFit/>
          </a:bodyPr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757565"/>
            <a:ext cx="8937812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 sz="2100">
                <a:solidFill>
                  <a:schemeClr val="accent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F805EB-B612-4FC2-AA8F-B16F5FF6A56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727" y="6387677"/>
            <a:ext cx="2103629" cy="274321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C711F424-8720-4578-BDAF-4DD24D835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215" y="6432505"/>
            <a:ext cx="1397000" cy="1846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FE55FE1-14D6-4E0C-911C-D83186A362DD}" type="slidenum">
              <a:rPr lang="en-US" smtClean="0">
                <a:solidFill>
                  <a:srgbClr val="777877"/>
                </a:solidFill>
              </a:rPr>
              <a:pPr/>
              <a:t>‹#›</a:t>
            </a:fld>
            <a:endParaRPr lang="en-US" dirty="0">
              <a:solidFill>
                <a:srgbClr val="777877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879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/o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75844" y="6650957"/>
            <a:ext cx="316156" cy="184666"/>
          </a:xfrm>
        </p:spPr>
        <p:txBody>
          <a:bodyPr/>
          <a:lstStyle/>
          <a:p>
            <a:fld id="{1FE55FE1-14D6-4E0C-911C-D83186A362D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249056"/>
          </a:xfrm>
        </p:spPr>
        <p:txBody>
          <a:bodyPr/>
          <a:lstStyle>
            <a:lvl4pPr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tle 2">
            <a:extLst>
              <a:ext uri="{FF2B5EF4-FFF2-40B4-BE49-F238E27FC236}">
                <a16:creationId xmlns="" xmlns:a16="http://schemas.microsoft.com/office/drawing/2014/main" id="{4CEFF8E4-D649-4D10-A7C6-5D66F78B5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9154"/>
            <a:ext cx="10013576" cy="332399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79108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78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D3BCA7D-208E-4DAC-980D-6A2B4022E6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774901"/>
            <a:ext cx="8937812" cy="415498"/>
          </a:xfrm>
        </p:spPr>
        <p:txBody>
          <a:bodyPr wrap="square" anchor="b" anchorCtr="0">
            <a:spAutoFit/>
          </a:bodyPr>
          <a:lstStyle>
            <a:lvl1pPr algn="l">
              <a:defRPr sz="3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37024"/>
            <a:ext cx="8937812" cy="249299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>
                <a:solidFill>
                  <a:schemeClr val="accent3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54" y="6176981"/>
            <a:ext cx="3603090" cy="634482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875844" y="6650957"/>
            <a:ext cx="31615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Tx/>
              <a:buFontTx/>
              <a:buNone/>
            </a:pPr>
            <a:fld id="{1FE55FE1-14D6-4E0C-911C-D83186A362DD}" type="slidenum">
              <a:rPr lang="en-US" smtClean="0">
                <a:solidFill>
                  <a:srgbClr val="1F497D"/>
                </a:solidFill>
              </a:rPr>
              <a:pPr algn="r">
                <a:buClrTx/>
                <a:buFontTx/>
                <a:buNone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5436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25195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25195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75844" y="6650957"/>
            <a:ext cx="316156" cy="184666"/>
          </a:xfrm>
        </p:spPr>
        <p:txBody>
          <a:bodyPr/>
          <a:lstStyle/>
          <a:p>
            <a:fld id="{1FE55FE1-14D6-4E0C-911C-D83186A362D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="" xmlns:a16="http://schemas.microsoft.com/office/drawing/2014/main" id="{4CEFF8E4-D649-4D10-A7C6-5D66F78B5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9154"/>
            <a:ext cx="10013576" cy="332399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4102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7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CEFF8E4-D649-4D10-A7C6-5D66F78B5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9154"/>
            <a:ext cx="10013576" cy="332399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75844" y="6650957"/>
            <a:ext cx="316156" cy="184666"/>
          </a:xfrm>
        </p:spPr>
        <p:txBody>
          <a:bodyPr/>
          <a:lstStyle/>
          <a:p>
            <a:fld id="{1FE55FE1-14D6-4E0C-911C-D83186A362D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249056"/>
          </a:xfrm>
        </p:spPr>
        <p:txBody>
          <a:bodyPr/>
          <a:lstStyle>
            <a:lvl4pPr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2464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79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75844" y="6650957"/>
            <a:ext cx="316156" cy="184666"/>
          </a:xfrm>
        </p:spPr>
        <p:txBody>
          <a:bodyPr/>
          <a:lstStyle/>
          <a:p>
            <a:fld id="{1FE55FE1-14D6-4E0C-911C-D83186A362D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249056"/>
          </a:xfrm>
        </p:spPr>
        <p:txBody>
          <a:bodyPr/>
          <a:lstStyle>
            <a:lvl4pPr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2">
            <a:extLst>
              <a:ext uri="{FF2B5EF4-FFF2-40B4-BE49-F238E27FC236}">
                <a16:creationId xmlns="" xmlns:a16="http://schemas.microsoft.com/office/drawing/2014/main" id="{4CEFF8E4-D649-4D10-A7C6-5D66F78B5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9154"/>
            <a:ext cx="10013576" cy="332399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9170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27163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>
              <a:buClrTx/>
              <a:buFontTx/>
              <a:buNone/>
            </a:pPr>
            <a:fld id="{753776EB-4375-49D9-943C-8F4A90E39AEE}" type="datetimeFigureOut">
              <a:rPr lang="es-ES" sz="1800" kern="1200" smtClean="0">
                <a:solidFill>
                  <a:prstClr val="black"/>
                </a:solidFill>
                <a:ea typeface="+mn-ea"/>
                <a:cs typeface="+mn-cs"/>
              </a:rPr>
              <a:pPr defTabSz="914377">
                <a:buClrTx/>
                <a:buFontTx/>
                <a:buNone/>
              </a:pPr>
              <a:t>19/06/2019</a:t>
            </a:fld>
            <a:endParaRPr lang="es-ES" sz="18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F933-28DE-436F-A10A-F7D24361DC42}" type="slidenum">
              <a:rPr lang="es-ES" smtClean="0">
                <a:solidFill>
                  <a:prstClr val="white"/>
                </a:solidFill>
              </a:rPr>
              <a:pPr/>
              <a:t>‹#›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87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/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998735"/>
          </a:xfrm>
        </p:spPr>
        <p:txBody>
          <a:bodyPr/>
          <a:lstStyle>
            <a:lvl4pPr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CC879C1-49C0-4903-89ED-38CA5F8DFBD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" y="1016498"/>
            <a:ext cx="10013950" cy="249299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header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F989275F-2B85-4CC8-8F77-92FDC8230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055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/o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998735"/>
          </a:xfrm>
        </p:spPr>
        <p:txBody>
          <a:bodyPr/>
          <a:lstStyle>
            <a:lvl4pPr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5FE1-14D6-4E0C-911C-D83186A362D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F989275F-2B85-4CC8-8F77-92FDC8230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02825"/>
            <a:ext cx="10013576" cy="332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29320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78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D3BCA7D-208E-4DAC-980D-6A2B4022E6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774901"/>
            <a:ext cx="8937812" cy="415498"/>
          </a:xfrm>
        </p:spPr>
        <p:txBody>
          <a:bodyPr wrap="square" anchor="b" anchorCtr="0">
            <a:spAutoFit/>
          </a:bodyPr>
          <a:lstStyle>
            <a:lvl1pPr algn="l">
              <a:defRPr sz="3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37024"/>
            <a:ext cx="8937812" cy="249299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>
                <a:solidFill>
                  <a:schemeClr val="accent3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B49A690-2278-45BE-9D0B-25735D1075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727" y="6387677"/>
            <a:ext cx="2103629" cy="274321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683E778B-EA5B-4E65-BCE5-1E21F7EE3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215" y="6432505"/>
            <a:ext cx="1397000" cy="1846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FE55FE1-14D6-4E0C-911C-D83186A362DD}" type="slidenum">
              <a:rPr lang="en-US" smtClean="0">
                <a:solidFill>
                  <a:srgbClr val="777877"/>
                </a:solidFill>
              </a:rPr>
              <a:pPr/>
              <a:t>‹#›</a:t>
            </a:fld>
            <a:endParaRPr lang="en-US" dirty="0">
              <a:solidFill>
                <a:srgbClr val="777877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819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14239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14239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5FE1-14D6-4E0C-911C-D83186A362D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2FBC93EC-D5C5-430F-9B28-73811D90D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24597"/>
            <a:ext cx="10013576" cy="332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59264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79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CEFF8E4-D649-4D10-A7C6-5D66F78B5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9154"/>
            <a:ext cx="10013576" cy="332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2B1CA4FF-394F-45D8-8CE2-9C446D37E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215" y="6432505"/>
            <a:ext cx="1397000" cy="1846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FE55FE1-14D6-4E0C-911C-D83186A362D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45042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7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5FE1-14D6-4E0C-911C-D83186A362D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483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E9164B-FFD5-4CD6-978D-796E0820DF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89485"/>
            <a:ext cx="8937812" cy="498598"/>
          </a:xfrm>
        </p:spPr>
        <p:txBody>
          <a:bodyPr wrap="square" anchor="b" anchorCtr="0">
            <a:spAutoFit/>
          </a:bodyPr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757565"/>
            <a:ext cx="8937812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 sz="2100">
                <a:solidFill>
                  <a:schemeClr val="accent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54" y="6176981"/>
            <a:ext cx="3603090" cy="634482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875844" y="6650957"/>
            <a:ext cx="31615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Tx/>
              <a:buFontTx/>
              <a:buNone/>
            </a:pPr>
            <a:fld id="{1FE55FE1-14D6-4E0C-911C-D83186A362DD}" type="slidenum">
              <a:rPr lang="en-US" smtClean="0">
                <a:solidFill>
                  <a:srgbClr val="1F497D"/>
                </a:solidFill>
              </a:rPr>
              <a:pPr algn="r">
                <a:buClrTx/>
                <a:buFontTx/>
                <a:buNone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687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/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249056"/>
          </a:xfrm>
        </p:spPr>
        <p:txBody>
          <a:bodyPr/>
          <a:lstStyle>
            <a:lvl4pPr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5FE1-14D6-4E0C-911C-D83186A362D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="" xmlns:a16="http://schemas.microsoft.com/office/drawing/2014/main" id="{4CEFF8E4-D649-4D10-A7C6-5D66F78B5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9154"/>
            <a:ext cx="10013576" cy="332399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354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2.xml"/><Relationship Id="rId10" Type="http://schemas.openxmlformats.org/officeDocument/2006/relationships/tags" Target="../tags/tag9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5BB9FBC-49A2-4297-9176-E06DDE53211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98025"/>
            <a:ext cx="1001357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10264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9215" y="6432505"/>
            <a:ext cx="1397000" cy="1846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buClrTx/>
              <a:buFontTx/>
              <a:buNone/>
            </a:pPr>
            <a:fld id="{1FE55FE1-14D6-4E0C-911C-D83186A362DD}" type="slidenum">
              <a:rPr lang="en-US" kern="1200" smtClean="0">
                <a:solidFill>
                  <a:prstClr val="white"/>
                </a:solidFill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08253C1-43DE-436D-9A88-86C429F070B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884" y="6387677"/>
            <a:ext cx="2115316" cy="274321"/>
          </a:xfrm>
          <a:prstGeom prst="rect">
            <a:avLst/>
          </a:prstGeom>
        </p:spPr>
      </p:pic>
    </p:spTree>
    <p:custDataLst>
      <p:tags r:id="rId9"/>
    </p:custDataLst>
    <p:extLst>
      <p:ext uri="{BB962C8B-B14F-4D97-AF65-F5344CB8AC3E}">
        <p14:creationId xmlns:p14="http://schemas.microsoft.com/office/powerpoint/2010/main" val="249749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ts val="36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360"/>
        </a:spcBef>
        <a:buClr>
          <a:schemeClr val="tx2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15888" indent="-112713" algn="l" defTabSz="914377" rtl="0" eaLnBrk="1" latinLnBrk="0" hangingPunct="1">
        <a:lnSpc>
          <a:spcPct val="90000"/>
        </a:lnSpc>
        <a:spcBef>
          <a:spcPts val="36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233363" indent="-119063" algn="l" defTabSz="914377" rtl="0" eaLnBrk="1" latinLnBrk="0" hangingPunct="1">
        <a:lnSpc>
          <a:spcPct val="90000"/>
        </a:lnSpc>
        <a:spcBef>
          <a:spcPts val="360"/>
        </a:spcBef>
        <a:buClr>
          <a:schemeClr val="accent1"/>
        </a:buClr>
        <a:buFont typeface="Arial" panose="020B0604020202020204" pitchFamily="34" charset="0"/>
        <a:buChar char="–"/>
        <a:defRPr sz="15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341313" indent="-107950" algn="l" defTabSz="914377" rtl="0" eaLnBrk="1" latinLnBrk="0" hangingPunct="1">
        <a:lnSpc>
          <a:spcPct val="90000"/>
        </a:lnSpc>
        <a:spcBef>
          <a:spcPts val="360"/>
        </a:spcBef>
        <a:buClr>
          <a:schemeClr val="accent3"/>
        </a:buClr>
        <a:buFont typeface="Arial" panose="020B0604020202020204" pitchFamily="34" charset="0"/>
        <a:buChar char="­"/>
        <a:tabLst/>
        <a:defRPr sz="14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36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2448">
          <p15:clr>
            <a:srgbClr val="F26B43"/>
          </p15:clr>
        </p15:guide>
        <p15:guide id="4294967295" pos="3840">
          <p15:clr>
            <a:srgbClr val="F26B43"/>
          </p15:clr>
        </p15:guide>
        <p15:guide id="4294967295" orient="horz" pos="20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5BB9FBC-49A2-4297-9176-E06DDE53211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98025"/>
            <a:ext cx="1001357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10264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75844" y="6650957"/>
            <a:ext cx="31615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914377">
              <a:buClrTx/>
              <a:buFontTx/>
              <a:buNone/>
            </a:pPr>
            <a:fld id="{1FE55FE1-14D6-4E0C-911C-D83186A362DD}" type="slidenum">
              <a:rPr lang="en-US" kern="1200" smtClean="0">
                <a:solidFill>
                  <a:prstClr val="white"/>
                </a:solidFill>
                <a:ea typeface="+mn-ea"/>
                <a:cs typeface="+mn-cs"/>
              </a:rPr>
              <a:pPr defTabSz="914377">
                <a:buClrTx/>
                <a:buFontTx/>
                <a:buNone/>
              </a:pPr>
              <a:t>‹#›</a:t>
            </a:fld>
            <a:endParaRPr lang="en-US" kern="120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54" y="6178764"/>
            <a:ext cx="3603090" cy="63448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defTabSz="914377">
              <a:buClrTx/>
              <a:buFontTx/>
              <a:buNone/>
            </a:pPr>
            <a:endParaRPr lang="es-PE" kern="1200" dirty="0">
              <a:solidFill>
                <a:prstClr val="white"/>
              </a:solidFill>
              <a:ea typeface="+mn-ea"/>
              <a:cs typeface="+mn-cs"/>
            </a:endParaRPr>
          </a:p>
        </p:txBody>
      </p:sp>
    </p:spTree>
    <p:custDataLst>
      <p:tags r:id="rId10"/>
    </p:custDataLst>
    <p:extLst>
      <p:ext uri="{BB962C8B-B14F-4D97-AF65-F5344CB8AC3E}">
        <p14:creationId xmlns:p14="http://schemas.microsoft.com/office/powerpoint/2010/main" val="313335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ts val="36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360"/>
        </a:spcBef>
        <a:buClr>
          <a:schemeClr val="tx2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15888" indent="-112713" algn="l" defTabSz="914377" rtl="0" eaLnBrk="1" latinLnBrk="0" hangingPunct="1">
        <a:lnSpc>
          <a:spcPct val="90000"/>
        </a:lnSpc>
        <a:spcBef>
          <a:spcPts val="36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233363" indent="-119063" algn="l" defTabSz="914377" rtl="0" eaLnBrk="1" latinLnBrk="0" hangingPunct="1">
        <a:lnSpc>
          <a:spcPct val="90000"/>
        </a:lnSpc>
        <a:spcBef>
          <a:spcPts val="360"/>
        </a:spcBef>
        <a:buClr>
          <a:schemeClr val="accent1"/>
        </a:buClr>
        <a:buFont typeface="Arial" panose="020B0604020202020204" pitchFamily="34" charset="0"/>
        <a:buChar char="–"/>
        <a:defRPr sz="15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341313" indent="-107950" algn="l" defTabSz="914377" rtl="0" eaLnBrk="1" latinLnBrk="0" hangingPunct="1">
        <a:lnSpc>
          <a:spcPct val="90000"/>
        </a:lnSpc>
        <a:spcBef>
          <a:spcPts val="360"/>
        </a:spcBef>
        <a:buClr>
          <a:schemeClr val="accent3"/>
        </a:buClr>
        <a:buFont typeface="Arial" panose="020B0604020202020204" pitchFamily="34" charset="0"/>
        <a:buChar char="­"/>
        <a:tabLst/>
        <a:defRPr sz="14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36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90887"/>
            <a:ext cx="8937812" cy="997196"/>
          </a:xfrm>
        </p:spPr>
        <p:txBody>
          <a:bodyPr/>
          <a:lstStyle/>
          <a:p>
            <a:r>
              <a:rPr lang="es-PE" dirty="0" smtClean="0"/>
              <a:t>Manejo </a:t>
            </a:r>
            <a:r>
              <a:rPr lang="es-PE" dirty="0"/>
              <a:t>de </a:t>
            </a:r>
            <a:r>
              <a:rPr lang="es-PE" dirty="0"/>
              <a:t>E</a:t>
            </a:r>
            <a:r>
              <a:rPr lang="es-PE" dirty="0" smtClean="0"/>
              <a:t>ventos </a:t>
            </a:r>
            <a:r>
              <a:rPr lang="es-PE" dirty="0"/>
              <a:t>A</a:t>
            </a:r>
            <a:r>
              <a:rPr lang="es-PE" dirty="0" smtClean="0"/>
              <a:t>dversos  Gastrointestinales </a:t>
            </a:r>
            <a:r>
              <a:rPr lang="es-PE" dirty="0" smtClean="0"/>
              <a:t>I</a:t>
            </a:r>
            <a:r>
              <a:rPr lang="es-PE" dirty="0" smtClean="0"/>
              <a:t>nmuno-Mediados</a:t>
            </a:r>
            <a:endParaRPr lang="es-P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14400" y="3595765"/>
            <a:ext cx="8937812" cy="9238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360"/>
              </a:spcBef>
              <a:buClr>
                <a:schemeClr val="tx2"/>
              </a:buClr>
              <a:buFont typeface="Wingdings" pitchFamily="2" charset="2"/>
              <a:buNone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36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36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360"/>
              </a:spcBef>
              <a:buClr>
                <a:schemeClr val="accent3"/>
              </a:buClr>
              <a:buFont typeface="Arial" panose="020B0604020202020204" pitchFamily="34" charset="0"/>
              <a:buNone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36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/>
              </a:buClr>
            </a:pPr>
            <a:r>
              <a:rPr lang="es-PE" dirty="0">
                <a:solidFill>
                  <a:srgbClr val="647FBE"/>
                </a:solidFill>
              </a:rPr>
              <a:t>Dra. </a:t>
            </a:r>
            <a:r>
              <a:rPr lang="es-PE" dirty="0" smtClean="0">
                <a:solidFill>
                  <a:srgbClr val="647FBE"/>
                </a:solidFill>
              </a:rPr>
              <a:t>Silvina </a:t>
            </a:r>
            <a:r>
              <a:rPr lang="es-PE" dirty="0" err="1" smtClean="0">
                <a:solidFill>
                  <a:srgbClr val="647FBE"/>
                </a:solidFill>
              </a:rPr>
              <a:t>Goncalves</a:t>
            </a:r>
            <a:endParaRPr lang="es-PE" dirty="0">
              <a:solidFill>
                <a:srgbClr val="647FBE"/>
              </a:solidFill>
            </a:endParaRPr>
          </a:p>
          <a:p>
            <a:pPr>
              <a:buClr>
                <a:srgbClr val="1F497D"/>
              </a:buClr>
            </a:pPr>
            <a:r>
              <a:rPr lang="es-PE" dirty="0">
                <a:solidFill>
                  <a:srgbClr val="647FBE"/>
                </a:solidFill>
              </a:rPr>
              <a:t>Jefa del Servicio de </a:t>
            </a:r>
            <a:r>
              <a:rPr lang="es-PE" dirty="0" smtClean="0">
                <a:solidFill>
                  <a:srgbClr val="647FBE"/>
                </a:solidFill>
              </a:rPr>
              <a:t>Emergencia del </a:t>
            </a:r>
            <a:r>
              <a:rPr lang="en-US" dirty="0" smtClean="0">
                <a:solidFill>
                  <a:srgbClr val="647FBE"/>
                </a:solidFill>
              </a:rPr>
              <a:t>Hospital </a:t>
            </a:r>
            <a:r>
              <a:rPr lang="en-US" dirty="0">
                <a:solidFill>
                  <a:srgbClr val="647FBE"/>
                </a:solidFill>
              </a:rPr>
              <a:t>de </a:t>
            </a:r>
            <a:r>
              <a:rPr lang="en-US" dirty="0" err="1">
                <a:solidFill>
                  <a:srgbClr val="647FBE"/>
                </a:solidFill>
              </a:rPr>
              <a:t>Gastroenterología</a:t>
            </a:r>
            <a:r>
              <a:rPr lang="en-US" dirty="0">
                <a:solidFill>
                  <a:srgbClr val="647FBE"/>
                </a:solidFill>
              </a:rPr>
              <a:t> “Carlos </a:t>
            </a:r>
            <a:r>
              <a:rPr lang="en-US" dirty="0" err="1">
                <a:solidFill>
                  <a:srgbClr val="647FBE"/>
                </a:solidFill>
              </a:rPr>
              <a:t>Bonorino</a:t>
            </a:r>
            <a:r>
              <a:rPr lang="en-US" dirty="0">
                <a:solidFill>
                  <a:srgbClr val="647FBE"/>
                </a:solidFill>
              </a:rPr>
              <a:t> Udaondo</a:t>
            </a:r>
            <a:r>
              <a:rPr lang="en-US" dirty="0" smtClean="0">
                <a:solidFill>
                  <a:srgbClr val="647FBE"/>
                </a:solidFill>
              </a:rPr>
              <a:t>”</a:t>
            </a:r>
            <a:endParaRPr lang="en-US" dirty="0">
              <a:solidFill>
                <a:srgbClr val="647F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6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Char char="•"/>
            </a:pPr>
            <a:r>
              <a:rPr lang="es-PE" sz="2800" dirty="0" err="1" smtClean="0"/>
              <a:t>Hto</a:t>
            </a:r>
            <a:r>
              <a:rPr lang="es-PE" sz="2800" dirty="0" smtClean="0"/>
              <a:t> 29  Gb 13.500, VSG 45, K 3.8, PCR 10, </a:t>
            </a:r>
            <a:r>
              <a:rPr lang="es-PE" sz="2800" dirty="0" err="1" smtClean="0"/>
              <a:t>Hepatograma</a:t>
            </a:r>
            <a:r>
              <a:rPr lang="es-PE" sz="2800" dirty="0" smtClean="0"/>
              <a:t> normal  </a:t>
            </a:r>
            <a:r>
              <a:rPr lang="es-PE" sz="2800" dirty="0" err="1" smtClean="0"/>
              <a:t>albuminemia</a:t>
            </a:r>
            <a:r>
              <a:rPr lang="es-PE" sz="2800" dirty="0" smtClean="0"/>
              <a:t> 3.2 ,Orina normal, directo de materia fecal con aumento de los leucocitos en materia fecal Toxina CD negativa</a:t>
            </a:r>
            <a:endParaRPr lang="es-PE" dirty="0" smtClean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lang="es-PE" sz="2800" dirty="0" smtClean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800"/>
              <a:buChar char="•"/>
            </a:pPr>
            <a:r>
              <a:rPr lang="es-PE" sz="2800" dirty="0" err="1" smtClean="0"/>
              <a:t>Rx</a:t>
            </a:r>
            <a:r>
              <a:rPr lang="es-PE" sz="2800" dirty="0" smtClean="0"/>
              <a:t> tórax y </a:t>
            </a:r>
            <a:r>
              <a:rPr lang="es-PE" dirty="0" smtClean="0"/>
              <a:t>A</a:t>
            </a:r>
            <a:r>
              <a:rPr lang="es-PE" sz="2800" dirty="0" smtClean="0"/>
              <a:t>bdomen sin alteraciones</a:t>
            </a:r>
            <a:endParaRPr lang="es-PE" dirty="0" smtClean="0"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PE" sz="2800" dirty="0" smtClean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800"/>
              <a:buChar char="•"/>
            </a:pPr>
            <a:r>
              <a:rPr lang="es-PE" sz="2800" dirty="0" smtClean="0"/>
              <a:t>TAC Abdomen y Pelvis: No se detecta aire libre ni colecciones abdominales, engrosamiento de la pared del colon en toda su extensión.</a:t>
            </a:r>
            <a:endParaRPr lang="es-PE" dirty="0" smtClean="0"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libri"/>
              <a:buNone/>
            </a:pPr>
            <a:endParaRPr lang="es-PE" sz="2800" dirty="0" smtClean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es-PE" sz="1800" dirty="0"/>
          </a:p>
        </p:txBody>
      </p:sp>
      <p:sp>
        <p:nvSpPr>
          <p:cNvPr id="5" name="Google Shape;471;p59"/>
          <p:cNvSpPr txBox="1">
            <a:spLocks noGrp="1"/>
          </p:cNvSpPr>
          <p:nvPr>
            <p:ph type="title"/>
          </p:nvPr>
        </p:nvSpPr>
        <p:spPr>
          <a:xfrm>
            <a:off x="609600" y="919154"/>
            <a:ext cx="10013576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B8CA"/>
              </a:buClr>
              <a:buSzPts val="2880"/>
              <a:buFont typeface="Arial"/>
              <a:buNone/>
            </a:pPr>
            <a:r>
              <a:rPr lang="en-US" sz="3200" b="1" dirty="0">
                <a:solidFill>
                  <a:srgbClr val="ACB8CA"/>
                </a:solidFill>
                <a:ea typeface="Arial"/>
                <a:cs typeface="Arial"/>
                <a:sym typeface="Arial"/>
              </a:rPr>
              <a:t>Caso </a:t>
            </a:r>
            <a:r>
              <a:rPr lang="en-US" sz="3200" b="1" dirty="0" err="1" smtClean="0">
                <a:solidFill>
                  <a:srgbClr val="ACB8CA"/>
                </a:solidFill>
                <a:ea typeface="Arial"/>
                <a:cs typeface="Arial"/>
                <a:sym typeface="Arial"/>
              </a:rPr>
              <a:t>clínico</a:t>
            </a:r>
            <a:r>
              <a:rPr lang="en-US" sz="3200" b="1" dirty="0" smtClean="0">
                <a:solidFill>
                  <a:srgbClr val="ACB8CA"/>
                </a:solidFill>
                <a:ea typeface="Arial"/>
                <a:cs typeface="Arial"/>
                <a:sym typeface="Arial"/>
              </a:rPr>
              <a:t> 1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66" descr="instantánea_004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3262841" y="1600200"/>
            <a:ext cx="5666317" cy="4249738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519" name="Google Shape;519;p6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517" name="Google Shape;517;p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dirty="0" err="1" smtClean="0"/>
              <a:t>Videocolonoscopía</a:t>
            </a:r>
            <a:endParaRPr sz="3200" dirty="0"/>
          </a:p>
        </p:txBody>
      </p:sp>
      <p:sp>
        <p:nvSpPr>
          <p:cNvPr id="520" name="Google Shape;520;p66"/>
          <p:cNvSpPr/>
          <p:nvPr/>
        </p:nvSpPr>
        <p:spPr>
          <a:xfrm>
            <a:off x="3372571" y="1735369"/>
            <a:ext cx="1537053" cy="416988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937693"/>
          </a:xfrm>
        </p:spPr>
        <p:txBody>
          <a:bodyPr/>
          <a:lstStyle/>
          <a:p>
            <a:endParaRPr lang="es-AR" sz="3200" dirty="0" smtClean="0"/>
          </a:p>
          <a:p>
            <a:r>
              <a:rPr lang="es-AR" sz="3200" dirty="0" smtClean="0"/>
              <a:t>LA </a:t>
            </a:r>
            <a:r>
              <a:rPr lang="es-AR" sz="3200" dirty="0" smtClean="0"/>
              <a:t>VIDEOCOLONOSCOPÍA, QUÉ </a:t>
            </a:r>
            <a:r>
              <a:rPr lang="es-AR" sz="3200" dirty="0" smtClean="0"/>
              <a:t>PREDICE?</a:t>
            </a:r>
            <a:endParaRPr lang="es-AR" sz="3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  <p:sp>
        <p:nvSpPr>
          <p:cNvPr id="6" name="Google Shape;471;p59"/>
          <p:cNvSpPr txBox="1">
            <a:spLocks noGrp="1"/>
          </p:cNvSpPr>
          <p:nvPr>
            <p:ph type="title"/>
          </p:nvPr>
        </p:nvSpPr>
        <p:spPr>
          <a:xfrm>
            <a:off x="609600" y="919154"/>
            <a:ext cx="10013576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B8CA"/>
              </a:buClr>
              <a:buSzPts val="2880"/>
              <a:buFont typeface="Arial"/>
              <a:buNone/>
            </a:pPr>
            <a:r>
              <a:rPr lang="en-US" sz="3200" b="1" dirty="0">
                <a:solidFill>
                  <a:srgbClr val="ACB8CA"/>
                </a:solidFill>
                <a:ea typeface="Arial"/>
                <a:cs typeface="Arial"/>
                <a:sym typeface="Arial"/>
              </a:rPr>
              <a:t>Caso </a:t>
            </a:r>
            <a:r>
              <a:rPr lang="en-US" sz="3200" b="1" dirty="0" err="1" smtClean="0">
                <a:solidFill>
                  <a:srgbClr val="ACB8CA"/>
                </a:solidFill>
                <a:ea typeface="Arial"/>
                <a:cs typeface="Arial"/>
                <a:sym typeface="Arial"/>
              </a:rPr>
              <a:t>clínico</a:t>
            </a:r>
            <a:r>
              <a:rPr lang="en-US" sz="3200" b="1" dirty="0" smtClean="0">
                <a:solidFill>
                  <a:srgbClr val="ACB8CA"/>
                </a:solidFill>
                <a:ea typeface="Arial"/>
                <a:cs typeface="Arial"/>
                <a:sym typeface="Arial"/>
              </a:rPr>
              <a:t> 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1426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000" dirty="0"/>
              <a:t>Se </a:t>
            </a:r>
            <a:r>
              <a:rPr lang="en-US" sz="2000" dirty="0" err="1"/>
              <a:t>Indica</a:t>
            </a:r>
            <a:r>
              <a:rPr lang="en-US" sz="2000" dirty="0"/>
              <a:t> Infliximab a </a:t>
            </a:r>
            <a:r>
              <a:rPr lang="en-US" sz="2000" dirty="0" err="1"/>
              <a:t>dosis</a:t>
            </a:r>
            <a:r>
              <a:rPr lang="en-US" sz="2000" dirty="0"/>
              <a:t> de 5mg/kg </a:t>
            </a:r>
            <a:r>
              <a:rPr lang="en-US" sz="2000" dirty="0" err="1"/>
              <a:t>dosis</a:t>
            </a:r>
            <a:r>
              <a:rPr lang="en-US" sz="2000" dirty="0"/>
              <a:t> . </a:t>
            </a:r>
            <a:r>
              <a:rPr lang="en-US" sz="2000" dirty="0" err="1"/>
              <a:t>Evolucionando</a:t>
            </a:r>
            <a:r>
              <a:rPr lang="en-US" sz="2000" dirty="0"/>
              <a:t> </a:t>
            </a:r>
            <a:r>
              <a:rPr lang="en-US" sz="2000" dirty="0" err="1"/>
              <a:t>favorablemente</a:t>
            </a:r>
            <a:r>
              <a:rPr lang="en-US" sz="2000" dirty="0"/>
              <a:t>. </a:t>
            </a:r>
            <a:endParaRPr sz="2000" dirty="0"/>
          </a:p>
        </p:txBody>
      </p:sp>
      <p:sp>
        <p:nvSpPr>
          <p:cNvPr id="5" name="Google Shape;471;p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B8CA"/>
              </a:buClr>
              <a:buSzPts val="2880"/>
              <a:buFont typeface="Arial"/>
              <a:buNone/>
            </a:pPr>
            <a:r>
              <a:rPr lang="en-US" sz="3200" b="1" dirty="0">
                <a:solidFill>
                  <a:srgbClr val="ACB8CA"/>
                </a:solidFill>
                <a:ea typeface="Arial"/>
                <a:cs typeface="Arial"/>
                <a:sym typeface="Arial"/>
              </a:rPr>
              <a:t>Caso </a:t>
            </a:r>
            <a:r>
              <a:rPr lang="en-US" sz="3200" b="1" dirty="0" err="1" smtClean="0">
                <a:solidFill>
                  <a:srgbClr val="ACB8CA"/>
                </a:solidFill>
                <a:ea typeface="Arial"/>
                <a:cs typeface="Arial"/>
                <a:sym typeface="Arial"/>
              </a:rPr>
              <a:t>clínico</a:t>
            </a:r>
            <a:r>
              <a:rPr lang="en-US" sz="3200" b="1" dirty="0" smtClean="0">
                <a:solidFill>
                  <a:srgbClr val="ACB8CA"/>
                </a:solidFill>
                <a:ea typeface="Arial"/>
                <a:cs typeface="Arial"/>
                <a:sym typeface="Arial"/>
              </a:rPr>
              <a:t> 1</a:t>
            </a:r>
            <a:endParaRPr sz="3200" dirty="0"/>
          </a:p>
        </p:txBody>
      </p:sp>
      <p:pic>
        <p:nvPicPr>
          <p:cNvPr id="526" name="Google Shape;526;p67" descr="instantánea_0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7642" y="2276321"/>
            <a:ext cx="4124165" cy="3834727"/>
          </a:xfrm>
          <a:prstGeom prst="rect">
            <a:avLst/>
          </a:prstGeom>
          <a:noFill/>
          <a:ln w="9525" cap="flat" cmpd="sng">
            <a:solidFill>
              <a:srgbClr val="FF99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527" name="Google Shape;527;p67"/>
          <p:cNvSpPr/>
          <p:nvPr/>
        </p:nvSpPr>
        <p:spPr>
          <a:xfrm>
            <a:off x="4375052" y="2480736"/>
            <a:ext cx="1052811" cy="262463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265988"/>
          </a:xfrm>
        </p:spPr>
        <p:txBody>
          <a:bodyPr/>
          <a:lstStyle/>
          <a:p>
            <a:endParaRPr lang="es-AR" sz="2800" dirty="0" smtClean="0"/>
          </a:p>
          <a:p>
            <a:endParaRPr lang="es-AR" sz="2800" dirty="0"/>
          </a:p>
          <a:p>
            <a:r>
              <a:rPr lang="es-AR" sz="2800" dirty="0" smtClean="0"/>
              <a:t>INDICARIA NUEVAMENTE EL TRATAMIENTO?</a:t>
            </a:r>
            <a:endParaRPr lang="es-AR" sz="2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/>
          </a:p>
        </p:txBody>
      </p:sp>
      <p:sp>
        <p:nvSpPr>
          <p:cNvPr id="6" name="Google Shape;471;p59"/>
          <p:cNvSpPr txBox="1">
            <a:spLocks noGrp="1"/>
          </p:cNvSpPr>
          <p:nvPr>
            <p:ph type="title"/>
          </p:nvPr>
        </p:nvSpPr>
        <p:spPr>
          <a:xfrm>
            <a:off x="609600" y="919154"/>
            <a:ext cx="10013576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B8CA"/>
              </a:buClr>
              <a:buSzPts val="2880"/>
              <a:buFont typeface="Arial"/>
              <a:buNone/>
            </a:pPr>
            <a:r>
              <a:rPr lang="en-US" sz="3200" b="1" dirty="0">
                <a:solidFill>
                  <a:srgbClr val="ACB8CA"/>
                </a:solidFill>
                <a:ea typeface="Arial"/>
                <a:cs typeface="Arial"/>
                <a:sym typeface="Arial"/>
              </a:rPr>
              <a:t>Caso </a:t>
            </a:r>
            <a:r>
              <a:rPr lang="en-US" sz="3200" b="1" dirty="0" err="1" smtClean="0">
                <a:solidFill>
                  <a:srgbClr val="ACB8CA"/>
                </a:solidFill>
                <a:ea typeface="Arial"/>
                <a:cs typeface="Arial"/>
                <a:sym typeface="Arial"/>
              </a:rPr>
              <a:t>clínico</a:t>
            </a:r>
            <a:r>
              <a:rPr lang="en-US" sz="3200" b="1" dirty="0" smtClean="0">
                <a:solidFill>
                  <a:srgbClr val="ACB8CA"/>
                </a:solidFill>
                <a:ea typeface="Arial"/>
                <a:cs typeface="Arial"/>
                <a:sym typeface="Arial"/>
              </a:rPr>
              <a:t> 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30026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2">
                <a:lumMod val="50000"/>
              </a:schemeClr>
            </a:gs>
            <a:gs pos="34000">
              <a:schemeClr val="tx2"/>
            </a:gs>
            <a:gs pos="99000">
              <a:schemeClr val="accent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xmlns="" id="{7A6707DB-EACE-CB45-963E-D1DE839EC213}"/>
              </a:ext>
            </a:extLst>
          </p:cNvPr>
          <p:cNvSpPr txBox="1">
            <a:spLocks/>
          </p:cNvSpPr>
          <p:nvPr/>
        </p:nvSpPr>
        <p:spPr>
          <a:xfrm>
            <a:off x="772885" y="1386125"/>
            <a:ext cx="6172200" cy="4852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429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defTabSz="914377">
              <a:defRPr/>
            </a:pPr>
            <a:r>
              <a:rPr lang="en-US" sz="5400" kern="1200" dirty="0" err="1" smtClean="0"/>
              <a:t>Muchas</a:t>
            </a:r>
            <a:r>
              <a:rPr lang="en-US" sz="5400" kern="1200" dirty="0" smtClean="0"/>
              <a:t> Gracias!</a:t>
            </a:r>
            <a:endParaRPr lang="en-US" sz="5400" kern="1200" dirty="0">
              <a:effectLst>
                <a:outerShdw blurRad="3429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9E1481E-E15B-4005-BCAF-8FBF0B2C7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77068" y="-12488361"/>
            <a:ext cx="29044307" cy="271618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79046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2">
                <a:lumMod val="50000"/>
              </a:schemeClr>
            </a:gs>
            <a:gs pos="34000">
              <a:schemeClr val="tx2"/>
            </a:gs>
            <a:gs pos="99000">
              <a:schemeClr val="accent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9E1481E-E15B-4005-BCAF-8FBF0B2C7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77068" y="-12488361"/>
            <a:ext cx="29044307" cy="27161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9418B1-84FD-BB45-85EB-5093B3974D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15" y="1349662"/>
            <a:ext cx="6942786" cy="998500"/>
          </a:xfrm>
          <a:prstGeom prst="rect">
            <a:avLst/>
          </a:prstGeom>
          <a:effectLst>
            <a:outerShdw blurRad="215900" dir="2700000" algn="tl" rotWithShape="0">
              <a:prstClr val="black">
                <a:alpha val="28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95972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8"/>
          <p:cNvSpPr/>
          <p:nvPr/>
        </p:nvSpPr>
        <p:spPr>
          <a:xfrm>
            <a:off x="1847528" y="1666528"/>
            <a:ext cx="8496944" cy="136815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68"/>
          <p:cNvSpPr/>
          <p:nvPr/>
        </p:nvSpPr>
        <p:spPr>
          <a:xfrm>
            <a:off x="985997" y="1628775"/>
            <a:ext cx="989790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638" marR="0" lvl="0" indent="-274638" algn="l" rtl="0">
              <a:spcBef>
                <a:spcPts val="0"/>
              </a:spcBef>
              <a:spcAft>
                <a:spcPts val="0"/>
              </a:spcAft>
              <a:buNone/>
            </a:pPr>
            <a:endParaRPr lang="es-PE" sz="1800" dirty="0" smtClean="0"/>
          </a:p>
          <a:p>
            <a:pPr marL="274638" marR="0" lvl="0" indent="-27463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PE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Mujer de 71 años Previamente tratada con Quimioterapia por Melanoma Metastásico </a:t>
            </a:r>
            <a:r>
              <a:rPr lang="es-PE" sz="2400" dirty="0" smtClean="0">
                <a:latin typeface="Calibri"/>
                <a:ea typeface="Calibri"/>
                <a:cs typeface="Calibri"/>
                <a:sym typeface="Calibri"/>
              </a:rPr>
              <a:t>sin respuesta. Inicia Tratamiento con  NIVOLUMAB </a:t>
            </a:r>
          </a:p>
          <a:p>
            <a:pPr marL="274638" marR="0" lvl="0" indent="-27463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endParaRPr lang="es-PE" sz="1800" dirty="0"/>
          </a:p>
        </p:txBody>
      </p:sp>
      <p:sp>
        <p:nvSpPr>
          <p:cNvPr id="534" name="Google Shape;534;p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dirty="0"/>
              <a:t>GI </a:t>
            </a:r>
            <a:r>
              <a:rPr lang="en-US" sz="3200" b="1" dirty="0" smtClean="0"/>
              <a:t>: </a:t>
            </a:r>
            <a:r>
              <a:rPr lang="en-US" sz="3200" b="1" dirty="0" err="1" smtClean="0"/>
              <a:t>Nivolumab</a:t>
            </a:r>
            <a:endParaRPr dirty="0"/>
          </a:p>
        </p:txBody>
      </p:sp>
      <p:sp>
        <p:nvSpPr>
          <p:cNvPr id="535" name="Google Shape;535;p68"/>
          <p:cNvSpPr/>
          <p:nvPr/>
        </p:nvSpPr>
        <p:spPr>
          <a:xfrm>
            <a:off x="3532412" y="3046289"/>
            <a:ext cx="6851650" cy="614363"/>
          </a:xfrm>
          <a:prstGeom prst="rect">
            <a:avLst/>
          </a:prstGeom>
          <a:solidFill>
            <a:srgbClr val="F9F9F9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0975" marR="0" lvl="1" indent="-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Recibe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7 </a:t>
            </a:r>
            <a:r>
              <a:rPr lang="en-US" sz="16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dosis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(240mg)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Nivolumab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536" name="Google Shape;536;p68"/>
          <p:cNvSpPr/>
          <p:nvPr/>
        </p:nvSpPr>
        <p:spPr>
          <a:xfrm>
            <a:off x="1854425" y="3046289"/>
            <a:ext cx="1412875" cy="614363"/>
          </a:xfrm>
          <a:prstGeom prst="rect">
            <a:avLst/>
          </a:prstGeom>
          <a:solidFill>
            <a:srgbClr val="596890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 1 – D 98</a:t>
            </a:r>
            <a:endParaRPr sz="15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68"/>
          <p:cNvSpPr/>
          <p:nvPr/>
        </p:nvSpPr>
        <p:spPr>
          <a:xfrm>
            <a:off x="1854425" y="3666866"/>
            <a:ext cx="1412875" cy="441325"/>
          </a:xfrm>
          <a:prstGeom prst="rect">
            <a:avLst/>
          </a:prstGeom>
          <a:solidFill>
            <a:srgbClr val="596890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 99</a:t>
            </a:r>
            <a:endParaRPr sz="15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68"/>
          <p:cNvSpPr/>
          <p:nvPr/>
        </p:nvSpPr>
        <p:spPr>
          <a:xfrm>
            <a:off x="3532412" y="3666866"/>
            <a:ext cx="6851650" cy="441325"/>
          </a:xfrm>
          <a:prstGeom prst="rect">
            <a:avLst/>
          </a:prstGeom>
          <a:solidFill>
            <a:srgbClr val="F9F9F9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0975" marR="0" lvl="1" indent="-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Diarrea, nauseas y vómitos  . Diagnóstico  Diarrea  grado  1 </a:t>
            </a:r>
            <a:endParaRPr lang="es-PE" dirty="0"/>
          </a:p>
        </p:txBody>
      </p:sp>
      <p:sp>
        <p:nvSpPr>
          <p:cNvPr id="539" name="Google Shape;539;p68"/>
          <p:cNvSpPr/>
          <p:nvPr/>
        </p:nvSpPr>
        <p:spPr>
          <a:xfrm>
            <a:off x="1854425" y="4114403"/>
            <a:ext cx="1412875" cy="1339850"/>
          </a:xfrm>
          <a:prstGeom prst="rect">
            <a:avLst/>
          </a:prstGeom>
          <a:solidFill>
            <a:srgbClr val="596890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 102</a:t>
            </a:r>
            <a:endParaRPr sz="15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68"/>
          <p:cNvSpPr/>
          <p:nvPr/>
        </p:nvSpPr>
        <p:spPr>
          <a:xfrm>
            <a:off x="3532412" y="4114403"/>
            <a:ext cx="6851650" cy="1339850"/>
          </a:xfrm>
          <a:prstGeom prst="rect">
            <a:avLst/>
          </a:prstGeom>
          <a:solidFill>
            <a:srgbClr val="F9F9F9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0975" marR="0" lvl="1" indent="-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Se Interna.</a:t>
            </a:r>
          </a:p>
          <a:p>
            <a:pPr marL="180975" marR="0" lvl="1" indent="-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TAC de Abdomen: no signos </a:t>
            </a:r>
            <a:r>
              <a:rPr lang="es-ES" dirty="0" err="1" smtClean="0"/>
              <a:t>colónicos</a:t>
            </a:r>
            <a:r>
              <a:rPr lang="es-ES" dirty="0" smtClean="0"/>
              <a:t> </a:t>
            </a:r>
            <a:r>
              <a:rPr lang="es-ES" dirty="0" smtClean="0"/>
              <a:t>de edema ni engrosamiento de la pared.  </a:t>
            </a:r>
          </a:p>
          <a:p>
            <a:pPr marL="180975" marR="0" lvl="1" indent="-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Se indica tratamiento con PHP y </a:t>
            </a:r>
            <a:r>
              <a:rPr lang="es-ES" dirty="0" smtClean="0"/>
              <a:t>antieméticos </a:t>
            </a:r>
            <a:r>
              <a:rPr lang="es-ES" dirty="0" smtClean="0"/>
              <a:t>, pero los síntomas no mejoran 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3200"/>
            </a:pPr>
            <a:r>
              <a:rPr lang="en-US" b="1" dirty="0" smtClean="0"/>
              <a:t>GI : </a:t>
            </a:r>
            <a:r>
              <a:rPr lang="en-US" b="1" dirty="0" err="1" smtClean="0"/>
              <a:t>Nivolumab</a:t>
            </a:r>
            <a:endParaRPr dirty="0"/>
          </a:p>
        </p:txBody>
      </p:sp>
      <p:grpSp>
        <p:nvGrpSpPr>
          <p:cNvPr id="547" name="Google Shape;547;p69"/>
          <p:cNvGrpSpPr/>
          <p:nvPr/>
        </p:nvGrpSpPr>
        <p:grpSpPr>
          <a:xfrm>
            <a:off x="1775520" y="1690688"/>
            <a:ext cx="8523288" cy="914401"/>
            <a:chOff x="251520" y="980728"/>
            <a:chExt cx="8523288" cy="914401"/>
          </a:xfrm>
        </p:grpSpPr>
        <p:sp>
          <p:nvSpPr>
            <p:cNvPr id="548" name="Google Shape;548;p69"/>
            <p:cNvSpPr/>
            <p:nvPr/>
          </p:nvSpPr>
          <p:spPr>
            <a:xfrm>
              <a:off x="251520" y="980728"/>
              <a:ext cx="1414800" cy="914400"/>
            </a:xfrm>
            <a:prstGeom prst="rect">
              <a:avLst/>
            </a:prstGeom>
            <a:solidFill>
              <a:srgbClr val="596890"/>
            </a:solidFill>
            <a:ln>
              <a:noFill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 105</a:t>
              </a:r>
              <a:endParaRPr sz="15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69"/>
            <p:cNvSpPr/>
            <p:nvPr/>
          </p:nvSpPr>
          <p:spPr>
            <a:xfrm>
              <a:off x="1923158" y="980729"/>
              <a:ext cx="6851650" cy="914400"/>
            </a:xfrm>
            <a:prstGeom prst="rect">
              <a:avLst/>
            </a:prstGeom>
            <a:solidFill>
              <a:srgbClr val="F9F9F9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80975" marR="0" lvl="1" indent="-180975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6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 Interna nuevamente :</a:t>
              </a:r>
            </a:p>
            <a:p>
              <a:pPr marL="180975" marR="0" lvl="1" indent="-180975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6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Presenta nauseas , </a:t>
              </a:r>
              <a:r>
                <a:rPr lang="es-PE" sz="1600" dirty="0" smtClean="0">
                  <a:latin typeface="Calibri"/>
                  <a:ea typeface="Calibri"/>
                  <a:cs typeface="Calibri"/>
                  <a:sym typeface="Calibri"/>
                </a:rPr>
                <a:t>vómitos, diarrea grado 3 y deshidratación </a:t>
              </a:r>
              <a:endParaRPr lang="es-PE" dirty="0"/>
            </a:p>
          </p:txBody>
        </p:sp>
      </p:grpSp>
      <p:sp>
        <p:nvSpPr>
          <p:cNvPr id="550" name="Google Shape;550;p69"/>
          <p:cNvSpPr txBox="1"/>
          <p:nvPr/>
        </p:nvSpPr>
        <p:spPr>
          <a:xfrm>
            <a:off x="3640088" y="2803149"/>
            <a:ext cx="554461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sz="2000" b="1" i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2000" b="1" i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2000" b="1" i="1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sz="2000" b="1" i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paso</a:t>
            </a:r>
            <a:r>
              <a:rPr lang="en-US" sz="2000" b="1" i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551" name="Google Shape;551;p69"/>
          <p:cNvSpPr txBox="1"/>
          <p:nvPr/>
        </p:nvSpPr>
        <p:spPr>
          <a:xfrm>
            <a:off x="4495800" y="4062759"/>
            <a:ext cx="2514600" cy="1905000"/>
          </a:xfrm>
          <a:prstGeom prst="rect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2000" u="sng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u="sng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Decisión</a:t>
            </a:r>
            <a:r>
              <a:rPr lang="en-US" sz="2000" u="sng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u="sng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toma</a:t>
            </a:r>
            <a:r>
              <a:rPr lang="en-US" sz="2000" u="sng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2000" u="sng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Nivolumab</a:t>
            </a:r>
            <a:r>
              <a:rPr lang="en-US" sz="2000" u="sng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  </a:t>
            </a:r>
            <a:endParaRPr dirty="0"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en-US" sz="2000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Continuar</a:t>
            </a:r>
            <a:endParaRPr dirty="0"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Suspender</a:t>
            </a:r>
            <a:endParaRPr dirty="0"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en-US" sz="2000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Discontinuar</a:t>
            </a:r>
            <a:endParaRPr dirty="0"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endParaRPr sz="2000" u="sng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None/>
            </a:pPr>
            <a:endParaRPr sz="2000" u="sng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69"/>
          <p:cNvSpPr txBox="1"/>
          <p:nvPr/>
        </p:nvSpPr>
        <p:spPr>
          <a:xfrm>
            <a:off x="7162800" y="4062759"/>
            <a:ext cx="2971800" cy="1905000"/>
          </a:xfrm>
          <a:prstGeom prst="rect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Treatmiento</a:t>
            </a:r>
            <a:r>
              <a:rPr lang="en-US" sz="2000" u="sng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IMAR?</a:t>
            </a:r>
            <a:endParaRPr dirty="0"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en-US" sz="2000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Corticoides</a:t>
            </a: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orales</a:t>
            </a:r>
            <a:endParaRPr dirty="0"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en-US" sz="2000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Corticoides</a:t>
            </a: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EV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en-US" sz="2000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Profilaxis</a:t>
            </a: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antibiotica</a:t>
            </a:r>
            <a:endParaRPr dirty="0"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Infliximab</a:t>
            </a:r>
            <a:endParaRPr dirty="0"/>
          </a:p>
          <a:p>
            <a:pPr marL="342900" marR="0" lvl="1" indent="-2159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endParaRPr sz="2000" b="0" i="0" u="sng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None/>
            </a:pPr>
            <a:endParaRPr sz="2000" u="sng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69"/>
          <p:cNvSpPr txBox="1"/>
          <p:nvPr/>
        </p:nvSpPr>
        <p:spPr>
          <a:xfrm>
            <a:off x="1752600" y="4062759"/>
            <a:ext cx="2514600" cy="1905000"/>
          </a:xfrm>
          <a:prstGeom prst="rect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Además</a:t>
            </a:r>
            <a:r>
              <a:rPr lang="en-US" sz="2000" u="sng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PHP</a:t>
            </a:r>
            <a:endParaRPr dirty="0" smtClean="0"/>
          </a:p>
          <a:p>
            <a:pPr marL="457200" marR="0" lvl="0" indent="-4572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TAC  ABD</a:t>
            </a:r>
            <a:endParaRPr dirty="0" smtClean="0"/>
          </a:p>
          <a:p>
            <a:pPr marL="457200" marR="0" lvl="0" indent="-4572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en-US" sz="2000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Endoscopía</a:t>
            </a: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 smtClean="0"/>
          </a:p>
          <a:p>
            <a:pPr marL="457200" marR="0" lvl="0" indent="-4572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RMN Cerebral</a:t>
            </a:r>
            <a:endParaRPr dirty="0"/>
          </a:p>
        </p:txBody>
      </p:sp>
      <p:sp>
        <p:nvSpPr>
          <p:cNvPr id="554" name="Google Shape;554;p69"/>
          <p:cNvSpPr/>
          <p:nvPr/>
        </p:nvSpPr>
        <p:spPr>
          <a:xfrm flipH="1">
            <a:off x="6248400" y="5495925"/>
            <a:ext cx="5334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69"/>
          <p:cNvSpPr/>
          <p:nvPr/>
        </p:nvSpPr>
        <p:spPr>
          <a:xfrm flipH="1">
            <a:off x="9982200" y="4764377"/>
            <a:ext cx="4572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69"/>
          <p:cNvSpPr/>
          <p:nvPr/>
        </p:nvSpPr>
        <p:spPr>
          <a:xfrm flipH="1">
            <a:off x="3657600" y="4443759"/>
            <a:ext cx="5334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69"/>
          <p:cNvSpPr/>
          <p:nvPr/>
        </p:nvSpPr>
        <p:spPr>
          <a:xfrm flipH="1">
            <a:off x="3657600" y="4824759"/>
            <a:ext cx="5334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69"/>
          <p:cNvSpPr/>
          <p:nvPr/>
        </p:nvSpPr>
        <p:spPr>
          <a:xfrm flipH="1">
            <a:off x="10058400" y="5179881"/>
            <a:ext cx="381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71"/>
          <p:cNvSpPr/>
          <p:nvPr/>
        </p:nvSpPr>
        <p:spPr>
          <a:xfrm>
            <a:off x="1843627" y="1624228"/>
            <a:ext cx="1414800" cy="914400"/>
          </a:xfrm>
          <a:prstGeom prst="rect">
            <a:avLst/>
          </a:prstGeom>
          <a:gradFill>
            <a:gsLst>
              <a:gs pos="0">
                <a:srgbClr val="A2AAC5"/>
              </a:gs>
              <a:gs pos="50000">
                <a:srgbClr val="C6CBD9"/>
              </a:gs>
              <a:gs pos="100000">
                <a:srgbClr val="E3E4EC"/>
              </a:gs>
            </a:gsLst>
            <a:lin ang="2700000" scaled="0"/>
          </a:gra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 105</a:t>
            </a:r>
            <a:endParaRPr sz="15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3200"/>
            </a:pPr>
            <a:r>
              <a:rPr lang="en-US" b="1" dirty="0" smtClean="0"/>
              <a:t>GI : </a:t>
            </a:r>
            <a:r>
              <a:rPr lang="en-US" b="1" dirty="0" err="1" smtClean="0"/>
              <a:t>Nivolumab</a:t>
            </a:r>
            <a:endParaRPr dirty="0"/>
          </a:p>
        </p:txBody>
      </p:sp>
      <p:sp>
        <p:nvSpPr>
          <p:cNvPr id="580" name="Google Shape;580;p71"/>
          <p:cNvSpPr/>
          <p:nvPr/>
        </p:nvSpPr>
        <p:spPr>
          <a:xfrm>
            <a:off x="3429000" y="1632856"/>
            <a:ext cx="6851650" cy="914400"/>
          </a:xfrm>
          <a:prstGeom prst="rect">
            <a:avLst/>
          </a:prstGeom>
          <a:solidFill>
            <a:srgbClr val="F9F9F9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0975" lvl="1" indent="-180975"/>
            <a:r>
              <a:rPr lang="es-AR" dirty="0" smtClean="0">
                <a:latin typeface="Calibri"/>
                <a:ea typeface="Calibri"/>
                <a:cs typeface="Calibri"/>
                <a:sym typeface="Calibri"/>
              </a:rPr>
              <a:t>Se Interna nuevamente :</a:t>
            </a:r>
          </a:p>
          <a:p>
            <a:pPr marL="180975" lvl="1" indent="-180975"/>
            <a:r>
              <a:rPr lang="es-AR" dirty="0" smtClean="0">
                <a:latin typeface="Calibri"/>
                <a:ea typeface="Calibri"/>
                <a:cs typeface="Calibri"/>
                <a:sym typeface="Calibri"/>
              </a:rPr>
              <a:t>Presenta </a:t>
            </a:r>
            <a:r>
              <a:rPr lang="es-AR" dirty="0" smtClean="0">
                <a:latin typeface="Calibri"/>
                <a:ea typeface="Calibri"/>
                <a:cs typeface="Calibri"/>
                <a:sym typeface="Calibri"/>
              </a:rPr>
              <a:t>nauseas </a:t>
            </a:r>
            <a:r>
              <a:rPr lang="es-AR" dirty="0" smtClean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AR" dirty="0" smtClean="0">
                <a:latin typeface="Calibri"/>
                <a:ea typeface="Calibri"/>
                <a:cs typeface="Calibri"/>
                <a:sym typeface="Calibri"/>
              </a:rPr>
              <a:t>vómitos, </a:t>
            </a:r>
            <a:r>
              <a:rPr lang="es-AR" dirty="0" smtClean="0">
                <a:latin typeface="Calibri"/>
                <a:ea typeface="Calibri"/>
                <a:cs typeface="Calibri"/>
                <a:sym typeface="Calibri"/>
              </a:rPr>
              <a:t>diarrea grado 3 y deshidratación </a:t>
            </a:r>
            <a:endParaRPr lang="es-AR" dirty="0"/>
          </a:p>
        </p:txBody>
      </p:sp>
      <p:grpSp>
        <p:nvGrpSpPr>
          <p:cNvPr id="581" name="Google Shape;581;p71"/>
          <p:cNvGrpSpPr/>
          <p:nvPr/>
        </p:nvGrpSpPr>
        <p:grpSpPr>
          <a:xfrm>
            <a:off x="1757362" y="4153657"/>
            <a:ext cx="8523288" cy="1584176"/>
            <a:chOff x="251520" y="4725144"/>
            <a:chExt cx="8523288" cy="1584176"/>
          </a:xfrm>
        </p:grpSpPr>
        <p:sp>
          <p:nvSpPr>
            <p:cNvPr id="582" name="Google Shape;582;p71"/>
            <p:cNvSpPr/>
            <p:nvPr/>
          </p:nvSpPr>
          <p:spPr>
            <a:xfrm>
              <a:off x="251520" y="4725144"/>
              <a:ext cx="1414800" cy="1584176"/>
            </a:xfrm>
            <a:prstGeom prst="rect">
              <a:avLst/>
            </a:prstGeom>
            <a:solidFill>
              <a:srgbClr val="596890"/>
            </a:solidFill>
            <a:ln>
              <a:noFill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 106</a:t>
              </a:r>
              <a:endParaRPr sz="1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71"/>
            <p:cNvSpPr/>
            <p:nvPr/>
          </p:nvSpPr>
          <p:spPr>
            <a:xfrm>
              <a:off x="1923158" y="4725144"/>
              <a:ext cx="6851650" cy="1584176"/>
            </a:xfrm>
            <a:prstGeom prst="rect">
              <a:avLst/>
            </a:prstGeom>
            <a:solidFill>
              <a:srgbClr val="F9F9F9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80975" marR="0" lvl="1" indent="-180975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6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Evolución :</a:t>
              </a:r>
              <a:endParaRPr lang="es-PE" dirty="0" smtClean="0"/>
            </a:p>
            <a:p>
              <a:pPr marL="638175" marR="0" lvl="2" indent="-180975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lang="es-PE" sz="16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TAC de Abdomen : sin variación a la anterior </a:t>
              </a:r>
              <a:endParaRPr lang="es-PE" dirty="0" smtClean="0"/>
            </a:p>
            <a:p>
              <a:pPr marL="638175" marR="0" lvl="2" indent="-180975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lang="es-PE" sz="1600" b="1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Laboratorio</a:t>
              </a:r>
              <a:r>
                <a:rPr lang="es-PE" sz="16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:  Directo de materia fecal con leucocitos.  Cultivo negativo</a:t>
              </a:r>
            </a:p>
            <a:p>
              <a:pPr marL="638175" marR="0" lvl="2" indent="-180975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lang="es-PE" sz="1600" b="1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Colonoscopía </a:t>
              </a:r>
              <a:r>
                <a:rPr lang="es-PE" sz="16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:  grado moderado</a:t>
              </a:r>
              <a:endParaRPr lang="es-PE" dirty="0" smtClean="0"/>
            </a:p>
            <a:p>
              <a:pPr marL="638175" marR="0" lvl="2" indent="-180975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lang="es-PE" sz="1600" b="1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Biopsia </a:t>
              </a:r>
              <a:r>
                <a:rPr lang="es-PE" sz="1600" b="1" i="0" u="none" strike="noStrike" cap="none" dirty="0" err="1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Colónica</a:t>
              </a:r>
              <a:r>
                <a:rPr lang="es-PE" sz="16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:  mucosa </a:t>
              </a:r>
              <a:r>
                <a:rPr lang="es-PE" sz="1600" b="0" i="0" u="none" strike="noStrike" cap="none" dirty="0" err="1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colónica</a:t>
              </a:r>
              <a:r>
                <a:rPr lang="es-PE" sz="16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con inflamación aguda </a:t>
              </a:r>
              <a:endParaRPr lang="es-PE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" grpId="0" animBg="1"/>
      <p:bldP spid="5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380"/>
              <a:buFont typeface="Arial" panose="020B0604020202020204" pitchFamily="34" charset="0"/>
              <a:buChar char="•"/>
            </a:pPr>
            <a:r>
              <a:rPr lang="es-PE" sz="2380" dirty="0" smtClean="0"/>
              <a:t>Mujer de 47 años con </a:t>
            </a:r>
            <a:r>
              <a:rPr lang="es-PE" sz="2380" dirty="0" err="1" smtClean="0"/>
              <a:t>dco</a:t>
            </a:r>
            <a:r>
              <a:rPr lang="es-PE" sz="2380" dirty="0" smtClean="0"/>
              <a:t> de Melanoma refractario :  2 meses de tratamiento Nivolumab (1mg/kg) + Ipilimumab ( 3mg/kg)</a:t>
            </a:r>
            <a:endParaRPr lang="es-PE" dirty="0" smtClean="0"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380"/>
              <a:buFont typeface="Arial" panose="020B0604020202020204" pitchFamily="34" charset="0"/>
              <a:buChar char="•"/>
            </a:pPr>
            <a:endParaRPr lang="es-PE" sz="2380" dirty="0" smtClean="0"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380"/>
              <a:buFont typeface="Arial" panose="020B0604020202020204" pitchFamily="34" charset="0"/>
              <a:buChar char="•"/>
            </a:pPr>
            <a:r>
              <a:rPr lang="es-PE" sz="2380" dirty="0" smtClean="0"/>
              <a:t>Evolución : presenta aumento en el número de deposiciones : &gt; 4  </a:t>
            </a:r>
            <a:r>
              <a:rPr lang="es-PE" sz="2380" dirty="0" err="1" smtClean="0"/>
              <a:t>dep</a:t>
            </a:r>
            <a:r>
              <a:rPr lang="es-PE" sz="2380" dirty="0" smtClean="0"/>
              <a:t>. día, con sangrado leve</a:t>
            </a:r>
            <a:endParaRPr lang="es-PE" dirty="0" smtClean="0"/>
          </a:p>
          <a:p>
            <a:pPr lvl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</a:pPr>
            <a:r>
              <a:rPr lang="es-PE" sz="2380" dirty="0" smtClean="0"/>
              <a:t> </a:t>
            </a:r>
            <a:endParaRPr lang="es-PE" dirty="0" smtClean="0"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 panose="020B0604020202020204" pitchFamily="34" charset="0"/>
              <a:buChar char="•"/>
            </a:pPr>
            <a:r>
              <a:rPr lang="es-PE" sz="2380" dirty="0" smtClean="0"/>
              <a:t>Dolor abdominal cólico, en hipogastrio y FII que alivia con la evacuación intestinal.</a:t>
            </a:r>
          </a:p>
          <a:p>
            <a:pPr lvl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</a:pPr>
            <a:r>
              <a:rPr lang="es-PE" sz="2380" dirty="0" smtClean="0"/>
              <a:t>   </a:t>
            </a:r>
            <a:endParaRPr lang="es-PE" dirty="0" smtClean="0"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 panose="020B0604020202020204" pitchFamily="34" charset="0"/>
              <a:buChar char="•"/>
            </a:pPr>
            <a:r>
              <a:rPr lang="es-PE" sz="2380" dirty="0" smtClean="0"/>
              <a:t>Disminución del apetito</a:t>
            </a:r>
            <a:endParaRPr lang="es-PE" dirty="0" smtClean="0"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 panose="020B0604020202020204" pitchFamily="34" charset="0"/>
              <a:buChar char="•"/>
            </a:pPr>
            <a:endParaRPr lang="es-PE" sz="2380" dirty="0" smtClean="0"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 panose="020B0604020202020204" pitchFamily="34" charset="0"/>
              <a:buChar char="•"/>
            </a:pPr>
            <a:r>
              <a:rPr lang="es-PE" sz="2380" dirty="0" smtClean="0"/>
              <a:t>Pérdida de peso de 4 kg </a:t>
            </a:r>
            <a:endParaRPr lang="es-PE" dirty="0"/>
          </a:p>
        </p:txBody>
      </p:sp>
      <p:sp>
        <p:nvSpPr>
          <p:cNvPr id="471" name="Google Shape;471;p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B8CA"/>
              </a:buClr>
              <a:buSzPts val="2880"/>
              <a:buFont typeface="Arial"/>
              <a:buNone/>
            </a:pPr>
            <a:r>
              <a:rPr lang="en-US" sz="3200" b="1" dirty="0">
                <a:solidFill>
                  <a:srgbClr val="ACB8CA"/>
                </a:solidFill>
                <a:ea typeface="Arial"/>
                <a:cs typeface="Arial"/>
                <a:sym typeface="Arial"/>
              </a:rPr>
              <a:t>Caso </a:t>
            </a:r>
            <a:r>
              <a:rPr lang="en-US" sz="3200" b="1" dirty="0" err="1" smtClean="0">
                <a:solidFill>
                  <a:srgbClr val="ACB8CA"/>
                </a:solidFill>
                <a:ea typeface="Arial"/>
                <a:cs typeface="Arial"/>
                <a:sym typeface="Arial"/>
              </a:rPr>
              <a:t>clínico</a:t>
            </a:r>
            <a:r>
              <a:rPr lang="en-US" sz="3200" b="1" dirty="0" smtClean="0">
                <a:solidFill>
                  <a:srgbClr val="ACB8CA"/>
                </a:solidFill>
                <a:ea typeface="Arial"/>
                <a:cs typeface="Arial"/>
                <a:sym typeface="Arial"/>
              </a:rPr>
              <a:t> 1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3200"/>
            </a:pPr>
            <a:r>
              <a:rPr lang="en-US" b="1" dirty="0" smtClean="0"/>
              <a:t>GI : </a:t>
            </a:r>
            <a:r>
              <a:rPr lang="en-US" b="1" dirty="0" err="1" smtClean="0"/>
              <a:t>Nivolumab</a:t>
            </a:r>
            <a:endParaRPr dirty="0"/>
          </a:p>
        </p:txBody>
      </p:sp>
      <p:grpSp>
        <p:nvGrpSpPr>
          <p:cNvPr id="597" name="Google Shape;597;p72"/>
          <p:cNvGrpSpPr/>
          <p:nvPr/>
        </p:nvGrpSpPr>
        <p:grpSpPr>
          <a:xfrm>
            <a:off x="1775519" y="1700808"/>
            <a:ext cx="8521702" cy="1034976"/>
            <a:chOff x="251519" y="1700808"/>
            <a:chExt cx="8521702" cy="1034976"/>
          </a:xfrm>
        </p:grpSpPr>
        <p:sp>
          <p:nvSpPr>
            <p:cNvPr id="598" name="Google Shape;598;p72"/>
            <p:cNvSpPr/>
            <p:nvPr/>
          </p:nvSpPr>
          <p:spPr>
            <a:xfrm>
              <a:off x="251519" y="1713386"/>
              <a:ext cx="1414800" cy="962968"/>
            </a:xfrm>
            <a:prstGeom prst="rect">
              <a:avLst/>
            </a:prstGeom>
            <a:solidFill>
              <a:srgbClr val="596890"/>
            </a:solidFill>
            <a:ln>
              <a:noFill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 111 – D 138</a:t>
              </a:r>
              <a:endParaRPr sz="15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72"/>
            <p:cNvSpPr/>
            <p:nvPr/>
          </p:nvSpPr>
          <p:spPr>
            <a:xfrm>
              <a:off x="1923158" y="1700808"/>
              <a:ext cx="6850063" cy="1034976"/>
            </a:xfrm>
            <a:prstGeom prst="rect">
              <a:avLst/>
            </a:prstGeom>
            <a:solidFill>
              <a:srgbClr val="F9F9F9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80975" marR="0" lvl="1" indent="-180975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lang="es-PE" sz="1600" b="0" i="0" u="none" strike="noStrike" cap="none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Mejoría clínica con corticoides . Es dada de alta.</a:t>
              </a:r>
              <a:endParaRPr lang="es-PE" dirty="0" smtClean="0"/>
            </a:p>
            <a:p>
              <a:pPr marL="180975" marR="0" lvl="1" indent="-180975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lang="es-PE" sz="16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Descenso de corticoides ( 2 semanas) . </a:t>
              </a:r>
              <a:endParaRPr lang="es-PE" dirty="0" smtClean="0"/>
            </a:p>
            <a:p>
              <a:pPr marL="180975" marR="0" lvl="1" indent="-180975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lang="es-PE" sz="16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Los síntomas vuelven , al suspender los corticoides .</a:t>
              </a:r>
              <a:endParaRPr lang="es-PE" dirty="0"/>
            </a:p>
          </p:txBody>
        </p:sp>
      </p:grpSp>
      <p:grpSp>
        <p:nvGrpSpPr>
          <p:cNvPr id="600" name="Google Shape;600;p72"/>
          <p:cNvGrpSpPr/>
          <p:nvPr/>
        </p:nvGrpSpPr>
        <p:grpSpPr>
          <a:xfrm>
            <a:off x="1775519" y="3016358"/>
            <a:ext cx="8521702" cy="1087784"/>
            <a:chOff x="251519" y="3016358"/>
            <a:chExt cx="8521702" cy="1087784"/>
          </a:xfrm>
        </p:grpSpPr>
        <p:sp>
          <p:nvSpPr>
            <p:cNvPr id="601" name="Google Shape;601;p72"/>
            <p:cNvSpPr/>
            <p:nvPr/>
          </p:nvSpPr>
          <p:spPr>
            <a:xfrm>
              <a:off x="1923158" y="3045279"/>
              <a:ext cx="6850063" cy="1058863"/>
            </a:xfrm>
            <a:prstGeom prst="rect">
              <a:avLst/>
            </a:prstGeom>
            <a:solidFill>
              <a:srgbClr val="F9F9F9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80975" marR="0" lvl="1" indent="-180975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6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 Interna nuevamente : </a:t>
              </a:r>
              <a:endParaRPr lang="es-PE" dirty="0" smtClean="0"/>
            </a:p>
            <a:p>
              <a:pPr marL="180975" marR="0" lvl="1" indent="-180975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lang="es-PE" sz="1600" b="1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Colonoscopía </a:t>
              </a:r>
              <a:r>
                <a:rPr lang="es-PE" sz="16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:  colitis moderada.</a:t>
              </a:r>
              <a:endParaRPr lang="es-PE" dirty="0" smtClean="0"/>
            </a:p>
            <a:p>
              <a:pPr marL="180975" marR="0" lvl="1" indent="-180975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lang="es-PE" sz="1600" b="1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Biopsia de Colon</a:t>
              </a:r>
              <a:r>
                <a:rPr lang="es-PE" sz="16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:  inflamación crónica (nuevo hallazgo).</a:t>
              </a:r>
            </a:p>
            <a:p>
              <a:pPr marL="180975" marR="0" lvl="1" indent="-180975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lang="es-PE" sz="1600" dirty="0" smtClean="0">
                  <a:latin typeface="Calibri"/>
                  <a:ea typeface="Calibri"/>
                  <a:cs typeface="Calibri"/>
                  <a:sym typeface="Calibri"/>
                </a:rPr>
                <a:t>Altas dosis de Metilprednisolona es indicado ( 1mg/kg EV)</a:t>
              </a:r>
              <a:endParaRPr lang="es-PE" dirty="0"/>
            </a:p>
          </p:txBody>
        </p:sp>
        <p:sp>
          <p:nvSpPr>
            <p:cNvPr id="602" name="Google Shape;602;p72"/>
            <p:cNvSpPr/>
            <p:nvPr/>
          </p:nvSpPr>
          <p:spPr>
            <a:xfrm>
              <a:off x="251519" y="3016358"/>
              <a:ext cx="1414800" cy="1057275"/>
            </a:xfrm>
            <a:prstGeom prst="rect">
              <a:avLst/>
            </a:prstGeom>
            <a:solidFill>
              <a:srgbClr val="596890"/>
            </a:solidFill>
            <a:ln>
              <a:noFill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 139</a:t>
              </a:r>
              <a:endParaRPr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3" name="Google Shape;603;p72"/>
          <p:cNvGrpSpPr/>
          <p:nvPr/>
        </p:nvGrpSpPr>
        <p:grpSpPr>
          <a:xfrm>
            <a:off x="1775519" y="4498586"/>
            <a:ext cx="8521702" cy="825500"/>
            <a:chOff x="251519" y="4403700"/>
            <a:chExt cx="8521702" cy="825500"/>
          </a:xfrm>
        </p:grpSpPr>
        <p:sp>
          <p:nvSpPr>
            <p:cNvPr id="604" name="Google Shape;604;p72"/>
            <p:cNvSpPr/>
            <p:nvPr/>
          </p:nvSpPr>
          <p:spPr>
            <a:xfrm>
              <a:off x="1923158" y="4403700"/>
              <a:ext cx="6850063" cy="825500"/>
            </a:xfrm>
            <a:prstGeom prst="rect">
              <a:avLst/>
            </a:prstGeom>
            <a:solidFill>
              <a:srgbClr val="F9F9F9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80975" marR="0" lvl="1" indent="-180975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lang="es-ES" dirty="0" smtClean="0"/>
                <a:t>La paciente mejora  a Diarrea grado 1 </a:t>
              </a:r>
            </a:p>
            <a:p>
              <a:pPr marL="180975" marR="0" lvl="1" indent="-180975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lang="es-ES" dirty="0" smtClean="0"/>
                <a:t>Es dada de alta con tratamiento con corticoides y se le indica descenso progresivo durante 1 mes </a:t>
              </a:r>
              <a:endParaRPr dirty="0"/>
            </a:p>
          </p:txBody>
        </p:sp>
        <p:sp>
          <p:nvSpPr>
            <p:cNvPr id="605" name="Google Shape;605;p72"/>
            <p:cNvSpPr/>
            <p:nvPr/>
          </p:nvSpPr>
          <p:spPr>
            <a:xfrm>
              <a:off x="251519" y="4403700"/>
              <a:ext cx="1414800" cy="823912"/>
            </a:xfrm>
            <a:prstGeom prst="rect">
              <a:avLst/>
            </a:prstGeom>
            <a:solidFill>
              <a:srgbClr val="596890"/>
            </a:solidFill>
            <a:ln>
              <a:noFill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 149</a:t>
              </a:r>
              <a:endParaRPr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2">
                <a:lumMod val="50000"/>
              </a:schemeClr>
            </a:gs>
            <a:gs pos="34000">
              <a:schemeClr val="tx2"/>
            </a:gs>
            <a:gs pos="99000">
              <a:schemeClr val="accent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xmlns="" id="{7A6707DB-EACE-CB45-963E-D1DE839EC213}"/>
              </a:ext>
            </a:extLst>
          </p:cNvPr>
          <p:cNvSpPr txBox="1">
            <a:spLocks/>
          </p:cNvSpPr>
          <p:nvPr/>
        </p:nvSpPr>
        <p:spPr>
          <a:xfrm>
            <a:off x="772885" y="1386125"/>
            <a:ext cx="6172200" cy="4852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429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defTabSz="914377">
              <a:defRPr/>
            </a:pPr>
            <a:r>
              <a:rPr lang="en-US" sz="5400" kern="1200" dirty="0" err="1" smtClean="0"/>
              <a:t>Muchas</a:t>
            </a:r>
            <a:r>
              <a:rPr lang="en-US" sz="5400" kern="1200" dirty="0" smtClean="0"/>
              <a:t> Gracias!</a:t>
            </a:r>
            <a:endParaRPr lang="en-US" sz="5400" kern="1200" dirty="0">
              <a:effectLst>
                <a:outerShdw blurRad="3429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9E1481E-E15B-4005-BCAF-8FBF0B2C7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77068" y="-12488361"/>
            <a:ext cx="29044307" cy="271618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47760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2">
                <a:lumMod val="50000"/>
              </a:schemeClr>
            </a:gs>
            <a:gs pos="34000">
              <a:schemeClr val="tx2"/>
            </a:gs>
            <a:gs pos="99000">
              <a:schemeClr val="accent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9E1481E-E15B-4005-BCAF-8FBF0B2C7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77068" y="-12488361"/>
            <a:ext cx="29044307" cy="27161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9418B1-84FD-BB45-85EB-5093B3974D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15" y="1349662"/>
            <a:ext cx="6942786" cy="998500"/>
          </a:xfrm>
          <a:prstGeom prst="rect">
            <a:avLst/>
          </a:prstGeom>
          <a:effectLst>
            <a:outerShdw blurRad="215900" dir="2700000" algn="tl" rotWithShape="0">
              <a:prstClr val="black">
                <a:alpha val="28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23477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 panose="020B0604020202020204" pitchFamily="34" charset="0"/>
              <a:buChar char="•"/>
            </a:pPr>
            <a:r>
              <a:rPr lang="es-PE" sz="2800" dirty="0" smtClean="0"/>
              <a:t>Examen físico: </a:t>
            </a:r>
            <a:r>
              <a:rPr lang="es-PE" sz="2800" dirty="0" err="1" smtClean="0"/>
              <a:t>T°</a:t>
            </a:r>
            <a:r>
              <a:rPr lang="es-PE" sz="2800" dirty="0" smtClean="0"/>
              <a:t> 37.2,  </a:t>
            </a:r>
            <a:r>
              <a:rPr lang="es-PE" sz="2800" dirty="0" err="1" smtClean="0"/>
              <a:t>Fc</a:t>
            </a:r>
            <a:r>
              <a:rPr lang="es-PE" sz="2800" dirty="0" smtClean="0"/>
              <a:t> 86, TA 110/65.</a:t>
            </a:r>
            <a:endParaRPr lang="es-PE" dirty="0" smtClean="0"/>
          </a:p>
          <a:p>
            <a:pPr marL="4572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 panose="020B0604020202020204" pitchFamily="34" charset="0"/>
              <a:buChar char="•"/>
            </a:pPr>
            <a:endParaRPr lang="es-PE" sz="2800" dirty="0" smtClean="0"/>
          </a:p>
          <a:p>
            <a:pPr marL="4572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s-PE" sz="2800" dirty="0" smtClean="0"/>
              <a:t>Abdomen blando, con leve dolor a la palpación profunda en FII, sin defensa ni reacción peritoneal</a:t>
            </a:r>
            <a:endParaRPr lang="es-PE" dirty="0" smtClean="0"/>
          </a:p>
          <a:p>
            <a:pPr marL="4572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s-PE" sz="2800" dirty="0" smtClean="0"/>
          </a:p>
          <a:p>
            <a:pPr marL="4572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 panose="020B0604020202020204" pitchFamily="34" charset="0"/>
              <a:buChar char="•"/>
            </a:pPr>
            <a:r>
              <a:rPr lang="es-PE" sz="2800" dirty="0" smtClean="0"/>
              <a:t>Laboratorio: </a:t>
            </a:r>
            <a:r>
              <a:rPr lang="es-PE" sz="2800" dirty="0" err="1" smtClean="0"/>
              <a:t>Hto</a:t>
            </a:r>
            <a:r>
              <a:rPr lang="es-PE" sz="2800" dirty="0" smtClean="0"/>
              <a:t> 31%, GB 10.000, VSG 25, HIV </a:t>
            </a:r>
            <a:r>
              <a:rPr lang="es-PE" sz="2800" dirty="0" err="1" smtClean="0"/>
              <a:t>neg</a:t>
            </a:r>
            <a:r>
              <a:rPr lang="es-PE" sz="2800" dirty="0" smtClean="0"/>
              <a:t>, coprocultivo , parasitológico negativos, serologías negativas, PPD </a:t>
            </a:r>
            <a:r>
              <a:rPr lang="es-PE" sz="2800" dirty="0" err="1" smtClean="0"/>
              <a:t>neg</a:t>
            </a:r>
            <a:r>
              <a:rPr lang="es-PE" sz="2800" dirty="0" smtClean="0"/>
              <a:t> </a:t>
            </a:r>
          </a:p>
          <a:p>
            <a:pPr marL="4572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s-PE" sz="2800" dirty="0" smtClean="0"/>
          </a:p>
          <a:p>
            <a:pPr marL="4572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 panose="020B0604020202020204" pitchFamily="34" charset="0"/>
              <a:buChar char="•"/>
            </a:pPr>
            <a:r>
              <a:rPr lang="es-PE" sz="2800" dirty="0" err="1" smtClean="0"/>
              <a:t>Rx</a:t>
            </a:r>
            <a:r>
              <a:rPr lang="es-PE" sz="2800" dirty="0" smtClean="0"/>
              <a:t> de Tórax y Abdomen sin hallazgos de relevancia. </a:t>
            </a:r>
            <a:endParaRPr lang="es-PE" sz="2800" dirty="0"/>
          </a:p>
        </p:txBody>
      </p:sp>
      <p:sp>
        <p:nvSpPr>
          <p:cNvPr id="5" name="Google Shape;471;p59"/>
          <p:cNvSpPr txBox="1">
            <a:spLocks noGrp="1"/>
          </p:cNvSpPr>
          <p:nvPr>
            <p:ph type="title"/>
          </p:nvPr>
        </p:nvSpPr>
        <p:spPr>
          <a:xfrm>
            <a:off x="609600" y="919154"/>
            <a:ext cx="10013576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B8CA"/>
              </a:buClr>
              <a:buSzPts val="2880"/>
              <a:buFont typeface="Arial"/>
              <a:buNone/>
            </a:pPr>
            <a:r>
              <a:rPr lang="en-US" sz="3200" b="1" dirty="0">
                <a:solidFill>
                  <a:srgbClr val="ACB8CA"/>
                </a:solidFill>
                <a:ea typeface="Arial"/>
                <a:cs typeface="Arial"/>
                <a:sym typeface="Arial"/>
              </a:rPr>
              <a:t>Caso </a:t>
            </a:r>
            <a:r>
              <a:rPr lang="en-US" sz="3200" b="1" dirty="0" err="1" smtClean="0">
                <a:solidFill>
                  <a:srgbClr val="ACB8CA"/>
                </a:solidFill>
                <a:ea typeface="Arial"/>
                <a:cs typeface="Arial"/>
                <a:sym typeface="Arial"/>
              </a:rPr>
              <a:t>clínico</a:t>
            </a:r>
            <a:r>
              <a:rPr lang="en-US" sz="3200" b="1" dirty="0" smtClean="0">
                <a:solidFill>
                  <a:srgbClr val="ACB8CA"/>
                </a:solidFill>
                <a:ea typeface="Arial"/>
                <a:cs typeface="Arial"/>
                <a:sym typeface="Arial"/>
              </a:rPr>
              <a:t> 1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1482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AR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3600" dirty="0" smtClean="0"/>
              <a:t>A </a:t>
            </a:r>
            <a:r>
              <a:rPr lang="es-AR" sz="3600" dirty="0" smtClean="0"/>
              <a:t>QUÉ </a:t>
            </a:r>
            <a:r>
              <a:rPr lang="es-AR" sz="3600" dirty="0" smtClean="0"/>
              <a:t>GRADO DIARREA  CORRESPONDE?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3600" dirty="0" smtClean="0"/>
              <a:t>QUÉ </a:t>
            </a:r>
            <a:r>
              <a:rPr lang="es-AR" sz="3600" dirty="0" smtClean="0"/>
              <a:t>CONDUCTA TOMARIA?</a:t>
            </a:r>
            <a:endParaRPr lang="es-AR" sz="3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sp>
        <p:nvSpPr>
          <p:cNvPr id="6" name="Google Shape;471;p59"/>
          <p:cNvSpPr txBox="1">
            <a:spLocks noGrp="1"/>
          </p:cNvSpPr>
          <p:nvPr>
            <p:ph type="title"/>
          </p:nvPr>
        </p:nvSpPr>
        <p:spPr>
          <a:xfrm>
            <a:off x="609600" y="919154"/>
            <a:ext cx="10013576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B8CA"/>
              </a:buClr>
              <a:buSzPts val="2880"/>
              <a:buFont typeface="Arial"/>
              <a:buNone/>
            </a:pPr>
            <a:r>
              <a:rPr lang="en-US" sz="3200" b="1" dirty="0">
                <a:solidFill>
                  <a:srgbClr val="ACB8CA"/>
                </a:solidFill>
                <a:ea typeface="Arial"/>
                <a:cs typeface="Arial"/>
                <a:sym typeface="Arial"/>
              </a:rPr>
              <a:t>Caso </a:t>
            </a:r>
            <a:r>
              <a:rPr lang="en-US" sz="3200" b="1" dirty="0" err="1" smtClean="0">
                <a:solidFill>
                  <a:srgbClr val="ACB8CA"/>
                </a:solidFill>
                <a:ea typeface="Arial"/>
                <a:cs typeface="Arial"/>
                <a:sym typeface="Arial"/>
              </a:rPr>
              <a:t>clínico</a:t>
            </a:r>
            <a:r>
              <a:rPr lang="en-US" sz="3200" b="1" dirty="0" smtClean="0">
                <a:solidFill>
                  <a:srgbClr val="ACB8CA"/>
                </a:solidFill>
                <a:ea typeface="Arial"/>
                <a:cs typeface="Arial"/>
                <a:sym typeface="Arial"/>
              </a:rPr>
              <a:t> 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37621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1"/>
          <p:cNvSpPr txBox="1">
            <a:spLocks noGrp="1"/>
          </p:cNvSpPr>
          <p:nvPr>
            <p:ph idx="1"/>
          </p:nvPr>
        </p:nvSpPr>
        <p:spPr>
          <a:xfrm>
            <a:off x="609601" y="1600201"/>
            <a:ext cx="5903742" cy="424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4488" lvl="1" indent="-22860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es-PE" sz="2400" b="1" dirty="0" err="1" smtClean="0"/>
              <a:t>Videocolonoscopía</a:t>
            </a:r>
            <a:r>
              <a:rPr lang="es-PE" sz="2400" dirty="0" smtClean="0"/>
              <a:t>: se progresa hasta ciego, observándose desde recto  hasta colon sigmoides:   eritema de la mucosa en forma circunferencial, friabilidad, exudado mucoso. A partir de ese nivel sin alteraciones mucosas hasta ciego</a:t>
            </a:r>
          </a:p>
          <a:p>
            <a:pPr marL="344488" lvl="1" indent="-22860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000"/>
            </a:pPr>
            <a:endParaRPr lang="es-PE" sz="2400" dirty="0" smtClean="0"/>
          </a:p>
          <a:p>
            <a:pPr marL="344488" lvl="1" indent="-22860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000"/>
            </a:pPr>
            <a:endParaRPr lang="es-PE" sz="2400" dirty="0" smtClean="0"/>
          </a:p>
          <a:p>
            <a:pPr marL="344488" lvl="1" indent="-22860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000"/>
            </a:pPr>
            <a:endParaRPr lang="es-PE" sz="2400" dirty="0" smtClean="0"/>
          </a:p>
          <a:p>
            <a:pPr marL="344488" lvl="1" indent="-22860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000"/>
            </a:pPr>
            <a:endParaRPr lang="es-PE" sz="2400" dirty="0" smtClean="0"/>
          </a:p>
          <a:p>
            <a:pPr marL="344488" lvl="1" indent="-22860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s-PE" sz="2400" b="1" dirty="0" smtClean="0">
                <a:latin typeface="Calibri"/>
                <a:ea typeface="Calibri"/>
                <a:cs typeface="Calibri"/>
                <a:sym typeface="Calibri"/>
              </a:rPr>
              <a:t>Anatomía Patológica : </a:t>
            </a:r>
            <a:r>
              <a:rPr lang="es-PE" sz="2400" dirty="0" smtClean="0">
                <a:latin typeface="Calibri"/>
                <a:ea typeface="Calibri"/>
                <a:cs typeface="Calibri"/>
                <a:sym typeface="Calibri"/>
              </a:rPr>
              <a:t>mucosa de </a:t>
            </a:r>
            <a:r>
              <a:rPr lang="es-PE" sz="2400" dirty="0" smtClean="0"/>
              <a:t>sigma y recto hallazgos compatibles con una colitis </a:t>
            </a:r>
          </a:p>
          <a:p>
            <a:pPr marL="458788" lvl="1" indent="-34290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000"/>
            </a:pPr>
            <a:endParaRPr lang="es-PE" sz="2400" dirty="0"/>
          </a:p>
        </p:txBody>
      </p:sp>
      <p:grpSp>
        <p:nvGrpSpPr>
          <p:cNvPr id="485" name="Google Shape;485;p61"/>
          <p:cNvGrpSpPr/>
          <p:nvPr/>
        </p:nvGrpSpPr>
        <p:grpSpPr>
          <a:xfrm rot="-5400000">
            <a:off x="8256961" y="383511"/>
            <a:ext cx="2108458" cy="4541838"/>
            <a:chOff x="3560" y="722"/>
            <a:chExt cx="1843" cy="2820"/>
          </a:xfrm>
        </p:grpSpPr>
        <p:pic>
          <p:nvPicPr>
            <p:cNvPr id="486" name="Google Shape;486;p61" descr="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60" y="722"/>
              <a:ext cx="1843" cy="1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7" name="Google Shape;487;p61" descr="Imagen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60" y="2160"/>
              <a:ext cx="1843" cy="13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88" name="Google Shape;488;p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40271" y="4405640"/>
            <a:ext cx="3594100" cy="15271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471;p59"/>
          <p:cNvSpPr txBox="1">
            <a:spLocks noGrp="1"/>
          </p:cNvSpPr>
          <p:nvPr>
            <p:ph type="title"/>
          </p:nvPr>
        </p:nvSpPr>
        <p:spPr>
          <a:xfrm>
            <a:off x="609600" y="919154"/>
            <a:ext cx="10013576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B8CA"/>
              </a:buClr>
              <a:buSzPts val="2880"/>
              <a:buFont typeface="Arial"/>
              <a:buNone/>
            </a:pPr>
            <a:r>
              <a:rPr lang="en-US" sz="3200" b="1" dirty="0">
                <a:solidFill>
                  <a:srgbClr val="ACB8CA"/>
                </a:solidFill>
                <a:ea typeface="Arial"/>
                <a:cs typeface="Arial"/>
                <a:sym typeface="Arial"/>
              </a:rPr>
              <a:t>Caso </a:t>
            </a:r>
            <a:r>
              <a:rPr lang="en-US" sz="3200" b="1" dirty="0" err="1" smtClean="0">
                <a:solidFill>
                  <a:srgbClr val="ACB8CA"/>
                </a:solidFill>
                <a:ea typeface="Arial"/>
                <a:cs typeface="Arial"/>
                <a:sym typeface="Arial"/>
              </a:rPr>
              <a:t>clínico</a:t>
            </a:r>
            <a:r>
              <a:rPr lang="en-US" sz="3200" b="1" dirty="0" smtClean="0">
                <a:solidFill>
                  <a:srgbClr val="ACB8CA"/>
                </a:solidFill>
                <a:ea typeface="Arial"/>
                <a:cs typeface="Arial"/>
                <a:sym typeface="Arial"/>
              </a:rPr>
              <a:t> 1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 panose="020B0604020202020204" pitchFamily="34" charset="0"/>
              <a:buChar char="•"/>
            </a:pPr>
            <a:r>
              <a:rPr lang="es-PE" sz="2800" dirty="0" smtClean="0"/>
              <a:t>La paciente recibió tratamiento con </a:t>
            </a:r>
            <a:r>
              <a:rPr lang="es-PE" sz="2800" dirty="0" err="1" smtClean="0"/>
              <a:t>meprednisona</a:t>
            </a:r>
            <a:r>
              <a:rPr lang="es-PE" sz="2800" dirty="0" smtClean="0"/>
              <a:t> 1 mg/kg/día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s-PE" sz="2800" dirty="0" smtClean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 panose="020B0604020202020204" pitchFamily="34" charset="0"/>
              <a:buChar char="•"/>
            </a:pPr>
            <a:r>
              <a:rPr lang="es-PE" sz="2800" dirty="0" smtClean="0"/>
              <a:t>Evolucionó con disminución de las deposiciones y del sangrado, hasta su normalización, mejoró el apetito y recuperó su peso inicial.</a:t>
            </a:r>
            <a:endParaRPr lang="es-PE" dirty="0" smtClean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 panose="020B0604020202020204" pitchFamily="34" charset="0"/>
              <a:buChar char="•"/>
            </a:pPr>
            <a:endParaRPr lang="es-PE" dirty="0" smtClean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 panose="020B0604020202020204" pitchFamily="34" charset="0"/>
              <a:buChar char="•"/>
            </a:pPr>
            <a:r>
              <a:rPr lang="es-PE" sz="2800" dirty="0" smtClean="0"/>
              <a:t>Continúa con su terapia 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s-PE" sz="2800" dirty="0"/>
          </a:p>
        </p:txBody>
      </p:sp>
      <p:sp>
        <p:nvSpPr>
          <p:cNvPr id="5" name="Google Shape;471;p59"/>
          <p:cNvSpPr txBox="1">
            <a:spLocks noGrp="1"/>
          </p:cNvSpPr>
          <p:nvPr>
            <p:ph type="title"/>
          </p:nvPr>
        </p:nvSpPr>
        <p:spPr>
          <a:xfrm>
            <a:off x="609600" y="919154"/>
            <a:ext cx="10013576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B8CA"/>
              </a:buClr>
              <a:buSzPts val="2880"/>
              <a:buFont typeface="Arial"/>
              <a:buNone/>
            </a:pPr>
            <a:r>
              <a:rPr lang="en-US" sz="3200" b="1" dirty="0">
                <a:solidFill>
                  <a:srgbClr val="ACB8CA"/>
                </a:solidFill>
                <a:ea typeface="Arial"/>
                <a:cs typeface="Arial"/>
                <a:sym typeface="Arial"/>
              </a:rPr>
              <a:t>Caso </a:t>
            </a:r>
            <a:r>
              <a:rPr lang="en-US" sz="3200" b="1" dirty="0" err="1" smtClean="0">
                <a:solidFill>
                  <a:srgbClr val="ACB8CA"/>
                </a:solidFill>
                <a:ea typeface="Arial"/>
                <a:cs typeface="Arial"/>
                <a:sym typeface="Arial"/>
              </a:rPr>
              <a:t>clínico</a:t>
            </a:r>
            <a:r>
              <a:rPr lang="en-US" sz="3200" b="1" dirty="0" smtClean="0">
                <a:solidFill>
                  <a:srgbClr val="ACB8CA"/>
                </a:solidFill>
                <a:ea typeface="Arial"/>
                <a:cs typeface="Arial"/>
                <a:sym typeface="Arial"/>
              </a:rPr>
              <a:t> 1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 panose="020B0604020202020204" pitchFamily="34" charset="0"/>
              <a:buChar char="•"/>
            </a:pPr>
            <a:r>
              <a:rPr lang="es-PE" sz="2800" i="1" dirty="0" smtClean="0"/>
              <a:t>6 meses más tarde:</a:t>
            </a:r>
            <a:endParaRPr lang="es-PE" dirty="0" smtClean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 panose="020B0604020202020204" pitchFamily="34" charset="0"/>
              <a:buChar char="•"/>
            </a:pPr>
            <a:endParaRPr lang="es-PE" i="1" dirty="0" smtClean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 panose="020B0604020202020204" pitchFamily="34" charset="0"/>
              <a:buChar char="•"/>
            </a:pPr>
            <a:r>
              <a:rPr lang="es-PE" sz="2800" dirty="0" smtClean="0"/>
              <a:t>Presenta nuevamente diarrea con  6 </a:t>
            </a:r>
            <a:r>
              <a:rPr lang="es-PE" sz="2800" dirty="0" err="1" smtClean="0"/>
              <a:t>dep</a:t>
            </a:r>
            <a:r>
              <a:rPr lang="es-PE" sz="2800" dirty="0" smtClean="0"/>
              <a:t>. / </a:t>
            </a:r>
            <a:r>
              <a:rPr lang="es-PE" sz="2800" dirty="0" err="1" smtClean="0"/>
              <a:t>dia</a:t>
            </a:r>
            <a:r>
              <a:rPr lang="es-PE" sz="2800" dirty="0" smtClean="0"/>
              <a:t> con sangre, dolor cólico leve FII, sin fiebre , FC 86</a:t>
            </a:r>
            <a:endParaRPr lang="es-PE" dirty="0" smtClean="0"/>
          </a:p>
          <a:p>
            <a:pPr marL="6350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s-PE" sz="2800" dirty="0" smtClean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s-PE" sz="2800" dirty="0" smtClean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 panose="020B0604020202020204" pitchFamily="34" charset="0"/>
              <a:buChar char="•"/>
            </a:pPr>
            <a:r>
              <a:rPr lang="es-PE" sz="2800" dirty="0" smtClean="0"/>
              <a:t>El examen físico es normal. Abdomen sin reacción peritoneal </a:t>
            </a:r>
            <a:endParaRPr lang="es-PE" sz="2800" dirty="0"/>
          </a:p>
        </p:txBody>
      </p:sp>
      <p:sp>
        <p:nvSpPr>
          <p:cNvPr id="5" name="Google Shape;471;p59"/>
          <p:cNvSpPr txBox="1">
            <a:spLocks noGrp="1"/>
          </p:cNvSpPr>
          <p:nvPr>
            <p:ph type="title"/>
          </p:nvPr>
        </p:nvSpPr>
        <p:spPr>
          <a:xfrm>
            <a:off x="609600" y="919154"/>
            <a:ext cx="10013576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B8CA"/>
              </a:buClr>
              <a:buSzPts val="2880"/>
              <a:buFont typeface="Arial"/>
              <a:buNone/>
            </a:pPr>
            <a:r>
              <a:rPr lang="en-US" sz="3200" b="1" dirty="0">
                <a:solidFill>
                  <a:srgbClr val="ACB8CA"/>
                </a:solidFill>
                <a:ea typeface="Arial"/>
                <a:cs typeface="Arial"/>
                <a:sym typeface="Arial"/>
              </a:rPr>
              <a:t>Caso </a:t>
            </a:r>
            <a:r>
              <a:rPr lang="en-US" sz="3200" b="1" dirty="0" err="1" smtClean="0">
                <a:solidFill>
                  <a:srgbClr val="ACB8CA"/>
                </a:solidFill>
                <a:ea typeface="Arial"/>
                <a:cs typeface="Arial"/>
                <a:sym typeface="Arial"/>
              </a:rPr>
              <a:t>clínico</a:t>
            </a:r>
            <a:r>
              <a:rPr lang="en-US" sz="3200" b="1" dirty="0" smtClean="0">
                <a:solidFill>
                  <a:srgbClr val="ACB8CA"/>
                </a:solidFill>
                <a:ea typeface="Arial"/>
                <a:cs typeface="Arial"/>
                <a:sym typeface="Arial"/>
              </a:rPr>
              <a:t> 1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rgbClr val="FFFF00"/>
              </a:buClr>
              <a:buSzPts val="2800"/>
              <a:buFont typeface="Arial" panose="020B0604020202020204" pitchFamily="34" charset="0"/>
              <a:buChar char="•"/>
            </a:pPr>
            <a:r>
              <a:rPr lang="es-PE" sz="2400" dirty="0" smtClean="0"/>
              <a:t>Se decide su internación: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 panose="020B0604020202020204" pitchFamily="34" charset="0"/>
              <a:buChar char="•"/>
            </a:pPr>
            <a:endParaRPr lang="es-PE" sz="2400" dirty="0" smtClean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 panose="020B0604020202020204" pitchFamily="34" charset="0"/>
              <a:buChar char="•"/>
            </a:pPr>
            <a:r>
              <a:rPr lang="es-PE" sz="2400" dirty="0" smtClean="0"/>
              <a:t>Se indico  metilprednisolona 1 mg/kg </a:t>
            </a:r>
          </a:p>
          <a:p>
            <a:pPr marL="5207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 panose="020B0604020202020204" pitchFamily="34" charset="0"/>
              <a:buChar char="•"/>
            </a:pPr>
            <a:endParaRPr lang="es-PE" sz="2400" dirty="0" smtClean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 panose="020B0604020202020204" pitchFamily="34" charset="0"/>
              <a:buChar char="•"/>
            </a:pPr>
            <a:r>
              <a:rPr lang="es-PE" sz="2400" dirty="0" smtClean="0"/>
              <a:t> A los 2   o 3 días  continúa sin mejoría clínica con 6 deposiciones  con sangre, urgencia </a:t>
            </a:r>
            <a:r>
              <a:rPr lang="es-PE" sz="2400" dirty="0" err="1" smtClean="0"/>
              <a:t>defecatoria</a:t>
            </a:r>
            <a:r>
              <a:rPr lang="es-PE" sz="2400" dirty="0" smtClean="0"/>
              <a:t> y algunos episodios de incontinencia por</a:t>
            </a:r>
            <a:r>
              <a:rPr lang="es-PE" sz="2400" dirty="0" smtClean="0"/>
              <a:t> </a:t>
            </a:r>
            <a:r>
              <a:rPr lang="es-PE" sz="2400" dirty="0" smtClean="0"/>
              <a:t>lo que se incrementa la dosis de metilprednisolona a 2mg/kg día.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 panose="020B0604020202020204" pitchFamily="34" charset="0"/>
              <a:buChar char="•"/>
            </a:pPr>
            <a:r>
              <a:rPr lang="es-PE" sz="2400" dirty="0" smtClean="0"/>
              <a:t>Se decide su internación: </a:t>
            </a:r>
            <a:endParaRPr lang="es-PE" sz="2400" dirty="0"/>
          </a:p>
        </p:txBody>
      </p:sp>
      <p:sp>
        <p:nvSpPr>
          <p:cNvPr id="5" name="Google Shape;471;p59"/>
          <p:cNvSpPr txBox="1">
            <a:spLocks noGrp="1"/>
          </p:cNvSpPr>
          <p:nvPr>
            <p:ph type="title"/>
          </p:nvPr>
        </p:nvSpPr>
        <p:spPr>
          <a:xfrm>
            <a:off x="609600" y="919154"/>
            <a:ext cx="10013576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B8CA"/>
              </a:buClr>
              <a:buSzPts val="2880"/>
              <a:buFont typeface="Arial"/>
              <a:buNone/>
            </a:pPr>
            <a:r>
              <a:rPr lang="en-US" sz="3200" b="1" dirty="0">
                <a:solidFill>
                  <a:srgbClr val="ACB8CA"/>
                </a:solidFill>
                <a:ea typeface="Arial"/>
                <a:cs typeface="Arial"/>
                <a:sym typeface="Arial"/>
              </a:rPr>
              <a:t>Caso </a:t>
            </a:r>
            <a:r>
              <a:rPr lang="en-US" sz="3200" b="1" dirty="0" err="1" smtClean="0">
                <a:solidFill>
                  <a:srgbClr val="ACB8CA"/>
                </a:solidFill>
                <a:ea typeface="Arial"/>
                <a:cs typeface="Arial"/>
                <a:sym typeface="Arial"/>
              </a:rPr>
              <a:t>clínico</a:t>
            </a:r>
            <a:r>
              <a:rPr lang="en-US" sz="3200" b="1" dirty="0" smtClean="0">
                <a:solidFill>
                  <a:srgbClr val="ACB8CA"/>
                </a:solidFill>
                <a:ea typeface="Arial"/>
                <a:cs typeface="Arial"/>
                <a:sym typeface="Arial"/>
              </a:rPr>
              <a:t> 1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 smtClean="0"/>
          </a:p>
          <a:p>
            <a:endParaRPr lang="es-AR" dirty="0" smtClean="0"/>
          </a:p>
          <a:p>
            <a:r>
              <a:rPr lang="es-AR" sz="4000" dirty="0" smtClean="0"/>
              <a:t>LA CONDUCTA ES LA ADECUADA?</a:t>
            </a:r>
            <a:endParaRPr lang="es-AR" sz="4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sp>
        <p:nvSpPr>
          <p:cNvPr id="6" name="Google Shape;471;p59"/>
          <p:cNvSpPr txBox="1">
            <a:spLocks noGrp="1"/>
          </p:cNvSpPr>
          <p:nvPr>
            <p:ph type="title"/>
          </p:nvPr>
        </p:nvSpPr>
        <p:spPr>
          <a:xfrm>
            <a:off x="609600" y="919154"/>
            <a:ext cx="10013576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B8CA"/>
              </a:buClr>
              <a:buSzPts val="2880"/>
              <a:buFont typeface="Arial"/>
              <a:buNone/>
            </a:pPr>
            <a:r>
              <a:rPr lang="en-US" sz="3200" b="1" dirty="0">
                <a:solidFill>
                  <a:srgbClr val="ACB8CA"/>
                </a:solidFill>
                <a:ea typeface="Arial"/>
                <a:cs typeface="Arial"/>
                <a:sym typeface="Arial"/>
              </a:rPr>
              <a:t>Caso </a:t>
            </a:r>
            <a:r>
              <a:rPr lang="en-US" sz="3200" b="1" dirty="0" err="1" smtClean="0">
                <a:solidFill>
                  <a:srgbClr val="ACB8CA"/>
                </a:solidFill>
                <a:ea typeface="Arial"/>
                <a:cs typeface="Arial"/>
                <a:sym typeface="Arial"/>
              </a:rPr>
              <a:t>clínico</a:t>
            </a:r>
            <a:r>
              <a:rPr lang="en-US" sz="3200" b="1" dirty="0" smtClean="0">
                <a:solidFill>
                  <a:srgbClr val="ACB8CA"/>
                </a:solidFill>
                <a:ea typeface="Arial"/>
                <a:cs typeface="Arial"/>
                <a:sym typeface="Arial"/>
              </a:rPr>
              <a:t> 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35371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4_BGB_Generic Template">
  <a:themeElements>
    <a:clrScheme name="Custom 27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647FBE"/>
      </a:accent1>
      <a:accent2>
        <a:srgbClr val="FCA201"/>
      </a:accent2>
      <a:accent3>
        <a:srgbClr val="777877"/>
      </a:accent3>
      <a:accent4>
        <a:srgbClr val="64DAC4"/>
      </a:accent4>
      <a:accent5>
        <a:srgbClr val="B749AE"/>
      </a:accent5>
      <a:accent6>
        <a:srgbClr val="256E8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GB_Generic Template">
  <a:themeElements>
    <a:clrScheme name="Non-branded Med Ed Palette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647FBE"/>
      </a:accent1>
      <a:accent2>
        <a:srgbClr val="FCA201"/>
      </a:accent2>
      <a:accent3>
        <a:srgbClr val="777877"/>
      </a:accent3>
      <a:accent4>
        <a:srgbClr val="64DAC4"/>
      </a:accent4>
      <a:accent5>
        <a:srgbClr val="B749AE"/>
      </a:accent5>
      <a:accent6>
        <a:srgbClr val="256E8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773</Words>
  <Application>Microsoft Office PowerPoint</Application>
  <PresentationFormat>Widescreen</PresentationFormat>
  <Paragraphs>139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Wingdings</vt:lpstr>
      <vt:lpstr>Noto Sans Symbols</vt:lpstr>
      <vt:lpstr>Calibri</vt:lpstr>
      <vt:lpstr>4_BGB_Generic Template</vt:lpstr>
      <vt:lpstr>BGB_Generic Template</vt:lpstr>
      <vt:lpstr>Manejo de Eventos Adversos  Gastrointestinales Inmuno-Mediados</vt:lpstr>
      <vt:lpstr>Caso clínico 1</vt:lpstr>
      <vt:lpstr>Caso clínico 1</vt:lpstr>
      <vt:lpstr>Caso clínico 1</vt:lpstr>
      <vt:lpstr>Caso clínico 1</vt:lpstr>
      <vt:lpstr>Caso clínico 1</vt:lpstr>
      <vt:lpstr>Caso clínico 1</vt:lpstr>
      <vt:lpstr>Caso clínico 1</vt:lpstr>
      <vt:lpstr>Caso clínico 1</vt:lpstr>
      <vt:lpstr>Caso clínico 1</vt:lpstr>
      <vt:lpstr>Videocolonoscopía</vt:lpstr>
      <vt:lpstr>Caso clínico 1</vt:lpstr>
      <vt:lpstr>Caso clínico 1</vt:lpstr>
      <vt:lpstr>Caso clínico 1</vt:lpstr>
      <vt:lpstr>PowerPoint Presentation</vt:lpstr>
      <vt:lpstr>PowerPoint Presentation</vt:lpstr>
      <vt:lpstr>GI : Nivolumab</vt:lpstr>
      <vt:lpstr>GI : Nivolumab</vt:lpstr>
      <vt:lpstr>GI : Nivolumab</vt:lpstr>
      <vt:lpstr>GI : Nivolumab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Generalidades Gastroenterología</dc:title>
  <dc:creator>usuario</dc:creator>
  <cp:lastModifiedBy>Shandher Tovar</cp:lastModifiedBy>
  <cp:revision>49</cp:revision>
  <dcterms:modified xsi:type="dcterms:W3CDTF">2019-06-19T04:10:15Z</dcterms:modified>
</cp:coreProperties>
</file>