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 id="2147483704" r:id="rId5"/>
    <p:sldMasterId id="2147483712" r:id="rId6"/>
  </p:sldMasterIdLst>
  <p:notesMasterIdLst>
    <p:notesMasterId r:id="rId39"/>
  </p:notesMasterIdLst>
  <p:handoutMasterIdLst>
    <p:handoutMasterId r:id="rId40"/>
  </p:handoutMasterIdLst>
  <p:sldIdLst>
    <p:sldId id="4101" r:id="rId7"/>
    <p:sldId id="4072" r:id="rId8"/>
    <p:sldId id="4073" r:id="rId9"/>
    <p:sldId id="4074" r:id="rId10"/>
    <p:sldId id="4075" r:id="rId11"/>
    <p:sldId id="4076" r:id="rId12"/>
    <p:sldId id="4077" r:id="rId13"/>
    <p:sldId id="4078" r:id="rId14"/>
    <p:sldId id="4079" r:id="rId15"/>
    <p:sldId id="4080" r:id="rId16"/>
    <p:sldId id="4081" r:id="rId17"/>
    <p:sldId id="4082" r:id="rId18"/>
    <p:sldId id="4083" r:id="rId19"/>
    <p:sldId id="4084" r:id="rId20"/>
    <p:sldId id="4085" r:id="rId21"/>
    <p:sldId id="4086" r:id="rId22"/>
    <p:sldId id="4087" r:id="rId23"/>
    <p:sldId id="4088" r:id="rId24"/>
    <p:sldId id="4089" r:id="rId25"/>
    <p:sldId id="4090" r:id="rId26"/>
    <p:sldId id="4091" r:id="rId27"/>
    <p:sldId id="4092" r:id="rId28"/>
    <p:sldId id="4093" r:id="rId29"/>
    <p:sldId id="4094" r:id="rId30"/>
    <p:sldId id="4095" r:id="rId31"/>
    <p:sldId id="4096" r:id="rId32"/>
    <p:sldId id="4097" r:id="rId33"/>
    <p:sldId id="4098" r:id="rId34"/>
    <p:sldId id="4099" r:id="rId35"/>
    <p:sldId id="4100" r:id="rId36"/>
    <p:sldId id="4102" r:id="rId37"/>
    <p:sldId id="4103" r:id="rId38"/>
  </p:sldIdLst>
  <p:sldSz cx="12192000" cy="6858000"/>
  <p:notesSz cx="6888163" cy="10020300"/>
  <p:custDataLst>
    <p:tags r:id="rId41"/>
  </p:custData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eneralidades Gastro" id="{DD54CA0A-5752-4D35-A7A7-527205CF6743}">
          <p14:sldIdLst>
            <p14:sldId id="4101"/>
            <p14:sldId id="4072"/>
            <p14:sldId id="4073"/>
            <p14:sldId id="4074"/>
            <p14:sldId id="4075"/>
            <p14:sldId id="4076"/>
            <p14:sldId id="4077"/>
            <p14:sldId id="4078"/>
            <p14:sldId id="4079"/>
            <p14:sldId id="4080"/>
            <p14:sldId id="4081"/>
            <p14:sldId id="4082"/>
            <p14:sldId id="4083"/>
            <p14:sldId id="4084"/>
            <p14:sldId id="4085"/>
            <p14:sldId id="4086"/>
            <p14:sldId id="4087"/>
            <p14:sldId id="4088"/>
            <p14:sldId id="4089"/>
            <p14:sldId id="4090"/>
            <p14:sldId id="4091"/>
            <p14:sldId id="4092"/>
            <p14:sldId id="4093"/>
            <p14:sldId id="4094"/>
            <p14:sldId id="4095"/>
            <p14:sldId id="4096"/>
            <p14:sldId id="4097"/>
            <p14:sldId id="4098"/>
            <p14:sldId id="4099"/>
            <p14:sldId id="4100"/>
            <p14:sldId id="4102"/>
            <p14:sldId id="4103"/>
          </p14:sldIdLst>
        </p14:section>
      </p14:sectionLst>
    </p:ext>
    <p:ext uri="{EFAFB233-063F-42B5-8137-9DF3F51BA10A}">
      <p15:sldGuideLst xmlns:p15="http://schemas.microsoft.com/office/powerpoint/2012/main">
        <p15:guide id="1" orient="horz" pos="4320" userDrawn="1">
          <p15:clr>
            <a:srgbClr val="A4A3A4"/>
          </p15:clr>
        </p15:guide>
        <p15:guide id="2" orient="horz" pos="754" userDrawn="1">
          <p15:clr>
            <a:srgbClr val="A4A3A4"/>
          </p15:clr>
        </p15:guide>
        <p15:guide id="3" pos="6879" userDrawn="1">
          <p15:clr>
            <a:srgbClr val="A4A3A4"/>
          </p15:clr>
        </p15:guide>
        <p15:guide id="4" pos="7471" userDrawn="1">
          <p15:clr>
            <a:srgbClr val="A4A3A4"/>
          </p15:clr>
        </p15:guide>
        <p15:guide id="5" pos="393" userDrawn="1">
          <p15:clr>
            <a:srgbClr val="A4A3A4"/>
          </p15:clr>
        </p15:guide>
        <p15:guide id="6" orient="horz" pos="3702" userDrawn="1">
          <p15:clr>
            <a:srgbClr val="A4A3A4"/>
          </p15:clr>
        </p15:guide>
        <p15:guide id="7" orient="horz" pos="1026" userDrawn="1">
          <p15:clr>
            <a:srgbClr val="A4A3A4"/>
          </p15:clr>
        </p15:guide>
      </p15:sldGuideLst>
    </p:ext>
    <p:ext uri="{2D200454-40CA-4A62-9FC3-DE9A4176ACB9}">
      <p15:notesGuideLst xmlns:p15="http://schemas.microsoft.com/office/powerpoint/2012/main">
        <p15:guide id="1" orient="horz" pos="2996" userDrawn="1">
          <p15:clr>
            <a:srgbClr val="A4A3A4"/>
          </p15:clr>
        </p15:guide>
        <p15:guide id="2" orient="horz" pos="6183" userDrawn="1">
          <p15:clr>
            <a:srgbClr val="A4A3A4"/>
          </p15:clr>
        </p15:guide>
        <p15:guide id="3" orient="horz" pos="471" userDrawn="1">
          <p15:clr>
            <a:srgbClr val="A4A3A4"/>
          </p15:clr>
        </p15:guide>
        <p15:guide id="4" orient="horz" pos="445" userDrawn="1">
          <p15:clr>
            <a:srgbClr val="A4A3A4"/>
          </p15:clr>
        </p15:guide>
        <p15:guide id="5" pos="4338" userDrawn="1">
          <p15:clr>
            <a:srgbClr val="A4A3A4"/>
          </p15:clr>
        </p15:guide>
        <p15:guide id="6" pos="4308" userDrawn="1">
          <p15:clr>
            <a:srgbClr val="A4A3A4"/>
          </p15:clr>
        </p15:guide>
        <p15:guide id="7" pos="3758" userDrawn="1">
          <p15:clr>
            <a:srgbClr val="A4A3A4"/>
          </p15:clr>
        </p15:guide>
        <p15:guide id="8" pos="3615" userDrawn="1">
          <p15:clr>
            <a:srgbClr val="A4A3A4"/>
          </p15:clr>
        </p15:guide>
        <p15:guide id="9" pos="724" userDrawn="1">
          <p15:clr>
            <a:srgbClr val="A4A3A4"/>
          </p15:clr>
        </p15:guide>
        <p15:guide id="10" pos="577" userDrawn="1">
          <p15:clr>
            <a:srgbClr val="A4A3A4"/>
          </p15:clr>
        </p15:guide>
        <p15:guide id="11" pos="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turner" initials="rt" lastIdx="48" clrIdx="0"/>
  <p:cmAuthor id="2" name="Andrea Lockett" initials="AL"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AC090"/>
    <a:srgbClr val="F2F2F2"/>
    <a:srgbClr val="FCA201"/>
    <a:srgbClr val="FDAF17"/>
    <a:srgbClr val="000000"/>
    <a:srgbClr val="405B99"/>
    <a:srgbClr val="7B96CD"/>
    <a:srgbClr val="F3F7FB"/>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9CA91-40A5-9891-2CC7-F6E66D52940F}" v="1" dt="2019-05-15T11:55:36.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574" autoAdjust="0"/>
    <p:restoredTop sz="94660"/>
  </p:normalViewPr>
  <p:slideViewPr>
    <p:cSldViewPr snapToGrid="0">
      <p:cViewPr>
        <p:scale>
          <a:sx n="50" d="100"/>
          <a:sy n="50" d="100"/>
        </p:scale>
        <p:origin x="1518" y="396"/>
      </p:cViewPr>
      <p:guideLst>
        <p:guide orient="horz" pos="4320"/>
        <p:guide orient="horz" pos="754"/>
        <p:guide pos="6879"/>
        <p:guide pos="7471"/>
        <p:guide pos="393"/>
        <p:guide orient="horz" pos="3702"/>
        <p:guide orient="horz" pos="1026"/>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1" d="2"/>
          <a:sy n="1" d="2"/>
        </p:scale>
        <p:origin x="2880" y="60"/>
      </p:cViewPr>
      <p:guideLst>
        <p:guide orient="horz" pos="2996"/>
        <p:guide orient="horz" pos="6183"/>
        <p:guide orient="horz" pos="471"/>
        <p:guide orient="horz" pos="445"/>
        <p:guide pos="4338"/>
        <p:guide pos="4308"/>
        <p:guide pos="3758"/>
        <p:guide pos="3615"/>
        <p:guide pos="724"/>
        <p:guide pos="577"/>
        <p:guide pos="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heme" Target="theme/theme1.xml"/><Relationship Id="rId15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156"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chmann, Ramona" userId="S::ramona.jochmann@bms.com::47f56fc5-b00c-476c-bb4c-6e8a51be6c60" providerId="AD" clId="Web-{1729CA91-40A5-9891-2CC7-F6E66D52940F}"/>
    <pc:docChg chg="modSld">
      <pc:chgData name="Jochmann, Ramona" userId="S::ramona.jochmann@bms.com::47f56fc5-b00c-476c-bb4c-6e8a51be6c60" providerId="AD" clId="Web-{1729CA91-40A5-9891-2CC7-F6E66D52940F}" dt="2019-05-15T11:55:36.885" v="0" actId="1076"/>
      <pc:docMkLst>
        <pc:docMk/>
      </pc:docMkLst>
      <pc:sldChg chg="modSp">
        <pc:chgData name="Jochmann, Ramona" userId="S::ramona.jochmann@bms.com::47f56fc5-b00c-476c-bb4c-6e8a51be6c60" providerId="AD" clId="Web-{1729CA91-40A5-9891-2CC7-F6E66D52940F}" dt="2019-05-15T11:55:36.885" v="0" actId="1076"/>
        <pc:sldMkLst>
          <pc:docMk/>
          <pc:sldMk cId="2248212507" sldId="2189"/>
        </pc:sldMkLst>
        <pc:picChg chg="mod">
          <ac:chgData name="Jochmann, Ramona" userId="S::ramona.jochmann@bms.com::47f56fc5-b00c-476c-bb4c-6e8a51be6c60" providerId="AD" clId="Web-{1729CA91-40A5-9891-2CC7-F6E66D52940F}" dt="2019-05-15T11:55:36.885" v="0" actId="1076"/>
          <ac:picMkLst>
            <pc:docMk/>
            <pc:sldMk cId="2248212507" sldId="2189"/>
            <ac:picMk id="6" creationId="{EDFC841C-44E7-2F47-ACC7-FB261A5B51A0}"/>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26.xml"/><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870" cy="501015"/>
          </a:xfrm>
          <a:prstGeom prst="rect">
            <a:avLst/>
          </a:prstGeom>
        </p:spPr>
        <p:txBody>
          <a:bodyPr vert="horz" lIns="92425" tIns="46213" rIns="92425" bIns="46213" rtlCol="0"/>
          <a:lstStyle>
            <a:lvl1pPr algn="l">
              <a:defRPr sz="1200"/>
            </a:lvl1pPr>
          </a:lstStyle>
          <a:p>
            <a:endParaRPr lang="en-US"/>
          </a:p>
        </p:txBody>
      </p:sp>
      <p:sp>
        <p:nvSpPr>
          <p:cNvPr id="3" name="Date Placeholder 2"/>
          <p:cNvSpPr>
            <a:spLocks noGrp="1"/>
          </p:cNvSpPr>
          <p:nvPr>
            <p:ph type="dt" sz="quarter" idx="1"/>
          </p:nvPr>
        </p:nvSpPr>
        <p:spPr>
          <a:xfrm>
            <a:off x="3901700" y="1"/>
            <a:ext cx="2984870" cy="501015"/>
          </a:xfrm>
          <a:prstGeom prst="rect">
            <a:avLst/>
          </a:prstGeom>
        </p:spPr>
        <p:txBody>
          <a:bodyPr vert="horz" lIns="92425" tIns="46213" rIns="92425" bIns="46213" rtlCol="0"/>
          <a:lstStyle>
            <a:lvl1pPr algn="r">
              <a:defRPr sz="1200"/>
            </a:lvl1pPr>
          </a:lstStyle>
          <a:p>
            <a:fld id="{BC3E0E03-FE17-4D89-89BA-48A55FFCD6F4}" type="datetimeFigureOut">
              <a:rPr lang="en-US" smtClean="0"/>
              <a:t>6/19/2019</a:t>
            </a:fld>
            <a:endParaRPr lang="en-US"/>
          </a:p>
        </p:txBody>
      </p:sp>
      <p:sp>
        <p:nvSpPr>
          <p:cNvPr id="4" name="Footer Placeholder 3"/>
          <p:cNvSpPr>
            <a:spLocks noGrp="1"/>
          </p:cNvSpPr>
          <p:nvPr>
            <p:ph type="ftr" sz="quarter" idx="2"/>
          </p:nvPr>
        </p:nvSpPr>
        <p:spPr>
          <a:xfrm>
            <a:off x="2" y="9517548"/>
            <a:ext cx="2984870" cy="501015"/>
          </a:xfrm>
          <a:prstGeom prst="rect">
            <a:avLst/>
          </a:prstGeom>
        </p:spPr>
        <p:txBody>
          <a:bodyPr vert="horz" lIns="92425" tIns="46213" rIns="92425" bIns="46213" rtlCol="0" anchor="b"/>
          <a:lstStyle>
            <a:lvl1pPr algn="l">
              <a:defRPr sz="1200"/>
            </a:lvl1pPr>
          </a:lstStyle>
          <a:p>
            <a:endParaRPr lang="en-US"/>
          </a:p>
        </p:txBody>
      </p:sp>
      <p:sp>
        <p:nvSpPr>
          <p:cNvPr id="5" name="Slide Number Placeholder 4"/>
          <p:cNvSpPr>
            <a:spLocks noGrp="1"/>
          </p:cNvSpPr>
          <p:nvPr>
            <p:ph type="sldNum" sz="quarter" idx="3"/>
          </p:nvPr>
        </p:nvSpPr>
        <p:spPr>
          <a:xfrm>
            <a:off x="3901700" y="9517548"/>
            <a:ext cx="2984870" cy="501015"/>
          </a:xfrm>
          <a:prstGeom prst="rect">
            <a:avLst/>
          </a:prstGeom>
        </p:spPr>
        <p:txBody>
          <a:bodyPr vert="horz" lIns="92425" tIns="46213" rIns="92425" bIns="46213" rtlCol="0" anchor="b"/>
          <a:lstStyle>
            <a:lvl1pPr algn="r">
              <a:defRPr sz="1200"/>
            </a:lvl1pPr>
          </a:lstStyle>
          <a:p>
            <a:fld id="{45EBD065-B080-45B0-93A4-0B71A52EE537}" type="slidenum">
              <a:rPr lang="en-US" smtClean="0"/>
              <a:t>‹#›</a:t>
            </a:fld>
            <a:endParaRPr lang="en-US"/>
          </a:p>
        </p:txBody>
      </p:sp>
    </p:spTree>
    <p:custDataLst>
      <p:tags r:id="rId2"/>
    </p:custDataLst>
    <p:extLst>
      <p:ext uri="{BB962C8B-B14F-4D97-AF65-F5344CB8AC3E}">
        <p14:creationId xmlns:p14="http://schemas.microsoft.com/office/powerpoint/2010/main" val="2571065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84870" cy="501015"/>
          </a:xfrm>
          <a:prstGeom prst="rect">
            <a:avLst/>
          </a:prstGeom>
        </p:spPr>
        <p:txBody>
          <a:bodyPr vert="horz" lIns="92425" tIns="46213" rIns="92425" bIns="46213" rtlCol="0"/>
          <a:lstStyle>
            <a:lvl1pPr algn="l">
              <a:defRPr sz="1200"/>
            </a:lvl1pPr>
          </a:lstStyle>
          <a:p>
            <a:endParaRPr lang="en-US"/>
          </a:p>
        </p:txBody>
      </p:sp>
      <p:sp>
        <p:nvSpPr>
          <p:cNvPr id="3" name="Date Placeholder 2"/>
          <p:cNvSpPr>
            <a:spLocks noGrp="1"/>
          </p:cNvSpPr>
          <p:nvPr>
            <p:ph type="dt" idx="1"/>
          </p:nvPr>
        </p:nvSpPr>
        <p:spPr>
          <a:xfrm>
            <a:off x="3901700" y="1"/>
            <a:ext cx="2984870" cy="501015"/>
          </a:xfrm>
          <a:prstGeom prst="rect">
            <a:avLst/>
          </a:prstGeom>
        </p:spPr>
        <p:txBody>
          <a:bodyPr vert="horz" lIns="92425" tIns="46213" rIns="92425" bIns="46213" rtlCol="0"/>
          <a:lstStyle>
            <a:lvl1pPr algn="r">
              <a:defRPr sz="1200"/>
            </a:lvl1pPr>
          </a:lstStyle>
          <a:p>
            <a:fld id="{A0FAA694-0D2C-4BC4-84A6-B5381C03E4C2}" type="datetimeFigureOut">
              <a:rPr lang="en-US" smtClean="0"/>
              <a:t>6/19/2019</a:t>
            </a:fld>
            <a:endParaRPr lang="en-US"/>
          </a:p>
        </p:txBody>
      </p:sp>
      <p:sp>
        <p:nvSpPr>
          <p:cNvPr id="4" name="Slide Image Placeholder 3"/>
          <p:cNvSpPr>
            <a:spLocks noGrp="1" noRot="1" noChangeAspect="1"/>
          </p:cNvSpPr>
          <p:nvPr>
            <p:ph type="sldImg" idx="2"/>
          </p:nvPr>
        </p:nvSpPr>
        <p:spPr>
          <a:xfrm>
            <a:off x="938213" y="750888"/>
            <a:ext cx="5011737" cy="2819400"/>
          </a:xfrm>
          <a:prstGeom prst="rect">
            <a:avLst/>
          </a:prstGeom>
          <a:noFill/>
          <a:ln w="12700">
            <a:solidFill>
              <a:prstClr val="black"/>
            </a:solidFill>
          </a:ln>
        </p:spPr>
        <p:txBody>
          <a:bodyPr vert="horz" lIns="92425" tIns="46213" rIns="92425" bIns="46213" rtlCol="0" anchor="ctr"/>
          <a:lstStyle/>
          <a:p>
            <a:endParaRPr lang="en-US"/>
          </a:p>
        </p:txBody>
      </p:sp>
      <p:sp>
        <p:nvSpPr>
          <p:cNvPr id="5" name="Notes Placeholder 4"/>
          <p:cNvSpPr>
            <a:spLocks noGrp="1"/>
          </p:cNvSpPr>
          <p:nvPr>
            <p:ph type="body" sz="quarter" idx="3"/>
          </p:nvPr>
        </p:nvSpPr>
        <p:spPr>
          <a:xfrm>
            <a:off x="1149624" y="3832214"/>
            <a:ext cx="4590513" cy="5065818"/>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levels</a:t>
            </a:r>
          </a:p>
        </p:txBody>
      </p:sp>
      <p:sp>
        <p:nvSpPr>
          <p:cNvPr id="6" name="Footer Placeholder 5"/>
          <p:cNvSpPr>
            <a:spLocks noGrp="1"/>
          </p:cNvSpPr>
          <p:nvPr>
            <p:ph type="ftr" sz="quarter" idx="4"/>
          </p:nvPr>
        </p:nvSpPr>
        <p:spPr>
          <a:xfrm>
            <a:off x="2" y="9517548"/>
            <a:ext cx="2984870" cy="501015"/>
          </a:xfrm>
          <a:prstGeom prst="rect">
            <a:avLst/>
          </a:prstGeom>
        </p:spPr>
        <p:txBody>
          <a:bodyPr vert="horz" lIns="92425" tIns="46213" rIns="92425" bIns="46213" rtlCol="0" anchor="b"/>
          <a:lstStyle>
            <a:lvl1pPr algn="l">
              <a:defRPr sz="1200"/>
            </a:lvl1pPr>
          </a:lstStyle>
          <a:p>
            <a:endParaRPr lang="en-US"/>
          </a:p>
        </p:txBody>
      </p:sp>
      <p:sp>
        <p:nvSpPr>
          <p:cNvPr id="7" name="Slide Number Placeholder 6"/>
          <p:cNvSpPr>
            <a:spLocks noGrp="1"/>
          </p:cNvSpPr>
          <p:nvPr>
            <p:ph type="sldNum" sz="quarter" idx="5"/>
          </p:nvPr>
        </p:nvSpPr>
        <p:spPr>
          <a:xfrm>
            <a:off x="3901700" y="9517548"/>
            <a:ext cx="2984870" cy="501015"/>
          </a:xfrm>
          <a:prstGeom prst="rect">
            <a:avLst/>
          </a:prstGeom>
        </p:spPr>
        <p:txBody>
          <a:bodyPr vert="horz" lIns="92425" tIns="46213" rIns="92425" bIns="46213" rtlCol="0" anchor="b"/>
          <a:lstStyle>
            <a:lvl1pPr algn="r">
              <a:defRPr sz="1200"/>
            </a:lvl1pPr>
          </a:lstStyle>
          <a:p>
            <a:fld id="{87D14885-EA36-455D-B868-3D55005ED158}" type="slidenum">
              <a:rPr lang="en-US" smtClean="0"/>
              <a:t>‹#›</a:t>
            </a:fld>
            <a:endParaRPr lang="en-US"/>
          </a:p>
        </p:txBody>
      </p:sp>
    </p:spTree>
    <p:extLst>
      <p:ext uri="{BB962C8B-B14F-4D97-AF65-F5344CB8AC3E}">
        <p14:creationId xmlns:p14="http://schemas.microsoft.com/office/powerpoint/2010/main" val="765928903"/>
      </p:ext>
    </p:extLst>
  </p:cSld>
  <p:clrMap bg1="lt1" tx1="dk1" bg2="lt2" tx2="dk2" accent1="accent1" accent2="accent2" accent3="accent3" accent4="accent4" accent5="accent5" accent6="accent6" hlink="hlink" folHlink="folHlink"/>
  <p:notesStyle>
    <a:lvl1pPr marL="0" algn="l" defTabSz="914377" rtl="0" eaLnBrk="1" latinLnBrk="0" hangingPunct="1">
      <a:lnSpc>
        <a:spcPct val="90000"/>
      </a:lnSpc>
      <a:spcBef>
        <a:spcPts val="360"/>
      </a:spcBef>
      <a:defRPr sz="1000" kern="1200">
        <a:solidFill>
          <a:schemeClr val="tx1"/>
        </a:solidFill>
        <a:latin typeface="+mn-lt"/>
        <a:ea typeface="+mn-ea"/>
        <a:cs typeface="+mn-cs"/>
      </a:defRPr>
    </a:lvl1pPr>
    <a:lvl2pPr marL="174621" indent="-174621" algn="l" defTabSz="914377" rtl="0" eaLnBrk="1" latinLnBrk="0" hangingPunct="1">
      <a:lnSpc>
        <a:spcPct val="90000"/>
      </a:lnSpc>
      <a:spcBef>
        <a:spcPts val="360"/>
      </a:spcBef>
      <a:buFont typeface="Wingdings" pitchFamily="2" charset="2"/>
      <a:buChar char="§"/>
      <a:defRPr sz="1000" kern="1200">
        <a:solidFill>
          <a:schemeClr val="tx1"/>
        </a:solidFill>
        <a:latin typeface="+mn-lt"/>
        <a:ea typeface="+mn-ea"/>
        <a:cs typeface="+mn-cs"/>
      </a:defRPr>
    </a:lvl2pPr>
    <a:lvl3pPr marL="342891" indent="-168270" algn="l" defTabSz="914377" rtl="0" eaLnBrk="1" latinLnBrk="0" hangingPunct="1">
      <a:lnSpc>
        <a:spcPct val="90000"/>
      </a:lnSpc>
      <a:spcBef>
        <a:spcPts val="360"/>
      </a:spcBef>
      <a:buFont typeface="Calibri" pitchFamily="34" charset="0"/>
      <a:buChar char="–"/>
      <a:defRPr sz="1000" kern="1200">
        <a:solidFill>
          <a:schemeClr val="tx1"/>
        </a:solidFill>
        <a:latin typeface="+mn-lt"/>
        <a:ea typeface="+mn-ea"/>
        <a:cs typeface="+mn-cs"/>
      </a:defRPr>
    </a:lvl3pPr>
    <a:lvl4pPr marL="517512" indent="-174621" algn="l" defTabSz="914377" rtl="0" eaLnBrk="1" latinLnBrk="0" hangingPunct="1">
      <a:lnSpc>
        <a:spcPct val="90000"/>
      </a:lnSpc>
      <a:spcBef>
        <a:spcPts val="360"/>
      </a:spcBef>
      <a:buFont typeface="Arial" pitchFamily="34" charset="0"/>
      <a:buChar char="•"/>
      <a:defRPr sz="1000" kern="1200">
        <a:solidFill>
          <a:schemeClr val="tx1"/>
        </a:solidFill>
        <a:latin typeface="+mn-lt"/>
        <a:ea typeface="+mn-ea"/>
        <a:cs typeface="+mn-cs"/>
      </a:defRPr>
    </a:lvl4pPr>
    <a:lvl5pPr marL="685783" indent="-168270" algn="l" defTabSz="914377" rtl="0" eaLnBrk="1" latinLnBrk="0" hangingPunct="1">
      <a:lnSpc>
        <a:spcPct val="90000"/>
      </a:lnSpc>
      <a:spcBef>
        <a:spcPts val="360"/>
      </a:spcBef>
      <a:buFont typeface="Calibri" pitchFamily="34" charset="0"/>
      <a:buChar char="–"/>
      <a:defRPr sz="10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285750" indent="-285750">
              <a:lnSpc>
                <a:spcPct val="100000"/>
              </a:lnSpc>
              <a:spcBef>
                <a:spcPts val="0"/>
              </a:spcBef>
              <a:buClr>
                <a:srgbClr val="222222"/>
              </a:buClr>
              <a:buFont typeface="Arial" panose="020B0604020202020204" pitchFamily="34" charset="0"/>
              <a:buChar char="•"/>
            </a:pPr>
            <a:endParaRPr lang="es-AR" sz="2400" b="0" i="0" u="none" strike="noStrike" cap="none" dirty="0" smtClean="0">
              <a:solidFill>
                <a:schemeClr val="dk1"/>
              </a:solidFill>
              <a:latin typeface="Arial"/>
              <a:ea typeface="Arial"/>
              <a:cs typeface="Arial"/>
              <a:sym typeface="Arial"/>
            </a:endParaRPr>
          </a:p>
          <a:p>
            <a:pPr marL="228600" lvl="0" indent="-114300">
              <a:lnSpc>
                <a:spcPct val="100000"/>
              </a:lnSpc>
              <a:spcBef>
                <a:spcPts val="0"/>
              </a:spcBef>
              <a:buNone/>
            </a:pPr>
            <a:endParaRPr lang="es-AR" sz="1000" dirty="0" smtClean="0"/>
          </a:p>
          <a:p>
            <a:pPr marL="228600" lvl="0" indent="-114300">
              <a:lnSpc>
                <a:spcPct val="100000"/>
              </a:lnSpc>
              <a:spcBef>
                <a:spcPts val="0"/>
              </a:spcBef>
              <a:buNone/>
            </a:pPr>
            <a:endParaRPr lang="es-AR" sz="1000" dirty="0" smtClean="0"/>
          </a:p>
          <a:p>
            <a:pPr marL="228600" lvl="0" indent="-114300">
              <a:lnSpc>
                <a:spcPct val="100000"/>
              </a:lnSpc>
              <a:spcBef>
                <a:spcPts val="0"/>
              </a:spcBef>
              <a:buNone/>
            </a:pPr>
            <a:r>
              <a:rPr lang="es-AR" sz="1000" dirty="0" smtClean="0"/>
              <a:t>                                                                             </a:t>
            </a:r>
          </a:p>
          <a:p>
            <a:pPr marL="228600" lvl="0" indent="-114300">
              <a:lnSpc>
                <a:spcPct val="100000"/>
              </a:lnSpc>
              <a:spcBef>
                <a:spcPts val="0"/>
              </a:spcBef>
              <a:buNone/>
            </a:pPr>
            <a:r>
              <a:rPr lang="es-AR" sz="1000" dirty="0" smtClean="0"/>
              <a:t> </a:t>
            </a:r>
            <a:r>
              <a:rPr lang="es-AR" sz="1000" b="1" dirty="0" err="1" smtClean="0"/>
              <a:t>The</a:t>
            </a:r>
            <a:r>
              <a:rPr lang="es-AR" sz="1000" b="1" dirty="0" smtClean="0"/>
              <a:t> </a:t>
            </a:r>
            <a:r>
              <a:rPr lang="es-AR" sz="1000" b="1" dirty="0" err="1" smtClean="0"/>
              <a:t>Risk</a:t>
            </a:r>
            <a:r>
              <a:rPr lang="es-AR" sz="1000" b="1" dirty="0" smtClean="0"/>
              <a:t> of </a:t>
            </a:r>
            <a:r>
              <a:rPr lang="es-AR" sz="1000" b="1" dirty="0" err="1" smtClean="0"/>
              <a:t>Diarrhea</a:t>
            </a:r>
            <a:r>
              <a:rPr lang="es-AR" sz="1000" b="1" dirty="0" smtClean="0"/>
              <a:t> and Colitis in </a:t>
            </a:r>
            <a:r>
              <a:rPr lang="es-AR" sz="1000" b="1" dirty="0" err="1" smtClean="0"/>
              <a:t>Patients</a:t>
            </a:r>
            <a:r>
              <a:rPr lang="es-AR" sz="1000" b="1" dirty="0" smtClean="0"/>
              <a:t> </a:t>
            </a:r>
            <a:r>
              <a:rPr lang="es-AR" sz="1000" b="1" dirty="0" err="1" smtClean="0"/>
              <a:t>With</a:t>
            </a:r>
            <a:r>
              <a:rPr lang="es-AR" sz="1000" b="1" dirty="0" smtClean="0"/>
              <a:t> </a:t>
            </a:r>
            <a:r>
              <a:rPr lang="es-AR" sz="1000" b="1" dirty="0" err="1" smtClean="0"/>
              <a:t>Advanced</a:t>
            </a:r>
            <a:r>
              <a:rPr lang="es-AR" sz="1000" b="1" dirty="0" smtClean="0"/>
              <a:t> Melanoma </a:t>
            </a:r>
            <a:r>
              <a:rPr lang="es-AR" sz="1000" b="1" dirty="0" err="1" smtClean="0"/>
              <a:t>Undergoing</a:t>
            </a:r>
            <a:r>
              <a:rPr lang="es-AR" sz="1000" b="1" dirty="0" smtClean="0"/>
              <a:t> </a:t>
            </a:r>
            <a:r>
              <a:rPr lang="es-AR" sz="1000" b="1" dirty="0" err="1" smtClean="0"/>
              <a:t>Immune</a:t>
            </a:r>
            <a:r>
              <a:rPr lang="es-AR" sz="1000" b="1" dirty="0" smtClean="0"/>
              <a:t> </a:t>
            </a:r>
            <a:r>
              <a:rPr lang="es-AR" sz="1000" b="1" dirty="0" err="1" smtClean="0"/>
              <a:t>Checkpoint</a:t>
            </a:r>
            <a:r>
              <a:rPr lang="es-AR" sz="1000" b="1" dirty="0" smtClean="0"/>
              <a:t> </a:t>
            </a:r>
            <a:r>
              <a:rPr lang="es-AR" sz="1000" b="1" dirty="0" err="1" smtClean="0"/>
              <a:t>Inhibitor</a:t>
            </a:r>
            <a:r>
              <a:rPr lang="es-AR" sz="1000" b="1" dirty="0" smtClean="0"/>
              <a:t> </a:t>
            </a:r>
            <a:r>
              <a:rPr lang="es-AR" sz="1000" b="1" dirty="0" err="1" smtClean="0"/>
              <a:t>Therapy</a:t>
            </a:r>
            <a:r>
              <a:rPr lang="es-AR" sz="1000" b="1" dirty="0" smtClean="0"/>
              <a:t>: A </a:t>
            </a:r>
            <a:r>
              <a:rPr lang="es-AR" sz="1000" b="1" dirty="0" err="1" smtClean="0"/>
              <a:t>Systematic</a:t>
            </a:r>
            <a:r>
              <a:rPr lang="es-AR" sz="1000" b="1" dirty="0" smtClean="0"/>
              <a:t> Review </a:t>
            </a:r>
          </a:p>
          <a:p>
            <a:pPr marL="228600" lvl="0" indent="-114300">
              <a:lnSpc>
                <a:spcPct val="100000"/>
              </a:lnSpc>
              <a:spcBef>
                <a:spcPts val="0"/>
              </a:spcBef>
              <a:buNone/>
            </a:pPr>
            <a:r>
              <a:rPr lang="es-AR" sz="1000" b="1" dirty="0" smtClean="0"/>
              <a:t>and Meta-</a:t>
            </a:r>
            <a:r>
              <a:rPr lang="es-AR" sz="1000" b="1" dirty="0" err="1" smtClean="0"/>
              <a:t>Analysis</a:t>
            </a:r>
            <a:r>
              <a:rPr lang="es-AR" sz="1000" b="1" dirty="0" smtClean="0"/>
              <a:t>   </a:t>
            </a:r>
            <a:r>
              <a:rPr lang="es-AR" sz="1000" b="1" dirty="0" err="1" smtClean="0"/>
              <a:t>ParulTandon</a:t>
            </a:r>
            <a:r>
              <a:rPr lang="es-AR" sz="1000" b="1" dirty="0" smtClean="0"/>
              <a:t>,*†‡ </a:t>
            </a:r>
            <a:r>
              <a:rPr lang="es-AR" sz="1000" b="1" dirty="0" err="1" smtClean="0"/>
              <a:t>SamuelBourassa-Blanchette</a:t>
            </a:r>
            <a:r>
              <a:rPr lang="es-AR" sz="1000" b="1" dirty="0" smtClean="0"/>
              <a:t>,†‡ </a:t>
            </a:r>
            <a:r>
              <a:rPr lang="es-AR" sz="1000" b="1" dirty="0" err="1" smtClean="0"/>
              <a:t>Kirles</a:t>
            </a:r>
            <a:r>
              <a:rPr lang="es-AR" sz="1000" b="1" dirty="0" smtClean="0"/>
              <a:t> </a:t>
            </a:r>
            <a:r>
              <a:rPr lang="es-AR" sz="1000" b="1" dirty="0" err="1" smtClean="0"/>
              <a:t>Bishay</a:t>
            </a:r>
            <a:r>
              <a:rPr lang="es-AR" sz="1000" b="1" dirty="0" smtClean="0"/>
              <a:t>,*†‡ </a:t>
            </a:r>
            <a:r>
              <a:rPr lang="es-AR" sz="1000" b="1" dirty="0" err="1" smtClean="0"/>
              <a:t>Simon</a:t>
            </a:r>
            <a:r>
              <a:rPr lang="es-AR" sz="1000" b="1" dirty="0" smtClean="0"/>
              <a:t> </a:t>
            </a:r>
            <a:r>
              <a:rPr lang="es-AR" sz="1000" b="1" dirty="0" err="1" smtClean="0"/>
              <a:t>Parlow</a:t>
            </a:r>
            <a:r>
              <a:rPr lang="es-AR" sz="1000" b="1" dirty="0" smtClean="0"/>
              <a:t>,†‡ Scott </a:t>
            </a:r>
            <a:r>
              <a:rPr lang="es-AR" sz="1000" b="1" dirty="0" err="1" smtClean="0"/>
              <a:t>A.Laurie</a:t>
            </a:r>
            <a:r>
              <a:rPr lang="es-AR" sz="1000" b="1" dirty="0" smtClean="0"/>
              <a:t>,†‡§ and Jeffrey D. </a:t>
            </a:r>
            <a:r>
              <a:rPr lang="es-AR" sz="1000" b="1" dirty="0" err="1" smtClean="0"/>
              <a:t>McCurdy</a:t>
            </a:r>
            <a:r>
              <a:rPr lang="es-AR" sz="1000" b="1" dirty="0" smtClean="0"/>
              <a:t>*†‡</a:t>
            </a:r>
          </a:p>
          <a:p>
            <a:pPr marL="228600" lvl="0" indent="-114300">
              <a:lnSpc>
                <a:spcPct val="100000"/>
              </a:lnSpc>
              <a:spcBef>
                <a:spcPts val="0"/>
              </a:spcBef>
              <a:buNone/>
            </a:pPr>
            <a:r>
              <a:rPr lang="en-US" sz="1000" b="1" i="0" u="none" strike="noStrike" cap="none" dirty="0" smtClean="0">
                <a:solidFill>
                  <a:schemeClr val="dk1"/>
                </a:solidFill>
                <a:latin typeface="Calibri"/>
                <a:ea typeface="Calibri"/>
                <a:cs typeface="Calibri"/>
                <a:sym typeface="Calibri"/>
              </a:rPr>
              <a:t> A multidisciplinary approach to toxicity management of modern immune checkpoint inhibitors in cancer therapy Lisa </a:t>
            </a:r>
            <a:r>
              <a:rPr lang="en-US" sz="1000" b="1" i="0" u="none" strike="noStrike" cap="none" dirty="0" err="1" smtClean="0">
                <a:solidFill>
                  <a:schemeClr val="dk1"/>
                </a:solidFill>
                <a:latin typeface="Calibri"/>
                <a:ea typeface="Calibri"/>
                <a:cs typeface="Calibri"/>
                <a:sym typeface="Calibri"/>
              </a:rPr>
              <a:t>Kottschadea</a:t>
            </a:r>
            <a:r>
              <a:rPr lang="en-US" sz="1000" b="1" i="0" u="none" strike="noStrike" cap="none" dirty="0" smtClean="0">
                <a:solidFill>
                  <a:schemeClr val="dk1"/>
                </a:solidFill>
                <a:latin typeface="Calibri"/>
                <a:ea typeface="Calibri"/>
                <a:cs typeface="Calibri"/>
                <a:sym typeface="Calibri"/>
              </a:rPr>
              <a:t> , Adam </a:t>
            </a:r>
            <a:r>
              <a:rPr lang="en-US" sz="1000" b="1" i="0" u="none" strike="noStrike" cap="none" dirty="0" err="1" smtClean="0">
                <a:solidFill>
                  <a:schemeClr val="dk1"/>
                </a:solidFill>
                <a:latin typeface="Calibri"/>
                <a:ea typeface="Calibri"/>
                <a:cs typeface="Calibri"/>
                <a:sym typeface="Calibri"/>
              </a:rPr>
              <a:t>Brysg</a:t>
            </a:r>
            <a:r>
              <a:rPr lang="en-US" sz="1000" b="1" i="0" u="none" strike="noStrike" cap="none" dirty="0" smtClean="0">
                <a:solidFill>
                  <a:schemeClr val="dk1"/>
                </a:solidFill>
                <a:latin typeface="Calibri"/>
                <a:ea typeface="Calibri"/>
                <a:cs typeface="Calibri"/>
                <a:sym typeface="Calibri"/>
              </a:rPr>
              <a:t> , Tobias </a:t>
            </a:r>
            <a:r>
              <a:rPr lang="en-US" sz="1000" b="1" i="0" u="none" strike="noStrike" cap="none" dirty="0" err="1" smtClean="0">
                <a:solidFill>
                  <a:schemeClr val="dk1"/>
                </a:solidFill>
                <a:latin typeface="Calibri"/>
                <a:ea typeface="Calibri"/>
                <a:cs typeface="Calibri"/>
                <a:sym typeface="Calibri"/>
              </a:rPr>
              <a:t>Peikertb</a:t>
            </a:r>
            <a:r>
              <a:rPr lang="en-US" sz="1000" b="1" i="0" u="none" strike="noStrike" cap="none" dirty="0" smtClean="0">
                <a:solidFill>
                  <a:schemeClr val="dk1"/>
                </a:solidFill>
                <a:latin typeface="Calibri"/>
                <a:ea typeface="Calibri"/>
                <a:cs typeface="Calibri"/>
                <a:sym typeface="Calibri"/>
              </a:rPr>
              <a:t> , Mabel </a:t>
            </a:r>
            <a:r>
              <a:rPr lang="en-US" sz="1000" b="1" i="0" u="none" strike="noStrike" cap="none" dirty="0" err="1" smtClean="0">
                <a:solidFill>
                  <a:schemeClr val="dk1"/>
                </a:solidFill>
                <a:latin typeface="Calibri"/>
                <a:ea typeface="Calibri"/>
                <a:cs typeface="Calibri"/>
                <a:sym typeface="Calibri"/>
              </a:rPr>
              <a:t>Ryderc</a:t>
            </a:r>
            <a:r>
              <a:rPr lang="en-US" sz="1000" b="1" i="0" u="none" strike="noStrike" cap="none" dirty="0" smtClean="0">
                <a:solidFill>
                  <a:schemeClr val="dk1"/>
                </a:solidFill>
                <a:latin typeface="Calibri"/>
                <a:ea typeface="Calibri"/>
                <a:cs typeface="Calibri"/>
                <a:sym typeface="Calibri"/>
              </a:rPr>
              <a:t> , Laura                            </a:t>
            </a:r>
            <a:r>
              <a:rPr lang="en-US" sz="1000" b="1" i="0" u="none" strike="noStrike" cap="none" dirty="0" err="1" smtClean="0">
                <a:solidFill>
                  <a:schemeClr val="dk1"/>
                </a:solidFill>
                <a:latin typeface="Calibri"/>
                <a:ea typeface="Calibri"/>
                <a:cs typeface="Calibri"/>
                <a:sym typeface="Calibri"/>
              </a:rPr>
              <a:t>Raffalsd</a:t>
            </a:r>
            <a:r>
              <a:rPr lang="en-US" sz="1000" b="1" i="0" u="none" strike="noStrike" cap="none" dirty="0" smtClean="0">
                <a:solidFill>
                  <a:schemeClr val="dk1"/>
                </a:solidFill>
                <a:latin typeface="Calibri"/>
                <a:ea typeface="Calibri"/>
                <a:cs typeface="Calibri"/>
                <a:sym typeface="Calibri"/>
              </a:rPr>
              <a:t> , Jerry </a:t>
            </a:r>
            <a:r>
              <a:rPr lang="en-US" sz="1000" b="1" i="0" u="none" strike="noStrike" cap="none" dirty="0" err="1" smtClean="0">
                <a:solidFill>
                  <a:schemeClr val="dk1"/>
                </a:solidFill>
                <a:latin typeface="Calibri"/>
                <a:ea typeface="Calibri"/>
                <a:cs typeface="Calibri"/>
                <a:sym typeface="Calibri"/>
              </a:rPr>
              <a:t>Brewere</a:t>
            </a:r>
            <a:r>
              <a:rPr lang="en-US" sz="1000" b="1" i="0" u="none" strike="noStrike" cap="none" dirty="0" smtClean="0">
                <a:solidFill>
                  <a:schemeClr val="dk1"/>
                </a:solidFill>
                <a:latin typeface="Calibri"/>
                <a:ea typeface="Calibri"/>
                <a:cs typeface="Calibri"/>
                <a:sym typeface="Calibri"/>
              </a:rPr>
              <a:t> , Paul </a:t>
            </a:r>
            <a:r>
              <a:rPr lang="en-US" sz="1000" b="1" i="0" u="none" strike="noStrike" cap="none" dirty="0" err="1" smtClean="0">
                <a:solidFill>
                  <a:schemeClr val="dk1"/>
                </a:solidFill>
                <a:latin typeface="Calibri"/>
                <a:ea typeface="Calibri"/>
                <a:cs typeface="Calibri"/>
                <a:sym typeface="Calibri"/>
              </a:rPr>
              <a:t>Moscah</a:t>
            </a:r>
            <a:r>
              <a:rPr lang="en-US" sz="1000" b="1" i="0" u="none" strike="noStrike" cap="none" dirty="0" smtClean="0">
                <a:solidFill>
                  <a:schemeClr val="dk1"/>
                </a:solidFill>
                <a:latin typeface="Calibri"/>
                <a:ea typeface="Calibri"/>
                <a:cs typeface="Calibri"/>
                <a:sym typeface="Calibri"/>
              </a:rPr>
              <a:t> and </a:t>
            </a:r>
            <a:r>
              <a:rPr lang="en-US" sz="1000" b="1" i="0" u="none" strike="noStrike" cap="none" dirty="0" err="1" smtClean="0">
                <a:solidFill>
                  <a:schemeClr val="dk1"/>
                </a:solidFill>
                <a:latin typeface="Calibri"/>
                <a:ea typeface="Calibri"/>
                <a:cs typeface="Calibri"/>
                <a:sym typeface="Calibri"/>
              </a:rPr>
              <a:t>Svetomir</a:t>
            </a:r>
            <a:r>
              <a:rPr lang="en-US" sz="1000" b="1" i="0" u="none" strike="noStrike" cap="none" dirty="0" smtClean="0">
                <a:solidFill>
                  <a:schemeClr val="dk1"/>
                </a:solidFill>
                <a:latin typeface="Calibri"/>
                <a:ea typeface="Calibri"/>
                <a:cs typeface="Calibri"/>
                <a:sym typeface="Calibri"/>
              </a:rPr>
              <a:t> </a:t>
            </a:r>
            <a:r>
              <a:rPr lang="en-US" sz="1000" b="1" i="0" u="none" strike="noStrike" cap="none" dirty="0" err="1" smtClean="0">
                <a:solidFill>
                  <a:schemeClr val="dk1"/>
                </a:solidFill>
                <a:latin typeface="Calibri"/>
                <a:ea typeface="Calibri"/>
                <a:cs typeface="Calibri"/>
                <a:sym typeface="Calibri"/>
              </a:rPr>
              <a:t>Markovica,f</a:t>
            </a:r>
            <a:r>
              <a:rPr lang="en-US" sz="1000" b="1" i="0" u="none" strike="noStrike" cap="none" dirty="0" smtClean="0">
                <a:solidFill>
                  <a:schemeClr val="dk1"/>
                </a:solidFill>
                <a:latin typeface="Calibri"/>
                <a:ea typeface="Calibri"/>
                <a:cs typeface="Calibri"/>
                <a:sym typeface="Calibri"/>
              </a:rPr>
              <a:t>; for the Midwest Melanoma Partnership. Melanoma Research 2016, 26:469–480</a:t>
            </a:r>
            <a:endParaRPr lang="es-AR" sz="1000" b="1" dirty="0" smtClean="0">
              <a:latin typeface="Arial" panose="020B0604020202020204" pitchFamily="34" charset="0"/>
              <a:cs typeface="Arial" panose="020B0604020202020204" pitchFamily="34" charset="0"/>
              <a:sym typeface="Calibri"/>
            </a:endParaRPr>
          </a:p>
        </p:txBody>
      </p:sp>
      <p:sp>
        <p:nvSpPr>
          <p:cNvPr id="173" name="Google Shape;173;p3: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87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85" name="Google Shape;285;p13: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0832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93" name="Google Shape;293;p14: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400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02" name="Google Shape;302;p15: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5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10" name="Google Shape;310;p16: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370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8:notes"/>
          <p:cNvSpPr txBox="1"/>
          <p:nvPr/>
        </p:nvSpPr>
        <p:spPr>
          <a:xfrm>
            <a:off x="3886200" y="8686800"/>
            <a:ext cx="2971800" cy="4572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rgbClr val="FFFFFF"/>
                </a:solidFill>
                <a:latin typeface="Arial"/>
                <a:ea typeface="Arial"/>
                <a:cs typeface="Arial"/>
                <a:sym typeface="Arial"/>
              </a:rPr>
              <a:pPr marL="0" marR="0" lvl="0" indent="0" algn="r" rtl="0">
                <a:spcBef>
                  <a:spcPts val="0"/>
                </a:spcBef>
                <a:spcAft>
                  <a:spcPts val="0"/>
                </a:spcAft>
                <a:buNone/>
              </a:pPr>
              <a:t>17</a:t>
            </a:fld>
            <a:endParaRPr sz="1200">
              <a:solidFill>
                <a:srgbClr val="FFFFFF"/>
              </a:solidFill>
              <a:latin typeface="Arial"/>
              <a:ea typeface="Arial"/>
              <a:cs typeface="Arial"/>
              <a:sym typeface="Arial"/>
            </a:endParaRPr>
          </a:p>
        </p:txBody>
      </p:sp>
      <p:sp>
        <p:nvSpPr>
          <p:cNvPr id="328" name="Google Shape;328;p18:notes"/>
          <p:cNvSpPr txBox="1"/>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FFFFFF"/>
                </a:solidFill>
                <a:latin typeface="Arial"/>
                <a:ea typeface="Arial"/>
                <a:cs typeface="Arial"/>
                <a:sym typeface="Arial"/>
              </a:rPr>
              <a:pPr marL="0" marR="0" lvl="0" indent="0" algn="r" rtl="0">
                <a:spcBef>
                  <a:spcPts val="0"/>
                </a:spcBef>
                <a:spcAft>
                  <a:spcPts val="0"/>
                </a:spcAft>
                <a:buNone/>
              </a:pPr>
              <a:t>17</a:t>
            </a:fld>
            <a:endParaRPr sz="1200">
              <a:solidFill>
                <a:srgbClr val="FFFFFF"/>
              </a:solidFill>
              <a:latin typeface="Arial"/>
              <a:ea typeface="Arial"/>
              <a:cs typeface="Arial"/>
              <a:sym typeface="Arial"/>
            </a:endParaRPr>
          </a:p>
        </p:txBody>
      </p:sp>
      <p:sp>
        <p:nvSpPr>
          <p:cNvPr id="329" name="Google Shape;329;p18: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0" name="Google Shape;330;p18:notes"/>
          <p:cNvSpPr txBox="1">
            <a:spLocks noGrp="1"/>
          </p:cNvSpPr>
          <p:nvPr>
            <p:ph type="body" idx="1"/>
          </p:nvPr>
        </p:nvSpPr>
        <p:spPr>
          <a:xfrm>
            <a:off x="1057275" y="4346575"/>
            <a:ext cx="4746625" cy="4114800"/>
          </a:xfrm>
          <a:prstGeom prst="rect">
            <a:avLst/>
          </a:prstGeom>
          <a:noFill/>
          <a:ln>
            <a:noFill/>
          </a:ln>
        </p:spPr>
        <p:txBody>
          <a:bodyPr spcFirstLastPara="1" wrap="square" lIns="91400" tIns="45700" rIns="91400" bIns="45700" anchor="t" anchorCtr="0">
            <a:noAutofit/>
          </a:bodyPr>
          <a:lstStyle/>
          <a:p>
            <a:pPr marL="0" lvl="0" indent="0" algn="l" rtl="0">
              <a:lnSpc>
                <a:spcPct val="90000"/>
              </a:lnSpc>
              <a:spcBef>
                <a:spcPts val="0"/>
              </a:spcBef>
              <a:spcAft>
                <a:spcPts val="0"/>
              </a:spcAft>
              <a:buNone/>
            </a:pPr>
            <a:r>
              <a:rPr lang="en-US"/>
              <a:t>Disease activity is commonly scored in clinical trials by means of a disease activity index utilizing both subjective and objective assessments to characterize the disease.</a:t>
            </a:r>
            <a:r>
              <a:rPr lang="en-US" baseline="30000"/>
              <a:t>1</a:t>
            </a:r>
            <a:r>
              <a:rPr lang="en-US"/>
              <a:t> Each parameter is scored on a scale of 0 to 3, with higher numbers indicating increasing severity. “Normal” stool frequency is subjective; that is, it is based on each patient’s assessment of their personal norm. Daily bleeding scores represent the most severe bleeding of the day. The physician’s global assessment acknowledges the 3 other criteria, including the patient’s daily record of abdominal discomfort, general sense of well-being, and other observations such as physical findings and the patient’s performance status. </a:t>
            </a:r>
            <a:endParaRPr/>
          </a:p>
          <a:p>
            <a:pPr marL="0" lvl="0" indent="0" algn="l" rtl="0">
              <a:lnSpc>
                <a:spcPct val="90000"/>
              </a:lnSpc>
              <a:spcBef>
                <a:spcPts val="360"/>
              </a:spcBef>
              <a:spcAft>
                <a:spcPts val="0"/>
              </a:spcAft>
              <a:buNone/>
            </a:pPr>
            <a:endParaRPr/>
          </a:p>
          <a:p>
            <a:pPr marL="0" lvl="0" indent="0" algn="l" rtl="0">
              <a:lnSpc>
                <a:spcPct val="90000"/>
              </a:lnSpc>
              <a:spcBef>
                <a:spcPts val="360"/>
              </a:spcBef>
              <a:spcAft>
                <a:spcPts val="0"/>
              </a:spcAft>
              <a:buNone/>
            </a:pPr>
            <a:endParaRPr/>
          </a:p>
          <a:p>
            <a:pPr marL="0" lvl="0" indent="0" algn="l" rtl="0">
              <a:lnSpc>
                <a:spcPct val="90000"/>
              </a:lnSpc>
              <a:spcBef>
                <a:spcPts val="360"/>
              </a:spcBef>
              <a:spcAft>
                <a:spcPts val="0"/>
              </a:spcAft>
              <a:buNone/>
            </a:pPr>
            <a:r>
              <a:rPr lang="en-US"/>
              <a:t>1. Schroeder KW, Tremaine WJ, Ilstrup DM. Coated oral 5-aminosalicylic acid therapy for mildly to moderately active ulcerative colitis: a randomized study. </a:t>
            </a:r>
            <a:r>
              <a:rPr lang="en-US" i="1"/>
              <a:t>N Engl J Med</a:t>
            </a:r>
            <a:r>
              <a:rPr lang="en-US"/>
              <a:t>. 1987;317:1625-1629. Adapted and reproduced with permission.</a:t>
            </a:r>
            <a:endParaRPr b="1" i="1"/>
          </a:p>
        </p:txBody>
      </p:sp>
    </p:spTree>
    <p:extLst>
      <p:ext uri="{BB962C8B-B14F-4D97-AF65-F5344CB8AC3E}">
        <p14:creationId xmlns:p14="http://schemas.microsoft.com/office/powerpoint/2010/main" val="4279294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Slide Number Placeholder 2"/>
          <p:cNvSpPr>
            <a:spLocks noGrp="1"/>
          </p:cNvSpPr>
          <p:nvPr>
            <p:ph type="sldNum" sz="quarter" idx="10"/>
          </p:nvPr>
        </p:nvSpPr>
        <p:spPr/>
        <p:txBody>
          <a:bodyPr/>
          <a:lstStyle/>
          <a:p>
            <a:fld id="{CE59C994-3435-41DD-A57C-9B6A4EF81B80}" type="slidenum">
              <a:rPr lang="en-US" smtClean="0">
                <a:solidFill>
                  <a:prstClr val="black"/>
                </a:solidFill>
              </a:rPr>
              <a:pPr/>
              <a:t>19</a:t>
            </a:fld>
            <a:endParaRPr lang="en-US" dirty="0">
              <a:solidFill>
                <a:prstClr val="black"/>
              </a:solidFill>
            </a:endParaRPr>
          </a:p>
        </p:txBody>
      </p:sp>
      <p:sp>
        <p:nvSpPr>
          <p:cNvPr id="4" name="Notes Placeholder 3"/>
          <p:cNvSpPr>
            <a:spLocks noGrp="1"/>
          </p:cNvSpPr>
          <p:nvPr>
            <p:ph type="body" idx="1"/>
          </p:nvPr>
        </p:nvSpPr>
        <p:spPr/>
        <p:txBody>
          <a:bodyPr/>
          <a:lstStyle/>
          <a:p>
            <a:endParaRPr lang="es-PE" dirty="0" smtClean="0"/>
          </a:p>
          <a:p>
            <a:endParaRPr lang="es-P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PE" dirty="0" smtClean="0">
                <a:latin typeface="Arial" panose="020B0604020202020204" pitchFamily="34" charset="0"/>
                <a:ea typeface="msgothic" charset="0"/>
                <a:cs typeface="msgothic" charset="0"/>
              </a:rPr>
              <a:t>(A–F) Examples of differences in immune checkpoint inhibition-related colitis. Figure parts A and B show two different patients with grade 2 diarrhoea. Figure part A shows no abnormalities on colonoscopy. Figure part B shows a swollen, erosive and friable mucosa. Figure parts C and B show two different patients with grade 3 diarrhoea. Figure part C shows no abnormalities on colonoscopy. Figure part D shows a deeply red colon where the vascular pattern is partially absent, the mucosa appears severely friable and multiple ulcers can be seen. Figure parts E and F show a single patient with grade 1 diarrhoea. During colonoscopy, the entire descending colon (E) showed no </a:t>
            </a:r>
            <a:r>
              <a:rPr lang="en-GB" altLang="es-PE" dirty="0" err="1" smtClean="0">
                <a:latin typeface="Arial" panose="020B0604020202020204" pitchFamily="34" charset="0"/>
                <a:ea typeface="msgothic" charset="0"/>
                <a:cs typeface="msgothic" charset="0"/>
              </a:rPr>
              <a:t>abnormalties</a:t>
            </a:r>
            <a:r>
              <a:rPr lang="en-GB" altLang="es-PE" dirty="0" smtClean="0">
                <a:latin typeface="Arial" panose="020B0604020202020204" pitchFamily="34" charset="0"/>
                <a:ea typeface="msgothic" charset="0"/>
                <a:cs typeface="msgothic" charset="0"/>
              </a:rPr>
              <a:t>, while the ascending colon (F) showed a swollen, severely friable mucosa, with deep ulcers.</a:t>
            </a:r>
          </a:p>
          <a:p>
            <a:endParaRPr lang="es-PE" dirty="0" smtClean="0"/>
          </a:p>
          <a:p>
            <a:endParaRPr lang="es-PE" dirty="0" smtClean="0"/>
          </a:p>
          <a:p>
            <a:endParaRPr lang="es-P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PE" dirty="0" smtClean="0">
                <a:latin typeface="Arial" panose="020B0604020202020204" pitchFamily="34" charset="0"/>
                <a:ea typeface="msgothic" charset="0"/>
                <a:cs typeface="msgothic" charset="0"/>
              </a:rPr>
              <a:t>Representative </a:t>
            </a:r>
            <a:r>
              <a:rPr lang="en-GB" altLang="es-PE" dirty="0" err="1" smtClean="0">
                <a:latin typeface="Arial" panose="020B0604020202020204" pitchFamily="34" charset="0"/>
                <a:ea typeface="msgothic" charset="0"/>
                <a:cs typeface="msgothic" charset="0"/>
              </a:rPr>
              <a:t>hematoxylin</a:t>
            </a:r>
            <a:r>
              <a:rPr lang="en-GB" altLang="es-PE" dirty="0" smtClean="0">
                <a:latin typeface="Arial" panose="020B0604020202020204" pitchFamily="34" charset="0"/>
                <a:ea typeface="msgothic" charset="0"/>
                <a:cs typeface="msgothic" charset="0"/>
              </a:rPr>
              <a:t>-eosin stained (HE) sections demonstrating immune checkpoint inhibition-related colitis representative HE sections demonstrating immune checkpoint inhibition-related colitis characterised by increased lamina </a:t>
            </a:r>
            <a:r>
              <a:rPr lang="en-GB" altLang="es-PE" dirty="0" err="1" smtClean="0">
                <a:latin typeface="Arial" panose="020B0604020202020204" pitchFamily="34" charset="0"/>
                <a:ea typeface="msgothic" charset="0"/>
                <a:cs typeface="msgothic" charset="0"/>
              </a:rPr>
              <a:t>propria</a:t>
            </a:r>
            <a:r>
              <a:rPr lang="en-GB" altLang="es-PE" dirty="0" smtClean="0">
                <a:latin typeface="Arial" panose="020B0604020202020204" pitchFamily="34" charset="0"/>
                <a:ea typeface="msgothic" charset="0"/>
                <a:cs typeface="msgothic" charset="0"/>
              </a:rPr>
              <a:t> cellularity (A, B and D). (A) extension of the infiltrate into the submucosa. (B) neutrophilic inflammation with a crypt abscesses, mild </a:t>
            </a:r>
            <a:r>
              <a:rPr lang="en-GB" altLang="es-PE" dirty="0" err="1" smtClean="0">
                <a:latin typeface="Arial" panose="020B0604020202020204" pitchFamily="34" charset="0"/>
                <a:ea typeface="msgothic" charset="0"/>
                <a:cs typeface="msgothic" charset="0"/>
              </a:rPr>
              <a:t>cryptitis</a:t>
            </a:r>
            <a:r>
              <a:rPr lang="en-GB" altLang="es-PE" dirty="0" smtClean="0">
                <a:latin typeface="Arial" panose="020B0604020202020204" pitchFamily="34" charset="0"/>
                <a:ea typeface="msgothic" charset="0"/>
                <a:cs typeface="msgothic" charset="0"/>
              </a:rPr>
              <a:t>, mucin depletion of epithelial cells and small foci with minimal increase in intraepithelial lymphocytes. (C) Apoptotic cells in crypt epithelium. (D) Prominent intraepithelial lymphocytosis.</a:t>
            </a:r>
          </a:p>
          <a:p>
            <a:endParaRPr lang="es-PE" dirty="0"/>
          </a:p>
        </p:txBody>
      </p:sp>
    </p:spTree>
    <p:extLst>
      <p:ext uri="{BB962C8B-B14F-4D97-AF65-F5344CB8AC3E}">
        <p14:creationId xmlns:p14="http://schemas.microsoft.com/office/powerpoint/2010/main" val="53582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56" name="Google Shape;356;p20: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569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4: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82" name="Google Shape;382;p24: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580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6: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97" name="Google Shape;397;p26: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00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7: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405" name="Google Shape;405;p27: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47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 xmlns:a16="http://schemas.microsoft.com/office/drawing/2014/main" id="{96C97E71-51D2-AF4D-B6B7-509B7D8730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 xmlns:a16="http://schemas.microsoft.com/office/drawing/2014/main" id="{869A219E-0A88-F24A-8A44-D9D2D3EC0C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5" name="Header Placeholder 3">
            <a:extLst>
              <a:ext uri="{FF2B5EF4-FFF2-40B4-BE49-F238E27FC236}">
                <a16:creationId xmlns="" xmlns:a16="http://schemas.microsoft.com/office/drawing/2014/main" id="{B47259E8-72B0-9740-9028-48913BFF5F03}"/>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endParaRPr lang="en-US" altLang="en-US" sz="1200">
              <a:solidFill>
                <a:srgbClr val="000000"/>
              </a:solidFill>
            </a:endParaRPr>
          </a:p>
        </p:txBody>
      </p:sp>
      <p:sp>
        <p:nvSpPr>
          <p:cNvPr id="28676" name="Footer Placeholder 4">
            <a:extLst>
              <a:ext uri="{FF2B5EF4-FFF2-40B4-BE49-F238E27FC236}">
                <a16:creationId xmlns="" xmlns:a16="http://schemas.microsoft.com/office/drawing/2014/main" id="{ADA0B2D6-C7FA-674E-A64B-A5D8CCCAE115}"/>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endParaRPr lang="en-US" altLang="en-US" sz="1200">
              <a:solidFill>
                <a:srgbClr val="000000"/>
              </a:solidFill>
            </a:endParaRPr>
          </a:p>
        </p:txBody>
      </p:sp>
      <p:sp>
        <p:nvSpPr>
          <p:cNvPr id="28677" name="Slide Number Placeholder 5">
            <a:extLst>
              <a:ext uri="{FF2B5EF4-FFF2-40B4-BE49-F238E27FC236}">
                <a16:creationId xmlns="" xmlns:a16="http://schemas.microsoft.com/office/drawing/2014/main" id="{F037261C-B234-B24A-B258-9E50104C04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fld id="{667F05A3-2C46-9D4B-B17A-3A33FA697303}"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2872973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9: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433" name="Google Shape;433;p29: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5704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0:notes"/>
          <p:cNvSpPr>
            <a:spLocks noGrp="1" noRot="1" noChangeAspect="1"/>
          </p:cNvSpPr>
          <p:nvPr>
            <p:ph type="sldImg" idx="2"/>
          </p:nvPr>
        </p:nvSpPr>
        <p:spPr>
          <a:xfrm>
            <a:off x="139700" y="742950"/>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0:notes"/>
          <p:cNvSpPr txBox="1">
            <a:spLocks noGrp="1"/>
          </p:cNvSpPr>
          <p:nvPr>
            <p:ph type="body" idx="1"/>
          </p:nvPr>
        </p:nvSpPr>
        <p:spPr>
          <a:xfrm>
            <a:off x="1149624" y="3832214"/>
            <a:ext cx="4590513" cy="50658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a:solidFill>
                <a:srgbClr val="000000"/>
              </a:solidFill>
              <a:latin typeface="Arial"/>
              <a:ea typeface="Arial"/>
              <a:cs typeface="Arial"/>
              <a:sym typeface="Arial"/>
            </a:endParaRPr>
          </a:p>
        </p:txBody>
      </p:sp>
      <p:sp>
        <p:nvSpPr>
          <p:cNvPr id="440" name="Google Shape;440;p30: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pPr marL="0" lvl="0" indent="0" algn="r" rtl="0">
                <a:spcBef>
                  <a:spcPts val="0"/>
                </a:spcBef>
                <a:spcAft>
                  <a:spcPts val="0"/>
                </a:spcAft>
                <a:buNone/>
              </a:pPr>
              <a:t>30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92033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65AA3D-44C1-417C-8EAD-DC182E26FFF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437651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65AA3D-44C1-417C-8EAD-DC182E26FFF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22255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5:notes"/>
          <p:cNvSpPr>
            <a:spLocks noGrp="1" noRot="1" noChangeAspect="1"/>
          </p:cNvSpPr>
          <p:nvPr>
            <p:ph type="sldImg" idx="2"/>
          </p:nvPr>
        </p:nvSpPr>
        <p:spPr>
          <a:xfrm>
            <a:off x="139700" y="741363"/>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5:notes"/>
          <p:cNvSpPr txBox="1">
            <a:spLocks noGrp="1"/>
          </p:cNvSpPr>
          <p:nvPr>
            <p:ph type="body" idx="1"/>
          </p:nvPr>
        </p:nvSpPr>
        <p:spPr>
          <a:xfrm>
            <a:off x="1149624" y="3832214"/>
            <a:ext cx="4590513" cy="50658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a:p>
        </p:txBody>
      </p:sp>
      <p:sp>
        <p:nvSpPr>
          <p:cNvPr id="195" name="Google Shape;195;p5: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Tree>
    <p:extLst>
      <p:ext uri="{BB962C8B-B14F-4D97-AF65-F5344CB8AC3E}">
        <p14:creationId xmlns:p14="http://schemas.microsoft.com/office/powerpoint/2010/main" val="297871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2: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2:notes"/>
          <p:cNvSpPr txBox="1">
            <a:spLocks noGrp="1"/>
          </p:cNvSpPr>
          <p:nvPr>
            <p:ph type="body" idx="1"/>
          </p:nvPr>
        </p:nvSpPr>
        <p:spPr>
          <a:xfrm>
            <a:off x="1149624" y="3832214"/>
            <a:ext cx="4590513" cy="50658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dirty="0"/>
          </a:p>
        </p:txBody>
      </p:sp>
      <p:sp>
        <p:nvSpPr>
          <p:cNvPr id="275" name="Google Shape;275;p12: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Tree>
    <p:extLst>
      <p:ext uri="{BB962C8B-B14F-4D97-AF65-F5344CB8AC3E}">
        <p14:creationId xmlns:p14="http://schemas.microsoft.com/office/powerpoint/2010/main" val="51322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000" b="1">
                <a:solidFill>
                  <a:srgbClr val="FF0000"/>
                </a:solidFill>
                <a:latin typeface="Arial" pitchFamily="34" charset="0"/>
              </a:defRPr>
            </a:lvl1pPr>
            <a:lvl2pPr marL="748968" indent="-288065" eaLnBrk="0" hangingPunct="0">
              <a:defRPr sz="1000" b="1">
                <a:solidFill>
                  <a:srgbClr val="FF0000"/>
                </a:solidFill>
                <a:latin typeface="Arial" pitchFamily="34" charset="0"/>
              </a:defRPr>
            </a:lvl2pPr>
            <a:lvl3pPr marL="1152258" indent="-230452" eaLnBrk="0" hangingPunct="0">
              <a:defRPr sz="1000" b="1">
                <a:solidFill>
                  <a:srgbClr val="FF0000"/>
                </a:solidFill>
                <a:latin typeface="Arial" pitchFamily="34" charset="0"/>
              </a:defRPr>
            </a:lvl3pPr>
            <a:lvl4pPr marL="1613162" indent="-230452" eaLnBrk="0" hangingPunct="0">
              <a:defRPr sz="1000" b="1">
                <a:solidFill>
                  <a:srgbClr val="FF0000"/>
                </a:solidFill>
                <a:latin typeface="Arial" pitchFamily="34" charset="0"/>
              </a:defRPr>
            </a:lvl4pPr>
            <a:lvl5pPr marL="2074065" indent="-230452" eaLnBrk="0" hangingPunct="0">
              <a:defRPr sz="1000" b="1">
                <a:solidFill>
                  <a:srgbClr val="FF0000"/>
                </a:solidFill>
                <a:latin typeface="Arial" pitchFamily="34" charset="0"/>
              </a:defRPr>
            </a:lvl5pPr>
            <a:lvl6pPr marL="2534968" indent="-230452" eaLnBrk="0" fontAlgn="base" hangingPunct="0">
              <a:spcBef>
                <a:spcPct val="0"/>
              </a:spcBef>
              <a:spcAft>
                <a:spcPct val="0"/>
              </a:spcAft>
              <a:defRPr sz="1000" b="1">
                <a:solidFill>
                  <a:srgbClr val="FF0000"/>
                </a:solidFill>
                <a:latin typeface="Arial" pitchFamily="34" charset="0"/>
              </a:defRPr>
            </a:lvl6pPr>
            <a:lvl7pPr marL="2995872" indent="-230452" eaLnBrk="0" fontAlgn="base" hangingPunct="0">
              <a:spcBef>
                <a:spcPct val="0"/>
              </a:spcBef>
              <a:spcAft>
                <a:spcPct val="0"/>
              </a:spcAft>
              <a:defRPr sz="1000" b="1">
                <a:solidFill>
                  <a:srgbClr val="FF0000"/>
                </a:solidFill>
                <a:latin typeface="Arial" pitchFamily="34" charset="0"/>
              </a:defRPr>
            </a:lvl7pPr>
            <a:lvl8pPr marL="3456775" indent="-230452" eaLnBrk="0" fontAlgn="base" hangingPunct="0">
              <a:spcBef>
                <a:spcPct val="0"/>
              </a:spcBef>
              <a:spcAft>
                <a:spcPct val="0"/>
              </a:spcAft>
              <a:defRPr sz="1000" b="1">
                <a:solidFill>
                  <a:srgbClr val="FF0000"/>
                </a:solidFill>
                <a:latin typeface="Arial" pitchFamily="34" charset="0"/>
              </a:defRPr>
            </a:lvl8pPr>
            <a:lvl9pPr marL="3917678" indent="-230452" eaLnBrk="0" fontAlgn="base" hangingPunct="0">
              <a:spcBef>
                <a:spcPct val="0"/>
              </a:spcBef>
              <a:spcAft>
                <a:spcPct val="0"/>
              </a:spcAft>
              <a:defRPr sz="1000" b="1">
                <a:solidFill>
                  <a:srgbClr val="FF0000"/>
                </a:solidFill>
                <a:latin typeface="Arial" pitchFamily="34" charset="0"/>
              </a:defRPr>
            </a:lvl9pPr>
          </a:lstStyle>
          <a:p>
            <a:pPr eaLnBrk="1" hangingPunct="1"/>
            <a:fld id="{7E145886-D788-471C-88CB-F454F3D592BA}" type="slidenum">
              <a:rPr b="0" smtClean="0">
                <a:solidFill>
                  <a:prstClr val="black"/>
                </a:solidFill>
              </a:rPr>
              <a:pPr eaLnBrk="1" hangingPunct="1"/>
              <a:t>8</a:t>
            </a:fld>
            <a:endParaRPr b="0" dirty="0" smtClean="0">
              <a:solidFill>
                <a:prstClr val="black"/>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buFontTx/>
              <a:buNone/>
            </a:pPr>
            <a:endParaRPr lang="en-US" dirty="0" smtClean="0"/>
          </a:p>
        </p:txBody>
      </p:sp>
    </p:spTree>
    <p:extLst>
      <p:ext uri="{BB962C8B-B14F-4D97-AF65-F5344CB8AC3E}">
        <p14:creationId xmlns:p14="http://schemas.microsoft.com/office/powerpoint/2010/main" val="293160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9: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pPr marL="0" lvl="0" indent="0" algn="r" rtl="0">
                <a:spcBef>
                  <a:spcPts val="0"/>
                </a:spcBef>
                <a:spcAft>
                  <a:spcPts val="0"/>
                </a:spcAft>
                <a:buNone/>
              </a:pPr>
              <a:t>9</a:t>
            </a:fld>
            <a:endParaRPr>
              <a:solidFill>
                <a:srgbClr val="000000"/>
              </a:solidFill>
              <a:latin typeface="Calibri"/>
              <a:ea typeface="Calibri"/>
              <a:cs typeface="Calibri"/>
              <a:sym typeface="Calibri"/>
            </a:endParaRPr>
          </a:p>
        </p:txBody>
      </p:sp>
      <p:sp>
        <p:nvSpPr>
          <p:cNvPr id="235" name="Google Shape;235;p9:notes"/>
          <p:cNvSpPr txBox="1">
            <a:spLocks noGrp="1"/>
          </p:cNvSpPr>
          <p:nvPr>
            <p:ph type="body" idx="1"/>
          </p:nvPr>
        </p:nvSpPr>
        <p:spPr>
          <a:xfrm>
            <a:off x="1149624" y="3832214"/>
            <a:ext cx="4590513" cy="5065818"/>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Tree>
    <p:extLst>
      <p:ext uri="{BB962C8B-B14F-4D97-AF65-F5344CB8AC3E}">
        <p14:creationId xmlns:p14="http://schemas.microsoft.com/office/powerpoint/2010/main" val="4222039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1149624" y="3832214"/>
            <a:ext cx="4590513" cy="50658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a:p>
        </p:txBody>
      </p:sp>
      <p:sp>
        <p:nvSpPr>
          <p:cNvPr id="206" name="Google Shape;206;p6: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pPr marL="0" lvl="0" indent="0" algn="r" rtl="0">
                <a:spcBef>
                  <a:spcPts val="0"/>
                </a:spcBef>
                <a:spcAft>
                  <a:spcPts val="0"/>
                </a:spcAft>
                <a:buNone/>
              </a:pPr>
              <a:t>10</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00035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7: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7:notes"/>
          <p:cNvSpPr txBox="1">
            <a:spLocks noGrp="1"/>
          </p:cNvSpPr>
          <p:nvPr>
            <p:ph type="body" idx="1"/>
          </p:nvPr>
        </p:nvSpPr>
        <p:spPr>
          <a:xfrm>
            <a:off x="1149624" y="3832214"/>
            <a:ext cx="4590513" cy="50658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a:p>
        </p:txBody>
      </p:sp>
      <p:sp>
        <p:nvSpPr>
          <p:cNvPr id="215" name="Google Shape;215;p7: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pPr marL="0" lvl="0" indent="0" algn="r" rtl="0">
                <a:spcBef>
                  <a:spcPts val="0"/>
                </a:spcBef>
                <a:spcAft>
                  <a:spcPts val="0"/>
                </a:spcAft>
                <a:buNone/>
              </a:pPr>
              <a:t>11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0203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938213" y="750888"/>
            <a:ext cx="5011737" cy="2819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8:notes"/>
          <p:cNvSpPr txBox="1">
            <a:spLocks noGrp="1"/>
          </p:cNvSpPr>
          <p:nvPr>
            <p:ph type="body" idx="1"/>
          </p:nvPr>
        </p:nvSpPr>
        <p:spPr>
          <a:xfrm>
            <a:off x="1149624" y="3832214"/>
            <a:ext cx="4590513" cy="50658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endParaRPr/>
          </a:p>
        </p:txBody>
      </p:sp>
      <p:sp>
        <p:nvSpPr>
          <p:cNvPr id="225" name="Google Shape;225;p8:notes"/>
          <p:cNvSpPr txBox="1">
            <a:spLocks noGrp="1"/>
          </p:cNvSpPr>
          <p:nvPr>
            <p:ph type="sldNum" idx="12"/>
          </p:nvPr>
        </p:nvSpPr>
        <p:spPr>
          <a:xfrm>
            <a:off x="3901700" y="9517548"/>
            <a:ext cx="2984870" cy="50101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pPr marL="0" lvl="0" indent="0" algn="r" rtl="0">
                <a:spcBef>
                  <a:spcPts val="0"/>
                </a:spcBef>
                <a:spcAft>
                  <a:spcPts val="0"/>
                </a:spcAft>
                <a:buNone/>
              </a:pPr>
              <a:t>12</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16379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1E9164B-FFD5-4CD6-978D-796E0820D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089485"/>
            <a:ext cx="8937812" cy="498598"/>
          </a:xfrm>
        </p:spPr>
        <p:txBody>
          <a:bodyPr wrap="square" anchor="b" anchorCtr="0">
            <a:spAutoFit/>
          </a:bodyPr>
          <a:lstStyle>
            <a:lvl1pPr algn="l">
              <a:defRPr sz="3600" b="1">
                <a:solidFill>
                  <a:schemeClr val="accent1"/>
                </a:solidFill>
              </a:defRPr>
            </a:lvl1pPr>
          </a:lstStyle>
          <a:p>
            <a:r>
              <a:rPr lang="en-US"/>
              <a:t>Click to edit Master title style</a:t>
            </a:r>
          </a:p>
        </p:txBody>
      </p:sp>
      <p:sp>
        <p:nvSpPr>
          <p:cNvPr id="3" name="Subtitle 2"/>
          <p:cNvSpPr>
            <a:spLocks noGrp="1"/>
          </p:cNvSpPr>
          <p:nvPr>
            <p:ph type="subTitle" idx="1"/>
          </p:nvPr>
        </p:nvSpPr>
        <p:spPr>
          <a:xfrm>
            <a:off x="914400" y="2757565"/>
            <a:ext cx="8937812" cy="290849"/>
          </a:xfrm>
        </p:spPr>
        <p:txBody>
          <a:bodyPr wrap="square">
            <a:spAutoFit/>
          </a:bodyPr>
          <a:lstStyle>
            <a:lvl1pPr marL="0" indent="0" algn="l">
              <a:buNone/>
              <a:defRPr sz="210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2754" y="6176981"/>
            <a:ext cx="3603090" cy="634482"/>
          </a:xfrm>
          <a:prstGeom prst="rect">
            <a:avLst/>
          </a:prstGeom>
        </p:spPr>
      </p:pic>
      <p:sp>
        <p:nvSpPr>
          <p:cNvPr id="12" name="Slide Number Placeholder 5"/>
          <p:cNvSpPr txBox="1">
            <a:spLocks/>
          </p:cNvSpPr>
          <p:nvPr userDrawn="1"/>
        </p:nvSpPr>
        <p:spPr>
          <a:xfrm>
            <a:off x="11875844" y="6650957"/>
            <a:ext cx="316156" cy="184666"/>
          </a:xfrm>
          <a:prstGeom prst="rect">
            <a:avLst/>
          </a:prstGeom>
        </p:spPr>
        <p:txBody>
          <a:bodyPr vert="horz" wrap="square" lIns="0" tIns="0" rIns="0" bIns="0" rtlCol="0" anchor="ctr">
            <a:spAutoFit/>
          </a:bodyPr>
          <a:lstStyle>
            <a:defPPr>
              <a:defRPr lang="en-US"/>
            </a:defPPr>
            <a:lvl1pPr marL="0" algn="l" defTabSz="914377" rtl="0" eaLnBrk="1" latinLnBrk="0" hangingPunct="1">
              <a:defRPr sz="12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1FE55FE1-14D6-4E0C-911C-D83186A362DD}" type="slidenum">
              <a:rPr lang="en-US" smtClean="0">
                <a:solidFill>
                  <a:srgbClr val="1F497D"/>
                </a:solidFill>
                <a:sym typeface="Arial"/>
              </a:rPr>
              <a:pPr algn="r"/>
              <a:t>‹#›</a:t>
            </a:fld>
            <a:endParaRPr lang="en-US" dirty="0">
              <a:solidFill>
                <a:srgbClr val="1F497D"/>
              </a:solidFill>
              <a:sym typeface="Arial"/>
            </a:endParaRPr>
          </a:p>
        </p:txBody>
      </p:sp>
    </p:spTree>
    <p:custDataLst>
      <p:tags r:id="rId1"/>
    </p:custDataLst>
    <p:extLst>
      <p:ext uri="{BB962C8B-B14F-4D97-AF65-F5344CB8AC3E}">
        <p14:creationId xmlns:p14="http://schemas.microsoft.com/office/powerpoint/2010/main" val="100993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1"/>
            <a:ext cx="10972800" cy="998735"/>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4">
            <a:extLst>
              <a:ext uri="{FF2B5EF4-FFF2-40B4-BE49-F238E27FC236}">
                <a16:creationId xmlns:a16="http://schemas.microsoft.com/office/drawing/2014/main" xmlns="" id="{FCC879C1-49C0-4903-89ED-38CA5F8DFBD5}"/>
              </a:ext>
            </a:extLst>
          </p:cNvPr>
          <p:cNvSpPr>
            <a:spLocks noGrp="1"/>
          </p:cNvSpPr>
          <p:nvPr>
            <p:ph sz="quarter" idx="13" hasCustomPrompt="1"/>
          </p:nvPr>
        </p:nvSpPr>
        <p:spPr>
          <a:xfrm>
            <a:off x="609600" y="1016498"/>
            <a:ext cx="10013950" cy="249299"/>
          </a:xfrm>
        </p:spPr>
        <p:txBody>
          <a:bodyPr/>
          <a:lstStyle>
            <a:lvl1pPr>
              <a:defRPr sz="1800">
                <a:solidFill>
                  <a:schemeClr val="accent1"/>
                </a:solidFill>
              </a:defRPr>
            </a:lvl1pPr>
          </a:lstStyle>
          <a:p>
            <a:pPr lvl="0"/>
            <a:r>
              <a:rPr lang="en-US" dirty="0"/>
              <a:t>Sub header</a:t>
            </a:r>
          </a:p>
        </p:txBody>
      </p:sp>
      <p:sp>
        <p:nvSpPr>
          <p:cNvPr id="7" name="Title 6">
            <a:extLst>
              <a:ext uri="{FF2B5EF4-FFF2-40B4-BE49-F238E27FC236}">
                <a16:creationId xmlns:a16="http://schemas.microsoft.com/office/drawing/2014/main" xmlns="" id="{F989275F-2B85-4CC8-8F77-92FDC82303B9}"/>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4628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1"/>
            <a:ext cx="10972800" cy="998735"/>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12"/>
          </p:nvPr>
        </p:nvSpPr>
        <p:spPr/>
        <p:txBody>
          <a:bodyPr/>
          <a:lstStyle/>
          <a:p>
            <a:fld id="{1FE55FE1-14D6-4E0C-911C-D83186A362DD}" type="slidenum">
              <a:rPr lang="en-US" smtClean="0">
                <a:solidFill>
                  <a:prstClr val="white"/>
                </a:solidFill>
              </a:rPr>
              <a:pPr/>
              <a:t>‹#›</a:t>
            </a:fld>
            <a:endParaRPr lang="en-US">
              <a:solidFill>
                <a:prstClr val="white"/>
              </a:solidFill>
            </a:endParaRPr>
          </a:p>
        </p:txBody>
      </p:sp>
      <p:sp>
        <p:nvSpPr>
          <p:cNvPr id="7" name="Title 6">
            <a:extLst>
              <a:ext uri="{FF2B5EF4-FFF2-40B4-BE49-F238E27FC236}">
                <a16:creationId xmlns:a16="http://schemas.microsoft.com/office/drawing/2014/main" xmlns="" id="{F989275F-2B85-4CC8-8F77-92FDC82303B9}"/>
              </a:ext>
            </a:extLst>
          </p:cNvPr>
          <p:cNvSpPr>
            <a:spLocks noGrp="1"/>
          </p:cNvSpPr>
          <p:nvPr>
            <p:ph type="title"/>
          </p:nvPr>
        </p:nvSpPr>
        <p:spPr>
          <a:xfrm>
            <a:off x="609600" y="902825"/>
            <a:ext cx="10013576" cy="332399"/>
          </a:xfrm>
        </p:spPr>
        <p:txBody>
          <a:bodyPr/>
          <a:lstStyle/>
          <a:p>
            <a:r>
              <a:rPr lang="en-US"/>
              <a:t>Click to edit Master title style</a:t>
            </a:r>
          </a:p>
        </p:txBody>
      </p:sp>
    </p:spTree>
    <p:custDataLst>
      <p:tags r:id="rId1"/>
    </p:custDataLst>
    <p:extLst>
      <p:ext uri="{BB962C8B-B14F-4D97-AF65-F5344CB8AC3E}">
        <p14:creationId xmlns:p14="http://schemas.microsoft.com/office/powerpoint/2010/main" val="3380722604"/>
      </p:ext>
    </p:extLst>
  </p:cSld>
  <p:clrMapOvr>
    <a:masterClrMapping/>
  </p:clrMapOvr>
  <p:extLst mod="1">
    <p:ext uri="{DCECCB84-F9BA-43D5-87BE-67443E8EF086}">
      <p15:sldGuideLst xmlns:p15="http://schemas.microsoft.com/office/powerpoint/2012/main">
        <p15:guide id="4294967295" orient="horz" pos="78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3BCA7D-208E-4DAC-980D-6A2B4022E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774901"/>
            <a:ext cx="8937812" cy="415498"/>
          </a:xfrm>
        </p:spPr>
        <p:txBody>
          <a:bodyPr wrap="square" anchor="b" anchorCtr="0">
            <a:spAutoFit/>
          </a:bodyPr>
          <a:lstStyle>
            <a:lvl1pPr algn="l">
              <a:defRPr sz="3000" b="1">
                <a:solidFill>
                  <a:schemeClr val="accent3"/>
                </a:solidFill>
              </a:defRPr>
            </a:lvl1pPr>
          </a:lstStyle>
          <a:p>
            <a:r>
              <a:rPr lang="en-US" dirty="0"/>
              <a:t>Click to edit Master title style</a:t>
            </a:r>
          </a:p>
        </p:txBody>
      </p:sp>
      <p:sp>
        <p:nvSpPr>
          <p:cNvPr id="3" name="Subtitle 2"/>
          <p:cNvSpPr>
            <a:spLocks noGrp="1"/>
          </p:cNvSpPr>
          <p:nvPr>
            <p:ph type="subTitle" idx="1"/>
          </p:nvPr>
        </p:nvSpPr>
        <p:spPr>
          <a:xfrm>
            <a:off x="914400" y="3337024"/>
            <a:ext cx="8937812" cy="249299"/>
          </a:xfrm>
        </p:spPr>
        <p:txBody>
          <a:bodyPr wrap="square">
            <a:spAutoFit/>
          </a:bodyPr>
          <a:lstStyle>
            <a:lvl1pPr marL="0" indent="0" algn="l">
              <a:buNone/>
              <a:defRPr sz="1800">
                <a:solidFill>
                  <a:schemeClr val="accent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7" name="Picture 6">
            <a:extLst>
              <a:ext uri="{FF2B5EF4-FFF2-40B4-BE49-F238E27FC236}">
                <a16:creationId xmlns:a16="http://schemas.microsoft.com/office/drawing/2014/main" xmlns="" id="{5B49A690-2278-45BE-9D0B-25735D1075B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7727" y="6387677"/>
            <a:ext cx="2103629" cy="274321"/>
          </a:xfrm>
          <a:prstGeom prst="rect">
            <a:avLst/>
          </a:prstGeom>
        </p:spPr>
      </p:pic>
      <p:sp>
        <p:nvSpPr>
          <p:cNvPr id="9" name="Slide Number Placeholder 5">
            <a:extLst>
              <a:ext uri="{FF2B5EF4-FFF2-40B4-BE49-F238E27FC236}">
                <a16:creationId xmlns:a16="http://schemas.microsoft.com/office/drawing/2014/main" xmlns="" id="{683E778B-EA5B-4E65-BCE5-1E21F7EE3064}"/>
              </a:ext>
            </a:extLst>
          </p:cNvPr>
          <p:cNvSpPr>
            <a:spLocks noGrp="1"/>
          </p:cNvSpPr>
          <p:nvPr>
            <p:ph type="sldNum" sz="quarter" idx="4"/>
          </p:nvPr>
        </p:nvSpPr>
        <p:spPr>
          <a:xfrm>
            <a:off x="169215" y="6432505"/>
            <a:ext cx="1397000" cy="184667"/>
          </a:xfrm>
          <a:prstGeom prst="rect">
            <a:avLst/>
          </a:prstGeom>
        </p:spPr>
        <p:txBody>
          <a:bodyPr vert="horz" wrap="square" lIns="0" tIns="0" rIns="0" bIns="0" rtlCol="0" anchor="ctr">
            <a:spAutoFit/>
          </a:bodyPr>
          <a:lstStyle>
            <a:lvl1pPr algn="l">
              <a:defRPr sz="1200">
                <a:solidFill>
                  <a:schemeClr val="accent3"/>
                </a:solidFill>
              </a:defRPr>
            </a:lvl1pPr>
          </a:lstStyle>
          <a:p>
            <a:fld id="{1FE55FE1-14D6-4E0C-911C-D83186A362DD}" type="slidenum">
              <a:rPr lang="en-US" smtClean="0">
                <a:solidFill>
                  <a:srgbClr val="777877"/>
                </a:solidFill>
              </a:rPr>
              <a:pPr/>
              <a:t>‹#›</a:t>
            </a:fld>
            <a:endParaRPr lang="en-US" dirty="0">
              <a:solidFill>
                <a:srgbClr val="777877"/>
              </a:solidFill>
            </a:endParaRPr>
          </a:p>
        </p:txBody>
      </p:sp>
    </p:spTree>
    <p:custDataLst>
      <p:tags r:id="rId1"/>
    </p:custDataLst>
    <p:extLst>
      <p:ext uri="{BB962C8B-B14F-4D97-AF65-F5344CB8AC3E}">
        <p14:creationId xmlns:p14="http://schemas.microsoft.com/office/powerpoint/2010/main" val="1903097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142398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142398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1FE55FE1-14D6-4E0C-911C-D83186A362DD}" type="slidenum">
              <a:rPr lang="en-US" smtClean="0">
                <a:solidFill>
                  <a:prstClr val="white"/>
                </a:solidFill>
              </a:rPr>
              <a:pPr/>
              <a:t>‹#›</a:t>
            </a:fld>
            <a:endParaRPr lang="en-US">
              <a:solidFill>
                <a:prstClr val="white"/>
              </a:solidFill>
            </a:endParaRPr>
          </a:p>
        </p:txBody>
      </p:sp>
      <p:sp>
        <p:nvSpPr>
          <p:cNvPr id="6" name="Title 5">
            <a:extLst>
              <a:ext uri="{FF2B5EF4-FFF2-40B4-BE49-F238E27FC236}">
                <a16:creationId xmlns:a16="http://schemas.microsoft.com/office/drawing/2014/main" xmlns="" id="{2FBC93EC-D5C5-430F-9B28-73811D90DCFE}"/>
              </a:ext>
            </a:extLst>
          </p:cNvPr>
          <p:cNvSpPr>
            <a:spLocks noGrp="1"/>
          </p:cNvSpPr>
          <p:nvPr>
            <p:ph type="title"/>
          </p:nvPr>
        </p:nvSpPr>
        <p:spPr>
          <a:xfrm>
            <a:off x="609600" y="924597"/>
            <a:ext cx="10013576" cy="332399"/>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591575069"/>
      </p:ext>
    </p:extLst>
  </p:cSld>
  <p:clrMapOvr>
    <a:masterClrMapping/>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CEFF8E4-D649-4D10-A7C6-5D66F78B5127}"/>
              </a:ext>
            </a:extLst>
          </p:cNvPr>
          <p:cNvSpPr>
            <a:spLocks noGrp="1"/>
          </p:cNvSpPr>
          <p:nvPr>
            <p:ph type="title"/>
          </p:nvPr>
        </p:nvSpPr>
        <p:spPr>
          <a:xfrm>
            <a:off x="609600" y="919154"/>
            <a:ext cx="10013576" cy="332399"/>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xmlns="" id="{2B1CA4FF-394F-45D8-8CE2-9C446D37EF0C}"/>
              </a:ext>
            </a:extLst>
          </p:cNvPr>
          <p:cNvSpPr>
            <a:spLocks noGrp="1"/>
          </p:cNvSpPr>
          <p:nvPr>
            <p:ph type="sldNum" sz="quarter" idx="4"/>
          </p:nvPr>
        </p:nvSpPr>
        <p:spPr>
          <a:xfrm>
            <a:off x="169215" y="6432505"/>
            <a:ext cx="1397000" cy="184667"/>
          </a:xfrm>
          <a:prstGeom prst="rect">
            <a:avLst/>
          </a:prstGeom>
        </p:spPr>
        <p:txBody>
          <a:bodyPr vert="horz" wrap="square" lIns="0" tIns="0" rIns="0" bIns="0" rtlCol="0" anchor="ctr">
            <a:spAutoFit/>
          </a:bodyPr>
          <a:lstStyle>
            <a:lvl1pPr algn="l">
              <a:defRPr sz="1200">
                <a:solidFill>
                  <a:schemeClr val="bg1"/>
                </a:solidFill>
              </a:defRPr>
            </a:lvl1pPr>
          </a:lstStyle>
          <a:p>
            <a:fld id="{1FE55FE1-14D6-4E0C-911C-D83186A362DD}" type="slidenum">
              <a:rPr lang="en-US" smtClean="0">
                <a:solidFill>
                  <a:prstClr val="white"/>
                </a:solidFill>
              </a:rPr>
              <a:pPr/>
              <a:t>‹#›</a:t>
            </a:fld>
            <a:endParaRPr lang="en-US" dirty="0">
              <a:solidFill>
                <a:prstClr val="white"/>
              </a:solidFill>
            </a:endParaRPr>
          </a:p>
        </p:txBody>
      </p:sp>
    </p:spTree>
    <p:custDataLst>
      <p:tags r:id="rId1"/>
    </p:custDataLst>
    <p:extLst>
      <p:ext uri="{BB962C8B-B14F-4D97-AF65-F5344CB8AC3E}">
        <p14:creationId xmlns:p14="http://schemas.microsoft.com/office/powerpoint/2010/main" val="1127551984"/>
      </p:ext>
    </p:extLst>
  </p:cSld>
  <p:clrMapOvr>
    <a:masterClrMapping/>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FE55FE1-14D6-4E0C-911C-D83186A362DD}" type="slidenum">
              <a:rPr lang="en-US" smtClean="0">
                <a:solidFill>
                  <a:prstClr val="white"/>
                </a:solidFill>
              </a:rPr>
              <a:pPr/>
              <a:t>‹#›</a:t>
            </a:fld>
            <a:endParaRPr lang="en-US">
              <a:solidFill>
                <a:prstClr val="white"/>
              </a:solidFill>
            </a:endParaRPr>
          </a:p>
        </p:txBody>
      </p:sp>
    </p:spTree>
    <p:custDataLst>
      <p:tags r:id="rId1"/>
    </p:custDataLst>
    <p:extLst>
      <p:ext uri="{BB962C8B-B14F-4D97-AF65-F5344CB8AC3E}">
        <p14:creationId xmlns:p14="http://schemas.microsoft.com/office/powerpoint/2010/main" val="112836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1E9164B-FFD5-4CD6-978D-796E0820D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089485"/>
            <a:ext cx="8937812" cy="498598"/>
          </a:xfrm>
        </p:spPr>
        <p:txBody>
          <a:bodyPr wrap="square" anchor="b" anchorCtr="0">
            <a:spAutoFit/>
          </a:bodyPr>
          <a:lstStyle>
            <a:lvl1pPr algn="l">
              <a:defRPr sz="3600" b="1">
                <a:solidFill>
                  <a:schemeClr val="accent1"/>
                </a:solidFill>
              </a:defRPr>
            </a:lvl1pPr>
          </a:lstStyle>
          <a:p>
            <a:r>
              <a:rPr lang="en-US"/>
              <a:t>Click to edit Master title style</a:t>
            </a:r>
          </a:p>
        </p:txBody>
      </p:sp>
      <p:sp>
        <p:nvSpPr>
          <p:cNvPr id="3" name="Subtitle 2"/>
          <p:cNvSpPr>
            <a:spLocks noGrp="1"/>
          </p:cNvSpPr>
          <p:nvPr>
            <p:ph type="subTitle" idx="1"/>
          </p:nvPr>
        </p:nvSpPr>
        <p:spPr>
          <a:xfrm>
            <a:off x="914400" y="2757565"/>
            <a:ext cx="8937812" cy="290849"/>
          </a:xfrm>
        </p:spPr>
        <p:txBody>
          <a:bodyPr wrap="square">
            <a:spAutoFit/>
          </a:bodyPr>
          <a:lstStyle>
            <a:lvl1pPr marL="0" indent="0" algn="l">
              <a:buNone/>
              <a:defRPr sz="210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2754" y="6176981"/>
            <a:ext cx="3603090" cy="634482"/>
          </a:xfrm>
          <a:prstGeom prst="rect">
            <a:avLst/>
          </a:prstGeom>
        </p:spPr>
      </p:pic>
      <p:sp>
        <p:nvSpPr>
          <p:cNvPr id="12" name="Slide Number Placeholder 5"/>
          <p:cNvSpPr txBox="1">
            <a:spLocks/>
          </p:cNvSpPr>
          <p:nvPr userDrawn="1"/>
        </p:nvSpPr>
        <p:spPr>
          <a:xfrm>
            <a:off x="11875844" y="6650957"/>
            <a:ext cx="316156" cy="184666"/>
          </a:xfrm>
          <a:prstGeom prst="rect">
            <a:avLst/>
          </a:prstGeom>
        </p:spPr>
        <p:txBody>
          <a:bodyPr vert="horz" wrap="square" lIns="0" tIns="0" rIns="0" bIns="0" rtlCol="0" anchor="ctr">
            <a:spAutoFit/>
          </a:bodyPr>
          <a:lstStyle>
            <a:defPPr>
              <a:defRPr lang="en-US"/>
            </a:defPPr>
            <a:lvl1pPr marL="0" algn="l" defTabSz="914377" rtl="0" eaLnBrk="1" latinLnBrk="0" hangingPunct="1">
              <a:defRPr sz="12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1FE55FE1-14D6-4E0C-911C-D83186A362DD}" type="slidenum">
              <a:rPr lang="en-US" smtClean="0">
                <a:solidFill>
                  <a:srgbClr val="1F497D"/>
                </a:solidFill>
              </a:rPr>
              <a:pPr algn="r"/>
              <a:t>‹#›</a:t>
            </a:fld>
            <a:endParaRPr lang="en-US" dirty="0">
              <a:solidFill>
                <a:srgbClr val="1F497D"/>
              </a:solidFill>
            </a:endParaRPr>
          </a:p>
        </p:txBody>
      </p:sp>
    </p:spTree>
    <p:custDataLst>
      <p:tags r:id="rId1"/>
    </p:custDataLst>
    <p:extLst>
      <p:ext uri="{BB962C8B-B14F-4D97-AF65-F5344CB8AC3E}">
        <p14:creationId xmlns:p14="http://schemas.microsoft.com/office/powerpoint/2010/main" val="2771546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10"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11"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Tree>
    <p:custDataLst>
      <p:tags r:id="rId1"/>
    </p:custDataLst>
    <p:extLst>
      <p:ext uri="{BB962C8B-B14F-4D97-AF65-F5344CB8AC3E}">
        <p14:creationId xmlns:p14="http://schemas.microsoft.com/office/powerpoint/2010/main" val="3124357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o subtitle)">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11"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Tree>
    <p:custDataLst>
      <p:tags r:id="rId1"/>
    </p:custDataLst>
    <p:extLst>
      <p:ext uri="{BB962C8B-B14F-4D97-AF65-F5344CB8AC3E}">
        <p14:creationId xmlns:p14="http://schemas.microsoft.com/office/powerpoint/2010/main" val="3602174794"/>
      </p:ext>
    </p:extLst>
  </p:cSld>
  <p:clrMapOvr>
    <a:masterClrMapping/>
  </p:clrMapOvr>
  <p:extLst mod="1">
    <p:ext uri="{DCECCB84-F9BA-43D5-87BE-67443E8EF086}">
      <p15:sldGuideLst xmlns:p15="http://schemas.microsoft.com/office/powerpoint/2012/main">
        <p15:guide id="4294967295" orient="horz" pos="78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D3BCA7D-208E-4DAC-980D-6A2B4022E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774901"/>
            <a:ext cx="8937812" cy="415498"/>
          </a:xfrm>
        </p:spPr>
        <p:txBody>
          <a:bodyPr wrap="square" anchor="b" anchorCtr="0">
            <a:spAutoFit/>
          </a:bodyPr>
          <a:lstStyle>
            <a:lvl1pPr algn="l">
              <a:defRPr sz="3000" b="1">
                <a:solidFill>
                  <a:schemeClr val="accent3"/>
                </a:solidFill>
              </a:defRPr>
            </a:lvl1pPr>
          </a:lstStyle>
          <a:p>
            <a:r>
              <a:rPr lang="en-US"/>
              <a:t>Click to edit Master title style</a:t>
            </a:r>
          </a:p>
        </p:txBody>
      </p:sp>
      <p:sp>
        <p:nvSpPr>
          <p:cNvPr id="3" name="Subtitle 2"/>
          <p:cNvSpPr>
            <a:spLocks noGrp="1"/>
          </p:cNvSpPr>
          <p:nvPr>
            <p:ph type="subTitle" idx="1"/>
          </p:nvPr>
        </p:nvSpPr>
        <p:spPr>
          <a:xfrm>
            <a:off x="914400" y="3337024"/>
            <a:ext cx="8937812" cy="249299"/>
          </a:xfrm>
        </p:spPr>
        <p:txBody>
          <a:bodyPr wrap="square">
            <a:spAutoFit/>
          </a:bodyPr>
          <a:lstStyle>
            <a:lvl1pPr marL="0" indent="0" algn="l">
              <a:buNone/>
              <a:defRPr sz="1800">
                <a:solidFill>
                  <a:schemeClr val="accent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2754" y="6176981"/>
            <a:ext cx="3603090" cy="634482"/>
          </a:xfrm>
          <a:prstGeom prst="rect">
            <a:avLst/>
          </a:prstGeom>
        </p:spPr>
      </p:pic>
      <p:sp>
        <p:nvSpPr>
          <p:cNvPr id="11" name="Slide Number Placeholder 5"/>
          <p:cNvSpPr txBox="1">
            <a:spLocks/>
          </p:cNvSpPr>
          <p:nvPr userDrawn="1"/>
        </p:nvSpPr>
        <p:spPr>
          <a:xfrm>
            <a:off x="11875844" y="6650957"/>
            <a:ext cx="316156" cy="184666"/>
          </a:xfrm>
          <a:prstGeom prst="rect">
            <a:avLst/>
          </a:prstGeom>
        </p:spPr>
        <p:txBody>
          <a:bodyPr vert="horz" wrap="square" lIns="0" tIns="0" rIns="0" bIns="0" rtlCol="0" anchor="ctr">
            <a:spAutoFit/>
          </a:bodyPr>
          <a:lstStyle>
            <a:defPPr>
              <a:defRPr lang="en-US"/>
            </a:defPPr>
            <a:lvl1pPr marL="0" algn="l" defTabSz="914377" rtl="0" eaLnBrk="1" latinLnBrk="0" hangingPunct="1">
              <a:defRPr sz="12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1FE55FE1-14D6-4E0C-911C-D83186A362DD}" type="slidenum">
              <a:rPr lang="en-US" smtClean="0">
                <a:solidFill>
                  <a:srgbClr val="1F497D"/>
                </a:solidFill>
              </a:rPr>
              <a:pPr algn="r"/>
              <a:t>‹#›</a:t>
            </a:fld>
            <a:endParaRPr lang="en-US" dirty="0">
              <a:solidFill>
                <a:srgbClr val="1F497D"/>
              </a:solidFill>
            </a:endParaRPr>
          </a:p>
        </p:txBody>
      </p:sp>
    </p:spTree>
    <p:custDataLst>
      <p:tags r:id="rId1"/>
    </p:custDataLst>
    <p:extLst>
      <p:ext uri="{BB962C8B-B14F-4D97-AF65-F5344CB8AC3E}">
        <p14:creationId xmlns:p14="http://schemas.microsoft.com/office/powerpoint/2010/main" val="201453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12"/>
          </p:nvPr>
        </p:nvSpPr>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10"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11"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Tree>
    <p:custDataLst>
      <p:tags r:id="rId1"/>
    </p:custDataLst>
    <p:extLst>
      <p:ext uri="{BB962C8B-B14F-4D97-AF65-F5344CB8AC3E}">
        <p14:creationId xmlns:p14="http://schemas.microsoft.com/office/powerpoint/2010/main" val="110512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0"/>
            <a:ext cx="5384800" cy="425195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5195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10"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12"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Tree>
    <p:custDataLst>
      <p:tags r:id="rId1"/>
    </p:custDataLst>
    <p:extLst>
      <p:ext uri="{BB962C8B-B14F-4D97-AF65-F5344CB8AC3E}">
        <p14:creationId xmlns:p14="http://schemas.microsoft.com/office/powerpoint/2010/main" val="1273488347"/>
      </p:ext>
    </p:extLst>
  </p:cSld>
  <p:clrMapOvr>
    <a:masterClrMapping/>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
        <p:nvSpPr>
          <p:cNvPr id="6"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7"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8"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1863910316"/>
      </p:ext>
    </p:extLst>
  </p:cSld>
  <p:clrMapOvr>
    <a:masterClrMapping/>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6"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7"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vert="horz" wrap="square" lIns="0" tIns="0" rIns="0" bIns="0" rtlCol="0" anchor="t">
            <a:spAutoFit/>
          </a:bodyPr>
          <a:lstStyle>
            <a:lvl1pPr>
              <a:defRPr lang="en-US" dirty="0"/>
            </a:lvl1pPr>
          </a:lstStyle>
          <a:p>
            <a:pPr lvl="0"/>
            <a:r>
              <a:rPr lang="en-US"/>
              <a:t>Click to edit Master title style</a:t>
            </a:r>
          </a:p>
        </p:txBody>
      </p:sp>
    </p:spTree>
    <p:custDataLst>
      <p:tags r:id="rId1"/>
    </p:custDataLst>
    <p:extLst>
      <p:ext uri="{BB962C8B-B14F-4D97-AF65-F5344CB8AC3E}">
        <p14:creationId xmlns:p14="http://schemas.microsoft.com/office/powerpoint/2010/main" val="2814423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127163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753776EB-4375-49D9-943C-8F4A90E39AEE}" type="datetimeFigureOut">
              <a:rPr lang="es-ES" smtClean="0">
                <a:solidFill>
                  <a:prstClr val="black"/>
                </a:solidFill>
              </a:rPr>
              <a:pPr/>
              <a:t>19/06/2019</a:t>
            </a:fld>
            <a:endParaRPr lang="es-ES">
              <a:solidFill>
                <a:prstClr val="black"/>
              </a:solidFill>
            </a:endParaRPr>
          </a:p>
        </p:txBody>
      </p:sp>
      <p:sp>
        <p:nvSpPr>
          <p:cNvPr id="5" name="4 Marcador de pie de página"/>
          <p:cNvSpPr>
            <a:spLocks noGrp="1"/>
          </p:cNvSpPr>
          <p:nvPr>
            <p:ph type="ftr" sz="quarter" idx="11"/>
          </p:nvPr>
        </p:nvSpPr>
        <p:spPr/>
        <p:txBody>
          <a:bodyPr/>
          <a:lstStyle/>
          <a:p>
            <a:endParaRPr lang="es-ES">
              <a:solidFill>
                <a:prstClr val="white"/>
              </a:solidFill>
            </a:endParaRPr>
          </a:p>
        </p:txBody>
      </p:sp>
      <p:sp>
        <p:nvSpPr>
          <p:cNvPr id="6" name="5 Marcador de número de diapositiva"/>
          <p:cNvSpPr>
            <a:spLocks noGrp="1"/>
          </p:cNvSpPr>
          <p:nvPr>
            <p:ph type="sldNum" sz="quarter" idx="12"/>
          </p:nvPr>
        </p:nvSpPr>
        <p:spPr/>
        <p:txBody>
          <a:bodyPr/>
          <a:lstStyle/>
          <a:p>
            <a:fld id="{32C1F933-28DE-436F-A10A-F7D24361DC42}" type="slidenum">
              <a:rPr lang="es-ES" smtClean="0">
                <a:solidFill>
                  <a:prstClr val="white"/>
                </a:solidFill>
              </a:rPr>
              <a:pPr/>
              <a:t>‹#›</a:t>
            </a:fld>
            <a:endParaRPr lang="es-ES">
              <a:solidFill>
                <a:prstClr val="white"/>
              </a:solidFill>
            </a:endParaRPr>
          </a:p>
        </p:txBody>
      </p:sp>
    </p:spTree>
    <p:extLst>
      <p:ext uri="{BB962C8B-B14F-4D97-AF65-F5344CB8AC3E}">
        <p14:creationId xmlns:p14="http://schemas.microsoft.com/office/powerpoint/2010/main" val="1629689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609600" y="6356351"/>
            <a:ext cx="2844800" cy="365125"/>
          </a:xfrm>
          <a:prstGeom prst="rect">
            <a:avLst/>
          </a:prstGeom>
        </p:spPr>
        <p:txBody>
          <a:bodyPr/>
          <a:lstStyle/>
          <a:p>
            <a:fld id="{BD462F3D-A969-4B6C-B7F6-194D25E7C488}" type="datetimeFigureOut">
              <a:rPr lang="es-ES" smtClean="0">
                <a:solidFill>
                  <a:prstClr val="black"/>
                </a:solidFill>
              </a:rPr>
              <a:pPr/>
              <a:t>19/06/2019</a:t>
            </a:fld>
            <a:endParaRPr lang="es-ES">
              <a:solidFill>
                <a:prstClr val="black"/>
              </a:solidFill>
            </a:endParaRPr>
          </a:p>
        </p:txBody>
      </p:sp>
      <p:sp>
        <p:nvSpPr>
          <p:cNvPr id="3" name="2 Marcador de pie de página"/>
          <p:cNvSpPr>
            <a:spLocks noGrp="1"/>
          </p:cNvSpPr>
          <p:nvPr>
            <p:ph type="ftr" sz="quarter" idx="11"/>
          </p:nvPr>
        </p:nvSpPr>
        <p:spPr/>
        <p:txBody>
          <a:bodyPr/>
          <a:lstStyle/>
          <a:p>
            <a:endParaRPr lang="es-ES">
              <a:solidFill>
                <a:prstClr val="white"/>
              </a:solidFill>
            </a:endParaRPr>
          </a:p>
        </p:txBody>
      </p:sp>
      <p:sp>
        <p:nvSpPr>
          <p:cNvPr id="4" name="3 Marcador de número de diapositiva"/>
          <p:cNvSpPr>
            <a:spLocks noGrp="1"/>
          </p:cNvSpPr>
          <p:nvPr>
            <p:ph type="sldNum" sz="quarter" idx="12"/>
          </p:nvPr>
        </p:nvSpPr>
        <p:spPr/>
        <p:txBody>
          <a:bodyPr/>
          <a:lstStyle/>
          <a:p>
            <a:fld id="{7DC97550-4D81-4E17-98BF-5F9988786B51}" type="slidenum">
              <a:rPr lang="es-ES" smtClean="0">
                <a:solidFill>
                  <a:prstClr val="white"/>
                </a:solidFill>
              </a:rPr>
              <a:pPr/>
              <a:t>‹#›</a:t>
            </a:fld>
            <a:endParaRPr lang="es-ES">
              <a:solidFill>
                <a:prstClr val="white"/>
              </a:solidFill>
            </a:endParaRPr>
          </a:p>
        </p:txBody>
      </p:sp>
    </p:spTree>
    <p:extLst>
      <p:ext uri="{BB962C8B-B14F-4D97-AF65-F5344CB8AC3E}">
        <p14:creationId xmlns:p14="http://schemas.microsoft.com/office/powerpoint/2010/main" val="58674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o subtitle)">
    <p:spTree>
      <p:nvGrpSpPr>
        <p:cNvPr id="1" name=""/>
        <p:cNvGrpSpPr/>
        <p:nvPr/>
      </p:nvGrpSpPr>
      <p:grpSpPr>
        <a:xfrm>
          <a:off x="0" y="0"/>
          <a:ext cx="0" cy="0"/>
          <a:chOff x="0" y="0"/>
          <a:chExt cx="0" cy="0"/>
        </a:xfrm>
      </p:grpSpPr>
      <p:sp>
        <p:nvSpPr>
          <p:cNvPr id="10"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11"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Tree>
    <p:custDataLst>
      <p:tags r:id="rId1"/>
    </p:custDataLst>
    <p:extLst>
      <p:ext uri="{BB962C8B-B14F-4D97-AF65-F5344CB8AC3E}">
        <p14:creationId xmlns:p14="http://schemas.microsoft.com/office/powerpoint/2010/main" val="4193520828"/>
      </p:ext>
    </p:extLst>
  </p:cSld>
  <p:clrMapOvr>
    <a:masterClrMapping/>
  </p:clrMapOvr>
  <p:extLst mod="1">
    <p:ext uri="{DCECCB84-F9BA-43D5-87BE-67443E8EF086}">
      <p15:sldGuideLst xmlns:p15="http://schemas.microsoft.com/office/powerpoint/2012/main">
        <p15:guide id="4294967295" orient="horz" pos="78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1D3BCA7D-208E-4DAC-980D-6A2B4022E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774901"/>
            <a:ext cx="8937812" cy="415498"/>
          </a:xfrm>
        </p:spPr>
        <p:txBody>
          <a:bodyPr wrap="square" anchor="b" anchorCtr="0">
            <a:spAutoFit/>
          </a:bodyPr>
          <a:lstStyle>
            <a:lvl1pPr algn="l">
              <a:defRPr sz="3000" b="1">
                <a:solidFill>
                  <a:schemeClr val="accent3"/>
                </a:solidFill>
              </a:defRPr>
            </a:lvl1pPr>
          </a:lstStyle>
          <a:p>
            <a:r>
              <a:rPr lang="en-US"/>
              <a:t>Click to edit Master title style</a:t>
            </a:r>
          </a:p>
        </p:txBody>
      </p:sp>
      <p:sp>
        <p:nvSpPr>
          <p:cNvPr id="3" name="Subtitle 2"/>
          <p:cNvSpPr>
            <a:spLocks noGrp="1"/>
          </p:cNvSpPr>
          <p:nvPr>
            <p:ph type="subTitle" idx="1"/>
          </p:nvPr>
        </p:nvSpPr>
        <p:spPr>
          <a:xfrm>
            <a:off x="914400" y="3337024"/>
            <a:ext cx="8937812" cy="249299"/>
          </a:xfrm>
        </p:spPr>
        <p:txBody>
          <a:bodyPr wrap="square">
            <a:spAutoFit/>
          </a:bodyPr>
          <a:lstStyle>
            <a:lvl1pPr marL="0" indent="0" algn="l">
              <a:buNone/>
              <a:defRPr sz="1800">
                <a:solidFill>
                  <a:schemeClr val="accent3"/>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2754" y="6176981"/>
            <a:ext cx="3603090" cy="634482"/>
          </a:xfrm>
          <a:prstGeom prst="rect">
            <a:avLst/>
          </a:prstGeom>
        </p:spPr>
      </p:pic>
      <p:sp>
        <p:nvSpPr>
          <p:cNvPr id="11" name="Slide Number Placeholder 5"/>
          <p:cNvSpPr txBox="1">
            <a:spLocks/>
          </p:cNvSpPr>
          <p:nvPr userDrawn="1"/>
        </p:nvSpPr>
        <p:spPr>
          <a:xfrm>
            <a:off x="11875844" y="6650957"/>
            <a:ext cx="316156" cy="184666"/>
          </a:xfrm>
          <a:prstGeom prst="rect">
            <a:avLst/>
          </a:prstGeom>
        </p:spPr>
        <p:txBody>
          <a:bodyPr vert="horz" wrap="square" lIns="0" tIns="0" rIns="0" bIns="0" rtlCol="0" anchor="ctr">
            <a:spAutoFit/>
          </a:bodyPr>
          <a:lstStyle>
            <a:defPPr>
              <a:defRPr lang="en-US"/>
            </a:defPPr>
            <a:lvl1pPr marL="0" algn="l" defTabSz="914377" rtl="0" eaLnBrk="1" latinLnBrk="0" hangingPunct="1">
              <a:defRPr sz="12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fld id="{1FE55FE1-14D6-4E0C-911C-D83186A362DD}" type="slidenum">
              <a:rPr lang="en-US" smtClean="0">
                <a:solidFill>
                  <a:srgbClr val="1F497D"/>
                </a:solidFill>
                <a:sym typeface="Arial"/>
              </a:rPr>
              <a:pPr algn="r"/>
              <a:t>‹#›</a:t>
            </a:fld>
            <a:endParaRPr lang="en-US" dirty="0">
              <a:solidFill>
                <a:srgbClr val="1F497D"/>
              </a:solidFill>
              <a:sym typeface="Arial"/>
            </a:endParaRPr>
          </a:p>
        </p:txBody>
      </p:sp>
    </p:spTree>
    <p:custDataLst>
      <p:tags r:id="rId1"/>
    </p:custDataLst>
    <p:extLst>
      <p:ext uri="{BB962C8B-B14F-4D97-AF65-F5344CB8AC3E}">
        <p14:creationId xmlns:p14="http://schemas.microsoft.com/office/powerpoint/2010/main" val="8071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0"/>
            <a:ext cx="5384800" cy="425195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51959"/>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10"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12"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Tree>
    <p:custDataLst>
      <p:tags r:id="rId1"/>
    </p:custDataLst>
    <p:extLst>
      <p:ext uri="{BB962C8B-B14F-4D97-AF65-F5344CB8AC3E}">
        <p14:creationId xmlns:p14="http://schemas.microsoft.com/office/powerpoint/2010/main" val="2059676667"/>
      </p:ext>
    </p:extLst>
  </p:cSld>
  <p:clrMapOvr>
    <a:masterClrMapping/>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anchor="b" anchorCtr="0"/>
          <a:lstStyle/>
          <a:p>
            <a:r>
              <a:rPr lang="en-US"/>
              <a:t>Click to edit Master title style</a:t>
            </a:r>
          </a:p>
        </p:txBody>
      </p:sp>
      <p:sp>
        <p:nvSpPr>
          <p:cNvPr id="6"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7"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8"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4115504898"/>
      </p:ext>
    </p:extLst>
  </p:cSld>
  <p:clrMapOvr>
    <a:masterClrMapping/>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l">
              <a:defRPr sz="900">
                <a:solidFill>
                  <a:schemeClr val="bg1"/>
                </a:solidFill>
              </a:defRPr>
            </a:lvl1pPr>
          </a:lstStyle>
          <a:p>
            <a:endParaRPr lang="es-PE" dirty="0">
              <a:solidFill>
                <a:prstClr val="white"/>
              </a:solidFill>
            </a:endParaRPr>
          </a:p>
        </p:txBody>
      </p:sp>
      <p:sp>
        <p:nvSpPr>
          <p:cNvPr id="6" name="Slide Number Placeholder 5"/>
          <p:cNvSpPr>
            <a:spLocks noGrp="1"/>
          </p:cNvSpPr>
          <p:nvPr>
            <p:ph type="sldNum" sz="quarter" idx="12"/>
          </p:nvPr>
        </p:nvSpPr>
        <p:spPr>
          <a:xfrm>
            <a:off x="11875844" y="6650957"/>
            <a:ext cx="316156" cy="184666"/>
          </a:xfrm>
        </p:spPr>
        <p:txBody>
          <a:bodyPr/>
          <a:lstStyle/>
          <a:p>
            <a:fld id="{1FE55FE1-14D6-4E0C-911C-D83186A362DD}" type="slidenum">
              <a:rPr lang="en-US" smtClean="0">
                <a:solidFill>
                  <a:prstClr val="white"/>
                </a:solidFill>
              </a:rPr>
              <a:pPr/>
              <a:t>‹#›</a:t>
            </a:fld>
            <a:endParaRPr lang="en-US" dirty="0">
              <a:solidFill>
                <a:prstClr val="white"/>
              </a:solidFill>
            </a:endParaRPr>
          </a:p>
        </p:txBody>
      </p:sp>
      <p:sp>
        <p:nvSpPr>
          <p:cNvPr id="7" name="Content Placeholder 2"/>
          <p:cNvSpPr>
            <a:spLocks noGrp="1"/>
          </p:cNvSpPr>
          <p:nvPr>
            <p:ph idx="1" hasCustomPrompt="1"/>
          </p:nvPr>
        </p:nvSpPr>
        <p:spPr>
          <a:xfrm>
            <a:off x="609600" y="1600201"/>
            <a:ext cx="10972800" cy="4249056"/>
          </a:xfrm>
        </p:spPr>
        <p:txBody>
          <a:bodyPr/>
          <a:lstStyle>
            <a:lvl4pPr>
              <a:defRPr/>
            </a:lvl4pPr>
            <a:lvl5pPr marL="1828755"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2">
            <a:extLst>
              <a:ext uri="{FF2B5EF4-FFF2-40B4-BE49-F238E27FC236}">
                <a16:creationId xmlns="" xmlns:a16="http://schemas.microsoft.com/office/drawing/2014/main" id="{4CEFF8E4-D649-4D10-A7C6-5D66F78B5127}"/>
              </a:ext>
            </a:extLst>
          </p:cNvPr>
          <p:cNvSpPr>
            <a:spLocks noGrp="1"/>
          </p:cNvSpPr>
          <p:nvPr>
            <p:ph type="title"/>
          </p:nvPr>
        </p:nvSpPr>
        <p:spPr>
          <a:xfrm>
            <a:off x="609600" y="919154"/>
            <a:ext cx="10013576" cy="332399"/>
          </a:xfrm>
        </p:spPr>
        <p:txBody>
          <a:bodyPr vert="horz" wrap="square" lIns="0" tIns="0" rIns="0" bIns="0" rtlCol="0" anchor="t">
            <a:spAutoFit/>
          </a:bodyPr>
          <a:lstStyle>
            <a:lvl1pPr>
              <a:defRPr lang="en-US" dirty="0"/>
            </a:lvl1pPr>
          </a:lstStyle>
          <a:p>
            <a:pPr lvl="0"/>
            <a:r>
              <a:rPr lang="en-US"/>
              <a:t>Click to edit Master title style</a:t>
            </a:r>
          </a:p>
        </p:txBody>
      </p:sp>
    </p:spTree>
    <p:custDataLst>
      <p:tags r:id="rId1"/>
    </p:custDataLst>
    <p:extLst>
      <p:ext uri="{BB962C8B-B14F-4D97-AF65-F5344CB8AC3E}">
        <p14:creationId xmlns:p14="http://schemas.microsoft.com/office/powerpoint/2010/main" val="158868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127163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753776EB-4375-49D9-943C-8F4A90E39AEE}" type="datetimeFigureOut">
              <a:rPr lang="es-ES" smtClean="0">
                <a:solidFill>
                  <a:prstClr val="black"/>
                </a:solidFill>
                <a:cs typeface="Arial"/>
                <a:sym typeface="Arial"/>
              </a:rPr>
              <a:pPr/>
              <a:t>19/06/2019</a:t>
            </a:fld>
            <a:endParaRPr lang="es-ES">
              <a:solidFill>
                <a:prstClr val="black"/>
              </a:solidFill>
              <a:cs typeface="Arial"/>
              <a:sym typeface="Arial"/>
            </a:endParaRPr>
          </a:p>
        </p:txBody>
      </p:sp>
      <p:sp>
        <p:nvSpPr>
          <p:cNvPr id="5" name="4 Marcador de pie de página"/>
          <p:cNvSpPr>
            <a:spLocks noGrp="1"/>
          </p:cNvSpPr>
          <p:nvPr>
            <p:ph type="ftr" sz="quarter" idx="11"/>
          </p:nvPr>
        </p:nvSpPr>
        <p:spPr/>
        <p:txBody>
          <a:bodyPr/>
          <a:lstStyle/>
          <a:p>
            <a:endParaRPr lang="es-ES">
              <a:solidFill>
                <a:prstClr val="white"/>
              </a:solidFill>
            </a:endParaRPr>
          </a:p>
        </p:txBody>
      </p:sp>
      <p:sp>
        <p:nvSpPr>
          <p:cNvPr id="6" name="5 Marcador de número de diapositiva"/>
          <p:cNvSpPr>
            <a:spLocks noGrp="1"/>
          </p:cNvSpPr>
          <p:nvPr>
            <p:ph type="sldNum" sz="quarter" idx="12"/>
          </p:nvPr>
        </p:nvSpPr>
        <p:spPr/>
        <p:txBody>
          <a:bodyPr/>
          <a:lstStyle/>
          <a:p>
            <a:fld id="{32C1F933-28DE-436F-A10A-F7D24361DC42}" type="slidenum">
              <a:rPr lang="es-ES" smtClean="0">
                <a:solidFill>
                  <a:prstClr val="white"/>
                </a:solidFill>
              </a:rPr>
              <a:pPr/>
              <a:t>‹#›</a:t>
            </a:fld>
            <a:endParaRPr lang="es-ES">
              <a:solidFill>
                <a:prstClr val="white"/>
              </a:solidFill>
            </a:endParaRPr>
          </a:p>
        </p:txBody>
      </p:sp>
    </p:spTree>
    <p:extLst>
      <p:ext uri="{BB962C8B-B14F-4D97-AF65-F5344CB8AC3E}">
        <p14:creationId xmlns:p14="http://schemas.microsoft.com/office/powerpoint/2010/main" val="11680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1E9164B-FFD5-4CD6-978D-796E0820D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089485"/>
            <a:ext cx="8937812" cy="498598"/>
          </a:xfrm>
        </p:spPr>
        <p:txBody>
          <a:bodyPr wrap="square" anchor="b" anchorCtr="0">
            <a:spAutoFit/>
          </a:bodyPr>
          <a:lstStyle>
            <a:lvl1pPr algn="l">
              <a:defRPr sz="3600" b="1">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914400" y="2757565"/>
            <a:ext cx="8937812" cy="290849"/>
          </a:xfrm>
        </p:spPr>
        <p:txBody>
          <a:bodyPr wrap="square">
            <a:spAutoFit/>
          </a:bodyPr>
          <a:lstStyle>
            <a:lvl1pPr marL="0" indent="0" algn="l">
              <a:buNone/>
              <a:defRPr sz="2100">
                <a:solidFill>
                  <a:schemeClr val="accent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6" name="Picture 5">
            <a:extLst>
              <a:ext uri="{FF2B5EF4-FFF2-40B4-BE49-F238E27FC236}">
                <a16:creationId xmlns:a16="http://schemas.microsoft.com/office/drawing/2014/main" xmlns="" id="{6AF805EB-B612-4FC2-AA8F-B16F5FF6A5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7727" y="6387677"/>
            <a:ext cx="2103629" cy="274321"/>
          </a:xfrm>
          <a:prstGeom prst="rect">
            <a:avLst/>
          </a:prstGeom>
        </p:spPr>
      </p:pic>
      <p:sp>
        <p:nvSpPr>
          <p:cNvPr id="8" name="Slide Number Placeholder 5">
            <a:extLst>
              <a:ext uri="{FF2B5EF4-FFF2-40B4-BE49-F238E27FC236}">
                <a16:creationId xmlns:a16="http://schemas.microsoft.com/office/drawing/2014/main" xmlns="" id="{C711F424-8720-4578-BDAF-4DD24D835DEB}"/>
              </a:ext>
            </a:extLst>
          </p:cNvPr>
          <p:cNvSpPr>
            <a:spLocks noGrp="1"/>
          </p:cNvSpPr>
          <p:nvPr>
            <p:ph type="sldNum" sz="quarter" idx="4"/>
          </p:nvPr>
        </p:nvSpPr>
        <p:spPr>
          <a:xfrm>
            <a:off x="169215" y="6432505"/>
            <a:ext cx="1397000" cy="184667"/>
          </a:xfrm>
          <a:prstGeom prst="rect">
            <a:avLst/>
          </a:prstGeom>
        </p:spPr>
        <p:txBody>
          <a:bodyPr vert="horz" wrap="square" lIns="0" tIns="0" rIns="0" bIns="0" rtlCol="0" anchor="ctr">
            <a:spAutoFit/>
          </a:bodyPr>
          <a:lstStyle>
            <a:lvl1pPr algn="l">
              <a:defRPr sz="1200">
                <a:solidFill>
                  <a:schemeClr val="accent3"/>
                </a:solidFill>
              </a:defRPr>
            </a:lvl1pPr>
          </a:lstStyle>
          <a:p>
            <a:fld id="{1FE55FE1-14D6-4E0C-911C-D83186A362DD}" type="slidenum">
              <a:rPr lang="en-US" smtClean="0">
                <a:solidFill>
                  <a:srgbClr val="777877"/>
                </a:solidFill>
              </a:rPr>
              <a:pPr/>
              <a:t>‹#›</a:t>
            </a:fld>
            <a:endParaRPr lang="en-US" dirty="0">
              <a:solidFill>
                <a:srgbClr val="777877"/>
              </a:solidFill>
            </a:endParaRPr>
          </a:p>
        </p:txBody>
      </p:sp>
    </p:spTree>
    <p:custDataLst>
      <p:tags r:id="rId1"/>
    </p:custDataLst>
    <p:extLst>
      <p:ext uri="{BB962C8B-B14F-4D97-AF65-F5344CB8AC3E}">
        <p14:creationId xmlns:p14="http://schemas.microsoft.com/office/powerpoint/2010/main" val="245263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5.png"/><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ags" Target="../tags/tag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1.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18.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BB9FBC-49A2-4297-9176-E06DDE53211C}"/>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598025"/>
            <a:ext cx="10013576" cy="332399"/>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09600" y="1600201"/>
            <a:ext cx="10972800" cy="102643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875844" y="6650957"/>
            <a:ext cx="316156" cy="184666"/>
          </a:xfrm>
          <a:prstGeom prst="rect">
            <a:avLst/>
          </a:prstGeom>
        </p:spPr>
        <p:txBody>
          <a:bodyPr vert="horz" wrap="square" lIns="0" tIns="0" rIns="0" bIns="0" rtlCol="0" anchor="ctr">
            <a:spAutoFit/>
          </a:bodyPr>
          <a:lstStyle>
            <a:lvl1pPr algn="r">
              <a:defRPr sz="1200">
                <a:solidFill>
                  <a:schemeClr val="bg1"/>
                </a:solidFill>
              </a:defRPr>
            </a:lvl1pPr>
          </a:lstStyle>
          <a:p>
            <a:fld id="{1FE55FE1-14D6-4E0C-911C-D83186A362DD}" type="slidenum">
              <a:rPr lang="en-US" smtClean="0">
                <a:solidFill>
                  <a:prstClr val="white"/>
                </a:solidFill>
                <a:cs typeface="Arial"/>
                <a:sym typeface="Arial"/>
              </a:rPr>
              <a:pPr/>
              <a:t>‹#›</a:t>
            </a:fld>
            <a:endParaRPr lang="en-US" dirty="0">
              <a:solidFill>
                <a:prstClr val="white"/>
              </a:solidFill>
              <a:cs typeface="Arial"/>
              <a:sym typeface="Arial"/>
            </a:endParaRPr>
          </a:p>
        </p:txBody>
      </p:sp>
      <p:pic>
        <p:nvPicPr>
          <p:cNvPr id="10" name="Picture 9"/>
          <p:cNvPicPr>
            <a:picLocks noChangeAspect="1"/>
          </p:cNvPicPr>
          <p:nvPr userDrawn="1"/>
        </p:nvPicPr>
        <p:blipFill>
          <a:blip r:embed="rId12" cstate="print">
            <a:biLevel thresh="25000"/>
            <a:extLst>
              <a:ext uri="{28A0092B-C50C-407E-A947-70E740481C1C}">
                <a14:useLocalDpi xmlns:a14="http://schemas.microsoft.com/office/drawing/2010/main" val="0"/>
              </a:ext>
            </a:extLst>
          </a:blip>
          <a:stretch>
            <a:fillRect/>
          </a:stretch>
        </p:blipFill>
        <p:spPr>
          <a:xfrm>
            <a:off x="8272754" y="6178764"/>
            <a:ext cx="3603090" cy="634482"/>
          </a:xfrm>
          <a:prstGeom prst="rect">
            <a:avLst/>
          </a:prstGeom>
        </p:spPr>
      </p:pic>
      <p:sp>
        <p:nvSpPr>
          <p:cNvPr id="4"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ctr">
              <a:defRPr sz="900">
                <a:solidFill>
                  <a:schemeClr val="bg1"/>
                </a:solidFill>
              </a:defRPr>
            </a:lvl1pPr>
          </a:lstStyle>
          <a:p>
            <a:endParaRPr lang="es-PE" dirty="0">
              <a:solidFill>
                <a:prstClr val="white"/>
              </a:solidFill>
              <a:cs typeface="Arial"/>
              <a:sym typeface="Arial"/>
            </a:endParaRPr>
          </a:p>
        </p:txBody>
      </p:sp>
    </p:spTree>
    <p:custDataLst>
      <p:tags r:id="rId10"/>
    </p:custDataLst>
    <p:extLst>
      <p:ext uri="{BB962C8B-B14F-4D97-AF65-F5344CB8AC3E}">
        <p14:creationId xmlns:p14="http://schemas.microsoft.com/office/powerpoint/2010/main" val="393122598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hf hdr="0" ftr="0" dt="0"/>
  <p:txStyles>
    <p:titleStyle>
      <a:lvl1pPr algn="l" defTabSz="914377" rtl="0" eaLnBrk="1" latinLnBrk="0" hangingPunct="1">
        <a:lnSpc>
          <a:spcPct val="90000"/>
        </a:lnSpc>
        <a:spcBef>
          <a:spcPts val="360"/>
        </a:spcBef>
        <a:buNone/>
        <a:defRPr sz="2400" b="1" kern="1200">
          <a:solidFill>
            <a:schemeClr val="accent1"/>
          </a:solidFill>
          <a:latin typeface="+mj-lt"/>
          <a:ea typeface="+mj-ea"/>
          <a:cs typeface="+mj-cs"/>
        </a:defRPr>
      </a:lvl1pPr>
    </p:titleStyle>
    <p:bodyStyle>
      <a:lvl1pPr marL="0" indent="0" algn="l" defTabSz="914377" rtl="0" eaLnBrk="1" latinLnBrk="0" hangingPunct="1">
        <a:lnSpc>
          <a:spcPct val="90000"/>
        </a:lnSpc>
        <a:spcBef>
          <a:spcPts val="360"/>
        </a:spcBef>
        <a:buClr>
          <a:schemeClr val="tx2"/>
        </a:buClr>
        <a:buFont typeface="Wingdings" pitchFamily="2" charset="2"/>
        <a:buNone/>
        <a:defRPr sz="16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6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5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4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BB9FBC-49A2-4297-9176-E06DDE53211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598025"/>
            <a:ext cx="10013576" cy="332399"/>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09600" y="1600201"/>
            <a:ext cx="10972800" cy="102643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69215" y="6432505"/>
            <a:ext cx="1397000" cy="184667"/>
          </a:xfrm>
          <a:prstGeom prst="rect">
            <a:avLst/>
          </a:prstGeom>
        </p:spPr>
        <p:txBody>
          <a:bodyPr vert="horz" wrap="square" lIns="0" tIns="0" rIns="0" bIns="0" rtlCol="0" anchor="ctr">
            <a:spAutoFit/>
          </a:bodyPr>
          <a:lstStyle>
            <a:lvl1pPr algn="l">
              <a:defRPr sz="1200">
                <a:solidFill>
                  <a:schemeClr val="bg1"/>
                </a:solidFill>
              </a:defRPr>
            </a:lvl1pPr>
          </a:lstStyle>
          <a:p>
            <a:pPr defTabSz="914400"/>
            <a:fld id="{1FE55FE1-14D6-4E0C-911C-D83186A362DD}" type="slidenum">
              <a:rPr lang="en-US" smtClean="0">
                <a:solidFill>
                  <a:prstClr val="white"/>
                </a:solidFill>
                <a:cs typeface="Arial"/>
                <a:sym typeface="Arial"/>
              </a:rPr>
              <a:pPr defTabSz="914400"/>
              <a:t>‹#›</a:t>
            </a:fld>
            <a:endParaRPr lang="en-US" dirty="0">
              <a:solidFill>
                <a:prstClr val="white"/>
              </a:solidFill>
              <a:cs typeface="Arial"/>
              <a:sym typeface="Arial"/>
            </a:endParaRPr>
          </a:p>
        </p:txBody>
      </p:sp>
      <p:pic>
        <p:nvPicPr>
          <p:cNvPr id="8" name="Picture 7">
            <a:extLst>
              <a:ext uri="{FF2B5EF4-FFF2-40B4-BE49-F238E27FC236}">
                <a16:creationId xmlns:a16="http://schemas.microsoft.com/office/drawing/2014/main" xmlns="" id="{608253C1-43DE-436D-9A88-86C429F070B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71884" y="6387677"/>
            <a:ext cx="2115316" cy="274321"/>
          </a:xfrm>
          <a:prstGeom prst="rect">
            <a:avLst/>
          </a:prstGeom>
        </p:spPr>
      </p:pic>
    </p:spTree>
    <p:custDataLst>
      <p:tags r:id="rId9"/>
    </p:custDataLst>
    <p:extLst>
      <p:ext uri="{BB962C8B-B14F-4D97-AF65-F5344CB8AC3E}">
        <p14:creationId xmlns:p14="http://schemas.microsoft.com/office/powerpoint/2010/main" val="28153882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dt="0"/>
  <p:txStyles>
    <p:titleStyle>
      <a:lvl1pPr algn="l" defTabSz="914377" rtl="0" eaLnBrk="1" latinLnBrk="0" hangingPunct="1">
        <a:lnSpc>
          <a:spcPct val="90000"/>
        </a:lnSpc>
        <a:spcBef>
          <a:spcPts val="360"/>
        </a:spcBef>
        <a:buNone/>
        <a:defRPr sz="2400" b="1" kern="1200">
          <a:solidFill>
            <a:schemeClr val="accent1"/>
          </a:solidFill>
          <a:latin typeface="+mj-lt"/>
          <a:ea typeface="+mj-ea"/>
          <a:cs typeface="+mj-cs"/>
        </a:defRPr>
      </a:lvl1pPr>
    </p:titleStyle>
    <p:bodyStyle>
      <a:lvl1pPr marL="0" indent="0" algn="l" defTabSz="914377" rtl="0" eaLnBrk="1" latinLnBrk="0" hangingPunct="1">
        <a:lnSpc>
          <a:spcPct val="90000"/>
        </a:lnSpc>
        <a:spcBef>
          <a:spcPts val="360"/>
        </a:spcBef>
        <a:buClr>
          <a:schemeClr val="tx2"/>
        </a:buClr>
        <a:buFont typeface="Wingdings" pitchFamily="2" charset="2"/>
        <a:buNone/>
        <a:defRPr sz="16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6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5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4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2448">
          <p15:clr>
            <a:srgbClr val="F26B43"/>
          </p15:clr>
        </p15:guide>
        <p15:guide id="4294967295" pos="3840">
          <p15:clr>
            <a:srgbClr val="F26B43"/>
          </p15:clr>
        </p15:guide>
        <p15:guide id="4294967295" orient="horz" pos="20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5BB9FBC-49A2-4297-9176-E06DDE53211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598025"/>
            <a:ext cx="10013576" cy="332399"/>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09600" y="1600201"/>
            <a:ext cx="10972800" cy="1026435"/>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11875844" y="6650957"/>
            <a:ext cx="316156" cy="184666"/>
          </a:xfrm>
          <a:prstGeom prst="rect">
            <a:avLst/>
          </a:prstGeom>
        </p:spPr>
        <p:txBody>
          <a:bodyPr vert="horz" wrap="square" lIns="0" tIns="0" rIns="0" bIns="0" rtlCol="0" anchor="ctr">
            <a:spAutoFit/>
          </a:bodyPr>
          <a:lstStyle>
            <a:lvl1pPr algn="r">
              <a:defRPr sz="1200">
                <a:solidFill>
                  <a:schemeClr val="bg1"/>
                </a:solidFill>
              </a:defRPr>
            </a:lvl1pPr>
          </a:lstStyle>
          <a:p>
            <a:fld id="{1FE55FE1-14D6-4E0C-911C-D83186A362DD}" type="slidenum">
              <a:rPr lang="en-US" smtClean="0">
                <a:solidFill>
                  <a:prstClr val="white"/>
                </a:solidFill>
              </a:rPr>
              <a:pPr/>
              <a:t>‹#›</a:t>
            </a:fld>
            <a:endParaRPr lang="en-US" dirty="0">
              <a:solidFill>
                <a:prstClr val="white"/>
              </a:solidFill>
            </a:endParaRPr>
          </a:p>
        </p:txBody>
      </p:sp>
      <p:pic>
        <p:nvPicPr>
          <p:cNvPr id="10" name="Picture 9"/>
          <p:cNvPicPr>
            <a:picLocks noChangeAspect="1"/>
          </p:cNvPicPr>
          <p:nvPr userDrawn="1"/>
        </p:nvPicPr>
        <p:blipFill>
          <a:blip r:embed="rId13" cstate="print">
            <a:biLevel thresh="25000"/>
            <a:extLst>
              <a:ext uri="{28A0092B-C50C-407E-A947-70E740481C1C}">
                <a14:useLocalDpi xmlns:a14="http://schemas.microsoft.com/office/drawing/2010/main" val="0"/>
              </a:ext>
            </a:extLst>
          </a:blip>
          <a:stretch>
            <a:fillRect/>
          </a:stretch>
        </p:blipFill>
        <p:spPr>
          <a:xfrm>
            <a:off x="8272754" y="6178764"/>
            <a:ext cx="3603090" cy="634482"/>
          </a:xfrm>
          <a:prstGeom prst="rect">
            <a:avLst/>
          </a:prstGeom>
        </p:spPr>
      </p:pic>
      <p:sp>
        <p:nvSpPr>
          <p:cNvPr id="4" name="Footer Placeholder 3"/>
          <p:cNvSpPr>
            <a:spLocks noGrp="1"/>
          </p:cNvSpPr>
          <p:nvPr>
            <p:ph type="ftr" sz="quarter" idx="3"/>
          </p:nvPr>
        </p:nvSpPr>
        <p:spPr>
          <a:xfrm>
            <a:off x="609600" y="6356350"/>
            <a:ext cx="7543800" cy="365125"/>
          </a:xfrm>
          <a:prstGeom prst="rect">
            <a:avLst/>
          </a:prstGeom>
        </p:spPr>
        <p:txBody>
          <a:bodyPr vert="horz" lIns="91440" tIns="45720" rIns="91440" bIns="45720" rtlCol="0" anchor="ctr"/>
          <a:lstStyle>
            <a:lvl1pPr algn="ctr">
              <a:defRPr sz="900">
                <a:solidFill>
                  <a:schemeClr val="bg1"/>
                </a:solidFill>
              </a:defRPr>
            </a:lvl1pPr>
          </a:lstStyle>
          <a:p>
            <a:endParaRPr lang="es-PE" dirty="0">
              <a:solidFill>
                <a:prstClr val="white"/>
              </a:solidFill>
            </a:endParaRPr>
          </a:p>
        </p:txBody>
      </p:sp>
    </p:spTree>
    <p:custDataLst>
      <p:tags r:id="rId11"/>
    </p:custDataLst>
    <p:extLst>
      <p:ext uri="{BB962C8B-B14F-4D97-AF65-F5344CB8AC3E}">
        <p14:creationId xmlns:p14="http://schemas.microsoft.com/office/powerpoint/2010/main" val="3528413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hf hdr="0" ftr="0" dt="0"/>
  <p:txStyles>
    <p:titleStyle>
      <a:lvl1pPr algn="l" defTabSz="914377" rtl="0" eaLnBrk="1" latinLnBrk="0" hangingPunct="1">
        <a:lnSpc>
          <a:spcPct val="90000"/>
        </a:lnSpc>
        <a:spcBef>
          <a:spcPts val="360"/>
        </a:spcBef>
        <a:buNone/>
        <a:defRPr sz="2400" b="1" kern="1200">
          <a:solidFill>
            <a:schemeClr val="accent1"/>
          </a:solidFill>
          <a:latin typeface="+mj-lt"/>
          <a:ea typeface="+mj-ea"/>
          <a:cs typeface="+mj-cs"/>
        </a:defRPr>
      </a:lvl1pPr>
    </p:titleStyle>
    <p:bodyStyle>
      <a:lvl1pPr marL="0" indent="0" algn="l" defTabSz="914377" rtl="0" eaLnBrk="1" latinLnBrk="0" hangingPunct="1">
        <a:lnSpc>
          <a:spcPct val="90000"/>
        </a:lnSpc>
        <a:spcBef>
          <a:spcPts val="360"/>
        </a:spcBef>
        <a:buClr>
          <a:schemeClr val="tx2"/>
        </a:buClr>
        <a:buFont typeface="Wingdings" pitchFamily="2" charset="2"/>
        <a:buNone/>
        <a:defRPr sz="1600" kern="1200">
          <a:solidFill>
            <a:schemeClr val="tx1"/>
          </a:solidFill>
          <a:latin typeface="+mn-lt"/>
          <a:ea typeface="+mn-ea"/>
          <a:cs typeface="+mn-cs"/>
        </a:defRPr>
      </a:lvl1pPr>
      <a:lvl2pPr marL="115888" indent="-112713" algn="l" defTabSz="914377" rtl="0" eaLnBrk="1" latinLnBrk="0" hangingPunct="1">
        <a:lnSpc>
          <a:spcPct val="90000"/>
        </a:lnSpc>
        <a:spcBef>
          <a:spcPts val="360"/>
        </a:spcBef>
        <a:buClr>
          <a:schemeClr val="accent2"/>
        </a:buClr>
        <a:buFont typeface="Arial" panose="020B0604020202020204" pitchFamily="34" charset="0"/>
        <a:buChar char="•"/>
        <a:defRPr sz="1600" kern="1200">
          <a:solidFill>
            <a:schemeClr val="accent3"/>
          </a:solidFill>
          <a:latin typeface="+mn-lt"/>
          <a:ea typeface="+mn-ea"/>
          <a:cs typeface="+mn-cs"/>
        </a:defRPr>
      </a:lvl2pPr>
      <a:lvl3pPr marL="233363" indent="-119063" algn="l" defTabSz="914377" rtl="0" eaLnBrk="1" latinLnBrk="0" hangingPunct="1">
        <a:lnSpc>
          <a:spcPct val="90000"/>
        </a:lnSpc>
        <a:spcBef>
          <a:spcPts val="360"/>
        </a:spcBef>
        <a:buClr>
          <a:schemeClr val="accent1"/>
        </a:buClr>
        <a:buFont typeface="Arial" panose="020B0604020202020204" pitchFamily="34" charset="0"/>
        <a:buChar char="–"/>
        <a:defRPr sz="1500" kern="1200">
          <a:solidFill>
            <a:schemeClr val="accent3"/>
          </a:solidFill>
          <a:latin typeface="+mn-lt"/>
          <a:ea typeface="+mn-ea"/>
          <a:cs typeface="+mn-cs"/>
        </a:defRPr>
      </a:lvl3pPr>
      <a:lvl4pPr marL="341313" indent="-107950" algn="l" defTabSz="914377" rtl="0" eaLnBrk="1" latinLnBrk="0" hangingPunct="1">
        <a:lnSpc>
          <a:spcPct val="90000"/>
        </a:lnSpc>
        <a:spcBef>
          <a:spcPts val="360"/>
        </a:spcBef>
        <a:buClr>
          <a:schemeClr val="accent3"/>
        </a:buClr>
        <a:buFont typeface="Arial" panose="020B0604020202020204" pitchFamily="34" charset="0"/>
        <a:buChar char="­"/>
        <a:tabLst/>
        <a:defRPr sz="1400" kern="1200">
          <a:solidFill>
            <a:schemeClr val="accent3"/>
          </a:solidFill>
          <a:latin typeface="+mn-lt"/>
          <a:ea typeface="+mn-ea"/>
          <a:cs typeface="+mn-cs"/>
        </a:defRPr>
      </a:lvl4pPr>
      <a:lvl5pPr marL="2057349" indent="-228594" algn="l" defTabSz="914377" rtl="0" eaLnBrk="1" latinLnBrk="0" hangingPunct="1">
        <a:lnSpc>
          <a:spcPct val="90000"/>
        </a:lnSpc>
        <a:spcBef>
          <a:spcPts val="360"/>
        </a:spcBef>
        <a:buClr>
          <a:schemeClr val="tx2"/>
        </a:buClr>
        <a:buFont typeface="Arial" pitchFamily="34" charset="0"/>
        <a:buChar char="»"/>
        <a:defRPr sz="1600" kern="1200">
          <a:solidFill>
            <a:schemeClr val="accent3"/>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27.xml"/><Relationship Id="rId5" Type="http://schemas.openxmlformats.org/officeDocument/2006/relationships/image" Target="../media/image17.jpe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8.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9.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0887"/>
            <a:ext cx="8937812" cy="997196"/>
          </a:xfrm>
        </p:spPr>
        <p:txBody>
          <a:bodyPr/>
          <a:lstStyle/>
          <a:p>
            <a:r>
              <a:rPr lang="es-PE" dirty="0" smtClean="0"/>
              <a:t>Manejo </a:t>
            </a:r>
            <a:r>
              <a:rPr lang="es-PE" dirty="0"/>
              <a:t>de </a:t>
            </a:r>
            <a:r>
              <a:rPr lang="es-PE" dirty="0"/>
              <a:t>E</a:t>
            </a:r>
            <a:r>
              <a:rPr lang="es-PE" dirty="0" smtClean="0"/>
              <a:t>ventos </a:t>
            </a:r>
            <a:r>
              <a:rPr lang="es-PE" dirty="0"/>
              <a:t>A</a:t>
            </a:r>
            <a:r>
              <a:rPr lang="es-PE" dirty="0" smtClean="0"/>
              <a:t>dversos  Gastrointestinales </a:t>
            </a:r>
            <a:r>
              <a:rPr lang="es-PE" dirty="0" smtClean="0"/>
              <a:t>I</a:t>
            </a:r>
            <a:r>
              <a:rPr lang="es-PE" dirty="0" smtClean="0"/>
              <a:t>nmuno-Mediados</a:t>
            </a:r>
            <a:endParaRPr lang="es-PE" dirty="0"/>
          </a:p>
        </p:txBody>
      </p:sp>
      <p:sp>
        <p:nvSpPr>
          <p:cNvPr id="4" name="Subtitle 2"/>
          <p:cNvSpPr txBox="1">
            <a:spLocks/>
          </p:cNvSpPr>
          <p:nvPr/>
        </p:nvSpPr>
        <p:spPr>
          <a:xfrm>
            <a:off x="914400" y="3595765"/>
            <a:ext cx="8937812" cy="923843"/>
          </a:xfrm>
          <a:prstGeom prst="rect">
            <a:avLst/>
          </a:prstGeom>
        </p:spPr>
        <p:txBody>
          <a:bodyPr vert="horz" wrap="square" lIns="0" tIns="0" rIns="0" bIns="0" rtlCol="0">
            <a:spAutoFit/>
          </a:bodyPr>
          <a:lstStyle>
            <a:lvl1pPr marL="0" indent="0" algn="l" defTabSz="914377" rtl="0" eaLnBrk="1" latinLnBrk="0" hangingPunct="1">
              <a:lnSpc>
                <a:spcPct val="90000"/>
              </a:lnSpc>
              <a:spcBef>
                <a:spcPts val="360"/>
              </a:spcBef>
              <a:buClr>
                <a:schemeClr val="tx2"/>
              </a:buClr>
              <a:buFont typeface="Wingdings" pitchFamily="2" charset="2"/>
              <a:buNone/>
              <a:defRPr sz="2100" kern="1200">
                <a:solidFill>
                  <a:schemeClr val="accent1"/>
                </a:solidFill>
                <a:latin typeface="+mn-lt"/>
                <a:ea typeface="+mn-ea"/>
                <a:cs typeface="+mn-cs"/>
              </a:defRPr>
            </a:lvl1pPr>
            <a:lvl2pPr marL="457189" indent="0" algn="ctr" defTabSz="914377" rtl="0" eaLnBrk="1" latinLnBrk="0" hangingPunct="1">
              <a:lnSpc>
                <a:spcPct val="90000"/>
              </a:lnSpc>
              <a:spcBef>
                <a:spcPts val="36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2pPr>
            <a:lvl3pPr marL="914377" indent="0" algn="ctr" defTabSz="914377" rtl="0" eaLnBrk="1" latinLnBrk="0" hangingPunct="1">
              <a:lnSpc>
                <a:spcPct val="90000"/>
              </a:lnSpc>
              <a:spcBef>
                <a:spcPts val="360"/>
              </a:spcBef>
              <a:buClr>
                <a:schemeClr val="accent1"/>
              </a:buClr>
              <a:buFont typeface="Arial" panose="020B0604020202020204" pitchFamily="34" charset="0"/>
              <a:buNone/>
              <a:defRPr sz="1500" kern="1200">
                <a:solidFill>
                  <a:schemeClr val="tx1">
                    <a:tint val="75000"/>
                  </a:schemeClr>
                </a:solidFill>
                <a:latin typeface="+mn-lt"/>
                <a:ea typeface="+mn-ea"/>
                <a:cs typeface="+mn-cs"/>
              </a:defRPr>
            </a:lvl3pPr>
            <a:lvl4pPr marL="1371566" indent="0" algn="ctr" defTabSz="914377" rtl="0" eaLnBrk="1" latinLnBrk="0" hangingPunct="1">
              <a:lnSpc>
                <a:spcPct val="90000"/>
              </a:lnSpc>
              <a:spcBef>
                <a:spcPts val="360"/>
              </a:spcBef>
              <a:buClr>
                <a:schemeClr val="accent3"/>
              </a:buClr>
              <a:buFont typeface="Arial" panose="020B0604020202020204" pitchFamily="34" charset="0"/>
              <a:buNone/>
              <a:tabLst/>
              <a:defRPr sz="1400" kern="1200">
                <a:solidFill>
                  <a:schemeClr val="tx1">
                    <a:tint val="75000"/>
                  </a:schemeClr>
                </a:solidFill>
                <a:latin typeface="+mn-lt"/>
                <a:ea typeface="+mn-ea"/>
                <a:cs typeface="+mn-cs"/>
              </a:defRPr>
            </a:lvl4pPr>
            <a:lvl5pPr marL="1828754" indent="0" algn="ctr" defTabSz="914377" rtl="0" eaLnBrk="1" latinLnBrk="0" hangingPunct="1">
              <a:lnSpc>
                <a:spcPct val="90000"/>
              </a:lnSpc>
              <a:spcBef>
                <a:spcPts val="360"/>
              </a:spcBef>
              <a:buClr>
                <a:schemeClr val="tx2"/>
              </a:buClr>
              <a:buFont typeface="Arial" pitchFamily="34" charset="0"/>
              <a:buNone/>
              <a:defRPr sz="1600" kern="1200">
                <a:solidFill>
                  <a:schemeClr val="tx1">
                    <a:tint val="75000"/>
                  </a:schemeClr>
                </a:solidFill>
                <a:latin typeface="+mn-lt"/>
                <a:ea typeface="+mn-ea"/>
                <a:cs typeface="+mn-cs"/>
              </a:defRPr>
            </a:lvl5pPr>
            <a:lvl6pPr marL="2285943"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1"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377"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Clr>
                <a:srgbClr val="1F497D"/>
              </a:buClr>
            </a:pPr>
            <a:r>
              <a:rPr lang="es-PE" dirty="0">
                <a:solidFill>
                  <a:srgbClr val="647FBE"/>
                </a:solidFill>
                <a:sym typeface="Arial"/>
              </a:rPr>
              <a:t>Dra. </a:t>
            </a:r>
            <a:r>
              <a:rPr lang="es-PE" dirty="0" smtClean="0">
                <a:solidFill>
                  <a:srgbClr val="647FBE"/>
                </a:solidFill>
                <a:sym typeface="Arial"/>
              </a:rPr>
              <a:t>Silvina </a:t>
            </a:r>
            <a:r>
              <a:rPr lang="es-PE" dirty="0" err="1" smtClean="0">
                <a:solidFill>
                  <a:srgbClr val="647FBE"/>
                </a:solidFill>
                <a:sym typeface="Arial"/>
              </a:rPr>
              <a:t>Goncalves</a:t>
            </a:r>
            <a:endParaRPr lang="es-PE" dirty="0">
              <a:solidFill>
                <a:srgbClr val="647FBE"/>
              </a:solidFill>
              <a:sym typeface="Arial"/>
            </a:endParaRPr>
          </a:p>
          <a:p>
            <a:pPr>
              <a:buClr>
                <a:srgbClr val="1F497D"/>
              </a:buClr>
            </a:pPr>
            <a:r>
              <a:rPr lang="es-PE" dirty="0">
                <a:solidFill>
                  <a:srgbClr val="647FBE"/>
                </a:solidFill>
                <a:sym typeface="Arial"/>
              </a:rPr>
              <a:t>Jefa del Servicio de </a:t>
            </a:r>
            <a:r>
              <a:rPr lang="es-PE" dirty="0" smtClean="0">
                <a:solidFill>
                  <a:srgbClr val="647FBE"/>
                </a:solidFill>
                <a:sym typeface="Arial"/>
              </a:rPr>
              <a:t>Emergencia del </a:t>
            </a:r>
            <a:r>
              <a:rPr lang="en-US" dirty="0" smtClean="0">
                <a:solidFill>
                  <a:srgbClr val="647FBE"/>
                </a:solidFill>
                <a:sym typeface="Arial"/>
              </a:rPr>
              <a:t>Hospital </a:t>
            </a:r>
            <a:r>
              <a:rPr lang="en-US" dirty="0">
                <a:solidFill>
                  <a:srgbClr val="647FBE"/>
                </a:solidFill>
                <a:sym typeface="Arial"/>
              </a:rPr>
              <a:t>de </a:t>
            </a:r>
            <a:r>
              <a:rPr lang="en-US" dirty="0" err="1">
                <a:solidFill>
                  <a:srgbClr val="647FBE"/>
                </a:solidFill>
                <a:sym typeface="Arial"/>
              </a:rPr>
              <a:t>Gastroenterología</a:t>
            </a:r>
            <a:r>
              <a:rPr lang="en-US" dirty="0">
                <a:solidFill>
                  <a:srgbClr val="647FBE"/>
                </a:solidFill>
                <a:sym typeface="Arial"/>
              </a:rPr>
              <a:t> “Carlos </a:t>
            </a:r>
            <a:r>
              <a:rPr lang="en-US" dirty="0" err="1">
                <a:solidFill>
                  <a:srgbClr val="647FBE"/>
                </a:solidFill>
                <a:sym typeface="Arial"/>
              </a:rPr>
              <a:t>Bonorino</a:t>
            </a:r>
            <a:r>
              <a:rPr lang="en-US" dirty="0">
                <a:solidFill>
                  <a:srgbClr val="647FBE"/>
                </a:solidFill>
                <a:sym typeface="Arial"/>
              </a:rPr>
              <a:t> Udaondo</a:t>
            </a:r>
            <a:r>
              <a:rPr lang="en-US" dirty="0" smtClean="0">
                <a:solidFill>
                  <a:srgbClr val="647FBE"/>
                </a:solidFill>
                <a:sym typeface="Arial"/>
              </a:rPr>
              <a:t>”</a:t>
            </a:r>
            <a:endParaRPr lang="en-US" dirty="0">
              <a:solidFill>
                <a:srgbClr val="647FBE"/>
              </a:solidFill>
              <a:sym typeface="Arial"/>
            </a:endParaRPr>
          </a:p>
        </p:txBody>
      </p:sp>
    </p:spTree>
    <p:extLst>
      <p:ext uri="{BB962C8B-B14F-4D97-AF65-F5344CB8AC3E}">
        <p14:creationId xmlns:p14="http://schemas.microsoft.com/office/powerpoint/2010/main" val="272249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33"/>
          <p:cNvSpPr txBox="1">
            <a:spLocks noGrp="1"/>
          </p:cNvSpPr>
          <p:nvPr>
            <p:ph idx="1"/>
          </p:nvPr>
        </p:nvSpPr>
        <p:spPr>
          <a:xfrm>
            <a:off x="609374" y="939134"/>
            <a:ext cx="10972800" cy="4249056"/>
          </a:xfrm>
          <a:prstGeom prst="rect">
            <a:avLst/>
          </a:prstGeom>
          <a:noFill/>
          <a:ln>
            <a:noFill/>
          </a:ln>
        </p:spPr>
        <p:txBody>
          <a:bodyPr spcFirstLastPara="1" wrap="square" lIns="91425" tIns="45700" rIns="91425" bIns="45700" anchor="t" anchorCtr="0">
            <a:noAutofit/>
          </a:bodyPr>
          <a:lstStyle/>
          <a:p>
            <a:pPr marL="0" indent="0">
              <a:lnSpc>
                <a:spcPct val="80000"/>
              </a:lnSpc>
              <a:spcBef>
                <a:spcPts val="0"/>
              </a:spcBef>
              <a:buSzPts val="1387"/>
              <a:buNone/>
            </a:pPr>
            <a:r>
              <a:rPr lang="en-US" sz="1387" dirty="0"/>
              <a:t>Clinically significant adverse reactions of nivolumab as a single agent were evaluated in </a:t>
            </a:r>
            <a:br>
              <a:rPr lang="en-US" sz="1387" dirty="0"/>
            </a:br>
            <a:r>
              <a:rPr lang="en-US" sz="1387" dirty="0"/>
              <a:t>1994 patients enrolled in CheckMate 017, 025, 037, 039, 057, 066, 067, and 205, or a single‑arm trial in NSCLC (n = 117)</a:t>
            </a:r>
            <a:endParaRPr dirty="0"/>
          </a:p>
        </p:txBody>
      </p:sp>
      <p:sp>
        <p:nvSpPr>
          <p:cNvPr id="208" name="Google Shape;208;p33"/>
          <p:cNvSpPr txBox="1">
            <a:spLocks noGrp="1"/>
          </p:cNvSpPr>
          <p:nvPr>
            <p:ph type="title"/>
          </p:nvPr>
        </p:nvSpPr>
        <p:spPr>
          <a:xfrm>
            <a:off x="609600" y="38698"/>
            <a:ext cx="10013576" cy="73388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000"/>
              <a:buFont typeface="Calibri"/>
              <a:buNone/>
            </a:pPr>
            <a:r>
              <a:rPr lang="en-US" sz="3200" dirty="0">
                <a:solidFill>
                  <a:schemeClr val="accent1"/>
                </a:solidFill>
                <a:ea typeface="Calibri"/>
                <a:cs typeface="Calibri"/>
                <a:sym typeface="Calibri"/>
              </a:rPr>
              <a:t>Summary of IMARs With Nivolumab Monotherapy: Frequency and Time to Onset (Pooled Analysis)</a:t>
            </a:r>
            <a:endParaRPr sz="3200" dirty="0"/>
          </a:p>
        </p:txBody>
      </p:sp>
      <p:graphicFrame>
        <p:nvGraphicFramePr>
          <p:cNvPr id="210" name="Google Shape;210;p33"/>
          <p:cNvGraphicFramePr/>
          <p:nvPr>
            <p:extLst>
              <p:ext uri="{D42A27DB-BD31-4B8C-83A1-F6EECF244321}">
                <p14:modId xmlns:p14="http://schemas.microsoft.com/office/powerpoint/2010/main" val="3699347530"/>
              </p:ext>
            </p:extLst>
          </p:nvPr>
        </p:nvGraphicFramePr>
        <p:xfrm>
          <a:off x="2073496" y="1550433"/>
          <a:ext cx="8129550" cy="4599602"/>
        </p:xfrm>
        <a:graphic>
          <a:graphicData uri="http://schemas.openxmlformats.org/drawingml/2006/table">
            <a:tbl>
              <a:tblPr>
                <a:noFill/>
              </a:tblPr>
              <a:tblGrid>
                <a:gridCol w="2709850"/>
                <a:gridCol w="2709850"/>
                <a:gridCol w="2709850"/>
              </a:tblGrid>
              <a:tr h="225494">
                <a:tc gridSpan="3">
                  <a:txBody>
                    <a:bodyPr/>
                    <a:lstStyle/>
                    <a:p>
                      <a:pPr marL="0" marR="0" lvl="0" indent="0" algn="ctr" rtl="0">
                        <a:lnSpc>
                          <a:spcPct val="90000"/>
                        </a:lnSpc>
                        <a:spcBef>
                          <a:spcPts val="0"/>
                        </a:spcBef>
                        <a:spcAft>
                          <a:spcPts val="0"/>
                        </a:spcAft>
                        <a:buNone/>
                      </a:pPr>
                      <a:r>
                        <a:rPr lang="en-US" sz="1400" b="1" u="none" strike="noStrike" cap="none" dirty="0">
                          <a:solidFill>
                            <a:schemeClr val="accent1"/>
                          </a:solidFill>
                        </a:rPr>
                        <a:t>Nivolumab (N = 1994)</a:t>
                      </a:r>
                      <a:endParaRPr sz="1400" b="1" u="none" strike="noStrike" cap="none" dirty="0">
                        <a:solidFill>
                          <a:schemeClr val="accent1"/>
                        </a:solidFill>
                        <a:latin typeface="Arial"/>
                        <a:ea typeface="Arial"/>
                        <a:cs typeface="Arial"/>
                        <a:sym typeface="Arial"/>
                      </a:endParaRPr>
                    </a:p>
                  </a:txBody>
                  <a:tcPr marL="45725" marR="45725" marT="45725" marB="45725" anchor="ctr">
                    <a:lnT w="1905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hMerge="1">
                  <a:txBody>
                    <a:bodyPr/>
                    <a:lstStyle/>
                    <a:p>
                      <a:endParaRPr lang="es-AR"/>
                    </a:p>
                  </a:txBody>
                  <a:tcPr/>
                </a:tc>
                <a:tc hMerge="1">
                  <a:txBody>
                    <a:bodyPr/>
                    <a:lstStyle/>
                    <a:p>
                      <a:endParaRPr lang="es-AR"/>
                    </a:p>
                  </a:txBody>
                  <a:tcPr/>
                </a:tc>
              </a:tr>
              <a:tr h="334600">
                <a:tc>
                  <a:txBody>
                    <a:bodyPr/>
                    <a:lstStyle/>
                    <a:p>
                      <a:pPr marL="0" marR="0" lvl="0" indent="0" algn="l" rtl="0">
                        <a:lnSpc>
                          <a:spcPct val="90000"/>
                        </a:lnSpc>
                        <a:spcBef>
                          <a:spcPts val="0"/>
                        </a:spcBef>
                        <a:spcAft>
                          <a:spcPts val="0"/>
                        </a:spcAft>
                        <a:buNone/>
                      </a:pPr>
                      <a:endParaRPr sz="1200" b="1" u="none" strike="noStrike" cap="none">
                        <a:solidFill>
                          <a:schemeClr val="lt2"/>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b="1" u="none" strike="noStrike" cap="none">
                          <a:solidFill>
                            <a:schemeClr val="accent1"/>
                          </a:solidFill>
                        </a:rPr>
                        <a:t>All grades,</a:t>
                      </a:r>
                      <a:br>
                        <a:rPr lang="en-US" sz="1200" b="1" u="none" strike="noStrike" cap="none">
                          <a:solidFill>
                            <a:schemeClr val="accent1"/>
                          </a:solidFill>
                        </a:rPr>
                      </a:br>
                      <a:r>
                        <a:rPr lang="en-US" sz="1200" b="1" u="none" strike="noStrike" cap="none">
                          <a:solidFill>
                            <a:schemeClr val="accent1"/>
                          </a:solidFill>
                        </a:rPr>
                        <a:t>n (%)</a:t>
                      </a:r>
                      <a:endParaRPr sz="1200" b="1" u="none" strike="noStrike" cap="none">
                        <a:solidFill>
                          <a:schemeClr val="accent1"/>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b="1" u="none" strike="noStrike" cap="none">
                          <a:solidFill>
                            <a:schemeClr val="accent1"/>
                          </a:solidFill>
                        </a:rPr>
                        <a:t>Median time to onset,</a:t>
                      </a:r>
                      <a:br>
                        <a:rPr lang="en-US" sz="1200" b="1" u="none" strike="noStrike" cap="none">
                          <a:solidFill>
                            <a:schemeClr val="accent1"/>
                          </a:solidFill>
                        </a:rPr>
                      </a:br>
                      <a:r>
                        <a:rPr lang="en-US" sz="1200" b="1" u="none" strike="noStrike" cap="none">
                          <a:solidFill>
                            <a:schemeClr val="accent1"/>
                          </a:solidFill>
                        </a:rPr>
                        <a:t>months (range)</a:t>
                      </a:r>
                      <a:endParaRPr sz="1200" b="1" u="none" strike="noStrike" cap="none">
                        <a:solidFill>
                          <a:schemeClr val="accent1"/>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r>
              <a:tr h="225494">
                <a:tc>
                  <a:txBody>
                    <a:bodyPr/>
                    <a:lstStyle/>
                    <a:p>
                      <a:pPr marL="0" marR="0" lvl="0" indent="0" algn="l" rtl="0">
                        <a:lnSpc>
                          <a:spcPct val="90000"/>
                        </a:lnSpc>
                        <a:spcBef>
                          <a:spcPts val="0"/>
                        </a:spcBef>
                        <a:spcAft>
                          <a:spcPts val="0"/>
                        </a:spcAft>
                        <a:buNone/>
                      </a:pPr>
                      <a:endParaRPr sz="1200" b="1" u="none" strike="noStrike" cap="none" baseline="30000">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gridSpan="2">
                  <a:txBody>
                    <a:bodyPr/>
                    <a:lstStyle/>
                    <a:p>
                      <a:pPr marL="0" marR="0" lvl="0" indent="0" algn="ctr" rtl="0">
                        <a:lnSpc>
                          <a:spcPct val="90000"/>
                        </a:lnSpc>
                        <a:spcBef>
                          <a:spcPts val="0"/>
                        </a:spcBef>
                        <a:spcAft>
                          <a:spcPts val="0"/>
                        </a:spcAft>
                        <a:buNone/>
                      </a:pPr>
                      <a:r>
                        <a:rPr lang="en-US" sz="1400" b="1" u="none" strike="noStrike" cap="none" dirty="0">
                          <a:solidFill>
                            <a:schemeClr val="accent1"/>
                          </a:solidFill>
                          <a:latin typeface="Arial"/>
                          <a:ea typeface="Arial"/>
                          <a:cs typeface="Arial"/>
                          <a:sym typeface="Arial"/>
                        </a:rPr>
                        <a:t>Most common</a:t>
                      </a:r>
                      <a:endParaRPr sz="2400" b="1" dirty="0"/>
                    </a:p>
                  </a:txBody>
                  <a:tcPr marL="45725" marR="45725" marT="45725" marB="45725" anchor="ctr">
                    <a:lnL w="12700" cap="flat" cmpd="sng">
                      <a:solidFill>
                        <a:srgbClr val="7F7F7F"/>
                      </a:solidFill>
                      <a:prstDash val="solid"/>
                      <a:round/>
                      <a:headEnd type="none" w="sm" len="sm"/>
                      <a:tailEnd type="none" w="sm" len="sm"/>
                    </a:lnL>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hMerge="1">
                  <a:txBody>
                    <a:bodyPr/>
                    <a:lstStyle/>
                    <a:p>
                      <a:endParaRPr lang="es-AR"/>
                    </a:p>
                  </a:txBody>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Skin adverse reactions</a:t>
                      </a:r>
                      <a:r>
                        <a:rPr lang="en-US" sz="1200" u="none" strike="noStrike" cap="none" baseline="30000">
                          <a:solidFill>
                            <a:schemeClr val="dk2"/>
                          </a:solidFill>
                        </a:rPr>
                        <a:t>a</a:t>
                      </a: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solidFill>
                            <a:schemeClr val="dk2"/>
                          </a:solidFill>
                        </a:rPr>
                        <a:t>171 (9)</a:t>
                      </a:r>
                      <a:endParaRPr sz="1200"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2.8 (&lt;1 day to 25.8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Hypothyroidism/thyroiditis</a:t>
                      </a:r>
                      <a:endParaRPr sz="1200"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171 (9)</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2.9 (1 day to 16.6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Infusion reactions</a:t>
                      </a: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solidFill>
                            <a:schemeClr val="dk2"/>
                          </a:solidFill>
                        </a:rPr>
                        <a:t>127 (6.4)</a:t>
                      </a:r>
                      <a:endParaRPr sz="1200"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u="none" strike="noStrike" cap="none" dirty="0" err="1">
                          <a:solidFill>
                            <a:schemeClr val="dk2"/>
                          </a:solidFill>
                        </a:rPr>
                        <a:t>Pneumonitis</a:t>
                      </a:r>
                      <a:r>
                        <a:rPr lang="en-US" sz="1200" u="none" strike="noStrike" cap="none" baseline="30000" dirty="0" err="1">
                          <a:solidFill>
                            <a:schemeClr val="dk2"/>
                          </a:solidFill>
                        </a:rPr>
                        <a:t>a</a:t>
                      </a:r>
                      <a:endParaRPr sz="1200" b="1" u="none" strike="noStrike" cap="none" baseline="30000" dirty="0">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61 (3.1)</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3.5 (1 day to 22.3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b="1" u="none" strike="noStrike" cap="none" dirty="0">
                          <a:solidFill>
                            <a:schemeClr val="dk2"/>
                          </a:solidFill>
                        </a:rPr>
                        <a:t>Colitis</a:t>
                      </a:r>
                      <a:endParaRPr sz="1200" b="1" u="none" strike="noStrike" cap="none" dirty="0">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90000"/>
                        </a:lnSpc>
                        <a:spcBef>
                          <a:spcPts val="0"/>
                        </a:spcBef>
                        <a:spcAft>
                          <a:spcPts val="0"/>
                        </a:spcAft>
                        <a:buNone/>
                      </a:pPr>
                      <a:r>
                        <a:rPr lang="en-US" sz="1200" b="1" u="none" strike="noStrike" cap="none" dirty="0">
                          <a:solidFill>
                            <a:schemeClr val="dk2"/>
                          </a:solidFill>
                        </a:rPr>
                        <a:t>58 (2.9)</a:t>
                      </a:r>
                      <a:endParaRPr sz="1200" b="1"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90000"/>
                        </a:lnSpc>
                        <a:spcBef>
                          <a:spcPts val="0"/>
                        </a:spcBef>
                        <a:spcAft>
                          <a:spcPts val="0"/>
                        </a:spcAft>
                        <a:buNone/>
                      </a:pPr>
                      <a:r>
                        <a:rPr lang="en-US" sz="1200" b="1" u="none" strike="noStrike" cap="none" dirty="0">
                          <a:solidFill>
                            <a:schemeClr val="dk2"/>
                          </a:solidFill>
                        </a:rPr>
                        <a:t>5.3 (2 days to 20.9 months)</a:t>
                      </a:r>
                      <a:endParaRPr sz="1200" b="1"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Hyperthyroidism</a:t>
                      </a:r>
                      <a:endParaRPr sz="1200"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54 (2.7)</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solidFill>
                            <a:schemeClr val="dk2"/>
                          </a:solidFill>
                        </a:rPr>
                        <a:t>1.5 (1 day to 14.2 months)</a:t>
                      </a:r>
                      <a:endParaRPr sz="1200"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25494">
                <a:tc>
                  <a:txBody>
                    <a:bodyPr/>
                    <a:lstStyle/>
                    <a:p>
                      <a:pPr marL="0" marR="0" lvl="0" indent="0" algn="l" rtl="0">
                        <a:lnSpc>
                          <a:spcPct val="90000"/>
                        </a:lnSpc>
                        <a:spcBef>
                          <a:spcPts val="0"/>
                        </a:spcBef>
                        <a:spcAft>
                          <a:spcPts val="0"/>
                        </a:spcAft>
                        <a:buNone/>
                      </a:pP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2">
                  <a:txBody>
                    <a:bodyPr/>
                    <a:lstStyle/>
                    <a:p>
                      <a:pPr marL="0" marR="0" lvl="0" indent="0" algn="ctr" rtl="0">
                        <a:lnSpc>
                          <a:spcPct val="90000"/>
                        </a:lnSpc>
                        <a:spcBef>
                          <a:spcPts val="0"/>
                        </a:spcBef>
                        <a:spcAft>
                          <a:spcPts val="0"/>
                        </a:spcAft>
                        <a:buNone/>
                      </a:pPr>
                      <a:r>
                        <a:rPr lang="en-US" sz="1400" b="1" u="none" strike="noStrike" cap="none">
                          <a:solidFill>
                            <a:schemeClr val="lt2"/>
                          </a:solidFill>
                          <a:latin typeface="Arial"/>
                          <a:ea typeface="Arial"/>
                          <a:cs typeface="Arial"/>
                          <a:sym typeface="Arial"/>
                        </a:rPr>
                        <a:t>Rare</a:t>
                      </a:r>
                      <a:endParaRPr sz="2400"/>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hMerge="1">
                  <a:txBody>
                    <a:bodyPr/>
                    <a:lstStyle/>
                    <a:p>
                      <a:endParaRPr lang="es-AR"/>
                    </a:p>
                  </a:txBody>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Hepatitis</a:t>
                      </a: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35 (1.8)</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3.3 (6 days to 9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Endocrinopathies</a:t>
                      </a: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90000"/>
                        </a:lnSpc>
                        <a:spcBef>
                          <a:spcPts val="0"/>
                        </a:spcBef>
                        <a:spcAft>
                          <a:spcPts val="0"/>
                        </a:spcAft>
                        <a:buNone/>
                      </a:pPr>
                      <a:endParaRPr sz="1200" b="1"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90000"/>
                        </a:lnSpc>
                        <a:spcBef>
                          <a:spcPts val="0"/>
                        </a:spcBef>
                        <a:spcAft>
                          <a:spcPts val="0"/>
                        </a:spcAft>
                        <a:buNone/>
                      </a:pPr>
                      <a:endParaRPr sz="1200" b="1"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03673">
                <a:tc>
                  <a:txBody>
                    <a:bodyPr/>
                    <a:lstStyle/>
                    <a:p>
                      <a:pPr marL="114300" marR="0" lvl="0" indent="0" algn="l" rtl="0">
                        <a:lnSpc>
                          <a:spcPct val="90000"/>
                        </a:lnSpc>
                        <a:spcBef>
                          <a:spcPts val="0"/>
                        </a:spcBef>
                        <a:spcAft>
                          <a:spcPts val="0"/>
                        </a:spcAft>
                        <a:buNone/>
                      </a:pPr>
                      <a:r>
                        <a:rPr lang="en-US" sz="1200" u="none" strike="noStrike" cap="none">
                          <a:solidFill>
                            <a:schemeClr val="dk2"/>
                          </a:solidFill>
                        </a:rPr>
                        <a:t>Hypophysitis</a:t>
                      </a:r>
                      <a:endParaRPr sz="1200"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12 (0.6)</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solidFill>
                            <a:schemeClr val="dk2"/>
                          </a:solidFill>
                        </a:rPr>
                        <a:t>4.9 (1.4 months to 11 months)</a:t>
                      </a:r>
                      <a:endParaRPr sz="1200"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03673">
                <a:tc>
                  <a:txBody>
                    <a:bodyPr/>
                    <a:lstStyle/>
                    <a:p>
                      <a:pPr marL="114300" marR="0" lvl="0" indent="0" algn="l" rtl="0">
                        <a:lnSpc>
                          <a:spcPct val="90000"/>
                        </a:lnSpc>
                        <a:spcBef>
                          <a:spcPts val="0"/>
                        </a:spcBef>
                        <a:spcAft>
                          <a:spcPts val="0"/>
                        </a:spcAft>
                        <a:buNone/>
                      </a:pPr>
                      <a:r>
                        <a:rPr lang="en-US" sz="1200" u="none" strike="noStrike" cap="none">
                          <a:solidFill>
                            <a:schemeClr val="dk2"/>
                          </a:solidFill>
                        </a:rPr>
                        <a:t>Adrenal insufficiency</a:t>
                      </a:r>
                      <a:endParaRPr sz="1200"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20 (1)</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4.3 (15 days to 21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03673">
                <a:tc>
                  <a:txBody>
                    <a:bodyPr/>
                    <a:lstStyle/>
                    <a:p>
                      <a:pPr marL="114300" marR="0" lvl="0" indent="0" algn="l" rtl="0">
                        <a:lnSpc>
                          <a:spcPct val="90000"/>
                        </a:lnSpc>
                        <a:spcBef>
                          <a:spcPts val="0"/>
                        </a:spcBef>
                        <a:spcAft>
                          <a:spcPts val="0"/>
                        </a:spcAft>
                        <a:buNone/>
                      </a:pPr>
                      <a:r>
                        <a:rPr lang="en-US" sz="1200" u="none" strike="noStrike" cap="none">
                          <a:solidFill>
                            <a:schemeClr val="dk2"/>
                          </a:solidFill>
                        </a:rPr>
                        <a:t>Diabetes</a:t>
                      </a:r>
                      <a:r>
                        <a:rPr lang="en-US" sz="1200" u="none" strike="noStrike" cap="none" baseline="30000">
                          <a:solidFill>
                            <a:schemeClr val="dk2"/>
                          </a:solidFill>
                        </a:rPr>
                        <a:t>b</a:t>
                      </a:r>
                      <a:endParaRPr sz="1200"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17</a:t>
                      </a:r>
                      <a:r>
                        <a:rPr lang="en-US" sz="1200" u="none" strike="noStrike" cap="none" baseline="30000">
                          <a:solidFill>
                            <a:schemeClr val="dk2"/>
                          </a:solidFill>
                        </a:rPr>
                        <a:t>b</a:t>
                      </a:r>
                      <a:r>
                        <a:rPr lang="en-US" sz="1200" u="none" strike="noStrike" cap="none">
                          <a:solidFill>
                            <a:schemeClr val="dk2"/>
                          </a:solidFill>
                        </a:rPr>
                        <a:t> (0.9)</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4.4 (15 days to 22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Nephritis/renal dysfunction</a:t>
                      </a: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23 (1.2)</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solidFill>
                            <a:schemeClr val="dk2"/>
                          </a:solidFill>
                        </a:rPr>
                        <a:t>4.6 (23 days to 12.3 months)</a:t>
                      </a:r>
                      <a:endParaRPr sz="1200" u="none" strike="noStrike" cap="none">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03673">
                <a:tc>
                  <a:txBody>
                    <a:bodyPr/>
                    <a:lstStyle/>
                    <a:p>
                      <a:pPr marL="0" marR="0" lvl="0" indent="0" algn="l" rtl="0">
                        <a:lnSpc>
                          <a:spcPct val="90000"/>
                        </a:lnSpc>
                        <a:spcBef>
                          <a:spcPts val="0"/>
                        </a:spcBef>
                        <a:spcAft>
                          <a:spcPts val="0"/>
                        </a:spcAft>
                        <a:buNone/>
                      </a:pPr>
                      <a:r>
                        <a:rPr lang="en-US" sz="1200" u="none" strike="noStrike" cap="none">
                          <a:solidFill>
                            <a:schemeClr val="dk2"/>
                          </a:solidFill>
                        </a:rPr>
                        <a:t>Encephalitis</a:t>
                      </a:r>
                      <a:r>
                        <a:rPr lang="en-US" sz="1200" u="none" strike="noStrike" cap="none" baseline="30000">
                          <a:solidFill>
                            <a:schemeClr val="dk2"/>
                          </a:solidFill>
                        </a:rPr>
                        <a:t>c</a:t>
                      </a:r>
                      <a:endParaRPr sz="1200" b="1" u="none" strike="noStrike" cap="none">
                        <a:solidFill>
                          <a:schemeClr val="dk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solidFill>
                            <a:schemeClr val="dk2"/>
                          </a:solidFill>
                        </a:rPr>
                        <a:t>3</a:t>
                      </a:r>
                      <a:r>
                        <a:rPr lang="en-US" sz="1200" u="none" strike="noStrike" cap="none" baseline="30000" dirty="0">
                          <a:solidFill>
                            <a:schemeClr val="dk2"/>
                          </a:solidFill>
                        </a:rPr>
                        <a:t>c</a:t>
                      </a:r>
                      <a:r>
                        <a:rPr lang="en-US" sz="1200" u="none" strike="noStrike" cap="none" dirty="0">
                          <a:solidFill>
                            <a:schemeClr val="dk2"/>
                          </a:solidFill>
                        </a:rPr>
                        <a:t> (0.2)</a:t>
                      </a:r>
                      <a:endParaRPr sz="1200"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solidFill>
                            <a:schemeClr val="dk2"/>
                          </a:solidFill>
                        </a:rPr>
                        <a:t>–</a:t>
                      </a:r>
                      <a:endParaRPr sz="1200" u="none" strike="noStrike" cap="none" dirty="0">
                        <a:solidFill>
                          <a:schemeClr val="dk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bl>
          </a:graphicData>
        </a:graphic>
      </p:graphicFrame>
      <p:sp>
        <p:nvSpPr>
          <p:cNvPr id="211" name="Google Shape;211;p33"/>
          <p:cNvSpPr txBox="1"/>
          <p:nvPr/>
        </p:nvSpPr>
        <p:spPr>
          <a:xfrm>
            <a:off x="623888" y="6289076"/>
            <a:ext cx="8218534" cy="522836"/>
          </a:xfrm>
          <a:prstGeom prst="rect">
            <a:avLst/>
          </a:prstGeom>
          <a:noFill/>
          <a:ln>
            <a:noFill/>
          </a:ln>
        </p:spPr>
        <p:txBody>
          <a:bodyPr spcFirstLastPara="1" wrap="square" lIns="90000" tIns="46800" rIns="90000" bIns="46800" anchor="b" anchorCtr="0">
            <a:noAutofit/>
          </a:bodyPr>
          <a:lstStyle/>
          <a:p>
            <a:pPr marL="0" marR="0" lvl="0" indent="0" algn="l" rtl="0">
              <a:spcBef>
                <a:spcPts val="0"/>
              </a:spcBef>
              <a:spcAft>
                <a:spcPts val="0"/>
              </a:spcAft>
              <a:buNone/>
            </a:pPr>
            <a:r>
              <a:rPr lang="en-US" sz="900" baseline="30000" dirty="0" err="1">
                <a:solidFill>
                  <a:schemeClr val="bg1"/>
                </a:solidFill>
                <a:latin typeface="Arial"/>
                <a:ea typeface="Arial"/>
                <a:cs typeface="Arial"/>
                <a:sym typeface="Arial"/>
              </a:rPr>
              <a:t>a</a:t>
            </a:r>
            <a:r>
              <a:rPr lang="en-US" sz="900" dirty="0" err="1">
                <a:solidFill>
                  <a:schemeClr val="bg1"/>
                </a:solidFill>
                <a:latin typeface="Arial"/>
                <a:ea typeface="Arial"/>
                <a:cs typeface="Arial"/>
                <a:sym typeface="Arial"/>
              </a:rPr>
              <a:t>Fatal</a:t>
            </a:r>
            <a:r>
              <a:rPr lang="en-US" sz="900" dirty="0">
                <a:solidFill>
                  <a:schemeClr val="bg1"/>
                </a:solidFill>
                <a:latin typeface="Arial"/>
                <a:ea typeface="Arial"/>
                <a:cs typeface="Arial"/>
                <a:sym typeface="Arial"/>
              </a:rPr>
              <a:t> cases have been reported. </a:t>
            </a:r>
            <a:r>
              <a:rPr lang="en-US" sz="900" baseline="30000" dirty="0" err="1">
                <a:solidFill>
                  <a:schemeClr val="bg1"/>
                </a:solidFill>
                <a:latin typeface="Arial"/>
                <a:ea typeface="Arial"/>
                <a:cs typeface="Arial"/>
                <a:sym typeface="Arial"/>
              </a:rPr>
              <a:t>b</a:t>
            </a:r>
            <a:r>
              <a:rPr lang="en-US" sz="900" dirty="0" err="1">
                <a:solidFill>
                  <a:schemeClr val="bg1"/>
                </a:solidFill>
                <a:latin typeface="Arial"/>
                <a:ea typeface="Arial"/>
                <a:cs typeface="Arial"/>
                <a:sym typeface="Arial"/>
              </a:rPr>
              <a:t>Two</a:t>
            </a:r>
            <a:r>
              <a:rPr lang="en-US" sz="900" dirty="0">
                <a:solidFill>
                  <a:schemeClr val="bg1"/>
                </a:solidFill>
                <a:latin typeface="Arial"/>
                <a:ea typeface="Arial"/>
                <a:cs typeface="Arial"/>
                <a:sym typeface="Arial"/>
              </a:rPr>
              <a:t> cases of diabetic ketoacidosis occurred. </a:t>
            </a:r>
            <a:r>
              <a:rPr lang="en-US" sz="900" baseline="30000" dirty="0" err="1">
                <a:solidFill>
                  <a:schemeClr val="bg1"/>
                </a:solidFill>
                <a:latin typeface="Arial"/>
                <a:ea typeface="Arial"/>
                <a:cs typeface="Arial"/>
                <a:sym typeface="Arial"/>
              </a:rPr>
              <a:t>c</a:t>
            </a:r>
            <a:r>
              <a:rPr lang="en-US" sz="900" dirty="0" err="1">
                <a:solidFill>
                  <a:schemeClr val="bg1"/>
                </a:solidFill>
                <a:latin typeface="Arial"/>
                <a:ea typeface="Arial"/>
                <a:cs typeface="Arial"/>
                <a:sym typeface="Arial"/>
              </a:rPr>
              <a:t>Fatal</a:t>
            </a:r>
            <a:r>
              <a:rPr lang="en-US" sz="900" dirty="0">
                <a:solidFill>
                  <a:schemeClr val="bg1"/>
                </a:solidFill>
                <a:latin typeface="Arial"/>
                <a:ea typeface="Arial"/>
                <a:cs typeface="Arial"/>
                <a:sym typeface="Arial"/>
              </a:rPr>
              <a:t> limbic encephalitis occurred in 1 patient after 7.2 months of exposure, despite discontinuation of nivolumab and administration of corticosteroids. IMAR, immune-mediated adverse reaction; NSCLC, non-small cell lung cancer.</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Arial"/>
                <a:ea typeface="Arial"/>
                <a:cs typeface="Arial"/>
                <a:sym typeface="Arial"/>
              </a:rPr>
              <a:t>OPDIVO</a:t>
            </a:r>
            <a:r>
              <a:rPr lang="en-US" sz="900" baseline="30000" dirty="0">
                <a:solidFill>
                  <a:schemeClr val="bg1"/>
                </a:solidFill>
                <a:latin typeface="Arial"/>
                <a:ea typeface="Arial"/>
                <a:cs typeface="Arial"/>
                <a:sym typeface="Arial"/>
              </a:rPr>
              <a:t>®</a:t>
            </a:r>
            <a:r>
              <a:rPr lang="en-US" sz="900" dirty="0">
                <a:solidFill>
                  <a:schemeClr val="bg1"/>
                </a:solidFill>
                <a:latin typeface="Arial"/>
                <a:ea typeface="Arial"/>
                <a:cs typeface="Arial"/>
                <a:sym typeface="Arial"/>
              </a:rPr>
              <a:t> (nivolumab) [package insert]. Princeton, NJ: Bristol-Myers Squibb Company; November 2018.</a:t>
            </a:r>
            <a:endParaRPr dirty="0">
              <a:solidFill>
                <a:schemeClr val="bg1"/>
              </a:solidFill>
            </a:endParaRPr>
          </a:p>
        </p:txBody>
      </p:sp>
      <p:grpSp>
        <p:nvGrpSpPr>
          <p:cNvPr id="6" name="Google Shape;168;p29"/>
          <p:cNvGrpSpPr/>
          <p:nvPr/>
        </p:nvGrpSpPr>
        <p:grpSpPr>
          <a:xfrm>
            <a:off x="10438955" y="517667"/>
            <a:ext cx="646304" cy="518845"/>
            <a:chOff x="6697759" y="5224046"/>
            <a:chExt cx="646304" cy="518845"/>
          </a:xfrm>
        </p:grpSpPr>
        <p:sp>
          <p:nvSpPr>
            <p:cNvPr id="7"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8"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587371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4"/>
          <p:cNvSpPr txBox="1">
            <a:spLocks noGrp="1"/>
          </p:cNvSpPr>
          <p:nvPr>
            <p:ph idx="1"/>
          </p:nvPr>
        </p:nvSpPr>
        <p:spPr>
          <a:xfrm>
            <a:off x="609600" y="932548"/>
            <a:ext cx="9829355" cy="424905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500"/>
              <a:buNone/>
            </a:pPr>
            <a:r>
              <a:rPr lang="en-US" sz="1500" dirty="0" smtClean="0"/>
              <a:t>Clinically </a:t>
            </a:r>
            <a:r>
              <a:rPr lang="en-US" sz="1500" dirty="0"/>
              <a:t>significant adverse reactions of nivolumab (1 mg/kg) </a:t>
            </a:r>
            <a:r>
              <a:rPr lang="en-US" sz="1500" dirty="0" smtClean="0"/>
              <a:t>with </a:t>
            </a:r>
            <a:r>
              <a:rPr lang="en-US" sz="1500" dirty="0"/>
              <a:t>ipilimumab (3 mg/kg) were evaluated in 407 patients with melanoma enrolled in CheckMate 067 (n = 313) or a phase 2, randomized study (n = 94), and supplemented by IMAR reports in ongoing clinical trials</a:t>
            </a:r>
            <a:endParaRPr dirty="0"/>
          </a:p>
          <a:p>
            <a:pPr marL="228600" lvl="0" indent="-133350" algn="l" rtl="0">
              <a:lnSpc>
                <a:spcPct val="90000"/>
              </a:lnSpc>
              <a:spcBef>
                <a:spcPts val="1000"/>
              </a:spcBef>
              <a:spcAft>
                <a:spcPts val="0"/>
              </a:spcAft>
              <a:buClr>
                <a:schemeClr val="dk1"/>
              </a:buClr>
              <a:buSzPts val="1500"/>
              <a:buNone/>
            </a:pPr>
            <a:endParaRPr sz="1500" dirty="0"/>
          </a:p>
        </p:txBody>
      </p:sp>
      <p:sp>
        <p:nvSpPr>
          <p:cNvPr id="217" name="Google Shape;217;p34"/>
          <p:cNvSpPr txBox="1">
            <a:spLocks noGrp="1"/>
          </p:cNvSpPr>
          <p:nvPr>
            <p:ph type="title"/>
          </p:nvPr>
        </p:nvSpPr>
        <p:spPr>
          <a:xfrm>
            <a:off x="609600" y="251501"/>
            <a:ext cx="9934103" cy="332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400"/>
              <a:buFont typeface="Calibri"/>
              <a:buNone/>
            </a:pPr>
            <a:r>
              <a:rPr lang="en-US" sz="3200" b="1" dirty="0">
                <a:solidFill>
                  <a:schemeClr val="accent1"/>
                </a:solidFill>
              </a:rPr>
              <a:t>Summary of IMARs With Nivolumab + Ipilimumab: Frequency and Time to Onset (Pooled Analysis)</a:t>
            </a:r>
            <a:endParaRPr sz="3200" dirty="0"/>
          </a:p>
        </p:txBody>
      </p:sp>
      <p:graphicFrame>
        <p:nvGraphicFramePr>
          <p:cNvPr id="219" name="Google Shape;219;p34"/>
          <p:cNvGraphicFramePr/>
          <p:nvPr>
            <p:extLst>
              <p:ext uri="{D42A27DB-BD31-4B8C-83A1-F6EECF244321}">
                <p14:modId xmlns:p14="http://schemas.microsoft.com/office/powerpoint/2010/main" val="2390653781"/>
              </p:ext>
            </p:extLst>
          </p:nvPr>
        </p:nvGraphicFramePr>
        <p:xfrm>
          <a:off x="2019035" y="1894700"/>
          <a:ext cx="8068675" cy="4060086"/>
        </p:xfrm>
        <a:graphic>
          <a:graphicData uri="http://schemas.openxmlformats.org/drawingml/2006/table">
            <a:tbl>
              <a:tblPr firstRow="1" bandRow="1">
                <a:noFill/>
              </a:tblPr>
              <a:tblGrid>
                <a:gridCol w="2651125"/>
                <a:gridCol w="2708775"/>
                <a:gridCol w="2708775"/>
              </a:tblGrid>
              <a:tr h="241275">
                <a:tc gridSpan="3">
                  <a:txBody>
                    <a:bodyPr/>
                    <a:lstStyle/>
                    <a:p>
                      <a:pPr marL="0" marR="0" lvl="0" indent="0" algn="ctr" rtl="0">
                        <a:lnSpc>
                          <a:spcPct val="90000"/>
                        </a:lnSpc>
                        <a:spcBef>
                          <a:spcPts val="0"/>
                        </a:spcBef>
                        <a:spcAft>
                          <a:spcPts val="0"/>
                        </a:spcAft>
                        <a:buNone/>
                      </a:pPr>
                      <a:r>
                        <a:rPr lang="en-US" sz="1600" b="1" u="none" strike="noStrike" cap="none" dirty="0">
                          <a:solidFill>
                            <a:schemeClr val="accent1"/>
                          </a:solidFill>
                        </a:rPr>
                        <a:t>Nivolumab + ipilimumab (N = 407)</a:t>
                      </a:r>
                      <a:endParaRPr sz="1600" b="1" u="none" strike="noStrike" cap="none" dirty="0">
                        <a:solidFill>
                          <a:schemeClr val="accent1"/>
                        </a:solidFill>
                        <a:latin typeface="Arial"/>
                        <a:ea typeface="Arial"/>
                        <a:cs typeface="Arial"/>
                        <a:sym typeface="Arial"/>
                      </a:endParaRPr>
                    </a:p>
                  </a:txBody>
                  <a:tcPr marL="45725" marR="45725" marT="45725" marB="45725" anchor="ctr">
                    <a:lnT w="1905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hMerge="1">
                  <a:txBody>
                    <a:bodyPr/>
                    <a:lstStyle/>
                    <a:p>
                      <a:endParaRPr lang="es-AR"/>
                    </a:p>
                  </a:txBody>
                  <a:tcPr/>
                </a:tc>
                <a:tc hMerge="1">
                  <a:txBody>
                    <a:bodyPr/>
                    <a:lstStyle/>
                    <a:p>
                      <a:endParaRPr lang="es-AR"/>
                    </a:p>
                  </a:txBody>
                  <a:tcPr/>
                </a:tc>
              </a:tr>
              <a:tr h="364200">
                <a:tc>
                  <a:txBody>
                    <a:bodyPr/>
                    <a:lstStyle/>
                    <a:p>
                      <a:pPr marL="0" marR="0" lvl="0" indent="0" algn="ctr" rtl="0">
                        <a:lnSpc>
                          <a:spcPct val="90000"/>
                        </a:lnSpc>
                        <a:spcBef>
                          <a:spcPts val="0"/>
                        </a:spcBef>
                        <a:spcAft>
                          <a:spcPts val="0"/>
                        </a:spcAft>
                        <a:buNone/>
                      </a:pPr>
                      <a:endParaRPr sz="1200" b="1" u="none" strike="noStrike" cap="none">
                        <a:solidFill>
                          <a:schemeClr val="lt2"/>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b="1" u="none" strike="noStrike" cap="none">
                          <a:solidFill>
                            <a:schemeClr val="accent1"/>
                          </a:solidFill>
                        </a:rPr>
                        <a:t>All grades,</a:t>
                      </a:r>
                      <a:br>
                        <a:rPr lang="en-US" sz="1200" b="1" u="none" strike="noStrike" cap="none">
                          <a:solidFill>
                            <a:schemeClr val="accent1"/>
                          </a:solidFill>
                        </a:rPr>
                      </a:br>
                      <a:r>
                        <a:rPr lang="en-US" sz="1200" b="1" u="none" strike="noStrike" cap="none">
                          <a:solidFill>
                            <a:schemeClr val="accent1"/>
                          </a:solidFill>
                        </a:rPr>
                        <a:t>n (%)</a:t>
                      </a:r>
                      <a:endParaRPr sz="1200" b="1" u="none" strike="noStrike" cap="none">
                        <a:solidFill>
                          <a:schemeClr val="accent1"/>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b="1" u="none" strike="noStrike" cap="none">
                          <a:solidFill>
                            <a:schemeClr val="accent1"/>
                          </a:solidFill>
                        </a:rPr>
                        <a:t>Median time to onset,</a:t>
                      </a:r>
                      <a:br>
                        <a:rPr lang="en-US" sz="1200" b="1" u="none" strike="noStrike" cap="none">
                          <a:solidFill>
                            <a:schemeClr val="accent1"/>
                          </a:solidFill>
                        </a:rPr>
                      </a:br>
                      <a:r>
                        <a:rPr lang="en-US" sz="1200" b="1" u="none" strike="noStrike" cap="none">
                          <a:solidFill>
                            <a:schemeClr val="accent1"/>
                          </a:solidFill>
                        </a:rPr>
                        <a:t>months (range)</a:t>
                      </a:r>
                      <a:endParaRPr sz="1200" b="1" u="none" strike="noStrike" cap="none">
                        <a:solidFill>
                          <a:schemeClr val="accent1"/>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u="none" strike="noStrike" cap="none"/>
                        <a:t>Pneumonitis</a:t>
                      </a:r>
                      <a:r>
                        <a:rPr lang="en-US" sz="1200" u="none" strike="noStrike" cap="none" baseline="30000"/>
                        <a:t>a</a:t>
                      </a:r>
                      <a:endParaRPr sz="1200" b="1" u="none" strike="noStrike" cap="none" baseline="30000">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25 (6)</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t>1.6 (24 days to 10.1 months)</a:t>
                      </a:r>
                      <a:endParaRPr sz="1200" u="none" strike="noStrike" cap="none" dirty="0">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b="1" u="none" strike="noStrike" cap="none" dirty="0"/>
                        <a:t>Colitis</a:t>
                      </a:r>
                      <a:endParaRPr sz="1200" b="1" u="none" strike="noStrike" cap="none" dirty="0">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90000"/>
                        </a:lnSpc>
                        <a:spcBef>
                          <a:spcPts val="0"/>
                        </a:spcBef>
                        <a:spcAft>
                          <a:spcPts val="0"/>
                        </a:spcAft>
                        <a:buNone/>
                      </a:pPr>
                      <a:r>
                        <a:rPr lang="en-US" sz="1200" b="1" u="none" strike="noStrike" cap="none" dirty="0"/>
                        <a:t>107 (26)</a:t>
                      </a:r>
                      <a:endParaRPr sz="1200" b="1" u="none" strike="noStrike" cap="none" dirty="0">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90000"/>
                        </a:lnSpc>
                        <a:spcBef>
                          <a:spcPts val="0"/>
                        </a:spcBef>
                        <a:spcAft>
                          <a:spcPts val="0"/>
                        </a:spcAft>
                        <a:buNone/>
                      </a:pPr>
                      <a:r>
                        <a:rPr lang="en-US" sz="1200" b="1" u="none" strike="noStrike" cap="none" dirty="0"/>
                        <a:t>1.6 (3 days to 15.2 months)</a:t>
                      </a:r>
                      <a:endParaRPr sz="1200" b="1" u="none" strike="noStrike" cap="none" dirty="0">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r>
              <a:tr h="227625">
                <a:tc>
                  <a:txBody>
                    <a:bodyPr/>
                    <a:lstStyle/>
                    <a:p>
                      <a:pPr marL="0" marR="0" lvl="0" indent="0" algn="l" rtl="0">
                        <a:lnSpc>
                          <a:spcPct val="90000"/>
                        </a:lnSpc>
                        <a:spcBef>
                          <a:spcPts val="0"/>
                        </a:spcBef>
                        <a:spcAft>
                          <a:spcPts val="0"/>
                        </a:spcAft>
                        <a:buNone/>
                      </a:pPr>
                      <a:r>
                        <a:rPr lang="en-US" sz="1200" u="none" strike="noStrike" cap="none"/>
                        <a:t>Hepatitis</a:t>
                      </a:r>
                      <a:endParaRPr sz="1200" b="1"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51 (13)</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2.1 (15 days to 11 months)</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u="none" strike="noStrike" cap="none" dirty="0" err="1"/>
                        <a:t>Endocrinopathies</a:t>
                      </a:r>
                      <a:endParaRPr sz="1200" b="1" u="none" strike="noStrike" cap="none" dirty="0">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27625">
                <a:tc>
                  <a:txBody>
                    <a:bodyPr/>
                    <a:lstStyle/>
                    <a:p>
                      <a:pPr marL="114300" marR="0" lvl="0" indent="0" algn="l" rtl="0">
                        <a:lnSpc>
                          <a:spcPct val="90000"/>
                        </a:lnSpc>
                        <a:spcBef>
                          <a:spcPts val="0"/>
                        </a:spcBef>
                        <a:spcAft>
                          <a:spcPts val="0"/>
                        </a:spcAft>
                        <a:buNone/>
                      </a:pPr>
                      <a:r>
                        <a:rPr lang="en-US" sz="1200" u="none" strike="noStrike" cap="none"/>
                        <a:t>Hypophysitis</a:t>
                      </a:r>
                      <a:endParaRPr sz="1200"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36 (9)</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2.7 (27 days to 5.5 months)</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27625">
                <a:tc>
                  <a:txBody>
                    <a:bodyPr/>
                    <a:lstStyle/>
                    <a:p>
                      <a:pPr marL="114300" marR="0" lvl="0" indent="0" algn="l" rtl="0">
                        <a:lnSpc>
                          <a:spcPct val="90000"/>
                        </a:lnSpc>
                        <a:spcBef>
                          <a:spcPts val="0"/>
                        </a:spcBef>
                        <a:spcAft>
                          <a:spcPts val="0"/>
                        </a:spcAft>
                        <a:buNone/>
                      </a:pPr>
                      <a:r>
                        <a:rPr lang="en-US" sz="1200" u="none" strike="noStrike" cap="none"/>
                        <a:t>Adrenal insufficiency</a:t>
                      </a:r>
                      <a:endParaRPr sz="1200"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21 (5)</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3.0 (21 days to 9.4 months)</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27625">
                <a:tc>
                  <a:txBody>
                    <a:bodyPr/>
                    <a:lstStyle/>
                    <a:p>
                      <a:pPr marL="114300" marR="0" lvl="0" indent="0" algn="l" rtl="0">
                        <a:lnSpc>
                          <a:spcPct val="90000"/>
                        </a:lnSpc>
                        <a:spcBef>
                          <a:spcPts val="0"/>
                        </a:spcBef>
                        <a:spcAft>
                          <a:spcPts val="0"/>
                        </a:spcAft>
                        <a:buNone/>
                      </a:pPr>
                      <a:r>
                        <a:rPr lang="en-US" sz="1200" u="none" strike="noStrike" cap="none"/>
                        <a:t>Hypothyroidism/thyroiditis</a:t>
                      </a:r>
                      <a:endParaRPr sz="1200"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89 (22)</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2.1 (1 day to 10.1 months)</a:t>
                      </a:r>
                      <a:endParaRPr sz="1200" u="none" strike="noStrike" cap="none">
                        <a:solidFill>
                          <a:schemeClr val="lt2"/>
                        </a:solidFill>
                        <a:latin typeface="Calibri"/>
                        <a:ea typeface="Calibri"/>
                        <a:cs typeface="Calibri"/>
                        <a:sym typeface="Calibri"/>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27625">
                <a:tc>
                  <a:txBody>
                    <a:bodyPr/>
                    <a:lstStyle/>
                    <a:p>
                      <a:pPr marL="114300" marR="0" lvl="0" indent="0" algn="l" rtl="0">
                        <a:lnSpc>
                          <a:spcPct val="90000"/>
                        </a:lnSpc>
                        <a:spcBef>
                          <a:spcPts val="0"/>
                        </a:spcBef>
                        <a:spcAft>
                          <a:spcPts val="0"/>
                        </a:spcAft>
                        <a:buNone/>
                      </a:pPr>
                      <a:r>
                        <a:rPr lang="en-US" sz="1200" u="none" strike="noStrike" cap="none"/>
                        <a:t>Hyperthyroidism</a:t>
                      </a:r>
                      <a:endParaRPr sz="1200"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34 (8)</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23 days (3 days to 3.7 months)</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227625">
                <a:tc>
                  <a:txBody>
                    <a:bodyPr/>
                    <a:lstStyle/>
                    <a:p>
                      <a:pPr marL="114300" marR="0" lvl="0" indent="0" algn="l" rtl="0">
                        <a:lnSpc>
                          <a:spcPct val="90000"/>
                        </a:lnSpc>
                        <a:spcBef>
                          <a:spcPts val="0"/>
                        </a:spcBef>
                        <a:spcAft>
                          <a:spcPts val="0"/>
                        </a:spcAft>
                        <a:buNone/>
                      </a:pPr>
                      <a:r>
                        <a:rPr lang="en-US" sz="1200" u="none" strike="noStrike" cap="none"/>
                        <a:t>Diabetes</a:t>
                      </a:r>
                      <a:endParaRPr sz="1200"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6 (1.5)</a:t>
                      </a:r>
                      <a:endParaRPr sz="1200" u="none" strike="noStrike" cap="none">
                        <a:solidFill>
                          <a:schemeClr val="lt2"/>
                        </a:solidFill>
                        <a:latin typeface="Calibri"/>
                        <a:ea typeface="Calibri"/>
                        <a:cs typeface="Calibri"/>
                        <a:sym typeface="Calibri"/>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2.5 (1.3 months to 4.4 months)</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u="none" strike="noStrike" cap="none"/>
                        <a:t>Nephritis/renal dysfunction</a:t>
                      </a:r>
                      <a:endParaRPr sz="1200" b="1"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9 (2.2)</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dirty="0"/>
                        <a:t>2.7 (9 days to 7.9 months)</a:t>
                      </a:r>
                      <a:endParaRPr sz="1200" u="none" strike="noStrike" cap="none" dirty="0">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u="none" strike="noStrike" cap="none"/>
                        <a:t>Skin adverse reactions</a:t>
                      </a:r>
                      <a:r>
                        <a:rPr lang="en-US" sz="1200" u="none" strike="noStrike" cap="none" baseline="30000"/>
                        <a:t>a</a:t>
                      </a:r>
                      <a:endParaRPr sz="1200" b="1" u="none" strike="noStrike" cap="none" baseline="30000">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92 (22.6)</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18 days (1 day to 9.7 months)</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u="none" strike="noStrike" cap="none"/>
                        <a:t>Encephalitis</a:t>
                      </a:r>
                      <a:endParaRPr sz="1200" b="1"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1 (0.2)</a:t>
                      </a:r>
                      <a:endParaRPr sz="1200" u="none" strike="noStrike" cap="none">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a:t>1.7</a:t>
                      </a:r>
                      <a:r>
                        <a:rPr lang="en-US" sz="1200" u="none" strike="noStrike" cap="none" baseline="30000"/>
                        <a:t>b</a:t>
                      </a:r>
                      <a:endParaRPr sz="1200" u="none" strike="noStrike" cap="none" baseline="30000">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27625">
                <a:tc>
                  <a:txBody>
                    <a:bodyPr/>
                    <a:lstStyle/>
                    <a:p>
                      <a:pPr marL="0" marR="0" lvl="0" indent="0" algn="l" rtl="0">
                        <a:lnSpc>
                          <a:spcPct val="90000"/>
                        </a:lnSpc>
                        <a:spcBef>
                          <a:spcPts val="0"/>
                        </a:spcBef>
                        <a:spcAft>
                          <a:spcPts val="0"/>
                        </a:spcAft>
                        <a:buNone/>
                      </a:pPr>
                      <a:r>
                        <a:rPr lang="en-US" sz="1200" u="none" strike="noStrike" cap="none"/>
                        <a:t>Infusion reactions</a:t>
                      </a:r>
                      <a:endParaRPr sz="1200" b="1" u="none" strike="noStrike" cap="none">
                        <a:solidFill>
                          <a:schemeClr val="lt2"/>
                        </a:solidFill>
                        <a:latin typeface="Arial"/>
                        <a:ea typeface="Arial"/>
                        <a:cs typeface="Arial"/>
                        <a:sym typeface="Arial"/>
                      </a:endParaRPr>
                    </a:p>
                  </a:txBody>
                  <a:tcPr marL="45725" marR="45725" marT="45725" marB="45725"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1000"/>
                        <a:buFont typeface="Calibri"/>
                        <a:buNone/>
                      </a:pPr>
                      <a:r>
                        <a:rPr lang="en-US" sz="1200" u="none" strike="noStrike" cap="none"/>
                        <a:t>10 (2.5)</a:t>
                      </a:r>
                      <a:endParaRPr sz="1200" u="none" strike="noStrike" cap="none">
                        <a:solidFill>
                          <a:schemeClr val="lt2"/>
                        </a:solidFill>
                        <a:latin typeface="Calibri"/>
                        <a:ea typeface="Calibri"/>
                        <a:cs typeface="Calibri"/>
                        <a:sym typeface="Calibri"/>
                      </a:endParaRPr>
                    </a:p>
                  </a:txBody>
                  <a:tcPr marL="45725" marR="45725"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1200" u="none" strike="noStrike" cap="none" baseline="30000" dirty="0"/>
                        <a:t>–</a:t>
                      </a:r>
                      <a:endParaRPr sz="1200" u="none" strike="noStrike" cap="none" baseline="30000" dirty="0">
                        <a:solidFill>
                          <a:schemeClr val="lt2"/>
                        </a:solidFill>
                        <a:latin typeface="Arial"/>
                        <a:ea typeface="Arial"/>
                        <a:cs typeface="Arial"/>
                        <a:sym typeface="Arial"/>
                      </a:endParaRPr>
                    </a:p>
                  </a:txBody>
                  <a:tcPr marL="45725" marR="45725" marT="45725" marB="45725"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9050" cap="flat" cmpd="sng">
                      <a:solidFill>
                        <a:schemeClr val="dk2"/>
                      </a:solidFill>
                      <a:prstDash val="solid"/>
                      <a:round/>
                      <a:headEnd type="none" w="sm" len="sm"/>
                      <a:tailEnd type="none" w="sm" len="sm"/>
                    </a:lnB>
                  </a:tcPr>
                </a:tc>
              </a:tr>
            </a:tbl>
          </a:graphicData>
        </a:graphic>
      </p:graphicFrame>
      <p:sp>
        <p:nvSpPr>
          <p:cNvPr id="220" name="Google Shape;220;p34"/>
          <p:cNvSpPr txBox="1"/>
          <p:nvPr/>
        </p:nvSpPr>
        <p:spPr>
          <a:xfrm>
            <a:off x="623888" y="6228302"/>
            <a:ext cx="8091533" cy="535660"/>
          </a:xfrm>
          <a:prstGeom prst="rect">
            <a:avLst/>
          </a:prstGeom>
          <a:noFill/>
          <a:ln>
            <a:noFill/>
          </a:ln>
        </p:spPr>
        <p:txBody>
          <a:bodyPr spcFirstLastPara="1" wrap="square" lIns="90000" tIns="46800" rIns="90000" bIns="46800" anchor="b" anchorCtr="0">
            <a:noAutofit/>
          </a:bodyPr>
          <a:lstStyle/>
          <a:p>
            <a:pPr marL="0" marR="0" lvl="0" indent="0" algn="l" rtl="0">
              <a:spcBef>
                <a:spcPts val="0"/>
              </a:spcBef>
              <a:spcAft>
                <a:spcPts val="0"/>
              </a:spcAft>
              <a:buNone/>
            </a:pPr>
            <a:r>
              <a:rPr lang="en-US" sz="900" baseline="30000" dirty="0" err="1">
                <a:solidFill>
                  <a:schemeClr val="bg1"/>
                </a:solidFill>
                <a:latin typeface="Arial"/>
                <a:ea typeface="Arial"/>
                <a:cs typeface="Arial"/>
                <a:sym typeface="Arial"/>
              </a:rPr>
              <a:t>a</a:t>
            </a:r>
            <a:r>
              <a:rPr lang="en-US" sz="900" dirty="0" err="1">
                <a:solidFill>
                  <a:schemeClr val="bg1"/>
                </a:solidFill>
                <a:latin typeface="Arial"/>
                <a:ea typeface="Arial"/>
                <a:cs typeface="Arial"/>
                <a:sym typeface="Arial"/>
              </a:rPr>
              <a:t>Fatal</a:t>
            </a:r>
            <a:r>
              <a:rPr lang="en-US" sz="900" dirty="0">
                <a:solidFill>
                  <a:schemeClr val="bg1"/>
                </a:solidFill>
                <a:latin typeface="Arial"/>
                <a:ea typeface="Arial"/>
                <a:cs typeface="Arial"/>
                <a:sym typeface="Arial"/>
              </a:rPr>
              <a:t> cases have been reported. </a:t>
            </a:r>
            <a:r>
              <a:rPr lang="en-US" sz="900" baseline="30000" dirty="0" err="1">
                <a:solidFill>
                  <a:schemeClr val="bg1"/>
                </a:solidFill>
                <a:latin typeface="Arial"/>
                <a:ea typeface="Arial"/>
                <a:cs typeface="Arial"/>
                <a:sym typeface="Arial"/>
              </a:rPr>
              <a:t>b</a:t>
            </a:r>
            <a:r>
              <a:rPr lang="en-US" sz="900" dirty="0" err="1">
                <a:solidFill>
                  <a:schemeClr val="bg1"/>
                </a:solidFill>
                <a:latin typeface="Arial"/>
                <a:ea typeface="Arial"/>
                <a:cs typeface="Arial"/>
                <a:sym typeface="Arial"/>
              </a:rPr>
              <a:t>Represents</a:t>
            </a:r>
            <a:r>
              <a:rPr lang="en-US" sz="900" dirty="0">
                <a:solidFill>
                  <a:schemeClr val="bg1"/>
                </a:solidFill>
                <a:latin typeface="Arial"/>
                <a:ea typeface="Arial"/>
                <a:cs typeface="Arial"/>
                <a:sym typeface="Arial"/>
              </a:rPr>
              <a:t> time to onset of 1 patient.</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Arial"/>
                <a:ea typeface="Arial"/>
                <a:cs typeface="Arial"/>
                <a:sym typeface="Arial"/>
              </a:rPr>
              <a:t>IMAR, immune-mediated adverse reaction.</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Arial"/>
                <a:ea typeface="Arial"/>
                <a:cs typeface="Arial"/>
                <a:sym typeface="Arial"/>
              </a:rPr>
              <a:t>OPDIVO</a:t>
            </a:r>
            <a:r>
              <a:rPr lang="en-US" sz="900" baseline="30000" dirty="0">
                <a:solidFill>
                  <a:schemeClr val="bg1"/>
                </a:solidFill>
                <a:latin typeface="Arial"/>
                <a:ea typeface="Arial"/>
                <a:cs typeface="Arial"/>
                <a:sym typeface="Arial"/>
              </a:rPr>
              <a:t>®</a:t>
            </a:r>
            <a:r>
              <a:rPr lang="en-US" sz="900" dirty="0">
                <a:solidFill>
                  <a:schemeClr val="bg1"/>
                </a:solidFill>
                <a:latin typeface="Arial"/>
                <a:ea typeface="Arial"/>
                <a:cs typeface="Arial"/>
                <a:sym typeface="Arial"/>
              </a:rPr>
              <a:t> (nivolumab) [package insert]. Princeton, NJ: Bristol-Myers Squibb Company; November 2018.</a:t>
            </a:r>
            <a:endParaRPr dirty="0">
              <a:solidFill>
                <a:schemeClr val="bg1"/>
              </a:solidFill>
            </a:endParaRPr>
          </a:p>
        </p:txBody>
      </p:sp>
      <p:sp>
        <p:nvSpPr>
          <p:cNvPr id="221" name="Google Shape;221;p34"/>
          <p:cNvSpPr txBox="1"/>
          <p:nvPr/>
        </p:nvSpPr>
        <p:spPr>
          <a:xfrm>
            <a:off x="7432781" y="654073"/>
            <a:ext cx="287004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b="1">
              <a:solidFill>
                <a:srgbClr val="FF0000"/>
              </a:solidFill>
              <a:latin typeface="Calibri"/>
              <a:ea typeface="Calibri"/>
              <a:cs typeface="Calibri"/>
              <a:sym typeface="Calibri"/>
            </a:endParaRPr>
          </a:p>
        </p:txBody>
      </p:sp>
      <p:grpSp>
        <p:nvGrpSpPr>
          <p:cNvPr id="7" name="Google Shape;168;p29"/>
          <p:cNvGrpSpPr/>
          <p:nvPr/>
        </p:nvGrpSpPr>
        <p:grpSpPr>
          <a:xfrm>
            <a:off x="10438955" y="517667"/>
            <a:ext cx="646304" cy="518845"/>
            <a:chOff x="6697759" y="5224046"/>
            <a:chExt cx="646304" cy="518845"/>
          </a:xfrm>
        </p:grpSpPr>
        <p:sp>
          <p:nvSpPr>
            <p:cNvPr id="8"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9"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535563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5"/>
          <p:cNvSpPr txBox="1">
            <a:spLocks noGrp="1"/>
          </p:cNvSpPr>
          <p:nvPr>
            <p:ph idx="1"/>
          </p:nvPr>
        </p:nvSpPr>
        <p:spPr>
          <a:xfrm>
            <a:off x="609600" y="1360600"/>
            <a:ext cx="10972800" cy="40387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1400" dirty="0"/>
              <a:t>Adverse reactions reported in a pooled dataset of nivolumab 3 mg/kg as monotherapy across tumor types (N = 2578) and a pooled dataset of nivolumab 1 mg/kg in combination with ipilimumab 3 mg/kg in melanoma (N = 448) </a:t>
            </a:r>
            <a:endParaRPr sz="1400" dirty="0"/>
          </a:p>
        </p:txBody>
      </p:sp>
      <p:sp>
        <p:nvSpPr>
          <p:cNvPr id="227" name="Google Shape;227;p35"/>
          <p:cNvSpPr txBox="1">
            <a:spLocks noGrp="1"/>
          </p:cNvSpPr>
          <p:nvPr>
            <p:ph type="title"/>
          </p:nvPr>
        </p:nvSpPr>
        <p:spPr>
          <a:xfrm>
            <a:off x="609599" y="469209"/>
            <a:ext cx="10310813" cy="35310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2000"/>
              <a:buFont typeface="Calibri"/>
              <a:buNone/>
            </a:pPr>
            <a:r>
              <a:rPr lang="en-US" sz="3200" dirty="0">
                <a:solidFill>
                  <a:schemeClr val="accent1"/>
                </a:solidFill>
              </a:rPr>
              <a:t>Summary of IMARs With Nivolumab Monotherapy and Nivolumab + Ipilimumab Combination Therapy: Frequency and Time to Onset (Pooled Analysis)</a:t>
            </a:r>
            <a:endParaRPr sz="3200" dirty="0"/>
          </a:p>
        </p:txBody>
      </p:sp>
      <p:graphicFrame>
        <p:nvGraphicFramePr>
          <p:cNvPr id="229" name="Google Shape;229;p35"/>
          <p:cNvGraphicFramePr/>
          <p:nvPr>
            <p:extLst>
              <p:ext uri="{D42A27DB-BD31-4B8C-83A1-F6EECF244321}">
                <p14:modId xmlns:p14="http://schemas.microsoft.com/office/powerpoint/2010/main" val="2212104929"/>
              </p:ext>
            </p:extLst>
          </p:nvPr>
        </p:nvGraphicFramePr>
        <p:xfrm>
          <a:off x="974285" y="1792296"/>
          <a:ext cx="10243430" cy="4309307"/>
        </p:xfrm>
        <a:graphic>
          <a:graphicData uri="http://schemas.openxmlformats.org/drawingml/2006/table">
            <a:tbl>
              <a:tblPr>
                <a:noFill/>
              </a:tblPr>
              <a:tblGrid>
                <a:gridCol w="1473495"/>
                <a:gridCol w="965551"/>
                <a:gridCol w="884248"/>
                <a:gridCol w="884248"/>
                <a:gridCol w="1691574"/>
                <a:gridCol w="910298"/>
                <a:gridCol w="910298"/>
                <a:gridCol w="910298"/>
                <a:gridCol w="1613420"/>
              </a:tblGrid>
              <a:tr h="290194">
                <a:tc gridSpan="5">
                  <a:txBody>
                    <a:bodyPr/>
                    <a:lstStyle/>
                    <a:p>
                      <a:pPr marL="0" marR="0" lvl="0" indent="0" algn="ctr" rtl="0">
                        <a:lnSpc>
                          <a:spcPct val="100000"/>
                        </a:lnSpc>
                        <a:spcBef>
                          <a:spcPts val="0"/>
                        </a:spcBef>
                        <a:spcAft>
                          <a:spcPts val="0"/>
                        </a:spcAft>
                        <a:buNone/>
                      </a:pPr>
                      <a:r>
                        <a:rPr lang="en-US" sz="1600" b="1" u="none" strike="noStrike" cap="none" dirty="0">
                          <a:solidFill>
                            <a:schemeClr val="accent1"/>
                          </a:solidFill>
                        </a:rPr>
                        <a:t>Nivolumab (N = 2578)</a:t>
                      </a:r>
                      <a:endParaRPr sz="1600" b="1" u="none" strike="noStrike" cap="none" dirty="0">
                        <a:solidFill>
                          <a:schemeClr val="accent1"/>
                        </a:solidFill>
                        <a:latin typeface="Arial"/>
                        <a:ea typeface="Arial"/>
                        <a:cs typeface="Arial"/>
                        <a:sym typeface="Arial"/>
                      </a:endParaRPr>
                    </a:p>
                  </a:txBody>
                  <a:tcPr marL="45725" marR="45725" marT="45725" marB="45725" anchor="ctr">
                    <a:lnT w="1905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hMerge="1">
                  <a:txBody>
                    <a:bodyPr/>
                    <a:lstStyle/>
                    <a:p>
                      <a:endParaRPr lang="es-AR"/>
                    </a:p>
                  </a:txBody>
                  <a:tcPr/>
                </a:tc>
                <a:tc hMerge="1">
                  <a:txBody>
                    <a:bodyPr/>
                    <a:lstStyle/>
                    <a:p>
                      <a:endParaRPr lang="es-AR"/>
                    </a:p>
                  </a:txBody>
                  <a:tcPr/>
                </a:tc>
                <a:tc hMerge="1">
                  <a:txBody>
                    <a:bodyPr/>
                    <a:lstStyle/>
                    <a:p>
                      <a:endParaRPr lang="es-AR"/>
                    </a:p>
                  </a:txBody>
                  <a:tcPr/>
                </a:tc>
                <a:tc hMerge="1">
                  <a:txBody>
                    <a:bodyPr/>
                    <a:lstStyle/>
                    <a:p>
                      <a:endParaRPr lang="es-AR"/>
                    </a:p>
                  </a:txBody>
                  <a:tcPr/>
                </a:tc>
                <a:tc gridSpan="4">
                  <a:txBody>
                    <a:bodyPr/>
                    <a:lstStyle/>
                    <a:p>
                      <a:pPr marL="0" marR="0" lvl="0" indent="0" algn="ctr" rtl="0">
                        <a:lnSpc>
                          <a:spcPct val="100000"/>
                        </a:lnSpc>
                        <a:spcBef>
                          <a:spcPts val="0"/>
                        </a:spcBef>
                        <a:spcAft>
                          <a:spcPts val="0"/>
                        </a:spcAft>
                        <a:buClr>
                          <a:schemeClr val="accent1"/>
                        </a:buClr>
                        <a:buSzPts val="1100"/>
                        <a:buFont typeface="Calibri"/>
                        <a:buNone/>
                      </a:pPr>
                      <a:r>
                        <a:rPr lang="en-US" sz="1600" b="1" u="none" strike="noStrike" cap="none">
                          <a:solidFill>
                            <a:schemeClr val="accent1"/>
                          </a:solidFill>
                        </a:rPr>
                        <a:t>Nivolumab + ipilimumab (N = 448)</a:t>
                      </a:r>
                      <a:endParaRPr sz="1600" b="1" u="none" strike="noStrike" cap="none">
                        <a:solidFill>
                          <a:schemeClr val="accent1"/>
                        </a:solidFill>
                        <a:latin typeface="Arial"/>
                        <a:ea typeface="Arial"/>
                        <a:cs typeface="Arial"/>
                        <a:sym typeface="Arial"/>
                      </a:endParaRPr>
                    </a:p>
                  </a:txBody>
                  <a:tcPr marL="45725" marR="45725" marT="45725" marB="45725" anchor="ctr">
                    <a:lnT w="1905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tc hMerge="1">
                  <a:txBody>
                    <a:bodyPr/>
                    <a:lstStyle/>
                    <a:p>
                      <a:endParaRPr lang="es-AR"/>
                    </a:p>
                  </a:txBody>
                  <a:tcPr/>
                </a:tc>
                <a:tc hMerge="1">
                  <a:txBody>
                    <a:bodyPr/>
                    <a:lstStyle/>
                    <a:p>
                      <a:endParaRPr lang="es-AR"/>
                    </a:p>
                  </a:txBody>
                  <a:tcPr/>
                </a:tc>
                <a:tc hMerge="1">
                  <a:txBody>
                    <a:bodyPr/>
                    <a:lstStyle/>
                    <a:p>
                      <a:endParaRPr lang="es-AR"/>
                    </a:p>
                  </a:txBody>
                  <a:tcPr/>
                </a:tc>
              </a:tr>
              <a:tr h="471937">
                <a:tc>
                  <a:txBody>
                    <a:bodyPr/>
                    <a:lstStyle/>
                    <a:p>
                      <a:pPr marL="0" marR="0" lvl="0" indent="0" algn="l" rtl="0">
                        <a:lnSpc>
                          <a:spcPct val="100000"/>
                        </a:lnSpc>
                        <a:spcBef>
                          <a:spcPts val="0"/>
                        </a:spcBef>
                        <a:spcAft>
                          <a:spcPts val="0"/>
                        </a:spcAft>
                        <a:buNone/>
                      </a:pPr>
                      <a:endParaRPr sz="1200" b="1" u="none" strike="noStrike" cap="none">
                        <a:solidFill>
                          <a:schemeClr val="lt2"/>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All grades,</a:t>
                      </a:r>
                      <a:br>
                        <a:rPr lang="en-US" sz="1200" b="1" u="none" strike="noStrike" cap="none">
                          <a:solidFill>
                            <a:schemeClr val="accent1"/>
                          </a:solidFill>
                        </a:rPr>
                      </a:br>
                      <a:r>
                        <a:rPr lang="en-US" sz="1200" b="1" u="none" strike="noStrike" cap="none">
                          <a:solidFill>
                            <a:schemeClr val="accent1"/>
                          </a:solidFill>
                        </a:rPr>
                        <a:t>n (%)</a:t>
                      </a:r>
                      <a:endParaRPr sz="1200" b="1" u="none" strike="noStrike" cap="none">
                        <a:solidFill>
                          <a:schemeClr val="accent1"/>
                        </a:solidFill>
                        <a:latin typeface="Arial"/>
                        <a:ea typeface="Arial"/>
                        <a:cs typeface="Arial"/>
                        <a:sym typeface="Arial"/>
                      </a:endParaRPr>
                    </a:p>
                  </a:txBody>
                  <a:tcPr marL="0" marR="0" marT="45725" marB="45725"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Grade 3,</a:t>
                      </a:r>
                      <a:endParaRPr sz="2800"/>
                    </a:p>
                    <a:p>
                      <a:pPr marL="0" marR="0" lvl="0" indent="0" algn="ctr" rtl="0">
                        <a:lnSpc>
                          <a:spcPct val="100000"/>
                        </a:lnSpc>
                        <a:spcBef>
                          <a:spcPts val="0"/>
                        </a:spcBef>
                        <a:spcAft>
                          <a:spcPts val="0"/>
                        </a:spcAft>
                        <a:buNone/>
                      </a:pPr>
                      <a:r>
                        <a:rPr lang="en-US" sz="1200" b="1" u="none" strike="noStrike" cap="none">
                          <a:solidFill>
                            <a:schemeClr val="accent1"/>
                          </a:solidFill>
                        </a:rPr>
                        <a:t>n (%) </a:t>
                      </a:r>
                      <a:endParaRPr sz="1200" b="1" u="none" strike="noStrike" cap="none">
                        <a:solidFill>
                          <a:schemeClr val="accent1"/>
                        </a:solidFill>
                        <a:latin typeface="Arial"/>
                        <a:ea typeface="Arial"/>
                        <a:cs typeface="Arial"/>
                        <a:sym typeface="Arial"/>
                      </a:endParaRPr>
                    </a:p>
                  </a:txBody>
                  <a:tcPr marL="0" marR="0" marT="45725" marB="45725"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Grade 4,</a:t>
                      </a:r>
                      <a:br>
                        <a:rPr lang="en-US" sz="1200" b="1" u="none" strike="noStrike" cap="none">
                          <a:solidFill>
                            <a:schemeClr val="accent1"/>
                          </a:solidFill>
                        </a:rPr>
                      </a:br>
                      <a:r>
                        <a:rPr lang="en-US" sz="1200" b="1" u="none" strike="noStrike" cap="none">
                          <a:solidFill>
                            <a:schemeClr val="accent1"/>
                          </a:solidFill>
                        </a:rPr>
                        <a:t>n (%)</a:t>
                      </a:r>
                      <a:endParaRPr sz="1200" b="1" u="none" strike="noStrike" cap="none">
                        <a:solidFill>
                          <a:schemeClr val="accent1"/>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Median time to onset, months (range)</a:t>
                      </a:r>
                      <a:endParaRPr sz="1200" b="1" u="none" strike="noStrike" cap="none">
                        <a:solidFill>
                          <a:schemeClr val="accent1"/>
                        </a:solidFill>
                        <a:latin typeface="Arial"/>
                        <a:ea typeface="Arial"/>
                        <a:cs typeface="Arial"/>
                        <a:sym typeface="Arial"/>
                      </a:endParaRPr>
                    </a:p>
                  </a:txBody>
                  <a:tcPr marL="45725" marR="45725" marT="45725" marB="45725"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All grades,</a:t>
                      </a:r>
                      <a:br>
                        <a:rPr lang="en-US" sz="1200" b="1" u="none" strike="noStrike" cap="none">
                          <a:solidFill>
                            <a:schemeClr val="accent1"/>
                          </a:solidFill>
                        </a:rPr>
                      </a:br>
                      <a:r>
                        <a:rPr lang="en-US" sz="1200" b="1" u="none" strike="noStrike" cap="none">
                          <a:solidFill>
                            <a:schemeClr val="accent1"/>
                          </a:solidFill>
                        </a:rPr>
                        <a:t>n (%)</a:t>
                      </a:r>
                      <a:endParaRPr sz="1200" b="1" u="none" strike="noStrike" cap="none">
                        <a:solidFill>
                          <a:schemeClr val="accent1"/>
                        </a:solidFill>
                        <a:latin typeface="Calibri"/>
                        <a:ea typeface="Calibri"/>
                        <a:cs typeface="Calibri"/>
                        <a:sym typeface="Calibri"/>
                      </a:endParaRPr>
                    </a:p>
                  </a:txBody>
                  <a:tcPr marL="18300" marR="18300" marT="9150" marB="9150"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Grade 3,</a:t>
                      </a:r>
                      <a:endParaRPr sz="2800"/>
                    </a:p>
                    <a:p>
                      <a:pPr marL="0" marR="0" lvl="0" indent="0" algn="ctr" rtl="0">
                        <a:lnSpc>
                          <a:spcPct val="100000"/>
                        </a:lnSpc>
                        <a:spcBef>
                          <a:spcPts val="0"/>
                        </a:spcBef>
                        <a:spcAft>
                          <a:spcPts val="0"/>
                        </a:spcAft>
                        <a:buNone/>
                      </a:pPr>
                      <a:r>
                        <a:rPr lang="en-US" sz="1200" b="1" u="none" strike="noStrike" cap="none">
                          <a:solidFill>
                            <a:schemeClr val="accent1"/>
                          </a:solidFill>
                        </a:rPr>
                        <a:t>n (%) </a:t>
                      </a:r>
                      <a:endParaRPr sz="1200" b="1" u="none" strike="noStrike" cap="none">
                        <a:solidFill>
                          <a:schemeClr val="accent1"/>
                        </a:solidFill>
                        <a:latin typeface="Calibri"/>
                        <a:ea typeface="Calibri"/>
                        <a:cs typeface="Calibri"/>
                        <a:sym typeface="Calibri"/>
                      </a:endParaRPr>
                    </a:p>
                  </a:txBody>
                  <a:tcPr marL="18300" marR="18300" marT="9150" marB="9150"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Grade 4,</a:t>
                      </a:r>
                      <a:br>
                        <a:rPr lang="en-US" sz="1200" b="1" u="none" strike="noStrike" cap="none">
                          <a:solidFill>
                            <a:schemeClr val="accent1"/>
                          </a:solidFill>
                        </a:rPr>
                      </a:br>
                      <a:r>
                        <a:rPr lang="en-US" sz="1200" b="1" u="none" strike="noStrike" cap="none">
                          <a:solidFill>
                            <a:schemeClr val="accent1"/>
                          </a:solidFill>
                        </a:rPr>
                        <a:t>n (%)</a:t>
                      </a:r>
                      <a:endParaRPr sz="1200" b="1" u="none" strike="noStrike" cap="none">
                        <a:solidFill>
                          <a:schemeClr val="accent1"/>
                        </a:solidFill>
                        <a:latin typeface="Calibri"/>
                        <a:ea typeface="Calibri"/>
                        <a:cs typeface="Calibri"/>
                        <a:sym typeface="Calibri"/>
                      </a:endParaRPr>
                    </a:p>
                  </a:txBody>
                  <a:tcPr marL="18300" marR="18300" marT="9150" marB="9150"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b="1" u="none" strike="noStrike" cap="none">
                          <a:solidFill>
                            <a:schemeClr val="accent1"/>
                          </a:solidFill>
                        </a:rPr>
                        <a:t>Median time to onset, months (range)</a:t>
                      </a:r>
                      <a:endParaRPr sz="1200" b="1" u="none" strike="noStrike" cap="none">
                        <a:solidFill>
                          <a:schemeClr val="accent1"/>
                        </a:solidFill>
                        <a:latin typeface="Calibri"/>
                        <a:ea typeface="Calibri"/>
                        <a:cs typeface="Calibri"/>
                        <a:sym typeface="Calibri"/>
                      </a:endParaRPr>
                    </a:p>
                  </a:txBody>
                  <a:tcPr marL="18300" marR="18300" marT="9150" marB="9150" anchor="ctr">
                    <a:lnT w="12700" cap="flat" cmpd="sng">
                      <a:solidFill>
                        <a:schemeClr val="dk2"/>
                      </a:solidFill>
                      <a:prstDash val="solid"/>
                      <a:round/>
                      <a:headEnd type="none" w="sm" len="sm"/>
                      <a:tailEnd type="none" w="sm" len="sm"/>
                    </a:lnT>
                    <a:lnB w="19050" cap="flat" cmpd="sng">
                      <a:solidFill>
                        <a:schemeClr val="dk2"/>
                      </a:solidFill>
                      <a:prstDash val="solid"/>
                      <a:round/>
                      <a:headEnd type="none" w="sm" len="sm"/>
                      <a:tailEnd type="none" w="sm" len="sm"/>
                    </a:lnB>
                  </a:tcPr>
                </a:tc>
              </a:tr>
              <a:tr h="378882">
                <a:tc>
                  <a:txBody>
                    <a:bodyPr/>
                    <a:lstStyle/>
                    <a:p>
                      <a:pPr marL="0" marR="0" lvl="0" indent="0" algn="l" rtl="0">
                        <a:lnSpc>
                          <a:spcPct val="100000"/>
                        </a:lnSpc>
                        <a:spcBef>
                          <a:spcPts val="0"/>
                        </a:spcBef>
                        <a:spcAft>
                          <a:spcPts val="0"/>
                        </a:spcAft>
                        <a:buNone/>
                      </a:pPr>
                      <a:r>
                        <a:rPr lang="en-US" sz="1200" u="none" strike="noStrike" cap="none"/>
                        <a:t>Pneumonitis</a:t>
                      </a:r>
                      <a:r>
                        <a:rPr lang="en-US" sz="1200" u="none" strike="noStrike" cap="none" baseline="30000"/>
                        <a:t>a</a:t>
                      </a:r>
                      <a:endParaRPr sz="1200" b="1" u="none" strike="noStrike" cap="none" baseline="30000">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87 </a:t>
                      </a:r>
                      <a:br>
                        <a:rPr lang="en-US" sz="1200" u="none" strike="noStrike" cap="none"/>
                      </a:br>
                      <a:r>
                        <a:rPr lang="en-US" sz="1200" u="none" strike="noStrike" cap="none"/>
                        <a:t>(3.4)</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19 </a:t>
                      </a:r>
                      <a:br>
                        <a:rPr lang="en-US" sz="1200" u="none" strike="noStrike" cap="none"/>
                      </a:br>
                      <a:r>
                        <a:rPr lang="en-US" sz="1200" u="none" strike="noStrike" cap="none"/>
                        <a:t>(0.7)</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 </a:t>
                      </a:r>
                      <a:br>
                        <a:rPr lang="en-US" sz="1200" u="none" strike="noStrike" cap="none"/>
                      </a:br>
                      <a:r>
                        <a:rPr lang="en-US" sz="1200" u="none" strike="noStrike" cap="none"/>
                        <a:t>(&lt;0.1)</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3.6</a:t>
                      </a:r>
                      <a:endParaRPr sz="2800"/>
                    </a:p>
                    <a:p>
                      <a:pPr marL="0" marR="0" lvl="0" indent="0" algn="ctr" rtl="0">
                        <a:lnSpc>
                          <a:spcPct val="100000"/>
                        </a:lnSpc>
                        <a:spcBef>
                          <a:spcPts val="0"/>
                        </a:spcBef>
                        <a:spcAft>
                          <a:spcPts val="0"/>
                        </a:spcAft>
                        <a:buNone/>
                      </a:pPr>
                      <a:r>
                        <a:rPr lang="en-US" sz="1200" u="none" strike="noStrike" cap="none"/>
                        <a:t>(0.2–19.6 months)</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35 </a:t>
                      </a:r>
                      <a:endParaRPr sz="2800"/>
                    </a:p>
                    <a:p>
                      <a:pPr marL="0" marR="0" lvl="0" indent="0" algn="ctr" rtl="0">
                        <a:lnSpc>
                          <a:spcPct val="100000"/>
                        </a:lnSpc>
                        <a:spcBef>
                          <a:spcPts val="0"/>
                        </a:spcBef>
                        <a:spcAft>
                          <a:spcPts val="0"/>
                        </a:spcAft>
                        <a:buNone/>
                      </a:pPr>
                      <a:r>
                        <a:rPr lang="en-US" sz="1200" u="none" strike="noStrike" cap="none"/>
                        <a:t>(7.8) </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5 </a:t>
                      </a:r>
                      <a:endParaRPr sz="2800"/>
                    </a:p>
                    <a:p>
                      <a:pPr marL="0" marR="0" lvl="0" indent="0" algn="ctr" rtl="0">
                        <a:lnSpc>
                          <a:spcPct val="100000"/>
                        </a:lnSpc>
                        <a:spcBef>
                          <a:spcPts val="0"/>
                        </a:spcBef>
                        <a:spcAft>
                          <a:spcPts val="0"/>
                        </a:spcAft>
                        <a:buNone/>
                      </a:pPr>
                      <a:r>
                        <a:rPr lang="en-US" sz="1200" u="none" strike="noStrike" cap="none"/>
                        <a:t>(1.1)</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 </a:t>
                      </a:r>
                      <a:br>
                        <a:rPr lang="en-US" sz="1200" u="none" strike="noStrike" cap="none"/>
                      </a:br>
                      <a:r>
                        <a:rPr lang="en-US" sz="1200" u="none" strike="noStrike" cap="none"/>
                        <a:t>(0.2)</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2.6</a:t>
                      </a:r>
                      <a:br>
                        <a:rPr lang="en-US" sz="1200" u="none" strike="noStrike" cap="none"/>
                      </a:br>
                      <a:r>
                        <a:rPr lang="en-US" sz="1200" u="none" strike="noStrike" cap="none"/>
                        <a:t>(0.7–12.6 months)</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9050" cap="flat" cmpd="sng">
                      <a:solidFill>
                        <a:schemeClr val="dk2"/>
                      </a:solidFill>
                      <a:prstDash val="solid"/>
                      <a:round/>
                      <a:headEnd type="none" w="sm" len="sm"/>
                      <a:tailEnd type="none" w="sm" len="sm"/>
                    </a:lnT>
                    <a:lnB w="12700" cap="flat" cmpd="sng">
                      <a:solidFill>
                        <a:srgbClr val="7F7F7F"/>
                      </a:solidFill>
                      <a:prstDash val="solid"/>
                      <a:round/>
                      <a:headEnd type="none" w="sm" len="sm"/>
                      <a:tailEnd type="none" w="sm" len="sm"/>
                    </a:lnB>
                  </a:tcPr>
                </a:tc>
              </a:tr>
              <a:tr h="537165">
                <a:tc>
                  <a:txBody>
                    <a:bodyPr/>
                    <a:lstStyle/>
                    <a:p>
                      <a:pPr marL="0" marR="0" lvl="0" indent="0" algn="l" rtl="0">
                        <a:lnSpc>
                          <a:spcPct val="100000"/>
                        </a:lnSpc>
                        <a:spcBef>
                          <a:spcPts val="0"/>
                        </a:spcBef>
                        <a:spcAft>
                          <a:spcPts val="0"/>
                        </a:spcAft>
                        <a:buNone/>
                      </a:pPr>
                      <a:r>
                        <a:rPr lang="en-US" sz="1200" u="none" strike="noStrike" cap="none"/>
                        <a:t>Colitis (diarrhea or frequent bowel movements)</a:t>
                      </a:r>
                      <a:endParaRPr sz="1200" b="1" u="none" strike="noStrike" cap="none">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339 </a:t>
                      </a:r>
                      <a:br>
                        <a:rPr lang="en-US" sz="1200" u="none" strike="noStrike" cap="none"/>
                      </a:br>
                      <a:r>
                        <a:rPr lang="en-US" sz="1200" u="none" strike="noStrike" cap="none"/>
                        <a:t>(13.1)</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dirty="0"/>
                        <a:t> 41 </a:t>
                      </a:r>
                      <a:br>
                        <a:rPr lang="en-US" sz="1200" u="none" strike="noStrike" cap="none" dirty="0"/>
                      </a:br>
                      <a:r>
                        <a:rPr lang="en-US" sz="1200" u="none" strike="noStrike" cap="none" dirty="0"/>
                        <a:t>(1.6)</a:t>
                      </a:r>
                      <a:endParaRPr sz="1200" u="none" strike="noStrike" cap="none" dirty="0">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1.8</a:t>
                      </a:r>
                      <a:br>
                        <a:rPr lang="en-US" sz="1200" u="none" strike="noStrike" cap="none"/>
                      </a:br>
                      <a:r>
                        <a:rPr lang="en-US" sz="1200" u="none" strike="noStrike" cap="none"/>
                        <a:t>(0–26.6 months)</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209 </a:t>
                      </a:r>
                      <a:br>
                        <a:rPr lang="en-US" sz="1200" u="none" strike="noStrike" cap="none"/>
                      </a:br>
                      <a:r>
                        <a:rPr lang="en-US" sz="1200" u="none" strike="noStrike" cap="none"/>
                        <a:t>(46.7) </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71 </a:t>
                      </a:r>
                      <a:br>
                        <a:rPr lang="en-US" sz="1200" u="none" strike="noStrike" cap="none"/>
                      </a:br>
                      <a:r>
                        <a:rPr lang="en-US" sz="1200" u="none" strike="noStrike" cap="none"/>
                        <a:t>(15.8)</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2 </a:t>
                      </a:r>
                      <a:br>
                        <a:rPr lang="en-US" sz="1200" u="none" strike="noStrike" cap="none"/>
                      </a:br>
                      <a:r>
                        <a:rPr lang="en-US" sz="1200" u="none" strike="noStrike" cap="none"/>
                        <a:t>(0.4)</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200" u="none" strike="noStrike" cap="none"/>
                        <a:t>1.2</a:t>
                      </a:r>
                      <a:endParaRPr sz="2800"/>
                    </a:p>
                    <a:p>
                      <a:pPr marL="0" marR="0" lvl="0" indent="0" algn="ctr" rtl="0">
                        <a:lnSpc>
                          <a:spcPct val="100000"/>
                        </a:lnSpc>
                        <a:spcBef>
                          <a:spcPts val="0"/>
                        </a:spcBef>
                        <a:spcAft>
                          <a:spcPts val="0"/>
                        </a:spcAft>
                        <a:buNone/>
                      </a:pPr>
                      <a:r>
                        <a:rPr lang="en-US" sz="1200" u="none" strike="noStrike" cap="none"/>
                        <a:t>(0–22.6 months)</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F00"/>
                    </a:solidFill>
                  </a:tcPr>
                </a:tc>
              </a:tr>
              <a:tr h="378882">
                <a:tc>
                  <a:txBody>
                    <a:bodyPr/>
                    <a:lstStyle/>
                    <a:p>
                      <a:pPr marL="0" marR="0" lvl="0" indent="0" algn="l" rtl="0">
                        <a:lnSpc>
                          <a:spcPct val="100000"/>
                        </a:lnSpc>
                        <a:spcBef>
                          <a:spcPts val="0"/>
                        </a:spcBef>
                        <a:spcAft>
                          <a:spcPts val="0"/>
                        </a:spcAft>
                        <a:buNone/>
                      </a:pPr>
                      <a:r>
                        <a:rPr lang="en-US" sz="1200" u="none" strike="noStrike" cap="none"/>
                        <a:t>Hepatitis</a:t>
                      </a:r>
                      <a:endParaRPr sz="1200" b="1" u="none" strike="noStrike" cap="none">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173 </a:t>
                      </a:r>
                      <a:br>
                        <a:rPr lang="en-US" sz="1200" u="none" strike="noStrike" cap="none"/>
                      </a:br>
                      <a:r>
                        <a:rPr lang="en-US" sz="1200" u="none" strike="noStrike" cap="none"/>
                        <a:t>(6.7) </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41 </a:t>
                      </a:r>
                      <a:br>
                        <a:rPr lang="en-US" sz="1200" u="none" strike="noStrike" cap="none"/>
                      </a:br>
                      <a:r>
                        <a:rPr lang="en-US" sz="1200" u="none" strike="noStrike" cap="none"/>
                        <a:t>(1.6)</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9 </a:t>
                      </a:r>
                      <a:br>
                        <a:rPr lang="en-US" sz="1200" u="none" strike="noStrike" cap="none"/>
                      </a:br>
                      <a:r>
                        <a:rPr lang="en-US" sz="1200" u="none" strike="noStrike" cap="none"/>
                        <a:t>(0.3)</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2.1</a:t>
                      </a:r>
                      <a:br>
                        <a:rPr lang="en-US" sz="1200" u="none" strike="noStrike" cap="none"/>
                      </a:br>
                      <a:r>
                        <a:rPr lang="en-US" sz="1200" u="none" strike="noStrike" cap="none"/>
                        <a:t>(0–27.6 months)</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132 </a:t>
                      </a:r>
                      <a:br>
                        <a:rPr lang="en-US" sz="1200" u="none" strike="noStrike" cap="none"/>
                      </a:br>
                      <a:r>
                        <a:rPr lang="en-US" sz="1200" u="none" strike="noStrike" cap="none"/>
                        <a:t>(29.5) </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69</a:t>
                      </a:r>
                      <a:br>
                        <a:rPr lang="en-US" sz="1200" u="none" strike="noStrike" cap="none"/>
                      </a:br>
                      <a:r>
                        <a:rPr lang="en-US" sz="1200" u="none" strike="noStrike" cap="none"/>
                        <a:t>(15.4)</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8 </a:t>
                      </a:r>
                      <a:br>
                        <a:rPr lang="en-US" sz="1200" u="none" strike="noStrike" cap="none"/>
                      </a:br>
                      <a:r>
                        <a:rPr lang="en-US" sz="1200" u="none" strike="noStrike" cap="none"/>
                        <a:t>(1.8)</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1.5</a:t>
                      </a:r>
                      <a:br>
                        <a:rPr lang="en-US" sz="1200" u="none" strike="noStrike" cap="none"/>
                      </a:br>
                      <a:r>
                        <a:rPr lang="en-US" sz="1200" u="none" strike="noStrike" cap="none"/>
                        <a:t>(0–30.1 months)</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378882">
                <a:tc>
                  <a:txBody>
                    <a:bodyPr/>
                    <a:lstStyle/>
                    <a:p>
                      <a:pPr marL="0" marR="0" lvl="0" indent="0" algn="l" rtl="0">
                        <a:lnSpc>
                          <a:spcPct val="100000"/>
                        </a:lnSpc>
                        <a:spcBef>
                          <a:spcPts val="0"/>
                        </a:spcBef>
                        <a:spcAft>
                          <a:spcPts val="0"/>
                        </a:spcAft>
                        <a:buNone/>
                      </a:pPr>
                      <a:r>
                        <a:rPr lang="en-US" sz="1200" u="none" strike="noStrike" cap="none"/>
                        <a:t>Thyroid disorders </a:t>
                      </a:r>
                      <a:endParaRPr sz="1200" b="1" u="none" strike="noStrike" cap="none">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248 </a:t>
                      </a:r>
                      <a:br>
                        <a:rPr lang="en-US" sz="1200" u="none" strike="noStrike" cap="none"/>
                      </a:br>
                      <a:r>
                        <a:rPr lang="en-US" sz="1200" u="none" strike="noStrike" cap="none"/>
                        <a:t>(9.6) </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2 </a:t>
                      </a:r>
                      <a:br>
                        <a:rPr lang="en-US" sz="1200" u="none" strike="noStrike" cap="none">
                          <a:solidFill>
                            <a:schemeClr val="dk1"/>
                          </a:solidFill>
                        </a:rPr>
                      </a:br>
                      <a:r>
                        <a:rPr lang="en-US" sz="1200" u="none" strike="noStrike" cap="none">
                          <a:solidFill>
                            <a:schemeClr val="dk1"/>
                          </a:solidFill>
                        </a:rPr>
                        <a:t>(&lt;0.1)</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latin typeface="Arial"/>
                          <a:ea typeface="Arial"/>
                          <a:cs typeface="Arial"/>
                          <a:sym typeface="Arial"/>
                        </a:rPr>
                        <a:t>1</a:t>
                      </a:r>
                      <a:endParaRPr sz="2800"/>
                    </a:p>
                    <a:p>
                      <a:pPr marL="0" marR="0" lvl="0" indent="0" algn="ctr" rtl="0">
                        <a:lnSpc>
                          <a:spcPct val="100000"/>
                        </a:lnSpc>
                        <a:spcBef>
                          <a:spcPts val="0"/>
                        </a:spcBef>
                        <a:spcAft>
                          <a:spcPts val="0"/>
                        </a:spcAft>
                        <a:buNone/>
                      </a:pPr>
                      <a:r>
                        <a:rPr lang="en-US" sz="1200" u="none" strike="noStrike" cap="none">
                          <a:solidFill>
                            <a:schemeClr val="dk1"/>
                          </a:solidFill>
                          <a:latin typeface="Arial"/>
                          <a:ea typeface="Arial"/>
                          <a:cs typeface="Arial"/>
                          <a:sym typeface="Arial"/>
                        </a:rPr>
                        <a:t>(&lt;0.1)</a:t>
                      </a:r>
                      <a:endParaRPr sz="2800"/>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2.8</a:t>
                      </a:r>
                      <a:br>
                        <a:rPr lang="en-US" sz="1200" u="none" strike="noStrike" cap="none">
                          <a:solidFill>
                            <a:schemeClr val="dk1"/>
                          </a:solidFill>
                        </a:rPr>
                      </a:br>
                      <a:r>
                        <a:rPr lang="en-US" sz="1200" u="none" strike="noStrike" cap="none">
                          <a:solidFill>
                            <a:schemeClr val="dk1"/>
                          </a:solidFill>
                        </a:rPr>
                        <a:t>(0.3–29.1 months)</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113 </a:t>
                      </a:r>
                      <a:br>
                        <a:rPr lang="en-US" sz="1200" u="none" strike="noStrike" cap="none"/>
                      </a:br>
                      <a:r>
                        <a:rPr lang="en-US" sz="1200" u="none" strike="noStrike" cap="none"/>
                        <a:t>(25.2) </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6 </a:t>
                      </a:r>
                      <a:br>
                        <a:rPr lang="en-US" sz="1200" u="none" strike="noStrike" cap="none"/>
                      </a:br>
                      <a:r>
                        <a:rPr lang="en-US" sz="1200" u="none" strike="noStrike" cap="none"/>
                        <a:t>(1.3)</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1.9</a:t>
                      </a:r>
                      <a:br>
                        <a:rPr lang="en-US" sz="1200" u="none" strike="noStrike" cap="none"/>
                      </a:br>
                      <a:r>
                        <a:rPr lang="en-US" sz="1200" u="none" strike="noStrike" cap="none"/>
                        <a:t>(0–28.1 months)</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378882">
                <a:tc>
                  <a:txBody>
                    <a:bodyPr/>
                    <a:lstStyle/>
                    <a:p>
                      <a:pPr marL="0" marR="0" lvl="0" indent="0" algn="l" rtl="0">
                        <a:lnSpc>
                          <a:spcPct val="100000"/>
                        </a:lnSpc>
                        <a:spcBef>
                          <a:spcPts val="0"/>
                        </a:spcBef>
                        <a:spcAft>
                          <a:spcPts val="0"/>
                        </a:spcAft>
                        <a:buNone/>
                      </a:pPr>
                      <a:r>
                        <a:rPr lang="en-US" sz="1200" u="none" strike="noStrike" cap="none"/>
                        <a:t>Nephritis/renal dysfunction</a:t>
                      </a:r>
                      <a:endParaRPr sz="1200" b="1" u="none" strike="noStrike" cap="none">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71 </a:t>
                      </a:r>
                      <a:br>
                        <a:rPr lang="en-US" sz="1200" u="none" strike="noStrike" cap="none"/>
                      </a:br>
                      <a:r>
                        <a:rPr lang="en-US" sz="1200" u="none" strike="noStrike" cap="none"/>
                        <a:t>(2.8) </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11 </a:t>
                      </a:r>
                      <a:br>
                        <a:rPr lang="en-US" sz="1200" u="none" strike="noStrike" cap="none">
                          <a:solidFill>
                            <a:schemeClr val="dk1"/>
                          </a:solidFill>
                        </a:rPr>
                      </a:br>
                      <a:r>
                        <a:rPr lang="en-US" sz="1200" u="none" strike="noStrike" cap="none">
                          <a:solidFill>
                            <a:schemeClr val="dk1"/>
                          </a:solidFill>
                        </a:rPr>
                        <a:t>(0.4)</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1 </a:t>
                      </a:r>
                      <a:br>
                        <a:rPr lang="en-US" sz="1200" u="none" strike="noStrike" cap="none">
                          <a:solidFill>
                            <a:schemeClr val="dk1"/>
                          </a:solidFill>
                        </a:rPr>
                      </a:br>
                      <a:r>
                        <a:rPr lang="en-US" sz="1200" u="none" strike="noStrike" cap="none">
                          <a:solidFill>
                            <a:schemeClr val="dk1"/>
                          </a:solidFill>
                        </a:rPr>
                        <a:t>(&lt;0.1)</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2.3</a:t>
                      </a:r>
                      <a:br>
                        <a:rPr lang="en-US" sz="1200" u="none" strike="noStrike" cap="none">
                          <a:solidFill>
                            <a:schemeClr val="dk1"/>
                          </a:solidFill>
                        </a:rPr>
                      </a:br>
                      <a:r>
                        <a:rPr lang="en-US" sz="1200" u="none" strike="noStrike" cap="none">
                          <a:solidFill>
                            <a:schemeClr val="dk1"/>
                          </a:solidFill>
                        </a:rPr>
                        <a:t>(0–18.2 months)</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23 </a:t>
                      </a:r>
                      <a:br>
                        <a:rPr lang="en-US" sz="1200" u="none" strike="noStrike" cap="none"/>
                      </a:br>
                      <a:r>
                        <a:rPr lang="en-US" sz="1200" u="none" strike="noStrike" cap="none"/>
                        <a:t>(5.1) </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4 </a:t>
                      </a:r>
                      <a:br>
                        <a:rPr lang="en-US" sz="1200" u="none" strike="noStrike" cap="none"/>
                      </a:br>
                      <a:r>
                        <a:rPr lang="en-US" sz="1200" u="none" strike="noStrike" cap="none"/>
                        <a:t>(0.9)</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3 </a:t>
                      </a:r>
                      <a:br>
                        <a:rPr lang="en-US" sz="1200" u="none" strike="noStrike" cap="none"/>
                      </a:br>
                      <a:r>
                        <a:rPr lang="en-US" sz="1200" u="none" strike="noStrike" cap="none"/>
                        <a:t>(0.7)</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2.6</a:t>
                      </a:r>
                      <a:br>
                        <a:rPr lang="en-US" sz="1200" u="none" strike="noStrike" cap="none"/>
                      </a:br>
                      <a:r>
                        <a:rPr lang="en-US" sz="1200" u="none" strike="noStrike" cap="none"/>
                        <a:t>(0.5–21.8 months)</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378882">
                <a:tc>
                  <a:txBody>
                    <a:bodyPr/>
                    <a:lstStyle/>
                    <a:p>
                      <a:pPr marL="0" marR="0" lvl="0" indent="0" algn="l" rtl="0">
                        <a:lnSpc>
                          <a:spcPct val="100000"/>
                        </a:lnSpc>
                        <a:spcBef>
                          <a:spcPts val="0"/>
                        </a:spcBef>
                        <a:spcAft>
                          <a:spcPts val="0"/>
                        </a:spcAft>
                        <a:buNone/>
                      </a:pPr>
                      <a:r>
                        <a:rPr lang="en-US" sz="1200" u="none" strike="noStrike" cap="none"/>
                        <a:t>Skin adverse reactions (rash)</a:t>
                      </a:r>
                      <a:endParaRPr sz="1200" b="1" u="none" strike="noStrike" cap="none">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680 </a:t>
                      </a:r>
                      <a:br>
                        <a:rPr lang="en-US" sz="1200" u="none" strike="noStrike" cap="none"/>
                      </a:br>
                      <a:r>
                        <a:rPr lang="en-US" sz="1200" u="none" strike="noStrike" cap="none"/>
                        <a:t>(26.4) </a:t>
                      </a:r>
                      <a:endParaRPr sz="1200" u="none" strike="noStrike" cap="none">
                        <a:solidFill>
                          <a:schemeClr val="lt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 31 </a:t>
                      </a:r>
                      <a:br>
                        <a:rPr lang="en-US" sz="1200" u="none" strike="noStrike" cap="none">
                          <a:solidFill>
                            <a:schemeClr val="dk1"/>
                          </a:solidFill>
                        </a:rPr>
                      </a:br>
                      <a:r>
                        <a:rPr lang="en-US" sz="1200" u="none" strike="noStrike" cap="none">
                          <a:solidFill>
                            <a:schemeClr val="dk1"/>
                          </a:solidFill>
                        </a:rPr>
                        <a:t>(1.2)</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a:t>
                      </a:r>
                      <a:endParaRPr sz="1200" b="0" u="none" strike="noStrike" cap="none">
                        <a:solidFill>
                          <a:schemeClr val="dk1"/>
                        </a:solidFil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1.4</a:t>
                      </a:r>
                      <a:br>
                        <a:rPr lang="en-US" sz="1200" u="none" strike="noStrike" cap="none">
                          <a:solidFill>
                            <a:schemeClr val="dk1"/>
                          </a:solidFill>
                        </a:rPr>
                      </a:br>
                      <a:r>
                        <a:rPr lang="en-US" sz="1200" u="none" strike="noStrike" cap="none">
                          <a:solidFill>
                            <a:schemeClr val="dk1"/>
                          </a:solidFill>
                        </a:rPr>
                        <a:t>(0–27.9 months) </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291 </a:t>
                      </a:r>
                      <a:br>
                        <a:rPr lang="en-US" sz="1200" u="none" strike="noStrike" cap="none"/>
                      </a:br>
                      <a:r>
                        <a:rPr lang="en-US" sz="1200" u="none" strike="noStrike" cap="none"/>
                        <a:t>(65.0) </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34 </a:t>
                      </a:r>
                      <a:br>
                        <a:rPr lang="en-US" sz="1200" u="none" strike="noStrike" cap="none"/>
                      </a:br>
                      <a:r>
                        <a:rPr lang="en-US" sz="1200" u="none" strike="noStrike" cap="none"/>
                        <a:t>(7.6)</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a:t>
                      </a:r>
                      <a:endParaRPr sz="1200" u="none" strike="noStrike" cap="none">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0.5</a:t>
                      </a:r>
                      <a:br>
                        <a:rPr lang="en-US" sz="1200" u="none" strike="noStrike" cap="none"/>
                      </a:br>
                      <a:r>
                        <a:rPr lang="en-US" sz="1200" u="none" strike="noStrike" cap="none"/>
                        <a:t>(0–19.4 months)</a:t>
                      </a:r>
                      <a:endParaRPr sz="1200" u="none" strike="noStrike" cap="none">
                        <a:solidFill>
                          <a:schemeClr val="lt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220599">
                <a:tc>
                  <a:txBody>
                    <a:bodyPr/>
                    <a:lstStyle/>
                    <a:p>
                      <a:pPr marL="0" marR="0" lvl="0" indent="0" algn="l" rtl="0">
                        <a:lnSpc>
                          <a:spcPct val="100000"/>
                        </a:lnSpc>
                        <a:spcBef>
                          <a:spcPts val="0"/>
                        </a:spcBef>
                        <a:spcAft>
                          <a:spcPts val="0"/>
                        </a:spcAft>
                        <a:buNone/>
                      </a:pPr>
                      <a:r>
                        <a:rPr lang="en-US" sz="1200" u="none" strike="noStrike" cap="none"/>
                        <a:t>Encephalitis</a:t>
                      </a:r>
                      <a:r>
                        <a:rPr lang="en-US" sz="1200" u="none" strike="noStrike" cap="none" baseline="30000"/>
                        <a:t>b</a:t>
                      </a:r>
                      <a:endParaRPr sz="1200" b="1" u="none" strike="noStrike" cap="none">
                        <a:solidFill>
                          <a:schemeClr val="lt2"/>
                        </a:solidFill>
                        <a:latin typeface="Arial"/>
                        <a:ea typeface="Arial"/>
                        <a:cs typeface="Arial"/>
                        <a:sym typeface="Arial"/>
                      </a:endParaRPr>
                    </a:p>
                  </a:txBody>
                  <a:tcPr marL="45725" marR="45725" marT="36000" marB="36000">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Arial"/>
                        <a:buNone/>
                      </a:pPr>
                      <a:r>
                        <a:rPr lang="en-US"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00"/>
                        <a:buFont typeface="Arial"/>
                        <a:buNone/>
                      </a:pPr>
                      <a:r>
                        <a:rPr lang="en-US" sz="1200" b="0" i="0" u="none" strike="noStrike" cap="none">
                          <a:solidFill>
                            <a:srgbClr val="000000"/>
                          </a:solidFill>
                          <a:latin typeface="Arial"/>
                          <a:ea typeface="Arial"/>
                          <a:cs typeface="Arial"/>
                          <a:sym typeface="Arial"/>
                        </a:rPr>
                        <a:t>–</a:t>
                      </a:r>
                      <a:endParaRPr sz="1200" b="0" i="0" u="none" strike="noStrike" cap="none">
                        <a:solidFill>
                          <a:srgbClr val="000000"/>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r h="378882">
                <a:tc>
                  <a:txBody>
                    <a:bodyPr/>
                    <a:lstStyle/>
                    <a:p>
                      <a:pPr marL="0" marR="0" lvl="0" indent="0" algn="l" rtl="0">
                        <a:lnSpc>
                          <a:spcPct val="100000"/>
                        </a:lnSpc>
                        <a:spcBef>
                          <a:spcPts val="0"/>
                        </a:spcBef>
                        <a:spcAft>
                          <a:spcPts val="0"/>
                        </a:spcAft>
                        <a:buNone/>
                      </a:pPr>
                      <a:r>
                        <a:rPr lang="en-US" sz="1200" u="none" strike="noStrike" cap="none"/>
                        <a:t>Infusion reactions</a:t>
                      </a:r>
                      <a:endParaRPr sz="1200" b="1" u="none" strike="noStrike" cap="none">
                        <a:solidFill>
                          <a:schemeClr val="dk2"/>
                        </a:solidFill>
                        <a:latin typeface="Arial"/>
                        <a:ea typeface="Arial"/>
                        <a:cs typeface="Arial"/>
                        <a:sym typeface="Arial"/>
                      </a:endParaRPr>
                    </a:p>
                  </a:txBody>
                  <a:tcPr marL="45725" marR="45725" marT="36000" marB="36000" anchor="ctr">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121 </a:t>
                      </a:r>
                      <a:br>
                        <a:rPr lang="en-US" sz="1200" u="none" strike="noStrike" cap="none"/>
                      </a:br>
                      <a:r>
                        <a:rPr lang="en-US" sz="1200" u="none" strike="noStrike" cap="none"/>
                        <a:t>(4.7)</a:t>
                      </a:r>
                      <a:endParaRPr sz="1200" u="none" strike="noStrike" cap="none">
                        <a:solidFill>
                          <a:schemeClr val="dk2"/>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6</a:t>
                      </a:r>
                      <a:endParaRPr sz="2800"/>
                    </a:p>
                    <a:p>
                      <a:pPr marL="0" marR="0" lvl="0" indent="0" algn="ctr" rtl="0">
                        <a:lnSpc>
                          <a:spcPct val="100000"/>
                        </a:lnSpc>
                        <a:spcBef>
                          <a:spcPts val="0"/>
                        </a:spcBef>
                        <a:spcAft>
                          <a:spcPts val="0"/>
                        </a:spcAft>
                        <a:buNone/>
                      </a:pPr>
                      <a:r>
                        <a:rPr lang="en-US" sz="1200" u="none" strike="noStrike" cap="none">
                          <a:solidFill>
                            <a:schemeClr val="dk1"/>
                          </a:solidFill>
                          <a:latin typeface="Arial"/>
                          <a:ea typeface="Arial"/>
                          <a:cs typeface="Arial"/>
                          <a:sym typeface="Arial"/>
                        </a:rPr>
                        <a:t>(0.2)</a:t>
                      </a:r>
                      <a:endParaRPr sz="2800"/>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2</a:t>
                      </a:r>
                      <a:endParaRPr sz="2800"/>
                    </a:p>
                    <a:p>
                      <a:pPr marL="0" marR="0" lvl="0" indent="0" algn="ctr" rtl="0">
                        <a:lnSpc>
                          <a:spcPct val="100000"/>
                        </a:lnSpc>
                        <a:spcBef>
                          <a:spcPts val="0"/>
                        </a:spcBef>
                        <a:spcAft>
                          <a:spcPts val="0"/>
                        </a:spcAft>
                        <a:buNone/>
                      </a:pPr>
                      <a:r>
                        <a:rPr lang="en-US" sz="1200" u="none" strike="noStrike" cap="none">
                          <a:solidFill>
                            <a:schemeClr val="dk1"/>
                          </a:solidFill>
                          <a:latin typeface="Arial"/>
                          <a:ea typeface="Arial"/>
                          <a:cs typeface="Arial"/>
                          <a:sym typeface="Arial"/>
                        </a:rPr>
                        <a:t>(</a:t>
                      </a:r>
                      <a:r>
                        <a:rPr lang="en-US" sz="1200" u="none" strike="noStrike" cap="none">
                          <a:solidFill>
                            <a:schemeClr val="dk1"/>
                          </a:solidFill>
                        </a:rPr>
                        <a:t>&lt;0.1</a:t>
                      </a:r>
                      <a:r>
                        <a:rPr lang="en-US" sz="1200" u="none" strike="noStrike" cap="none">
                          <a:solidFill>
                            <a:schemeClr val="dk1"/>
                          </a:solidFill>
                          <a:latin typeface="Arial"/>
                          <a:ea typeface="Arial"/>
                          <a:cs typeface="Arial"/>
                          <a:sym typeface="Arial"/>
                        </a:rPr>
                        <a:t>)</a:t>
                      </a:r>
                      <a:endParaRPr sz="2800"/>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solidFill>
                            <a:schemeClr val="dk1"/>
                          </a:solidFill>
                        </a:rPr>
                        <a:t>–</a:t>
                      </a:r>
                      <a:endParaRPr sz="1200" u="none" strike="noStrike" cap="none">
                        <a:solidFill>
                          <a:schemeClr val="dk1"/>
                        </a:solidFill>
                        <a:latin typeface="Arial"/>
                        <a:ea typeface="Arial"/>
                        <a:cs typeface="Arial"/>
                        <a:sym typeface="Arial"/>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000"/>
                        <a:buFont typeface="Calibri"/>
                        <a:buNone/>
                      </a:pPr>
                      <a:r>
                        <a:rPr lang="en-US" sz="1200" u="none" strike="noStrike" cap="none"/>
                        <a:t>17 </a:t>
                      </a:r>
                      <a:br>
                        <a:rPr lang="en-US" sz="1200" u="none" strike="noStrike" cap="none"/>
                      </a:br>
                      <a:r>
                        <a:rPr lang="en-US" sz="1200" u="none" strike="noStrike" cap="none"/>
                        <a:t>(3.8)</a:t>
                      </a:r>
                      <a:endParaRPr sz="1200" u="none" strike="noStrike" cap="none">
                        <a:solidFill>
                          <a:schemeClr val="dk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t>–</a:t>
                      </a:r>
                      <a:endParaRPr sz="1200" u="none" strike="noStrike" cap="none" dirty="0">
                        <a:solidFill>
                          <a:schemeClr val="dk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a:t>–</a:t>
                      </a:r>
                      <a:endParaRPr sz="1200" u="none" strike="noStrike" cap="none">
                        <a:solidFill>
                          <a:schemeClr val="dk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t>–</a:t>
                      </a:r>
                      <a:endParaRPr sz="1200" u="none" strike="noStrike" cap="none" dirty="0">
                        <a:solidFill>
                          <a:schemeClr val="dk2"/>
                        </a:solidFill>
                        <a:latin typeface="Calibri"/>
                        <a:ea typeface="Calibri"/>
                        <a:cs typeface="Calibri"/>
                        <a:sym typeface="Calibri"/>
                      </a:endParaRPr>
                    </a:p>
                  </a:txBody>
                  <a:tcPr marL="0" marR="0" marT="36000" marB="36000" anchor="ctr">
                    <a:lnL w="12700" cap="flat" cmpd="sng">
                      <a:solidFill>
                        <a:srgbClr val="7F7F7F"/>
                      </a:solidFill>
                      <a:prstDash val="solid"/>
                      <a:round/>
                      <a:headEnd type="none" w="sm" len="sm"/>
                      <a:tailEnd type="none" w="sm" len="sm"/>
                    </a:lnL>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r>
            </a:tbl>
          </a:graphicData>
        </a:graphic>
      </p:graphicFrame>
      <p:sp>
        <p:nvSpPr>
          <p:cNvPr id="230" name="Google Shape;230;p35"/>
          <p:cNvSpPr txBox="1"/>
          <p:nvPr/>
        </p:nvSpPr>
        <p:spPr>
          <a:xfrm>
            <a:off x="583677" y="6177197"/>
            <a:ext cx="9793889" cy="535660"/>
          </a:xfrm>
          <a:prstGeom prst="rect">
            <a:avLst/>
          </a:prstGeom>
          <a:noFill/>
          <a:ln>
            <a:noFill/>
          </a:ln>
        </p:spPr>
        <p:txBody>
          <a:bodyPr spcFirstLastPara="1" wrap="square" lIns="90000" tIns="46800" rIns="90000" bIns="46800" anchor="b" anchorCtr="0">
            <a:noAutofit/>
          </a:bodyPr>
          <a:lstStyle/>
          <a:p>
            <a:pPr marL="0" marR="0" lvl="0" indent="0" algn="l" rtl="0">
              <a:spcBef>
                <a:spcPts val="0"/>
              </a:spcBef>
              <a:spcAft>
                <a:spcPts val="0"/>
              </a:spcAft>
              <a:buNone/>
            </a:pPr>
            <a:r>
              <a:rPr lang="en-US" sz="900" baseline="30000" dirty="0" err="1">
                <a:solidFill>
                  <a:schemeClr val="bg1"/>
                </a:solidFill>
                <a:latin typeface="Arial"/>
                <a:ea typeface="Arial"/>
                <a:cs typeface="Arial"/>
                <a:sym typeface="Arial"/>
              </a:rPr>
              <a:t>a</a:t>
            </a:r>
            <a:r>
              <a:rPr lang="en-US" sz="900" dirty="0" err="1">
                <a:solidFill>
                  <a:schemeClr val="bg1"/>
                </a:solidFill>
                <a:latin typeface="Arial"/>
                <a:ea typeface="Arial"/>
                <a:cs typeface="Arial"/>
                <a:sym typeface="Arial"/>
              </a:rPr>
              <a:t>Grade</a:t>
            </a:r>
            <a:r>
              <a:rPr lang="en-US" sz="900" dirty="0">
                <a:solidFill>
                  <a:schemeClr val="bg1"/>
                </a:solidFill>
                <a:latin typeface="Arial"/>
                <a:ea typeface="Arial"/>
                <a:cs typeface="Arial"/>
                <a:sym typeface="Arial"/>
              </a:rPr>
              <a:t> 5 cases reported in &lt;0.1% of patients. </a:t>
            </a:r>
            <a:r>
              <a:rPr lang="en-US" sz="900" baseline="30000" dirty="0" err="1">
                <a:solidFill>
                  <a:schemeClr val="bg1"/>
                </a:solidFill>
                <a:latin typeface="Arial"/>
                <a:ea typeface="Arial"/>
                <a:cs typeface="Arial"/>
                <a:sym typeface="Arial"/>
              </a:rPr>
              <a:t>b</a:t>
            </a:r>
            <a:r>
              <a:rPr lang="en-US" sz="900" dirty="0" err="1">
                <a:solidFill>
                  <a:schemeClr val="bg1"/>
                </a:solidFill>
                <a:latin typeface="Arial"/>
                <a:ea typeface="Arial"/>
                <a:cs typeface="Arial"/>
                <a:sym typeface="Arial"/>
              </a:rPr>
              <a:t>IMAR</a:t>
            </a:r>
            <a:r>
              <a:rPr lang="en-US" sz="900" dirty="0">
                <a:solidFill>
                  <a:schemeClr val="bg1"/>
                </a:solidFill>
                <a:latin typeface="Arial"/>
                <a:ea typeface="Arial"/>
                <a:cs typeface="Arial"/>
                <a:sym typeface="Arial"/>
              </a:rPr>
              <a:t> information is not available. </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Arial"/>
                <a:ea typeface="Arial"/>
                <a:cs typeface="Arial"/>
                <a:sym typeface="Arial"/>
              </a:rPr>
              <a:t>IMAR, immune-mediated adverse reaction.</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Arial"/>
                <a:ea typeface="Arial"/>
                <a:cs typeface="Arial"/>
                <a:sym typeface="Arial"/>
              </a:rPr>
              <a:t>Opdivo (nivolumab) [summary of product characteristics]. Uxbridge, UK: Bristol-Myers Squibb Company; January 2019.</a:t>
            </a:r>
            <a:endParaRPr dirty="0">
              <a:solidFill>
                <a:schemeClr val="bg1"/>
              </a:solidFill>
            </a:endParaRPr>
          </a:p>
        </p:txBody>
      </p:sp>
      <p:cxnSp>
        <p:nvCxnSpPr>
          <p:cNvPr id="231" name="Google Shape;231;p35"/>
          <p:cNvCxnSpPr/>
          <p:nvPr/>
        </p:nvCxnSpPr>
        <p:spPr>
          <a:xfrm flipH="1">
            <a:off x="4908051" y="2191486"/>
            <a:ext cx="65800" cy="2245128"/>
          </a:xfrm>
          <a:prstGeom prst="straightConnector1">
            <a:avLst/>
          </a:prstGeom>
          <a:noFill/>
          <a:ln>
            <a:noFill/>
          </a:ln>
        </p:spPr>
      </p:cxnSp>
      <p:grpSp>
        <p:nvGrpSpPr>
          <p:cNvPr id="7" name="Google Shape;168;p29"/>
          <p:cNvGrpSpPr/>
          <p:nvPr/>
        </p:nvGrpSpPr>
        <p:grpSpPr>
          <a:xfrm>
            <a:off x="10438955" y="517667"/>
            <a:ext cx="646304" cy="518845"/>
            <a:chOff x="6697759" y="5224046"/>
            <a:chExt cx="646304" cy="518845"/>
          </a:xfrm>
        </p:grpSpPr>
        <p:sp>
          <p:nvSpPr>
            <p:cNvPr id="8"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9"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000939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90" name="Google Shape;290;p40"/>
          <p:cNvPicPr preferRelativeResize="0">
            <a:picLocks noGrp="1"/>
          </p:cNvPicPr>
          <p:nvPr>
            <p:ph idx="1"/>
          </p:nvPr>
        </p:nvPicPr>
        <p:blipFill rotWithShape="1">
          <a:blip r:embed="rId3">
            <a:alphaModFix/>
          </a:blip>
          <a:stretch/>
        </p:blipFill>
        <p:spPr>
          <a:xfrm>
            <a:off x="7719962" y="1612140"/>
            <a:ext cx="3365297" cy="4249738"/>
          </a:xfrm>
          <a:prstGeom prst="rect">
            <a:avLst/>
          </a:prstGeom>
          <a:noFill/>
          <a:ln>
            <a:noFill/>
          </a:ln>
        </p:spPr>
      </p:pic>
      <p:sp>
        <p:nvSpPr>
          <p:cNvPr id="288" name="Google Shape;288;p4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13</a:t>
            </a:fld>
            <a:endParaRPr/>
          </a:p>
        </p:txBody>
      </p:sp>
      <p:sp>
        <p:nvSpPr>
          <p:cNvPr id="287" name="Google Shape;287;p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200" b="1" dirty="0" err="1" smtClean="0">
                <a:solidFill>
                  <a:schemeClr val="accent1"/>
                </a:solidFill>
              </a:rPr>
              <a:t>Radiología</a:t>
            </a:r>
            <a:endParaRPr lang="en-US" sz="3200" b="1" dirty="0">
              <a:solidFill>
                <a:schemeClr val="accent1"/>
              </a:solidFill>
            </a:endParaRPr>
          </a:p>
        </p:txBody>
      </p:sp>
      <p:pic>
        <p:nvPicPr>
          <p:cNvPr id="289" name="Google Shape;289;p40"/>
          <p:cNvPicPr preferRelativeResize="0"/>
          <p:nvPr/>
        </p:nvPicPr>
        <p:blipFill rotWithShape="1">
          <a:blip r:embed="rId4">
            <a:alphaModFix/>
          </a:blip>
          <a:srcRect/>
          <a:stretch/>
        </p:blipFill>
        <p:spPr>
          <a:xfrm>
            <a:off x="831880" y="1660456"/>
            <a:ext cx="5794701" cy="4216469"/>
          </a:xfrm>
          <a:prstGeom prst="rect">
            <a:avLst/>
          </a:prstGeom>
          <a:noFill/>
          <a:ln>
            <a:noFill/>
          </a:ln>
        </p:spPr>
      </p:pic>
      <p:grpSp>
        <p:nvGrpSpPr>
          <p:cNvPr id="6" name="Google Shape;168;p29"/>
          <p:cNvGrpSpPr/>
          <p:nvPr/>
        </p:nvGrpSpPr>
        <p:grpSpPr>
          <a:xfrm>
            <a:off x="10438955" y="517667"/>
            <a:ext cx="646304" cy="518845"/>
            <a:chOff x="6697759" y="5224046"/>
            <a:chExt cx="646304" cy="518845"/>
          </a:xfrm>
        </p:grpSpPr>
        <p:sp>
          <p:nvSpPr>
            <p:cNvPr id="7"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8"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656056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6" name="Google Shape;296;p41"/>
          <p:cNvPicPr preferRelativeResize="0">
            <a:picLocks noGrp="1"/>
          </p:cNvPicPr>
          <p:nvPr>
            <p:ph idx="1"/>
          </p:nvPr>
        </p:nvPicPr>
        <p:blipFill rotWithShape="1">
          <a:blip r:embed="rId3">
            <a:alphaModFix/>
          </a:blip>
          <a:stretch/>
        </p:blipFill>
        <p:spPr>
          <a:xfrm>
            <a:off x="4880458" y="1600199"/>
            <a:ext cx="3519451" cy="4249738"/>
          </a:xfrm>
          <a:prstGeom prst="rect">
            <a:avLst/>
          </a:prstGeom>
          <a:noFill/>
          <a:ln>
            <a:noFill/>
          </a:ln>
        </p:spPr>
      </p:pic>
      <p:sp>
        <p:nvSpPr>
          <p:cNvPr id="297" name="Google Shape;297;p4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295" name="Google Shape;295;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SzPts val="4400"/>
            </a:pPr>
            <a:r>
              <a:rPr lang="en-US" sz="3200" dirty="0" err="1"/>
              <a:t>Radiología</a:t>
            </a:r>
            <a:endParaRPr sz="3200" dirty="0"/>
          </a:p>
        </p:txBody>
      </p:sp>
      <p:pic>
        <p:nvPicPr>
          <p:cNvPr id="298" name="Google Shape;298;p41"/>
          <p:cNvPicPr preferRelativeResize="0"/>
          <p:nvPr/>
        </p:nvPicPr>
        <p:blipFill rotWithShape="1">
          <a:blip r:embed="rId4">
            <a:alphaModFix/>
          </a:blip>
          <a:srcRect/>
          <a:stretch/>
        </p:blipFill>
        <p:spPr>
          <a:xfrm>
            <a:off x="404256" y="1560691"/>
            <a:ext cx="4247825" cy="4343496"/>
          </a:xfrm>
          <a:prstGeom prst="rect">
            <a:avLst/>
          </a:prstGeom>
          <a:noFill/>
          <a:ln>
            <a:noFill/>
          </a:ln>
        </p:spPr>
      </p:pic>
      <p:pic>
        <p:nvPicPr>
          <p:cNvPr id="2" name="Picture 2" descr="C:\Users\bangho2014\Desktop\FINAL 2.jpg"/>
          <p:cNvPicPr>
            <a:picLocks noChangeAspect="1" noChangeArrowheads="1"/>
          </p:cNvPicPr>
          <p:nvPr/>
        </p:nvPicPr>
        <p:blipFill>
          <a:blip r:embed="rId5"/>
          <a:srcRect/>
          <a:stretch>
            <a:fillRect/>
          </a:stretch>
        </p:blipFill>
        <p:spPr bwMode="auto">
          <a:xfrm>
            <a:off x="8628287" y="1463503"/>
            <a:ext cx="3231926" cy="4523131"/>
          </a:xfrm>
          <a:prstGeom prst="rect">
            <a:avLst/>
          </a:prstGeom>
          <a:noFill/>
        </p:spPr>
      </p:pic>
      <p:grpSp>
        <p:nvGrpSpPr>
          <p:cNvPr id="7" name="Google Shape;168;p29"/>
          <p:cNvGrpSpPr/>
          <p:nvPr/>
        </p:nvGrpSpPr>
        <p:grpSpPr>
          <a:xfrm>
            <a:off x="10438955" y="517667"/>
            <a:ext cx="646304" cy="518845"/>
            <a:chOff x="6697759" y="5224046"/>
            <a:chExt cx="646304" cy="518845"/>
          </a:xfrm>
        </p:grpSpPr>
        <p:sp>
          <p:nvSpPr>
            <p:cNvPr id="8"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9"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45629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4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304" name="Google Shape;304;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s-ES" sz="3200" dirty="0" smtClean="0">
                <a:solidFill>
                  <a:schemeClr val="accent1"/>
                </a:solidFill>
              </a:rPr>
              <a:t>Ecografía </a:t>
            </a:r>
            <a:endParaRPr lang="es-ES" sz="3200" dirty="0">
              <a:solidFill>
                <a:schemeClr val="accent1"/>
              </a:solidFill>
            </a:endParaRPr>
          </a:p>
        </p:txBody>
      </p:sp>
      <p:pic>
        <p:nvPicPr>
          <p:cNvPr id="307" name="Google Shape;307;p42"/>
          <p:cNvPicPr preferRelativeResize="0"/>
          <p:nvPr/>
        </p:nvPicPr>
        <p:blipFill rotWithShape="1">
          <a:blip r:embed="rId3">
            <a:alphaModFix/>
          </a:blip>
          <a:srcRect/>
          <a:stretch/>
        </p:blipFill>
        <p:spPr>
          <a:xfrm>
            <a:off x="2866135" y="2044531"/>
            <a:ext cx="3863545" cy="3357063"/>
          </a:xfrm>
          <a:prstGeom prst="rect">
            <a:avLst/>
          </a:prstGeom>
          <a:noFill/>
          <a:ln>
            <a:noFill/>
          </a:ln>
        </p:spPr>
      </p:pic>
      <p:grpSp>
        <p:nvGrpSpPr>
          <p:cNvPr id="7" name="Google Shape;168;p29"/>
          <p:cNvGrpSpPr/>
          <p:nvPr/>
        </p:nvGrpSpPr>
        <p:grpSpPr>
          <a:xfrm>
            <a:off x="10438955" y="517667"/>
            <a:ext cx="646304" cy="518845"/>
            <a:chOff x="6697759" y="5224046"/>
            <a:chExt cx="646304" cy="518845"/>
          </a:xfrm>
        </p:grpSpPr>
        <p:sp>
          <p:nvSpPr>
            <p:cNvPr id="8"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9"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790290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Clr>
                <a:schemeClr val="dk1"/>
              </a:buClr>
              <a:buSzPts val="2422"/>
              <a:buFont typeface="Arial" panose="020B0604020202020204" pitchFamily="34" charset="0"/>
              <a:buChar char="•"/>
            </a:pPr>
            <a:r>
              <a:rPr lang="es-PE" sz="2000" b="1" u="sng" dirty="0" smtClean="0">
                <a:latin typeface="+mj-lt"/>
              </a:rPr>
              <a:t>ILEOVIDEOCOLONOSCOPÍA:</a:t>
            </a:r>
          </a:p>
          <a:p>
            <a:pPr marL="342900" lvl="0" indent="-342900" algn="l" rtl="0">
              <a:lnSpc>
                <a:spcPct val="70000"/>
              </a:lnSpc>
              <a:spcBef>
                <a:spcPts val="0"/>
              </a:spcBef>
              <a:spcAft>
                <a:spcPts val="0"/>
              </a:spcAft>
              <a:buClr>
                <a:schemeClr val="dk1"/>
              </a:buClr>
              <a:buSzPts val="2422"/>
              <a:buFont typeface="Arial" panose="020B0604020202020204" pitchFamily="34" charset="0"/>
              <a:buChar char="•"/>
            </a:pPr>
            <a:endParaRPr lang="es-PE" sz="2000" u="sng" dirty="0" smtClean="0">
              <a:latin typeface="+mj-lt"/>
            </a:endParaRPr>
          </a:p>
          <a:p>
            <a:pPr marL="576263" lvl="2" indent="-342900">
              <a:lnSpc>
                <a:spcPct val="70000"/>
              </a:lnSpc>
              <a:spcBef>
                <a:spcPts val="1000"/>
              </a:spcBef>
              <a:buClr>
                <a:schemeClr val="dk1"/>
              </a:buClr>
              <a:buSzPts val="1900"/>
            </a:pPr>
            <a:r>
              <a:rPr lang="es-PE" sz="1900" dirty="0" smtClean="0">
                <a:solidFill>
                  <a:schemeClr val="tx1"/>
                </a:solidFill>
                <a:latin typeface="+mj-lt"/>
              </a:rPr>
              <a:t>Los segmentos afectados son Recto y Sigma en el 97% de los casos con úlceras, congestión y eritema </a:t>
            </a:r>
          </a:p>
          <a:p>
            <a:pPr marL="576263" lvl="2" indent="-342900">
              <a:lnSpc>
                <a:spcPct val="70000"/>
              </a:lnSpc>
              <a:spcBef>
                <a:spcPts val="1000"/>
              </a:spcBef>
              <a:buClr>
                <a:schemeClr val="dk1"/>
              </a:buClr>
              <a:buSzPts val="1900"/>
            </a:pPr>
            <a:r>
              <a:rPr lang="es-PE" sz="1900" dirty="0" smtClean="0">
                <a:solidFill>
                  <a:schemeClr val="tx1"/>
                </a:solidFill>
                <a:latin typeface="+mj-lt"/>
              </a:rPr>
              <a:t>Colitis extensa 66%</a:t>
            </a:r>
          </a:p>
          <a:p>
            <a:pPr marL="576263" lvl="2" indent="-342900">
              <a:lnSpc>
                <a:spcPct val="70000"/>
              </a:lnSpc>
              <a:spcBef>
                <a:spcPts val="1000"/>
              </a:spcBef>
              <a:buClr>
                <a:schemeClr val="dk1"/>
              </a:buClr>
              <a:buSzPts val="1900"/>
            </a:pPr>
            <a:r>
              <a:rPr lang="es-PE" sz="1900" dirty="0" smtClean="0">
                <a:solidFill>
                  <a:schemeClr val="tx1"/>
                </a:solidFill>
                <a:latin typeface="+mj-lt"/>
              </a:rPr>
              <a:t>Lesiones parcheadas 55% </a:t>
            </a:r>
          </a:p>
          <a:p>
            <a:pPr marL="576263" lvl="2" indent="-342900">
              <a:lnSpc>
                <a:spcPct val="70000"/>
              </a:lnSpc>
              <a:spcBef>
                <a:spcPts val="1000"/>
              </a:spcBef>
              <a:buClr>
                <a:schemeClr val="dk1"/>
              </a:buClr>
              <a:buSzPts val="1900"/>
            </a:pPr>
            <a:r>
              <a:rPr lang="es-PE" sz="1900" dirty="0" smtClean="0">
                <a:solidFill>
                  <a:schemeClr val="tx1"/>
                </a:solidFill>
                <a:latin typeface="+mj-lt"/>
              </a:rPr>
              <a:t>En el 23%  de las colonoscopías el Colon Ascendente fue el más severamente afectado</a:t>
            </a:r>
            <a:r>
              <a:rPr lang="es-PE" sz="1900" dirty="0" smtClean="0">
                <a:solidFill>
                  <a:schemeClr val="tx1"/>
                </a:solidFill>
                <a:latin typeface="+mj-lt"/>
                <a:cs typeface="Arial" panose="020B0604020202020204" pitchFamily="34" charset="0"/>
              </a:rPr>
              <a:t>.</a:t>
            </a:r>
            <a:endParaRPr lang="es-PE" sz="1900" dirty="0" smtClean="0">
              <a:solidFill>
                <a:schemeClr val="tx1"/>
              </a:solidFill>
              <a:latin typeface="+mj-lt"/>
            </a:endParaRPr>
          </a:p>
          <a:p>
            <a:pPr marL="576263" lvl="2" indent="-342900">
              <a:lnSpc>
                <a:spcPct val="70000"/>
              </a:lnSpc>
              <a:spcBef>
                <a:spcPts val="1000"/>
              </a:spcBef>
              <a:buClr>
                <a:schemeClr val="dk1"/>
              </a:buClr>
              <a:buSzPts val="1900"/>
            </a:pPr>
            <a:r>
              <a:rPr lang="es-PE" sz="1900" dirty="0" smtClean="0">
                <a:solidFill>
                  <a:schemeClr val="tx1"/>
                </a:solidFill>
                <a:latin typeface="+mj-lt"/>
              </a:rPr>
              <a:t>Bajo compromiso del Íleon .</a:t>
            </a:r>
          </a:p>
          <a:p>
            <a:pPr marL="342900" lvl="0" indent="-342900" algn="l" rtl="0">
              <a:lnSpc>
                <a:spcPct val="70000"/>
              </a:lnSpc>
              <a:spcBef>
                <a:spcPts val="1000"/>
              </a:spcBef>
              <a:spcAft>
                <a:spcPts val="0"/>
              </a:spcAft>
              <a:buClr>
                <a:schemeClr val="dk1"/>
              </a:buClr>
              <a:buSzPts val="1900"/>
              <a:buFont typeface="Arial" panose="020B0604020202020204" pitchFamily="34" charset="0"/>
              <a:buChar char="•"/>
            </a:pPr>
            <a:endParaRPr lang="es-PE" sz="2000" dirty="0" smtClean="0">
              <a:latin typeface="+mj-lt"/>
            </a:endParaRPr>
          </a:p>
          <a:p>
            <a:pPr marL="427355" lvl="0" indent="-342900" algn="l" rtl="0">
              <a:lnSpc>
                <a:spcPct val="70000"/>
              </a:lnSpc>
              <a:spcBef>
                <a:spcPts val="1000"/>
              </a:spcBef>
              <a:spcAft>
                <a:spcPts val="0"/>
              </a:spcAft>
              <a:buClr>
                <a:schemeClr val="dk1"/>
              </a:buClr>
              <a:buSzPts val="1330"/>
              <a:buFont typeface="Arial" panose="020B0604020202020204" pitchFamily="34" charset="0"/>
              <a:buChar char="•"/>
            </a:pPr>
            <a:endParaRPr lang="es-PE" sz="2000" dirty="0" smtClean="0">
              <a:latin typeface="+mj-lt"/>
            </a:endParaRPr>
          </a:p>
          <a:p>
            <a:pPr marL="342900" lvl="0" indent="-342900" algn="l" rtl="0">
              <a:lnSpc>
                <a:spcPct val="70000"/>
              </a:lnSpc>
              <a:spcBef>
                <a:spcPts val="1000"/>
              </a:spcBef>
              <a:spcAft>
                <a:spcPts val="0"/>
              </a:spcAft>
              <a:buClr>
                <a:schemeClr val="dk1"/>
              </a:buClr>
              <a:buSzPts val="1900"/>
              <a:buFont typeface="Arial" panose="020B0604020202020204" pitchFamily="34" charset="0"/>
              <a:buChar char="•"/>
            </a:pPr>
            <a:r>
              <a:rPr lang="es-PE" sz="2000" b="1" u="sng" dirty="0" smtClean="0">
                <a:latin typeface="+mj-lt"/>
              </a:rPr>
              <a:t>VEDA:</a:t>
            </a:r>
            <a:r>
              <a:rPr lang="es-PE" sz="2000" b="1" dirty="0" smtClean="0">
                <a:latin typeface="+mj-lt"/>
              </a:rPr>
              <a:t> </a:t>
            </a:r>
            <a:r>
              <a:rPr lang="es-PE" sz="2000" dirty="0" smtClean="0">
                <a:latin typeface="+mj-lt"/>
              </a:rPr>
              <a:t>gastritis  y duodenitis erosiva 66%.</a:t>
            </a:r>
          </a:p>
          <a:p>
            <a:pPr marL="463550" lvl="0" indent="-342900" algn="l" rtl="0">
              <a:lnSpc>
                <a:spcPct val="70000"/>
              </a:lnSpc>
              <a:spcBef>
                <a:spcPts val="1000"/>
              </a:spcBef>
              <a:spcAft>
                <a:spcPts val="0"/>
              </a:spcAft>
              <a:buClr>
                <a:schemeClr val="dk1"/>
              </a:buClr>
              <a:buSzPts val="1900"/>
              <a:buFont typeface="Arial" panose="020B0604020202020204" pitchFamily="34" charset="0"/>
              <a:buChar char="•"/>
            </a:pPr>
            <a:endParaRPr lang="es-PE" sz="2000" dirty="0">
              <a:latin typeface="+mj-lt"/>
            </a:endParaRPr>
          </a:p>
        </p:txBody>
      </p:sp>
      <p:sp>
        <p:nvSpPr>
          <p:cNvPr id="313" name="Google Shape;313;p4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314" name="Google Shape;314;p4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err="1" smtClean="0">
                <a:solidFill>
                  <a:schemeClr val="accent1"/>
                </a:solidFill>
              </a:rPr>
              <a:t>Endoscopía</a:t>
            </a:r>
            <a:endParaRPr lang="en-US" sz="3200" dirty="0">
              <a:solidFill>
                <a:schemeClr val="accent1"/>
              </a:solidFill>
            </a:endParaRPr>
          </a:p>
        </p:txBody>
      </p:sp>
      <p:grpSp>
        <p:nvGrpSpPr>
          <p:cNvPr id="5" name="Google Shape;168;p29"/>
          <p:cNvGrpSpPr/>
          <p:nvPr/>
        </p:nvGrpSpPr>
        <p:grpSpPr>
          <a:xfrm>
            <a:off x="10438955" y="517667"/>
            <a:ext cx="646304" cy="518845"/>
            <a:chOff x="6697759" y="5224046"/>
            <a:chExt cx="646304" cy="518845"/>
          </a:xfrm>
        </p:grpSpPr>
        <p:sp>
          <p:nvSpPr>
            <p:cNvPr id="6"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7"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74300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p:nvPr/>
        </p:nvSpPr>
        <p:spPr>
          <a:xfrm>
            <a:off x="6200775" y="6526213"/>
            <a:ext cx="1066800" cy="2476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fld id="{00000000-1234-1234-1234-123412341234}" type="slidenum">
              <a:rPr lang="en-US" sz="800">
                <a:solidFill>
                  <a:schemeClr val="dk1"/>
                </a:solidFill>
                <a:latin typeface="Arial"/>
                <a:ea typeface="Arial"/>
                <a:cs typeface="Arial"/>
                <a:sym typeface="Arial"/>
              </a:rPr>
              <a:pPr marL="0" marR="0" lvl="0" indent="0" algn="l" rtl="0">
                <a:spcBef>
                  <a:spcPts val="0"/>
                </a:spcBef>
                <a:spcAft>
                  <a:spcPts val="0"/>
                </a:spcAft>
                <a:buNone/>
              </a:pPr>
              <a:t>17</a:t>
            </a:fld>
            <a:endParaRPr sz="800">
              <a:solidFill>
                <a:schemeClr val="dk1"/>
              </a:solidFill>
              <a:latin typeface="Arial"/>
              <a:ea typeface="Arial"/>
              <a:cs typeface="Arial"/>
              <a:sym typeface="Arial"/>
            </a:endParaRPr>
          </a:p>
        </p:txBody>
      </p:sp>
      <p:sp>
        <p:nvSpPr>
          <p:cNvPr id="333" name="Google Shape;333;p45"/>
          <p:cNvSpPr txBox="1"/>
          <p:nvPr/>
        </p:nvSpPr>
        <p:spPr>
          <a:xfrm>
            <a:off x="2120901" y="6438900"/>
            <a:ext cx="2712356" cy="20864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800" dirty="0">
                <a:solidFill>
                  <a:schemeClr val="dk1"/>
                </a:solidFill>
                <a:latin typeface="Arial"/>
                <a:ea typeface="Arial"/>
                <a:cs typeface="Arial"/>
                <a:sym typeface="Arial"/>
              </a:rPr>
              <a:t>Company Confidential</a:t>
            </a:r>
            <a:br>
              <a:rPr lang="en-US" sz="800" dirty="0">
                <a:solidFill>
                  <a:schemeClr val="dk1"/>
                </a:solidFill>
                <a:latin typeface="Arial"/>
                <a:ea typeface="Arial"/>
                <a:cs typeface="Arial"/>
                <a:sym typeface="Arial"/>
              </a:rPr>
            </a:br>
            <a:r>
              <a:rPr lang="en-US" sz="800" dirty="0">
                <a:solidFill>
                  <a:schemeClr val="dk1"/>
                </a:solidFill>
                <a:latin typeface="Arial"/>
                <a:ea typeface="Arial"/>
                <a:cs typeface="Arial"/>
                <a:sym typeface="Arial"/>
              </a:rPr>
              <a:t>© 2011 Abbott</a:t>
            </a:r>
            <a:endParaRPr dirty="0"/>
          </a:p>
        </p:txBody>
      </p:sp>
      <p:pic>
        <p:nvPicPr>
          <p:cNvPr id="335" name="Google Shape;335;p45"/>
          <p:cNvPicPr preferRelativeResize="0"/>
          <p:nvPr/>
        </p:nvPicPr>
        <p:blipFill rotWithShape="1">
          <a:blip r:embed="rId3">
            <a:alphaModFix/>
          </a:blip>
          <a:srcRect l="18900" t="10500" r="48650" b="48824"/>
          <a:stretch/>
        </p:blipFill>
        <p:spPr>
          <a:xfrm>
            <a:off x="3521527" y="1437142"/>
            <a:ext cx="2489200" cy="2338387"/>
          </a:xfrm>
          <a:prstGeom prst="rect">
            <a:avLst/>
          </a:prstGeom>
          <a:noFill/>
          <a:ln w="28575" cap="flat" cmpd="sng">
            <a:solidFill>
              <a:schemeClr val="dk2"/>
            </a:solidFill>
            <a:prstDash val="solid"/>
            <a:miter lim="800000"/>
            <a:headEnd type="none" w="sm" len="sm"/>
            <a:tailEnd type="none" w="sm" len="sm"/>
          </a:ln>
        </p:spPr>
      </p:pic>
      <p:pic>
        <p:nvPicPr>
          <p:cNvPr id="336" name="Google Shape;336;p45"/>
          <p:cNvPicPr preferRelativeResize="0"/>
          <p:nvPr/>
        </p:nvPicPr>
        <p:blipFill rotWithShape="1">
          <a:blip r:embed="rId3">
            <a:alphaModFix/>
          </a:blip>
          <a:srcRect l="18900" t="52499" r="48650" b="10500"/>
          <a:stretch/>
        </p:blipFill>
        <p:spPr>
          <a:xfrm>
            <a:off x="3534228" y="3819755"/>
            <a:ext cx="2468563" cy="2301875"/>
          </a:xfrm>
          <a:prstGeom prst="rect">
            <a:avLst/>
          </a:prstGeom>
          <a:noFill/>
          <a:ln w="28575" cap="flat" cmpd="sng">
            <a:solidFill>
              <a:schemeClr val="dk2"/>
            </a:solidFill>
            <a:prstDash val="solid"/>
            <a:miter lim="800000"/>
            <a:headEnd type="none" w="sm" len="sm"/>
            <a:tailEnd type="none" w="sm" len="sm"/>
          </a:ln>
        </p:spPr>
      </p:pic>
      <p:pic>
        <p:nvPicPr>
          <p:cNvPr id="337" name="Google Shape;337;p45"/>
          <p:cNvPicPr preferRelativeResize="0"/>
          <p:nvPr/>
        </p:nvPicPr>
        <p:blipFill rotWithShape="1">
          <a:blip r:embed="rId3">
            <a:alphaModFix/>
          </a:blip>
          <a:srcRect l="52849" t="52499" r="19249" b="10500"/>
          <a:stretch/>
        </p:blipFill>
        <p:spPr>
          <a:xfrm>
            <a:off x="6190115" y="3829279"/>
            <a:ext cx="2474912" cy="2292350"/>
          </a:xfrm>
          <a:prstGeom prst="rect">
            <a:avLst/>
          </a:prstGeom>
          <a:noFill/>
          <a:ln w="28575" cap="flat" cmpd="sng">
            <a:solidFill>
              <a:schemeClr val="dk2"/>
            </a:solidFill>
            <a:prstDash val="solid"/>
            <a:miter lim="800000"/>
            <a:headEnd type="none" w="sm" len="sm"/>
            <a:tailEnd type="none" w="sm" len="sm"/>
          </a:ln>
        </p:spPr>
      </p:pic>
      <p:sp>
        <p:nvSpPr>
          <p:cNvPr id="338" name="Google Shape;338;p45"/>
          <p:cNvSpPr txBox="1"/>
          <p:nvPr/>
        </p:nvSpPr>
        <p:spPr>
          <a:xfrm>
            <a:off x="2454727" y="2432504"/>
            <a:ext cx="97155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a:solidFill>
                  <a:schemeClr val="dk1"/>
                </a:solidFill>
                <a:latin typeface="Arial"/>
                <a:ea typeface="Arial"/>
                <a:cs typeface="Arial"/>
                <a:sym typeface="Arial"/>
              </a:rPr>
              <a:t>Normal</a:t>
            </a:r>
            <a:endParaRPr/>
          </a:p>
        </p:txBody>
      </p:sp>
      <p:sp>
        <p:nvSpPr>
          <p:cNvPr id="339" name="Google Shape;339;p45"/>
          <p:cNvSpPr txBox="1"/>
          <p:nvPr/>
        </p:nvSpPr>
        <p:spPr>
          <a:xfrm>
            <a:off x="8755515" y="2432504"/>
            <a:ext cx="7048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Leve</a:t>
            </a:r>
            <a:endParaRPr/>
          </a:p>
        </p:txBody>
      </p:sp>
      <p:sp>
        <p:nvSpPr>
          <p:cNvPr id="340" name="Google Shape;340;p45"/>
          <p:cNvSpPr txBox="1"/>
          <p:nvPr/>
        </p:nvSpPr>
        <p:spPr>
          <a:xfrm>
            <a:off x="2162627" y="4792892"/>
            <a:ext cx="1263650" cy="366713"/>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a:solidFill>
                  <a:schemeClr val="dk1"/>
                </a:solidFill>
                <a:latin typeface="Arial"/>
                <a:ea typeface="Arial"/>
                <a:cs typeface="Arial"/>
                <a:sym typeface="Arial"/>
              </a:rPr>
              <a:t>Moderada</a:t>
            </a:r>
            <a:endParaRPr/>
          </a:p>
        </p:txBody>
      </p:sp>
      <p:sp>
        <p:nvSpPr>
          <p:cNvPr id="341" name="Google Shape;341;p45"/>
          <p:cNvSpPr txBox="1"/>
          <p:nvPr/>
        </p:nvSpPr>
        <p:spPr>
          <a:xfrm>
            <a:off x="8755515" y="4792892"/>
            <a:ext cx="933450"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Severa</a:t>
            </a:r>
            <a:endParaRPr/>
          </a:p>
        </p:txBody>
      </p:sp>
      <p:pic>
        <p:nvPicPr>
          <p:cNvPr id="342" name="Google Shape;342;p45"/>
          <p:cNvPicPr preferRelativeResize="0"/>
          <p:nvPr/>
        </p:nvPicPr>
        <p:blipFill rotWithShape="1">
          <a:blip r:embed="rId3">
            <a:alphaModFix/>
          </a:blip>
          <a:srcRect l="52849" t="10500" r="18900" b="48824"/>
          <a:stretch/>
        </p:blipFill>
        <p:spPr>
          <a:xfrm>
            <a:off x="6183765" y="1437142"/>
            <a:ext cx="2481262" cy="2357437"/>
          </a:xfrm>
          <a:prstGeom prst="rect">
            <a:avLst/>
          </a:prstGeom>
          <a:noFill/>
          <a:ln w="28575" cap="flat" cmpd="sng">
            <a:solidFill>
              <a:schemeClr val="dk2"/>
            </a:solidFill>
            <a:prstDash val="solid"/>
            <a:miter lim="800000"/>
            <a:headEnd type="none" w="sm" len="sm"/>
            <a:tailEnd type="none" w="sm" len="sm"/>
          </a:ln>
        </p:spPr>
      </p:pic>
      <p:sp>
        <p:nvSpPr>
          <p:cNvPr id="17" name="Google Shape;314;p43"/>
          <p:cNvSpPr txBox="1">
            <a:spLocks noGrp="1"/>
          </p:cNvSpPr>
          <p:nvPr>
            <p:ph type="title"/>
          </p:nvPr>
        </p:nvSpPr>
        <p:spPr>
          <a:xfrm>
            <a:off x="609600" y="919154"/>
            <a:ext cx="10013576" cy="332399"/>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err="1" smtClean="0">
                <a:solidFill>
                  <a:schemeClr val="accent1"/>
                </a:solidFill>
              </a:rPr>
              <a:t>Videocolonoscopía</a:t>
            </a:r>
            <a:endParaRPr lang="en-US" sz="3200" dirty="0">
              <a:solidFill>
                <a:schemeClr val="accent1"/>
              </a:solidFill>
            </a:endParaRPr>
          </a:p>
        </p:txBody>
      </p:sp>
    </p:spTree>
    <p:extLst>
      <p:ext uri="{BB962C8B-B14F-4D97-AF65-F5344CB8AC3E}">
        <p14:creationId xmlns:p14="http://schemas.microsoft.com/office/powerpoint/2010/main" val="3059401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sp>
        <p:nvSpPr>
          <p:cNvPr id="13" name="Google Shape;314;p4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err="1" smtClean="0">
                <a:solidFill>
                  <a:schemeClr val="accent1"/>
                </a:solidFill>
              </a:rPr>
              <a:t>Videocolonoscopía</a:t>
            </a:r>
            <a:endParaRPr lang="en-US" sz="3200" dirty="0">
              <a:solidFill>
                <a:schemeClr val="accent1"/>
              </a:solidFill>
            </a:endParaRPr>
          </a:p>
        </p:txBody>
      </p:sp>
      <p:pic>
        <p:nvPicPr>
          <p:cNvPr id="1026" name="Picture 2"/>
          <p:cNvPicPr>
            <a:picLocks noChangeAspect="1" noChangeArrowheads="1"/>
          </p:cNvPicPr>
          <p:nvPr/>
        </p:nvPicPr>
        <p:blipFill>
          <a:blip r:embed="rId2"/>
          <a:srcRect/>
          <a:stretch>
            <a:fillRect/>
          </a:stretch>
        </p:blipFill>
        <p:spPr bwMode="auto">
          <a:xfrm>
            <a:off x="497043" y="1486951"/>
            <a:ext cx="5450865" cy="4481873"/>
          </a:xfrm>
          <a:prstGeom prst="rect">
            <a:avLst/>
          </a:prstGeom>
          <a:noFill/>
          <a:ln w="9525">
            <a:noFill/>
            <a:miter lim="800000"/>
            <a:headEnd/>
            <a:tailEnd/>
          </a:ln>
        </p:spPr>
      </p:pic>
      <p:pic>
        <p:nvPicPr>
          <p:cNvPr id="4" name="Google Shape;343;p45" descr="C:\Users\bangho2014\Desktop\IMG_1214.JPG"/>
          <p:cNvPicPr preferRelativeResize="0"/>
          <p:nvPr/>
        </p:nvPicPr>
        <p:blipFill rotWithShape="1">
          <a:blip r:embed="rId3">
            <a:alphaModFix/>
          </a:blip>
          <a:srcRect/>
          <a:stretch/>
        </p:blipFill>
        <p:spPr>
          <a:xfrm>
            <a:off x="7392082" y="1430220"/>
            <a:ext cx="2738620" cy="2557249"/>
          </a:xfrm>
          <a:prstGeom prst="rect">
            <a:avLst/>
          </a:prstGeom>
          <a:noFill/>
          <a:ln>
            <a:noFill/>
          </a:ln>
        </p:spPr>
      </p:pic>
      <p:pic>
        <p:nvPicPr>
          <p:cNvPr id="5" name="Google Shape;344;p45"/>
          <p:cNvPicPr preferRelativeResize="0"/>
          <p:nvPr/>
        </p:nvPicPr>
        <p:blipFill rotWithShape="1">
          <a:blip r:embed="rId4">
            <a:alphaModFix/>
          </a:blip>
          <a:srcRect/>
          <a:stretch/>
        </p:blipFill>
        <p:spPr>
          <a:xfrm>
            <a:off x="6961828" y="4109930"/>
            <a:ext cx="3661348" cy="2031379"/>
          </a:xfrm>
          <a:prstGeom prst="rect">
            <a:avLst/>
          </a:prstGeom>
          <a:noFill/>
          <a:ln>
            <a:noFill/>
          </a:ln>
        </p:spPr>
      </p:pic>
      <p:grpSp>
        <p:nvGrpSpPr>
          <p:cNvPr id="9" name="Google Shape;168;p29"/>
          <p:cNvGrpSpPr/>
          <p:nvPr/>
        </p:nvGrpSpPr>
        <p:grpSpPr>
          <a:xfrm>
            <a:off x="10438955" y="517667"/>
            <a:ext cx="646304" cy="518845"/>
            <a:chOff x="6697759" y="5224046"/>
            <a:chExt cx="646304" cy="518845"/>
          </a:xfrm>
        </p:grpSpPr>
        <p:sp>
          <p:nvSpPr>
            <p:cNvPr id="10"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11"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382432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7242776" cy="4249056"/>
          </a:xfrm>
        </p:spPr>
        <p:txBody>
          <a:bodyPr>
            <a:normAutofit/>
          </a:bodyPr>
          <a:lstStyle/>
          <a:p>
            <a:pPr>
              <a:spcAft>
                <a:spcPts val="200"/>
              </a:spcAft>
              <a:buFont typeface="Arial" panose="020B0604020202020204" pitchFamily="34" charset="0"/>
              <a:buChar char="•"/>
            </a:pPr>
            <a:r>
              <a:rPr lang="es-PE" sz="2400" b="0" dirty="0" smtClean="0">
                <a:latin typeface="Arial" panose="020B0604020202020204" pitchFamily="34" charset="0"/>
                <a:cs typeface="Arial" panose="020B0604020202020204" pitchFamily="34" charset="0"/>
              </a:rPr>
              <a:t>De un total de 781 pacientes estudiados , 92 </a:t>
            </a:r>
            <a:r>
              <a:rPr lang="es-PE" sz="2400" dirty="0" smtClean="0">
                <a:latin typeface="Arial" panose="020B0604020202020204" pitchFamily="34" charset="0"/>
                <a:cs typeface="Arial" panose="020B0604020202020204" pitchFamily="34" charset="0"/>
              </a:rPr>
              <a:t>presentaron diarrea y requirieron realizar estudios endoscópicos </a:t>
            </a:r>
            <a:endParaRPr lang="es-PE" sz="2400" b="0" dirty="0" smtClean="0">
              <a:latin typeface="Arial" panose="020B0604020202020204" pitchFamily="34" charset="0"/>
              <a:cs typeface="Arial" panose="020B0604020202020204" pitchFamily="34" charset="0"/>
            </a:endParaRPr>
          </a:p>
          <a:p>
            <a:pPr marL="114300" indent="0">
              <a:spcAft>
                <a:spcPts val="200"/>
              </a:spcAft>
              <a:buNone/>
            </a:pPr>
            <a:endParaRPr lang="es-PE" sz="2400" b="0" dirty="0" smtClean="0">
              <a:latin typeface="Arial" panose="020B0604020202020204" pitchFamily="34" charset="0"/>
              <a:cs typeface="Arial" panose="020B0604020202020204" pitchFamily="34" charset="0"/>
            </a:endParaRPr>
          </a:p>
          <a:p>
            <a:pPr>
              <a:spcAft>
                <a:spcPts val="200"/>
              </a:spcAft>
              <a:buFont typeface="Arial" panose="020B0604020202020204" pitchFamily="34" charset="0"/>
              <a:buChar char="•"/>
            </a:pPr>
            <a:endParaRPr lang="es-PE" sz="2400" b="0" dirty="0" smtClean="0">
              <a:latin typeface="Arial" panose="020B0604020202020204" pitchFamily="34" charset="0"/>
              <a:cs typeface="Arial" panose="020B0604020202020204" pitchFamily="34" charset="0"/>
            </a:endParaRPr>
          </a:p>
          <a:p>
            <a:pPr>
              <a:spcAft>
                <a:spcPts val="200"/>
              </a:spcAft>
              <a:buFont typeface="Arial" panose="020B0604020202020204" pitchFamily="34" charset="0"/>
              <a:buChar char="•"/>
            </a:pPr>
            <a:r>
              <a:rPr lang="es-PE" sz="2400" b="0" dirty="0" smtClean="0">
                <a:latin typeface="Arial" panose="020B0604020202020204" pitchFamily="34" charset="0"/>
                <a:cs typeface="Arial" panose="020B0604020202020204" pitchFamily="34" charset="0"/>
              </a:rPr>
              <a:t>La presencia de úlceras profundas y de compromiso extenso predice </a:t>
            </a:r>
            <a:r>
              <a:rPr lang="es-PE" sz="2400" b="0" dirty="0" err="1" smtClean="0">
                <a:latin typeface="Arial" panose="020B0604020202020204" pitchFamily="34" charset="0"/>
                <a:cs typeface="Arial" panose="020B0604020202020204" pitchFamily="34" charset="0"/>
              </a:rPr>
              <a:t>refractariedad</a:t>
            </a:r>
            <a:r>
              <a:rPr lang="es-PE" sz="2400" b="0" dirty="0" smtClean="0">
                <a:latin typeface="Arial" panose="020B0604020202020204" pitchFamily="34" charset="0"/>
                <a:cs typeface="Arial" panose="020B0604020202020204" pitchFamily="34" charset="0"/>
              </a:rPr>
              <a:t> a corticoides y el uso temprano de terapia biológica con Infliximab .</a:t>
            </a:r>
            <a:endParaRPr lang="es-PE" sz="2400" b="0" dirty="0" smtClean="0">
              <a:latin typeface="Arial" panose="020B0604020202020204" pitchFamily="34" charset="0"/>
              <a:cs typeface="Arial" panose="020B0604020202020204" pitchFamily="34" charset="0"/>
            </a:endParaRPr>
          </a:p>
        </p:txBody>
      </p:sp>
      <p:sp>
        <p:nvSpPr>
          <p:cNvPr id="16" name="Google Shape;314;p43"/>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err="1" smtClean="0">
                <a:solidFill>
                  <a:schemeClr val="accent1"/>
                </a:solidFill>
              </a:rPr>
              <a:t>Videocolonoscopía</a:t>
            </a:r>
            <a:endParaRPr lang="en-US" sz="3200" dirty="0">
              <a:solidFill>
                <a:schemeClr val="accent1"/>
              </a:solidFill>
            </a:endParaRPr>
          </a:p>
        </p:txBody>
      </p:sp>
      <p:grpSp>
        <p:nvGrpSpPr>
          <p:cNvPr id="12" name="Group 11">
            <a:extLst>
              <a:ext uri="{FF2B5EF4-FFF2-40B4-BE49-F238E27FC236}">
                <a16:creationId xmlns="" xmlns:a16="http://schemas.microsoft.com/office/drawing/2014/main" id="{9A61F696-792A-4220-B9D4-4FF0694F4C43}"/>
              </a:ext>
            </a:extLst>
          </p:cNvPr>
          <p:cNvGrpSpPr/>
          <p:nvPr/>
        </p:nvGrpSpPr>
        <p:grpSpPr>
          <a:xfrm>
            <a:off x="9726727" y="430895"/>
            <a:ext cx="646304" cy="518845"/>
            <a:chOff x="6697759" y="5224046"/>
            <a:chExt cx="646304" cy="518845"/>
          </a:xfrm>
          <a:effectLst>
            <a:outerShdw blurRad="50800" dist="38100" dir="2700000" algn="tl" rotWithShape="0">
              <a:prstClr val="black">
                <a:alpha val="40000"/>
              </a:prstClr>
            </a:outerShdw>
          </a:effectLst>
        </p:grpSpPr>
        <p:sp>
          <p:nvSpPr>
            <p:cNvPr id="13" name="Oval 12">
              <a:hlinkClick r:id="rId4"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14" name="Freeform 26">
              <a:hlinkClick r:id="rId4"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2376" y="1170950"/>
            <a:ext cx="3946983" cy="48523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Text Box 4"/>
          <p:cNvSpPr txBox="1">
            <a:spLocks noChangeArrowheads="1"/>
          </p:cNvSpPr>
          <p:nvPr/>
        </p:nvSpPr>
        <p:spPr bwMode="auto">
          <a:xfrm>
            <a:off x="770601" y="6492209"/>
            <a:ext cx="3231051" cy="249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s-PE" sz="900" b="1" dirty="0" err="1">
                <a:solidFill>
                  <a:prstClr val="white"/>
                </a:solidFill>
                <a:latin typeface="Arial" panose="020B0604020202020204" pitchFamily="34" charset="0"/>
              </a:rPr>
              <a:t>Marnix</a:t>
            </a:r>
            <a:r>
              <a:rPr lang="en-GB" altLang="es-PE" sz="900" b="1" dirty="0">
                <a:solidFill>
                  <a:prstClr val="white"/>
                </a:solidFill>
                <a:latin typeface="Arial" panose="020B0604020202020204" pitchFamily="34" charset="0"/>
              </a:rPr>
              <a:t> H </a:t>
            </a:r>
            <a:r>
              <a:rPr lang="en-GB" altLang="es-PE" sz="900" b="1" dirty="0" err="1">
                <a:solidFill>
                  <a:prstClr val="white"/>
                </a:solidFill>
                <a:latin typeface="Arial" panose="020B0604020202020204" pitchFamily="34" charset="0"/>
              </a:rPr>
              <a:t>Geukes</a:t>
            </a:r>
            <a:r>
              <a:rPr lang="en-GB" altLang="es-PE" sz="900" b="1" dirty="0">
                <a:solidFill>
                  <a:prstClr val="white"/>
                </a:solidFill>
                <a:latin typeface="Arial" panose="020B0604020202020204" pitchFamily="34" charset="0"/>
              </a:rPr>
              <a:t> </a:t>
            </a:r>
            <a:r>
              <a:rPr lang="en-GB" altLang="es-PE" sz="900" b="1" dirty="0" err="1">
                <a:solidFill>
                  <a:prstClr val="white"/>
                </a:solidFill>
                <a:latin typeface="Arial" panose="020B0604020202020204" pitchFamily="34" charset="0"/>
              </a:rPr>
              <a:t>Foppen</a:t>
            </a:r>
            <a:r>
              <a:rPr lang="en-GB" altLang="es-PE" sz="900" b="1" dirty="0">
                <a:solidFill>
                  <a:prstClr val="white"/>
                </a:solidFill>
                <a:latin typeface="Arial" panose="020B0604020202020204" pitchFamily="34" charset="0"/>
              </a:rPr>
              <a:t> et al. ESMO Open 2018;3:e000278</a:t>
            </a:r>
          </a:p>
        </p:txBody>
      </p:sp>
    </p:spTree>
    <p:custDataLst>
      <p:tags r:id="rId1"/>
    </p:custDataLst>
    <p:extLst>
      <p:ext uri="{BB962C8B-B14F-4D97-AF65-F5344CB8AC3E}">
        <p14:creationId xmlns:p14="http://schemas.microsoft.com/office/powerpoint/2010/main" val="378771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85750" indent="-285750">
              <a:lnSpc>
                <a:spcPct val="100000"/>
              </a:lnSpc>
              <a:spcBef>
                <a:spcPts val="0"/>
              </a:spcBef>
              <a:buClr>
                <a:srgbClr val="222222"/>
              </a:buClr>
              <a:buFont typeface="Arial" panose="020B0604020202020204" pitchFamily="34" charset="0"/>
              <a:buChar char="•"/>
            </a:pPr>
            <a:r>
              <a:rPr lang="en-US" sz="1800" dirty="0" smtClean="0">
                <a:solidFill>
                  <a:srgbClr val="222222"/>
                </a:solidFill>
                <a:latin typeface="+mn-lt"/>
                <a:cs typeface="Arial" panose="020B0604020202020204" pitchFamily="34" charset="0"/>
                <a:sym typeface="Calibri"/>
              </a:rPr>
              <a:t>La </a:t>
            </a:r>
            <a:r>
              <a:rPr lang="es-PE" sz="1800" dirty="0" smtClean="0">
                <a:solidFill>
                  <a:srgbClr val="222222"/>
                </a:solidFill>
                <a:latin typeface="+mn-lt"/>
                <a:cs typeface="Arial" panose="020B0604020202020204" pitchFamily="34" charset="0"/>
                <a:sym typeface="Calibri"/>
              </a:rPr>
              <a:t>Toxicidad Gastrointestinal (GI) es reportada en el 7 al 49% de los pacientes tratados con CTLA-4</a:t>
            </a:r>
            <a:r>
              <a:rPr lang="en-US" sz="1800" dirty="0" smtClean="0">
                <a:solidFill>
                  <a:srgbClr val="222222"/>
                </a:solidFill>
                <a:latin typeface="+mn-lt"/>
                <a:cs typeface="Arial" panose="020B0604020202020204" pitchFamily="34" charset="0"/>
                <a:sym typeface="Calibri"/>
              </a:rPr>
              <a:t>.</a:t>
            </a:r>
            <a:endParaRPr sz="1800" dirty="0">
              <a:latin typeface="+mn-lt"/>
              <a:cs typeface="Arial" panose="020B0604020202020204" pitchFamily="34" charset="0"/>
            </a:endParaRPr>
          </a:p>
          <a:p>
            <a:pPr marL="285750" indent="-285750">
              <a:lnSpc>
                <a:spcPct val="100000"/>
              </a:lnSpc>
              <a:spcBef>
                <a:spcPts val="0"/>
              </a:spcBef>
              <a:buClr>
                <a:srgbClr val="222222"/>
              </a:buClr>
              <a:buFont typeface="Arial" panose="020B0604020202020204" pitchFamily="34" charset="0"/>
              <a:buChar char="•"/>
            </a:pPr>
            <a:endParaRPr sz="1800" dirty="0">
              <a:solidFill>
                <a:srgbClr val="222222"/>
              </a:solidFill>
              <a:latin typeface="+mn-lt"/>
              <a:cs typeface="Arial" panose="020B0604020202020204" pitchFamily="34" charset="0"/>
              <a:sym typeface="Calibri"/>
            </a:endParaRPr>
          </a:p>
          <a:p>
            <a:pPr marL="285750" indent="-285750">
              <a:lnSpc>
                <a:spcPct val="100000"/>
              </a:lnSpc>
              <a:spcBef>
                <a:spcPts val="0"/>
              </a:spcBef>
              <a:buClr>
                <a:srgbClr val="222222"/>
              </a:buClr>
              <a:buFont typeface="Arial" panose="020B0604020202020204" pitchFamily="34" charset="0"/>
              <a:buChar char="•"/>
            </a:pPr>
            <a:r>
              <a:rPr lang="es-PE" sz="1800" dirty="0" smtClean="0">
                <a:solidFill>
                  <a:srgbClr val="222222"/>
                </a:solidFill>
                <a:latin typeface="+mn-lt"/>
                <a:cs typeface="Arial" panose="020B0604020202020204" pitchFamily="34" charset="0"/>
                <a:sym typeface="Calibri"/>
              </a:rPr>
              <a:t>Diarrea ocurre con menos frecuencia en pacientes tratados  con inhibidores de la PD-1 (2.9 – 11.5% ).</a:t>
            </a:r>
            <a:endParaRPr lang="es-PE" sz="1800" dirty="0" smtClean="0">
              <a:latin typeface="+mn-lt"/>
              <a:cs typeface="Arial" panose="020B0604020202020204" pitchFamily="34" charset="0"/>
            </a:endParaRPr>
          </a:p>
          <a:p>
            <a:pPr>
              <a:lnSpc>
                <a:spcPct val="100000"/>
              </a:lnSpc>
              <a:spcBef>
                <a:spcPts val="0"/>
              </a:spcBef>
              <a:buFont typeface="Arial" panose="020B0604020202020204" pitchFamily="34" charset="0"/>
              <a:buChar char="•"/>
            </a:pPr>
            <a:endParaRPr lang="es-PE" sz="1800" dirty="0" smtClean="0">
              <a:solidFill>
                <a:srgbClr val="222222"/>
              </a:solidFill>
              <a:latin typeface="+mn-lt"/>
              <a:cs typeface="Arial" panose="020B0604020202020204" pitchFamily="34" charset="0"/>
              <a:sym typeface="Calibri"/>
            </a:endParaRPr>
          </a:p>
          <a:p>
            <a:pPr marL="285750" indent="-285750">
              <a:lnSpc>
                <a:spcPct val="100000"/>
              </a:lnSpc>
              <a:spcBef>
                <a:spcPts val="0"/>
              </a:spcBef>
              <a:buClr>
                <a:srgbClr val="222222"/>
              </a:buClr>
              <a:buFont typeface="Arial" panose="020B0604020202020204" pitchFamily="34" charset="0"/>
              <a:buChar char="•"/>
            </a:pPr>
            <a:r>
              <a:rPr lang="es-PE" sz="1800" dirty="0" smtClean="0">
                <a:solidFill>
                  <a:srgbClr val="222222"/>
                </a:solidFill>
                <a:latin typeface="+mn-lt"/>
                <a:cs typeface="Arial" panose="020B0604020202020204" pitchFamily="34" charset="0"/>
                <a:sym typeface="Calibri"/>
              </a:rPr>
              <a:t>La toxicidad se incrementa con  la terapia combinada llegando al 50%</a:t>
            </a:r>
            <a:r>
              <a:rPr lang="es-PE" sz="1800" dirty="0" smtClean="0">
                <a:latin typeface="+mn-lt"/>
                <a:cs typeface="Arial" panose="020B0604020202020204" pitchFamily="34" charset="0"/>
                <a:sym typeface="Calibri"/>
              </a:rPr>
              <a:t> .</a:t>
            </a:r>
          </a:p>
          <a:p>
            <a:pPr marL="285750" indent="-285750">
              <a:lnSpc>
                <a:spcPct val="100000"/>
              </a:lnSpc>
              <a:spcBef>
                <a:spcPts val="0"/>
              </a:spcBef>
              <a:buClr>
                <a:srgbClr val="222222"/>
              </a:buClr>
              <a:buFont typeface="Arial" panose="020B0604020202020204" pitchFamily="34" charset="0"/>
              <a:buChar char="•"/>
            </a:pPr>
            <a:endParaRPr lang="es-PE" sz="1800" dirty="0" smtClean="0">
              <a:latin typeface="+mn-lt"/>
              <a:cs typeface="Arial" panose="020B0604020202020204" pitchFamily="34" charset="0"/>
            </a:endParaRPr>
          </a:p>
          <a:p>
            <a:pPr marL="285750" indent="-285750">
              <a:lnSpc>
                <a:spcPct val="100000"/>
              </a:lnSpc>
              <a:spcBef>
                <a:spcPts val="0"/>
              </a:spcBef>
              <a:buClr>
                <a:srgbClr val="222222"/>
              </a:buClr>
              <a:buFont typeface="Arial" panose="020B0604020202020204" pitchFamily="34" charset="0"/>
              <a:buChar char="•"/>
            </a:pPr>
            <a:r>
              <a:rPr lang="es-PE" sz="1800" dirty="0" smtClean="0">
                <a:latin typeface="+mn-lt"/>
                <a:cs typeface="Arial" panose="020B0604020202020204" pitchFamily="34" charset="0"/>
                <a:sym typeface="Calibri"/>
              </a:rPr>
              <a:t>Un número significativo de pacientes tratados con inhibidores de CTL-4 requirió la interrupción de la medicación : 5.1% por diarrea y 4.5% por colitis. </a:t>
            </a:r>
          </a:p>
          <a:p>
            <a:pPr marL="285750" indent="-285750">
              <a:lnSpc>
                <a:spcPct val="100000"/>
              </a:lnSpc>
              <a:spcBef>
                <a:spcPts val="0"/>
              </a:spcBef>
              <a:buClr>
                <a:srgbClr val="222222"/>
              </a:buClr>
              <a:buFont typeface="Arial" panose="020B0604020202020204" pitchFamily="34" charset="0"/>
              <a:buChar char="•"/>
            </a:pPr>
            <a:endParaRPr lang="es-PE" sz="1800" dirty="0" smtClean="0">
              <a:latin typeface="+mn-lt"/>
              <a:cs typeface="Arial" panose="020B0604020202020204" pitchFamily="34" charset="0"/>
            </a:endParaRPr>
          </a:p>
          <a:p>
            <a:pPr marL="285750" indent="-285750">
              <a:lnSpc>
                <a:spcPct val="100000"/>
              </a:lnSpc>
              <a:spcBef>
                <a:spcPts val="0"/>
              </a:spcBef>
              <a:buClr>
                <a:srgbClr val="222222"/>
              </a:buClr>
              <a:buFont typeface="Arial" panose="020B0604020202020204" pitchFamily="34" charset="0"/>
              <a:buChar char="•"/>
            </a:pPr>
            <a:r>
              <a:rPr lang="es-PE" sz="1800" dirty="0" smtClean="0">
                <a:latin typeface="+mn-lt"/>
                <a:cs typeface="Arial" panose="020B0604020202020204" pitchFamily="34" charset="0"/>
                <a:sym typeface="Calibri"/>
              </a:rPr>
              <a:t>Hasta la actualidad , no hay un </a:t>
            </a:r>
            <a:r>
              <a:rPr lang="es-PE" sz="1800" dirty="0" err="1" smtClean="0">
                <a:latin typeface="+mn-lt"/>
                <a:cs typeface="Arial" panose="020B0604020202020204" pitchFamily="34" charset="0"/>
                <a:sym typeface="Calibri"/>
              </a:rPr>
              <a:t>biomarcador</a:t>
            </a:r>
            <a:r>
              <a:rPr lang="es-PE" sz="1800" dirty="0" smtClean="0">
                <a:latin typeface="+mn-lt"/>
                <a:cs typeface="Arial" panose="020B0604020202020204" pitchFamily="34" charset="0"/>
                <a:sym typeface="Calibri"/>
              </a:rPr>
              <a:t> que prediga la aparición de IMAR. </a:t>
            </a:r>
          </a:p>
          <a:p>
            <a:pPr marL="285750" indent="-285750">
              <a:lnSpc>
                <a:spcPct val="100000"/>
              </a:lnSpc>
              <a:spcBef>
                <a:spcPts val="0"/>
              </a:spcBef>
              <a:buClr>
                <a:srgbClr val="222222"/>
              </a:buClr>
              <a:buFont typeface="Arial" panose="020B0604020202020204" pitchFamily="34" charset="0"/>
              <a:buChar char="•"/>
            </a:pPr>
            <a:endParaRPr lang="es-PE" sz="1800" dirty="0" smtClean="0">
              <a:latin typeface="+mn-lt"/>
              <a:cs typeface="Arial" panose="020B0604020202020204" pitchFamily="34" charset="0"/>
            </a:endParaRPr>
          </a:p>
          <a:p>
            <a:pPr marL="285750" indent="-285750">
              <a:lnSpc>
                <a:spcPct val="100000"/>
              </a:lnSpc>
              <a:spcBef>
                <a:spcPts val="0"/>
              </a:spcBef>
              <a:buClr>
                <a:srgbClr val="222222"/>
              </a:buClr>
              <a:buFont typeface="Arial" panose="020B0604020202020204" pitchFamily="34" charset="0"/>
              <a:buChar char="•"/>
            </a:pPr>
            <a:r>
              <a:rPr lang="es-PE" sz="1800" dirty="0" smtClean="0">
                <a:latin typeface="+mn-lt"/>
                <a:cs typeface="Arial" panose="020B0604020202020204" pitchFamily="34" charset="0"/>
                <a:sym typeface="Calibri"/>
              </a:rPr>
              <a:t>En pacientes tratados con CTL-4 , el uso de AINES incrementa las posibilidades de desarrollar diarrea</a:t>
            </a:r>
          </a:p>
          <a:p>
            <a:pPr marL="285750" indent="-285750">
              <a:lnSpc>
                <a:spcPct val="100000"/>
              </a:lnSpc>
              <a:spcBef>
                <a:spcPts val="0"/>
              </a:spcBef>
              <a:buClr>
                <a:srgbClr val="222222"/>
              </a:buClr>
              <a:buFont typeface="Arial" panose="020B0604020202020204" pitchFamily="34" charset="0"/>
              <a:buChar char="•"/>
            </a:pPr>
            <a:endParaRPr lang="es-PE" sz="1800" dirty="0" smtClean="0">
              <a:latin typeface="+mn-lt"/>
              <a:cs typeface="Arial" panose="020B0604020202020204" pitchFamily="34" charset="0"/>
            </a:endParaRPr>
          </a:p>
          <a:p>
            <a:pPr marL="285750" indent="-285750">
              <a:lnSpc>
                <a:spcPct val="100000"/>
              </a:lnSpc>
              <a:spcBef>
                <a:spcPts val="0"/>
              </a:spcBef>
              <a:buClr>
                <a:srgbClr val="222222"/>
              </a:buClr>
              <a:buFont typeface="Arial" panose="020B0604020202020204" pitchFamily="34" charset="0"/>
              <a:buChar char="•"/>
            </a:pPr>
            <a:r>
              <a:rPr lang="es-ES" sz="1800" dirty="0" smtClean="0">
                <a:latin typeface="+mn-lt"/>
              </a:rPr>
              <a:t>Uno </a:t>
            </a:r>
            <a:r>
              <a:rPr lang="es-ES" sz="1800" dirty="0" smtClean="0">
                <a:latin typeface="+mn-lt"/>
              </a:rPr>
              <a:t>de los pocos enfoques prometedores es la evaluación de la </a:t>
            </a:r>
            <a:r>
              <a:rPr lang="es-ES" sz="1800" dirty="0" err="1" smtClean="0">
                <a:latin typeface="+mn-lt"/>
              </a:rPr>
              <a:t>microbiota</a:t>
            </a:r>
            <a:r>
              <a:rPr lang="es-ES" sz="2000" dirty="0" smtClean="0">
                <a:latin typeface="+mn-lt"/>
              </a:rPr>
              <a:t>. </a:t>
            </a:r>
            <a:endParaRPr sz="900" b="1" dirty="0">
              <a:latin typeface="Arial" panose="020B0604020202020204" pitchFamily="34" charset="0"/>
              <a:cs typeface="Arial" panose="020B0604020202020204" pitchFamily="34" charset="0"/>
              <a:sym typeface="Calibri"/>
            </a:endParaRPr>
          </a:p>
        </p:txBody>
      </p:sp>
      <p:sp>
        <p:nvSpPr>
          <p:cNvPr id="176" name="Google Shape;176;p3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dirty="0"/>
          </a:p>
        </p:txBody>
      </p:sp>
      <p:sp>
        <p:nvSpPr>
          <p:cNvPr id="177" name="Google Shape;177;p3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a:solidFill>
                  <a:schemeClr val="accent1"/>
                </a:solidFill>
              </a:rPr>
              <a:t>IMAR -  </a:t>
            </a:r>
            <a:r>
              <a:rPr lang="en-US" sz="3200" dirty="0" err="1" smtClean="0">
                <a:solidFill>
                  <a:schemeClr val="accent1"/>
                </a:solidFill>
              </a:rPr>
              <a:t>Gastroenterología</a:t>
            </a:r>
            <a:r>
              <a:rPr lang="en-US" sz="3200" dirty="0" smtClean="0">
                <a:solidFill>
                  <a:schemeClr val="accent1"/>
                </a:solidFill>
              </a:rPr>
              <a:t> </a:t>
            </a:r>
            <a:endParaRPr lang="en-US" sz="3200" dirty="0">
              <a:solidFill>
                <a:schemeClr val="accent1"/>
              </a:solidFill>
            </a:endParaRPr>
          </a:p>
        </p:txBody>
      </p:sp>
      <p:grpSp>
        <p:nvGrpSpPr>
          <p:cNvPr id="179" name="Google Shape;179;p30"/>
          <p:cNvGrpSpPr/>
          <p:nvPr/>
        </p:nvGrpSpPr>
        <p:grpSpPr>
          <a:xfrm>
            <a:off x="10438955" y="517667"/>
            <a:ext cx="646304" cy="518845"/>
            <a:chOff x="6697759" y="5224046"/>
            <a:chExt cx="646304" cy="518845"/>
          </a:xfrm>
        </p:grpSpPr>
        <p:sp>
          <p:nvSpPr>
            <p:cNvPr id="180" name="Google Shape;180;p30"/>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81" name="Google Shape;181;p30"/>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871055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panose="020B0604020202020204" pitchFamily="34" charset="0"/>
              <a:buChar char="•"/>
            </a:pPr>
            <a:endParaRPr lang="es-PE" sz="2400"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Engrosamiento de la pared</a:t>
            </a:r>
            <a:endParaRPr lang="es-PE"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Presencia de edema de la pared</a:t>
            </a:r>
            <a:endParaRPr lang="es-PE"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Ulceras</a:t>
            </a:r>
            <a:endParaRPr lang="es-PE"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Adenopatías</a:t>
            </a:r>
            <a:endParaRPr lang="es-PE"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Colecciones </a:t>
            </a:r>
            <a:r>
              <a:rPr lang="es-PE" sz="2400" dirty="0" err="1" smtClean="0">
                <a:latin typeface="Arial"/>
                <a:ea typeface="Arial"/>
                <a:cs typeface="Arial"/>
                <a:sym typeface="Arial"/>
              </a:rPr>
              <a:t>Intrabdominales</a:t>
            </a:r>
            <a:r>
              <a:rPr lang="es-PE" sz="2400" dirty="0" smtClean="0">
                <a:latin typeface="Arial"/>
                <a:ea typeface="Arial"/>
                <a:cs typeface="Arial"/>
                <a:sym typeface="Arial"/>
              </a:rPr>
              <a:t>.</a:t>
            </a:r>
            <a:endParaRPr lang="es-PE"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La extensión de la enfermedad.</a:t>
            </a:r>
            <a:endParaRPr lang="es-PE" dirty="0" smtClean="0"/>
          </a:p>
          <a:p>
            <a:pPr marL="342900" lvl="0" indent="-342900" algn="l" rtl="0">
              <a:lnSpc>
                <a:spcPct val="90000"/>
              </a:lnSpc>
              <a:spcBef>
                <a:spcPts val="1000"/>
              </a:spcBef>
              <a:spcAft>
                <a:spcPts val="0"/>
              </a:spcAft>
              <a:buClr>
                <a:schemeClr val="dk1"/>
              </a:buClr>
              <a:buSzPts val="2400"/>
              <a:buFont typeface="Arial" panose="020B0604020202020204" pitchFamily="34" charset="0"/>
              <a:buChar char="•"/>
            </a:pPr>
            <a:r>
              <a:rPr lang="es-PE" sz="2400" dirty="0" smtClean="0">
                <a:latin typeface="Arial"/>
                <a:ea typeface="Arial"/>
                <a:cs typeface="Arial"/>
                <a:sym typeface="Arial"/>
              </a:rPr>
              <a:t>Perforación.</a:t>
            </a:r>
            <a:endParaRPr lang="es-PE" dirty="0" smtClean="0"/>
          </a:p>
        </p:txBody>
      </p:sp>
      <p:sp>
        <p:nvSpPr>
          <p:cNvPr id="358" name="Google Shape;358;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alibri"/>
              <a:buNone/>
            </a:pPr>
            <a:r>
              <a:rPr lang="en-US" sz="3200" b="1" dirty="0" err="1" smtClean="0">
                <a:solidFill>
                  <a:schemeClr val="accent1"/>
                </a:solidFill>
              </a:rPr>
              <a:t>Tomografía</a:t>
            </a:r>
            <a:endParaRPr lang="en-US" sz="3200" b="1" dirty="0">
              <a:solidFill>
                <a:schemeClr val="accent1"/>
              </a:solidFill>
            </a:endParaRPr>
          </a:p>
        </p:txBody>
      </p:sp>
      <p:grpSp>
        <p:nvGrpSpPr>
          <p:cNvPr id="4" name="Group 11">
            <a:extLst>
              <a:ext uri="{FF2B5EF4-FFF2-40B4-BE49-F238E27FC236}">
                <a16:creationId xmlns="" xmlns:a16="http://schemas.microsoft.com/office/drawing/2014/main" id="{9A61F696-792A-4220-B9D4-4FF0694F4C43}"/>
              </a:ext>
            </a:extLst>
          </p:cNvPr>
          <p:cNvGrpSpPr/>
          <p:nvPr/>
        </p:nvGrpSpPr>
        <p:grpSpPr>
          <a:xfrm>
            <a:off x="9726727" y="430895"/>
            <a:ext cx="646304" cy="518845"/>
            <a:chOff x="6697759" y="5224046"/>
            <a:chExt cx="646304" cy="518845"/>
          </a:xfrm>
          <a:effectLst>
            <a:outerShdw blurRad="50800" dist="38100" dir="2700000" algn="tl" rotWithShape="0">
              <a:prstClr val="black">
                <a:alpha val="40000"/>
              </a:prstClr>
            </a:outerShdw>
          </a:effectLst>
        </p:grpSpPr>
        <p:sp>
          <p:nvSpPr>
            <p:cNvPr id="5" name="Oval 12">
              <a:hlinkClick r:id="rId3"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6" name="Freeform 26">
              <a:hlinkClick r:id="rId3"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Tree>
    <p:extLst>
      <p:ext uri="{BB962C8B-B14F-4D97-AF65-F5344CB8AC3E}">
        <p14:creationId xmlns:p14="http://schemas.microsoft.com/office/powerpoint/2010/main" val="761830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sp>
        <p:nvSpPr>
          <p:cNvPr id="2" name="1 Título"/>
          <p:cNvSpPr>
            <a:spLocks noGrp="1"/>
          </p:cNvSpPr>
          <p:nvPr>
            <p:ph type="title"/>
          </p:nvPr>
        </p:nvSpPr>
        <p:spPr>
          <a:xfrm>
            <a:off x="609600" y="808355"/>
            <a:ext cx="10013576" cy="443198"/>
          </a:xfrm>
        </p:spPr>
        <p:txBody>
          <a:bodyPr/>
          <a:lstStyle/>
          <a:p>
            <a:r>
              <a:rPr lang="en-US" sz="3200" b="1" dirty="0" err="1" smtClean="0">
                <a:solidFill>
                  <a:schemeClr val="accent1"/>
                </a:solidFill>
              </a:rPr>
              <a:t>Tomografía</a:t>
            </a:r>
            <a:endParaRPr lang="es-AR" sz="3200" dirty="0"/>
          </a:p>
        </p:txBody>
      </p:sp>
      <p:pic>
        <p:nvPicPr>
          <p:cNvPr id="4098" name="Picture 2" descr="C:\Users\bangho2014\Desktop\cu.jpg"/>
          <p:cNvPicPr>
            <a:picLocks noChangeAspect="1" noChangeArrowheads="1"/>
          </p:cNvPicPr>
          <p:nvPr/>
        </p:nvPicPr>
        <p:blipFill>
          <a:blip r:embed="rId2"/>
          <a:srcRect/>
          <a:stretch>
            <a:fillRect/>
          </a:stretch>
        </p:blipFill>
        <p:spPr bwMode="auto">
          <a:xfrm>
            <a:off x="315069" y="2258473"/>
            <a:ext cx="4282025" cy="3003810"/>
          </a:xfrm>
          <a:prstGeom prst="rect">
            <a:avLst/>
          </a:prstGeom>
          <a:noFill/>
        </p:spPr>
      </p:pic>
      <p:pic>
        <p:nvPicPr>
          <p:cNvPr id="4099" name="Picture 3" descr="C:\Users\bangho2014\Desktop\images 3.jpg"/>
          <p:cNvPicPr>
            <a:picLocks noChangeAspect="1" noChangeArrowheads="1"/>
          </p:cNvPicPr>
          <p:nvPr/>
        </p:nvPicPr>
        <p:blipFill>
          <a:blip r:embed="rId3"/>
          <a:srcRect/>
          <a:stretch>
            <a:fillRect/>
          </a:stretch>
        </p:blipFill>
        <p:spPr bwMode="auto">
          <a:xfrm>
            <a:off x="4963165" y="1992541"/>
            <a:ext cx="3434851" cy="3481060"/>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8764087" y="1997760"/>
            <a:ext cx="3096126" cy="3475841"/>
          </a:xfrm>
          <a:prstGeom prst="rect">
            <a:avLst/>
          </a:prstGeom>
          <a:noFill/>
          <a:ln w="9525">
            <a:noFill/>
            <a:miter lim="800000"/>
            <a:headEnd/>
            <a:tailEnd/>
          </a:ln>
        </p:spPr>
      </p:pic>
      <p:grpSp>
        <p:nvGrpSpPr>
          <p:cNvPr id="8" name="Group 11">
            <a:extLst>
              <a:ext uri="{FF2B5EF4-FFF2-40B4-BE49-F238E27FC236}">
                <a16:creationId xmlns="" xmlns:a16="http://schemas.microsoft.com/office/drawing/2014/main" id="{9A61F696-792A-4220-B9D4-4FF0694F4C43}"/>
              </a:ext>
            </a:extLst>
          </p:cNvPr>
          <p:cNvGrpSpPr/>
          <p:nvPr/>
        </p:nvGrpSpPr>
        <p:grpSpPr>
          <a:xfrm>
            <a:off x="9726727" y="430895"/>
            <a:ext cx="646304" cy="518845"/>
            <a:chOff x="6697759" y="5224046"/>
            <a:chExt cx="646304" cy="518845"/>
          </a:xfrm>
          <a:effectLst>
            <a:outerShdw blurRad="50800" dist="38100" dir="2700000" algn="tl" rotWithShape="0">
              <a:prstClr val="black">
                <a:alpha val="40000"/>
              </a:prstClr>
            </a:outerShdw>
          </a:effectLst>
        </p:grpSpPr>
        <p:sp>
          <p:nvSpPr>
            <p:cNvPr id="9" name="Oval 12">
              <a:hlinkClick r:id="rId5"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10" name="Freeform 26">
              <a:hlinkClick r:id="rId5"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Tree>
    <p:extLst>
      <p:ext uri="{BB962C8B-B14F-4D97-AF65-F5344CB8AC3E}">
        <p14:creationId xmlns:p14="http://schemas.microsoft.com/office/powerpoint/2010/main" val="699644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pic>
        <p:nvPicPr>
          <p:cNvPr id="3074" name="Picture 2" descr="C:\Users\bangho2014\Desktop\cu severa.jpg"/>
          <p:cNvPicPr>
            <a:picLocks noChangeAspect="1" noChangeArrowheads="1"/>
          </p:cNvPicPr>
          <p:nvPr/>
        </p:nvPicPr>
        <p:blipFill>
          <a:blip r:embed="rId2"/>
          <a:srcRect/>
          <a:stretch>
            <a:fillRect/>
          </a:stretch>
        </p:blipFill>
        <p:spPr bwMode="auto">
          <a:xfrm>
            <a:off x="1629252" y="1568623"/>
            <a:ext cx="2933867" cy="4368911"/>
          </a:xfrm>
          <a:prstGeom prst="rect">
            <a:avLst/>
          </a:prstGeom>
          <a:noFill/>
        </p:spPr>
      </p:pic>
      <p:pic>
        <p:nvPicPr>
          <p:cNvPr id="3075" name="Picture 3" descr="C:\Users\bangho2014\Desktop\Vol45N3-IMG12-3.jpg"/>
          <p:cNvPicPr>
            <a:picLocks noChangeAspect="1" noChangeArrowheads="1"/>
          </p:cNvPicPr>
          <p:nvPr/>
        </p:nvPicPr>
        <p:blipFill>
          <a:blip r:embed="rId3"/>
          <a:srcRect/>
          <a:stretch>
            <a:fillRect/>
          </a:stretch>
        </p:blipFill>
        <p:spPr bwMode="auto">
          <a:xfrm>
            <a:off x="5991125" y="2173048"/>
            <a:ext cx="4929288" cy="3160062"/>
          </a:xfrm>
          <a:prstGeom prst="rect">
            <a:avLst/>
          </a:prstGeom>
          <a:noFill/>
        </p:spPr>
      </p:pic>
      <p:grpSp>
        <p:nvGrpSpPr>
          <p:cNvPr id="7" name="Group 11">
            <a:extLst>
              <a:ext uri="{FF2B5EF4-FFF2-40B4-BE49-F238E27FC236}">
                <a16:creationId xmlns="" xmlns:a16="http://schemas.microsoft.com/office/drawing/2014/main" id="{9A61F696-792A-4220-B9D4-4FF0694F4C43}"/>
              </a:ext>
            </a:extLst>
          </p:cNvPr>
          <p:cNvGrpSpPr/>
          <p:nvPr/>
        </p:nvGrpSpPr>
        <p:grpSpPr>
          <a:xfrm>
            <a:off x="9726727" y="430895"/>
            <a:ext cx="646304" cy="518845"/>
            <a:chOff x="6697759" y="5224046"/>
            <a:chExt cx="646304" cy="518845"/>
          </a:xfrm>
          <a:effectLst>
            <a:outerShdw blurRad="50800" dist="38100" dir="2700000" algn="tl" rotWithShape="0">
              <a:prstClr val="black">
                <a:alpha val="40000"/>
              </a:prstClr>
            </a:outerShdw>
          </a:effectLst>
        </p:grpSpPr>
        <p:sp>
          <p:nvSpPr>
            <p:cNvPr id="8" name="Oval 12">
              <a:hlinkClick r:id="rId4"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9" name="Freeform 26">
              <a:hlinkClick r:id="rId4"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
        <p:nvSpPr>
          <p:cNvPr id="12" name="1 Título"/>
          <p:cNvSpPr>
            <a:spLocks noGrp="1"/>
          </p:cNvSpPr>
          <p:nvPr>
            <p:ph type="title"/>
          </p:nvPr>
        </p:nvSpPr>
        <p:spPr>
          <a:xfrm>
            <a:off x="609600" y="808355"/>
            <a:ext cx="10013576" cy="443198"/>
          </a:xfrm>
        </p:spPr>
        <p:txBody>
          <a:bodyPr/>
          <a:lstStyle/>
          <a:p>
            <a:r>
              <a:rPr lang="en-US" sz="3200" b="1" dirty="0" err="1" smtClean="0">
                <a:solidFill>
                  <a:schemeClr val="accent1"/>
                </a:solidFill>
              </a:rPr>
              <a:t>Tomografía</a:t>
            </a:r>
            <a:endParaRPr lang="es-AR" sz="3200" dirty="0"/>
          </a:p>
        </p:txBody>
      </p:sp>
    </p:spTree>
    <p:extLst>
      <p:ext uri="{BB962C8B-B14F-4D97-AF65-F5344CB8AC3E}">
        <p14:creationId xmlns:p14="http://schemas.microsoft.com/office/powerpoint/2010/main" val="502996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sp>
        <p:nvSpPr>
          <p:cNvPr id="2" name="1 Título"/>
          <p:cNvSpPr>
            <a:spLocks noGrp="1"/>
          </p:cNvSpPr>
          <p:nvPr>
            <p:ph type="title"/>
          </p:nvPr>
        </p:nvSpPr>
        <p:spPr>
          <a:xfrm>
            <a:off x="609600" y="808355"/>
            <a:ext cx="10013576" cy="443198"/>
          </a:xfrm>
        </p:spPr>
        <p:txBody>
          <a:bodyPr/>
          <a:lstStyle/>
          <a:p>
            <a:r>
              <a:rPr lang="es-ES" sz="3200" b="1" dirty="0" smtClean="0">
                <a:solidFill>
                  <a:schemeClr val="accent1"/>
                </a:solidFill>
              </a:rPr>
              <a:t>Resonancia</a:t>
            </a:r>
            <a:endParaRPr lang="es-AR" sz="3200" b="1" dirty="0">
              <a:solidFill>
                <a:schemeClr val="accent1"/>
              </a:solidFill>
            </a:endParaRPr>
          </a:p>
        </p:txBody>
      </p:sp>
      <p:pic>
        <p:nvPicPr>
          <p:cNvPr id="2050" name="Picture 2"/>
          <p:cNvPicPr>
            <a:picLocks noChangeAspect="1" noChangeArrowheads="1"/>
          </p:cNvPicPr>
          <p:nvPr/>
        </p:nvPicPr>
        <p:blipFill>
          <a:blip r:embed="rId2"/>
          <a:srcRect/>
          <a:stretch>
            <a:fillRect/>
          </a:stretch>
        </p:blipFill>
        <p:spPr bwMode="auto">
          <a:xfrm>
            <a:off x="1462394" y="1415723"/>
            <a:ext cx="3346933" cy="4462577"/>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5616388" y="1747517"/>
            <a:ext cx="5495410" cy="4129408"/>
          </a:xfrm>
          <a:prstGeom prst="rect">
            <a:avLst/>
          </a:prstGeom>
          <a:noFill/>
          <a:ln w="9525">
            <a:noFill/>
            <a:miter lim="800000"/>
            <a:headEnd/>
            <a:tailEnd/>
          </a:ln>
        </p:spPr>
      </p:pic>
      <p:grpSp>
        <p:nvGrpSpPr>
          <p:cNvPr id="7" name="Group 11">
            <a:extLst>
              <a:ext uri="{FF2B5EF4-FFF2-40B4-BE49-F238E27FC236}">
                <a16:creationId xmlns="" xmlns:a16="http://schemas.microsoft.com/office/drawing/2014/main" id="{9A61F696-792A-4220-B9D4-4FF0694F4C43}"/>
              </a:ext>
            </a:extLst>
          </p:cNvPr>
          <p:cNvGrpSpPr/>
          <p:nvPr/>
        </p:nvGrpSpPr>
        <p:grpSpPr>
          <a:xfrm>
            <a:off x="9726727" y="430895"/>
            <a:ext cx="646304" cy="518845"/>
            <a:chOff x="6697759" y="5224046"/>
            <a:chExt cx="646304" cy="518845"/>
          </a:xfrm>
          <a:effectLst>
            <a:outerShdw blurRad="50800" dist="38100" dir="2700000" algn="tl" rotWithShape="0">
              <a:prstClr val="black">
                <a:alpha val="40000"/>
              </a:prstClr>
            </a:outerShdw>
          </a:effectLst>
        </p:grpSpPr>
        <p:sp>
          <p:nvSpPr>
            <p:cNvPr id="8" name="Oval 12">
              <a:hlinkClick r:id="rId4"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9" name="Freeform 26">
              <a:hlinkClick r:id="rId4"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Tree>
    <p:extLst>
      <p:ext uri="{BB962C8B-B14F-4D97-AF65-F5344CB8AC3E}">
        <p14:creationId xmlns:p14="http://schemas.microsoft.com/office/powerpoint/2010/main" val="1518964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aphicFrame>
        <p:nvGraphicFramePr>
          <p:cNvPr id="385" name="Google Shape;385;p51"/>
          <p:cNvGraphicFramePr/>
          <p:nvPr>
            <p:extLst>
              <p:ext uri="{D42A27DB-BD31-4B8C-83A1-F6EECF244321}">
                <p14:modId xmlns:p14="http://schemas.microsoft.com/office/powerpoint/2010/main" val="2529304369"/>
              </p:ext>
            </p:extLst>
          </p:nvPr>
        </p:nvGraphicFramePr>
        <p:xfrm>
          <a:off x="623888" y="1829200"/>
          <a:ext cx="11128692" cy="4252040"/>
        </p:xfrm>
        <a:graphic>
          <a:graphicData uri="http://schemas.openxmlformats.org/drawingml/2006/table">
            <a:tbl>
              <a:tblPr firstRow="1" bandRow="1">
                <a:noFill/>
              </a:tblPr>
              <a:tblGrid>
                <a:gridCol w="1830295"/>
                <a:gridCol w="1637472"/>
                <a:gridCol w="3856477"/>
                <a:gridCol w="3804448"/>
              </a:tblGrid>
              <a:tr h="256949">
                <a:tc>
                  <a:txBody>
                    <a:bodyPr/>
                    <a:lstStyle/>
                    <a:p>
                      <a:pPr marL="0" marR="0" lvl="0" indent="0" algn="l" rtl="0">
                        <a:spcBef>
                          <a:spcPts val="0"/>
                        </a:spcBef>
                        <a:spcAft>
                          <a:spcPts val="0"/>
                        </a:spcAft>
                        <a:buNone/>
                      </a:pPr>
                      <a:endParaRPr lang="es-PE" sz="1100" noProof="0" dirty="0">
                        <a:latin typeface="+mn-lt"/>
                      </a:endParaRPr>
                    </a:p>
                  </a:txBody>
                  <a:tcPr marL="91450" marR="91450" marT="45725" marB="45725" anchor="ctr"/>
                </a:tc>
                <a:tc>
                  <a:txBody>
                    <a:bodyPr/>
                    <a:lstStyle/>
                    <a:p>
                      <a:pPr marL="0" marR="0" lvl="0" indent="0" algn="ctr" rtl="0">
                        <a:spcBef>
                          <a:spcPts val="0"/>
                        </a:spcBef>
                        <a:spcAft>
                          <a:spcPts val="0"/>
                        </a:spcAft>
                        <a:buNone/>
                      </a:pPr>
                      <a:r>
                        <a:rPr lang="es-PE" sz="1100" b="1" noProof="0" dirty="0" smtClean="0">
                          <a:latin typeface="+mn-lt"/>
                        </a:rPr>
                        <a:t>Grado 1</a:t>
                      </a:r>
                      <a:endParaRPr lang="es-PE" sz="1100" b="1" noProof="0" dirty="0">
                        <a:latin typeface="+mn-lt"/>
                      </a:endParaRPr>
                    </a:p>
                  </a:txBody>
                  <a:tcPr marL="91450" marR="91450" marT="45725" marB="45725" anchor="ctr"/>
                </a:tc>
                <a:tc>
                  <a:txBody>
                    <a:bodyPr/>
                    <a:lstStyle/>
                    <a:p>
                      <a:pPr marL="0" marR="0" lvl="0" indent="0" algn="ctr" rtl="0">
                        <a:spcBef>
                          <a:spcPts val="0"/>
                        </a:spcBef>
                        <a:spcAft>
                          <a:spcPts val="0"/>
                        </a:spcAft>
                        <a:buNone/>
                      </a:pPr>
                      <a:r>
                        <a:rPr lang="es-PE" sz="1100" b="1" noProof="0" dirty="0" smtClean="0">
                          <a:latin typeface="+mn-lt"/>
                        </a:rPr>
                        <a:t>Grado 2</a:t>
                      </a:r>
                      <a:endParaRPr lang="es-PE" sz="1100" b="1" noProof="0" dirty="0">
                        <a:latin typeface="+mn-lt"/>
                      </a:endParaRPr>
                    </a:p>
                  </a:txBody>
                  <a:tcPr marL="91450" marR="91450" marT="45725" marB="45725" anchor="ctr"/>
                </a:tc>
                <a:tc>
                  <a:txBody>
                    <a:bodyPr/>
                    <a:lstStyle/>
                    <a:p>
                      <a:pPr marL="0" marR="0" lvl="0" indent="0" algn="ctr" rtl="0">
                        <a:spcBef>
                          <a:spcPts val="0"/>
                        </a:spcBef>
                        <a:spcAft>
                          <a:spcPts val="0"/>
                        </a:spcAft>
                        <a:buNone/>
                      </a:pPr>
                      <a:r>
                        <a:rPr lang="es-PE" sz="1100" b="1" noProof="0" dirty="0" smtClean="0">
                          <a:latin typeface="+mn-lt"/>
                        </a:rPr>
                        <a:t>Grado 3- 4</a:t>
                      </a:r>
                      <a:endParaRPr lang="es-PE" sz="1100" b="1" noProof="0" dirty="0">
                        <a:latin typeface="+mn-lt"/>
                      </a:endParaRPr>
                    </a:p>
                  </a:txBody>
                  <a:tcPr marL="91450" marR="91450" marT="45725" marB="45725" anchor="ctr"/>
                </a:tc>
              </a:tr>
              <a:tr h="299773">
                <a:tc>
                  <a:txBody>
                    <a:bodyPr/>
                    <a:lstStyle/>
                    <a:p>
                      <a:pPr marL="0" marR="0" lvl="0" indent="0" algn="l" rtl="0">
                        <a:lnSpc>
                          <a:spcPct val="100000"/>
                        </a:lnSpc>
                        <a:spcBef>
                          <a:spcPts val="0"/>
                        </a:spcBef>
                        <a:spcAft>
                          <a:spcPts val="0"/>
                        </a:spcAft>
                        <a:buClr>
                          <a:schemeClr val="dk1"/>
                        </a:buClr>
                        <a:buSzPts val="1100"/>
                        <a:buFont typeface="Calibri"/>
                        <a:buNone/>
                      </a:pPr>
                      <a:r>
                        <a:rPr lang="es-PE" sz="1100" b="1" noProof="0" dirty="0" smtClean="0">
                          <a:solidFill>
                            <a:schemeClr val="dk1"/>
                          </a:solidFill>
                          <a:latin typeface="+mn-lt"/>
                          <a:ea typeface="Calibri"/>
                          <a:cs typeface="Calibri"/>
                          <a:sym typeface="Calibri"/>
                        </a:rPr>
                        <a:t>Nivolumab</a:t>
                      </a:r>
                    </a:p>
                    <a:p>
                      <a:pPr marL="0" marR="0" lvl="0" indent="0" algn="l" rtl="0">
                        <a:spcBef>
                          <a:spcPts val="0"/>
                        </a:spcBef>
                        <a:spcAft>
                          <a:spcPts val="0"/>
                        </a:spcAft>
                        <a:buNone/>
                      </a:pP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r>
                        <a:rPr lang="es-PE" sz="1100" noProof="0" dirty="0" smtClean="0">
                          <a:latin typeface="+mn-lt"/>
                        </a:rPr>
                        <a:t>Continuar tratamiento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Suspender tratamiento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Grado 3: Suspender Tratamiento</a:t>
                      </a:r>
                    </a:p>
                    <a:p>
                      <a:pPr marL="0" marR="0" lvl="0" indent="0" algn="l" rtl="0">
                        <a:spcBef>
                          <a:spcPts val="0"/>
                        </a:spcBef>
                        <a:spcAft>
                          <a:spcPts val="0"/>
                        </a:spcAft>
                        <a:buNone/>
                      </a:pPr>
                      <a:r>
                        <a:rPr lang="es-PE" sz="1100" noProof="0" dirty="0" smtClean="0">
                          <a:latin typeface="+mn-lt"/>
                        </a:rPr>
                        <a:t>Grado 4: Discontinuar Tratamiento</a:t>
                      </a:r>
                      <a:endParaRPr lang="es-PE" sz="1100" noProof="0" dirty="0">
                        <a:latin typeface="+mn-lt"/>
                      </a:endParaRPr>
                    </a:p>
                  </a:txBody>
                  <a:tcPr marL="91450" marR="91450" marT="45725" marB="45725"/>
                </a:tc>
              </a:tr>
              <a:tr h="329780">
                <a:tc>
                  <a:txBody>
                    <a:bodyPr/>
                    <a:lstStyle/>
                    <a:p>
                      <a:pPr marL="0" marR="0" lvl="0" indent="0" algn="l" rtl="0">
                        <a:lnSpc>
                          <a:spcPct val="100000"/>
                        </a:lnSpc>
                        <a:spcBef>
                          <a:spcPts val="0"/>
                        </a:spcBef>
                        <a:spcAft>
                          <a:spcPts val="0"/>
                        </a:spcAft>
                        <a:buClr>
                          <a:schemeClr val="dk1"/>
                        </a:buClr>
                        <a:buSzPts val="1100"/>
                        <a:buFont typeface="Calibri"/>
                        <a:buNone/>
                      </a:pPr>
                      <a:r>
                        <a:rPr lang="es-PE" sz="1100" b="1" noProof="0" dirty="0" smtClean="0">
                          <a:latin typeface="+mn-lt"/>
                          <a:ea typeface="Calibri"/>
                          <a:cs typeface="Calibri"/>
                          <a:sym typeface="Calibri"/>
                        </a:rPr>
                        <a:t>Nivolumab + Ipilimumab</a:t>
                      </a:r>
                      <a:endParaRPr lang="es-PE" sz="1100" b="1" noProof="0" dirty="0" smtClean="0">
                        <a:solidFill>
                          <a:schemeClr val="lt2"/>
                        </a:solidFill>
                        <a:latin typeface="+mn-lt"/>
                        <a:ea typeface="Calibri"/>
                        <a:cs typeface="Calibri"/>
                        <a:sym typeface="Calibri"/>
                      </a:endParaRPr>
                    </a:p>
                    <a:p>
                      <a:pPr marL="0" marR="0" lvl="0" indent="0" algn="l" rtl="0">
                        <a:spcBef>
                          <a:spcPts val="0"/>
                        </a:spcBef>
                        <a:spcAft>
                          <a:spcPts val="0"/>
                        </a:spcAft>
                        <a:buNone/>
                      </a:pP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r>
                        <a:rPr lang="es-PE" sz="1100" noProof="0" dirty="0" smtClean="0">
                          <a:latin typeface="+mn-lt"/>
                        </a:rPr>
                        <a:t>Continuar tratamiento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Suspender tratamiento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Discontinuar tratamiento en forma permanente</a:t>
                      </a:r>
                      <a:endParaRPr lang="es-PE" sz="1100" noProof="0" dirty="0">
                        <a:latin typeface="+mn-lt"/>
                      </a:endParaRPr>
                    </a:p>
                  </a:txBody>
                  <a:tcPr marL="91450" marR="91450" marT="45725" marB="45725"/>
                </a:tc>
              </a:tr>
              <a:tr h="182008">
                <a:tc>
                  <a:txBody>
                    <a:bodyPr/>
                    <a:lstStyle/>
                    <a:p>
                      <a:pPr marL="0" marR="0" lvl="0" indent="0" algn="l" rtl="0">
                        <a:lnSpc>
                          <a:spcPct val="100000"/>
                        </a:lnSpc>
                        <a:spcBef>
                          <a:spcPts val="0"/>
                        </a:spcBef>
                        <a:spcAft>
                          <a:spcPts val="0"/>
                        </a:spcAft>
                        <a:buClr>
                          <a:schemeClr val="dk1"/>
                        </a:buClr>
                        <a:buSzPts val="1100"/>
                        <a:buFont typeface="Calibri"/>
                        <a:buNone/>
                      </a:pPr>
                      <a:r>
                        <a:rPr lang="es-PE" sz="1100" b="1" noProof="0" dirty="0" err="1" smtClean="0">
                          <a:solidFill>
                            <a:schemeClr val="dk1"/>
                          </a:solidFill>
                          <a:latin typeface="+mn-lt"/>
                          <a:ea typeface="Calibri"/>
                          <a:cs typeface="Calibri"/>
                          <a:sym typeface="Calibri"/>
                        </a:rPr>
                        <a:t>Videocolonoscopía</a:t>
                      </a: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r>
                        <a:rPr lang="es-PE" sz="1100" noProof="0" dirty="0" smtClean="0">
                          <a:latin typeface="+mn-lt"/>
                        </a:rPr>
                        <a:t>no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no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a:t>
                      </a:r>
                      <a:r>
                        <a:rPr lang="es-PE" sz="1100" noProof="0" dirty="0" err="1" smtClean="0">
                          <a:latin typeface="+mn-lt"/>
                        </a:rPr>
                        <a:t>Ileovideocolonoscopía</a:t>
                      </a:r>
                      <a:endParaRPr lang="es-PE" sz="1100" noProof="0" dirty="0">
                        <a:latin typeface="+mn-lt"/>
                      </a:endParaRPr>
                    </a:p>
                  </a:txBody>
                  <a:tcPr marL="91450" marR="91450" marT="45725" marB="45725"/>
                </a:tc>
              </a:tr>
              <a:tr h="182008">
                <a:tc>
                  <a:txBody>
                    <a:bodyPr/>
                    <a:lstStyle/>
                    <a:p>
                      <a:pPr marL="0" marR="0" lvl="0" indent="0" algn="l" rtl="0">
                        <a:spcBef>
                          <a:spcPts val="0"/>
                        </a:spcBef>
                        <a:spcAft>
                          <a:spcPts val="0"/>
                        </a:spcAft>
                        <a:buNone/>
                      </a:pPr>
                      <a:r>
                        <a:rPr lang="es-PE" sz="1100" b="1" noProof="0" dirty="0" smtClean="0">
                          <a:latin typeface="+mn-lt"/>
                        </a:rPr>
                        <a:t>Tratamiento  sintomático</a:t>
                      </a: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r>
                        <a:rPr lang="es-PE" sz="1100" noProof="0" dirty="0" smtClean="0">
                          <a:latin typeface="+mn-lt"/>
                        </a:rPr>
                        <a:t>si</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no</a:t>
                      </a:r>
                      <a:endParaRPr lang="es-PE" sz="1100" noProof="0" dirty="0">
                        <a:latin typeface="+mn-lt"/>
                      </a:endParaRPr>
                    </a:p>
                  </a:txBody>
                  <a:tcPr marL="91450" marR="91450" marT="45725" marB="45725"/>
                </a:tc>
              </a:tr>
              <a:tr h="610028">
                <a:tc>
                  <a:txBody>
                    <a:bodyPr/>
                    <a:lstStyle/>
                    <a:p>
                      <a:pPr marL="0" marR="0" lvl="0" indent="0" algn="l" rtl="0">
                        <a:spcBef>
                          <a:spcPts val="0"/>
                        </a:spcBef>
                        <a:spcAft>
                          <a:spcPts val="0"/>
                        </a:spcAft>
                        <a:buNone/>
                      </a:pPr>
                      <a:r>
                        <a:rPr lang="es-PE" sz="1100" b="1" noProof="0" dirty="0" smtClean="0">
                          <a:latin typeface="+mn-lt"/>
                        </a:rPr>
                        <a:t>Corticoides</a:t>
                      </a: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persiste por más de 5 días a 7 días o se repite: 0,5-1 mg/kg/día de metilprednisolona o equivalentes orales; cuando los síntomas mejoran hasta el grado 1, disminuyen los esteroides durante ≥ 1 mes</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no mejora, continúe con los esteroides (1–2 mg / kg / día de metilprednisolona IV o IV equivalente), seguido de una reducción gradual de los corticosteroides durante más de 1 mes</a:t>
                      </a:r>
                      <a:endParaRPr lang="es-PE" sz="1100" noProof="0" dirty="0">
                        <a:latin typeface="+mn-lt"/>
                      </a:endParaRPr>
                    </a:p>
                  </a:txBody>
                  <a:tcPr marL="91450" marR="91450" marT="45725" marB="45725"/>
                </a:tc>
              </a:tr>
              <a:tr h="796424">
                <a:tc>
                  <a:txBody>
                    <a:bodyPr/>
                    <a:lstStyle/>
                    <a:p>
                      <a:pPr marL="0" marR="0" lvl="0" indent="0" algn="l" rtl="0">
                        <a:spcBef>
                          <a:spcPts val="0"/>
                        </a:spcBef>
                        <a:spcAft>
                          <a:spcPts val="0"/>
                        </a:spcAft>
                        <a:buNone/>
                      </a:pPr>
                      <a:r>
                        <a:rPr lang="es-PE" sz="1100" b="1" noProof="0" dirty="0" smtClean="0">
                          <a:latin typeface="+mn-lt"/>
                        </a:rPr>
                        <a:t>Seguimiento</a:t>
                      </a: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r>
                        <a:rPr lang="es-PE" sz="1100" noProof="0" dirty="0" smtClean="0">
                          <a:latin typeface="+mn-lt"/>
                        </a:rPr>
                        <a:t>Vigilancia cercana por si empeoran los síntomas. Educar al paciente para reportar un empeoramiento inmediato.</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se mejora a grado 1: Reanudar el tratamiento Si se han administrado esteroides, disminuya los esteroides durante más de 1 mes antes de reanudar el tratamiento Suspender de forma permanente si la colitis es recurrente al reiniciar el tratamiento con nivolumab o el régimen de nivolumab + ipilimumab</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se mejoró del grado 3 al administrar nivolumab de agente único: Cuando esté en el grado 1, disminuya los esteroides durante ≥1 mes antes de reanudar el tratamiento Suspender de forma permanente la colitis recurrente al reiniciar el tratamiento con nivolumab o el régimen de nivolumab + ipilimumab</a:t>
                      </a:r>
                      <a:endParaRPr lang="es-PE" sz="1100" noProof="0" dirty="0">
                        <a:latin typeface="+mn-lt"/>
                      </a:endParaRPr>
                    </a:p>
                  </a:txBody>
                  <a:tcPr marL="91450" marR="91450" marT="45725" marB="45725"/>
                </a:tc>
              </a:tr>
              <a:tr h="516830">
                <a:tc>
                  <a:txBody>
                    <a:bodyPr/>
                    <a:lstStyle/>
                    <a:p>
                      <a:pPr marL="0" marR="0" lvl="0" indent="0" algn="l" rtl="0">
                        <a:spcBef>
                          <a:spcPts val="0"/>
                        </a:spcBef>
                        <a:spcAft>
                          <a:spcPts val="0"/>
                        </a:spcAft>
                        <a:buNone/>
                      </a:pPr>
                      <a:r>
                        <a:rPr lang="es-PE" sz="1100" b="1" noProof="0" dirty="0" smtClean="0">
                          <a:latin typeface="+mn-lt"/>
                        </a:rPr>
                        <a:t>Seguimiento</a:t>
                      </a:r>
                      <a:endParaRPr lang="es-PE" sz="1100" b="1" noProof="0" dirty="0">
                        <a:latin typeface="+mn-lt"/>
                      </a:endParaRPr>
                    </a:p>
                  </a:txBody>
                  <a:tcPr marL="91450" marR="91450" marT="45725" marB="45725" anchor="ctr"/>
                </a:tc>
                <a:tc>
                  <a:txBody>
                    <a:bodyPr/>
                    <a:lstStyle/>
                    <a:p>
                      <a:pPr marL="0" marR="0" lvl="0" indent="0" algn="l" rtl="0">
                        <a:spcBef>
                          <a:spcPts val="0"/>
                        </a:spcBef>
                        <a:spcAft>
                          <a:spcPts val="0"/>
                        </a:spcAft>
                        <a:buNone/>
                      </a:pPr>
                      <a:r>
                        <a:rPr lang="es-PE" sz="1100" noProof="0" dirty="0" smtClean="0">
                          <a:latin typeface="+mn-lt"/>
                        </a:rPr>
                        <a:t>Si los síntomas empeoran, trate como grado 2 o grado 3-4</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se produce un empeoramiento o ninguna mejora a pesar del inicio de los corticosteroides, aumente la dosis de 1</a:t>
                      </a:r>
                      <a:r>
                        <a:rPr lang="es-PE" sz="1100" baseline="0" noProof="0" dirty="0" smtClean="0">
                          <a:latin typeface="+mn-lt"/>
                        </a:rPr>
                        <a:t>-</a:t>
                      </a:r>
                      <a:r>
                        <a:rPr lang="es-PE" sz="1100" noProof="0" dirty="0" smtClean="0">
                          <a:latin typeface="+mn-lt"/>
                        </a:rPr>
                        <a:t>2 mg/kg/día de equivalentes de prednisona</a:t>
                      </a:r>
                      <a:endParaRPr lang="es-PE" sz="1100" noProof="0" dirty="0">
                        <a:latin typeface="+mn-lt"/>
                      </a:endParaRPr>
                    </a:p>
                  </a:txBody>
                  <a:tcPr marL="91450" marR="91450" marT="45725" marB="45725"/>
                </a:tc>
                <a:tc>
                  <a:txBody>
                    <a:bodyPr/>
                    <a:lstStyle/>
                    <a:p>
                      <a:pPr marL="0" marR="0" lvl="0" indent="0" algn="l" rtl="0">
                        <a:spcBef>
                          <a:spcPts val="0"/>
                        </a:spcBef>
                        <a:spcAft>
                          <a:spcPts val="0"/>
                        </a:spcAft>
                        <a:buNone/>
                      </a:pPr>
                      <a:r>
                        <a:rPr lang="es-PE" sz="1100" noProof="0" dirty="0" smtClean="0">
                          <a:latin typeface="+mn-lt"/>
                        </a:rPr>
                        <a:t>Si los síntomas persisten&gt; 3 a 5 días o se repiten después de la mejoría, agregue medicación inmunosupresora no corticosteroide : Infliximab o </a:t>
                      </a:r>
                      <a:r>
                        <a:rPr lang="es-PE" sz="1100" noProof="0" dirty="0" err="1" smtClean="0">
                          <a:latin typeface="+mn-lt"/>
                        </a:rPr>
                        <a:t>Vedolizumab</a:t>
                      </a:r>
                      <a:endParaRPr lang="es-PE" sz="1100" noProof="0" dirty="0">
                        <a:latin typeface="+mn-lt"/>
                      </a:endParaRPr>
                    </a:p>
                  </a:txBody>
                  <a:tcPr marL="91450" marR="91450" marT="45725" marB="45725"/>
                </a:tc>
              </a:tr>
            </a:tbl>
          </a:graphicData>
        </a:graphic>
      </p:graphicFrame>
      <p:sp>
        <p:nvSpPr>
          <p:cNvPr id="386" name="Google Shape;386;p5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4" name="Title 3"/>
          <p:cNvSpPr>
            <a:spLocks noGrp="1"/>
          </p:cNvSpPr>
          <p:nvPr>
            <p:ph type="title"/>
          </p:nvPr>
        </p:nvSpPr>
        <p:spPr>
          <a:xfrm>
            <a:off x="609600" y="808355"/>
            <a:ext cx="10013576" cy="443198"/>
          </a:xfrm>
        </p:spPr>
        <p:txBody>
          <a:bodyPr/>
          <a:lstStyle/>
          <a:p>
            <a:r>
              <a:rPr lang="es-PE" sz="3200" dirty="0" smtClean="0"/>
              <a:t>Manejo de IMAR Gastrointestinales</a:t>
            </a:r>
            <a:endParaRPr lang="es-PE" sz="3200" dirty="0"/>
          </a:p>
        </p:txBody>
      </p:sp>
      <p:sp>
        <p:nvSpPr>
          <p:cNvPr id="3" name="Rectángulo 2"/>
          <p:cNvSpPr/>
          <p:nvPr/>
        </p:nvSpPr>
        <p:spPr>
          <a:xfrm>
            <a:off x="0" y="6086145"/>
            <a:ext cx="11460480" cy="843821"/>
          </a:xfrm>
          <a:prstGeom prst="rect">
            <a:avLst/>
          </a:prstGeom>
        </p:spPr>
        <p:txBody>
          <a:bodyPr wrap="square">
            <a:spAutoFit/>
          </a:bodyPr>
          <a:lstStyle/>
          <a:p>
            <a:pPr>
              <a:spcAft>
                <a:spcPts val="50"/>
              </a:spcAft>
            </a:pPr>
            <a:r>
              <a:rPr lang="en-US" sz="800" baseline="30000" dirty="0" err="1"/>
              <a:t>a</a:t>
            </a:r>
            <a:r>
              <a:rPr lang="en-US" sz="800" dirty="0" err="1"/>
              <a:t>Diarrhea</a:t>
            </a:r>
            <a:r>
              <a:rPr lang="en-US" sz="800" dirty="0"/>
              <a:t>: &lt;4 stools per day over baseline; colitis: asymptomatic. </a:t>
            </a:r>
            <a:r>
              <a:rPr lang="en-US" sz="800" baseline="30000" dirty="0" err="1"/>
              <a:t>b</a:t>
            </a:r>
            <a:r>
              <a:rPr lang="en-US" sz="800" dirty="0" err="1"/>
              <a:t>Grades</a:t>
            </a:r>
            <a:r>
              <a:rPr lang="en-US" sz="800" dirty="0"/>
              <a:t> correspond to those listed in NCI CTCAE v4.0. Diarrhea: 4–6 stools per day over baseline; IV fluids indicated &lt;24 hours; not interfering with ADL; colitis: abdominal pain, blood in the stool. </a:t>
            </a:r>
            <a:r>
              <a:rPr lang="en-US" sz="800" baseline="30000" dirty="0" err="1"/>
              <a:t>c</a:t>
            </a:r>
            <a:r>
              <a:rPr lang="en-US" sz="800" dirty="0" err="1"/>
              <a:t>Diarrhea</a:t>
            </a:r>
            <a:r>
              <a:rPr lang="en-US" sz="800" dirty="0"/>
              <a:t> (grade 3): ≥7 stools per day over baseline; incontinence; IV fluids ≥24 hours; interfering with ADL; </a:t>
            </a:r>
            <a:r>
              <a:rPr lang="en-US" sz="800" baseline="30000" dirty="0" err="1"/>
              <a:t>d</a:t>
            </a:r>
            <a:r>
              <a:rPr lang="en-US" sz="800" dirty="0" err="1"/>
              <a:t>colitis</a:t>
            </a:r>
            <a:r>
              <a:rPr lang="en-US" sz="800" dirty="0"/>
              <a:t> (grade 3): severe abdominal pain, medical intervention indicated, peritoneal signs; (grade 4): life-threatening, perforation. </a:t>
            </a:r>
            <a:r>
              <a:rPr lang="en-US" sz="800" baseline="30000" dirty="0" err="1"/>
              <a:t>e</a:t>
            </a:r>
            <a:r>
              <a:rPr lang="en-US" sz="800" dirty="0" err="1"/>
              <a:t>Resume</a:t>
            </a:r>
            <a:r>
              <a:rPr lang="en-US" sz="800" dirty="0"/>
              <a:t> treatment when adverse reaction returns to grade 0 or 1. </a:t>
            </a:r>
            <a:r>
              <a:rPr lang="en-US" sz="800" baseline="30000" dirty="0" err="1"/>
              <a:t>f</a:t>
            </a:r>
            <a:r>
              <a:rPr lang="en-US" sz="800" dirty="0" err="1"/>
              <a:t>Patients</a:t>
            </a:r>
            <a:r>
              <a:rPr lang="en-US" sz="800" dirty="0"/>
              <a:t> on IV steroids may be switched to an equivalent dose of oral corticosteroids (</a:t>
            </a:r>
            <a:r>
              <a:rPr lang="en-US" sz="800" dirty="0" err="1"/>
              <a:t>eg</a:t>
            </a:r>
            <a:r>
              <a:rPr lang="en-US" sz="800" dirty="0"/>
              <a:t>, prednisone) at the start of tapering or earlier, once sustained clinical improvement is observed. Lower bioavailability of oral corticosteroids should be taken into account when switching to the equivalent dose of oral corticosteroids. </a:t>
            </a:r>
            <a:r>
              <a:rPr lang="en-US" sz="800" baseline="30000" dirty="0" err="1"/>
              <a:t>g</a:t>
            </a:r>
            <a:r>
              <a:rPr lang="en-US" sz="800" dirty="0" err="1"/>
              <a:t>Consider</a:t>
            </a:r>
            <a:r>
              <a:rPr lang="en-US" sz="800" dirty="0"/>
              <a:t> prophylactic antibiotics for opportunistic infections. ADL, activities of daily living; IMAR, immune-mediated adverse reaction; IV, intravenous; NCI CTCAE, </a:t>
            </a:r>
            <a:r>
              <a:rPr lang="en-GB" sz="800" dirty="0"/>
              <a:t>National Cancer Institute Common Terminology Criteria for Adverse Events.</a:t>
            </a:r>
          </a:p>
          <a:p>
            <a:pPr>
              <a:spcAft>
                <a:spcPts val="50"/>
              </a:spcAft>
            </a:pPr>
            <a:r>
              <a:rPr lang="en-US" sz="800" dirty="0"/>
              <a:t>1. OPDIVO</a:t>
            </a:r>
            <a:r>
              <a:rPr lang="en-US" sz="800" baseline="30000" dirty="0"/>
              <a:t>®</a:t>
            </a:r>
            <a:r>
              <a:rPr lang="en-US" sz="800" dirty="0"/>
              <a:t> (</a:t>
            </a:r>
            <a:r>
              <a:rPr lang="en-US" sz="800" dirty="0" err="1"/>
              <a:t>nivolumab</a:t>
            </a:r>
            <a:r>
              <a:rPr lang="en-US" sz="800" dirty="0"/>
              <a:t>) [package insert]. Princeton, NJ: Bristol-Myers Squibb Company; November 2018. 2. Data on file. NIVO 410. Princeton, NJ: Bristol-Myers Squibb Company; 2018.</a:t>
            </a:r>
          </a:p>
        </p:txBody>
      </p:sp>
      <p:grpSp>
        <p:nvGrpSpPr>
          <p:cNvPr id="6" name="Group 11">
            <a:extLst>
              <a:ext uri="{FF2B5EF4-FFF2-40B4-BE49-F238E27FC236}">
                <a16:creationId xmlns="" xmlns:a16="http://schemas.microsoft.com/office/drawing/2014/main" id="{9A61F696-792A-4220-B9D4-4FF0694F4C43}"/>
              </a:ext>
            </a:extLst>
          </p:cNvPr>
          <p:cNvGrpSpPr/>
          <p:nvPr/>
        </p:nvGrpSpPr>
        <p:grpSpPr>
          <a:xfrm>
            <a:off x="9726727" y="430895"/>
            <a:ext cx="646304" cy="518845"/>
            <a:chOff x="6697759" y="5224046"/>
            <a:chExt cx="646304" cy="518845"/>
          </a:xfrm>
          <a:effectLst>
            <a:outerShdw blurRad="50800" dist="38100" dir="2700000" algn="tl" rotWithShape="0">
              <a:prstClr val="black">
                <a:alpha val="40000"/>
              </a:prstClr>
            </a:outerShdw>
          </a:effectLst>
        </p:grpSpPr>
        <p:sp>
          <p:nvSpPr>
            <p:cNvPr id="7" name="Oval 12">
              <a:hlinkClick r:id="rId3"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8" name="Freeform 26">
              <a:hlinkClick r:id="rId3"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Tree>
    <p:extLst>
      <p:ext uri="{BB962C8B-B14F-4D97-AF65-F5344CB8AC3E}">
        <p14:creationId xmlns:p14="http://schemas.microsoft.com/office/powerpoint/2010/main" val="4160355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idx="1"/>
          </p:nvPr>
        </p:nvSpPr>
        <p:spPr/>
        <p:txBody>
          <a:bodyPr/>
          <a:lstStyle/>
          <a:p>
            <a:pPr marL="0" lvl="0" indent="0">
              <a:spcBef>
                <a:spcPts val="0"/>
              </a:spcBef>
              <a:buNone/>
            </a:pPr>
            <a:r>
              <a:rPr lang="es-AR" sz="1100" b="1" dirty="0" smtClean="0">
                <a:latin typeface="+mn-lt"/>
                <a:ea typeface="Arial"/>
                <a:cs typeface="Arial"/>
                <a:sym typeface="Arial"/>
              </a:rPr>
              <a:t>COLITIS</a:t>
            </a:r>
            <a:r>
              <a:rPr lang="es-AR" sz="1100" b="1" dirty="0">
                <a:latin typeface="+mn-lt"/>
                <a:ea typeface="Arial"/>
                <a:cs typeface="Arial"/>
                <a:sym typeface="Arial"/>
              </a:rPr>
              <a:t>: G2</a:t>
            </a:r>
            <a:endParaRPr lang="es-AR" sz="1100" b="1" dirty="0">
              <a:latin typeface="+mn-lt"/>
            </a:endParaRPr>
          </a:p>
          <a:p>
            <a:pPr marL="0" lvl="0" indent="0">
              <a:spcBef>
                <a:spcPts val="0"/>
              </a:spcBef>
              <a:buNone/>
            </a:pPr>
            <a:endParaRPr lang="es-AR" sz="1100" dirty="0">
              <a:latin typeface="+mn-lt"/>
              <a:ea typeface="Arial"/>
              <a:cs typeface="Arial"/>
              <a:sym typeface="Arial"/>
            </a:endParaRPr>
          </a:p>
          <a:p>
            <a:pPr marL="0" lvl="0" indent="0">
              <a:spcBef>
                <a:spcPts val="0"/>
              </a:spcBef>
              <a:buNone/>
            </a:pPr>
            <a:r>
              <a:rPr lang="es-AR" sz="1100" dirty="0">
                <a:latin typeface="+mn-lt"/>
                <a:ea typeface="Arial"/>
                <a:cs typeface="Arial"/>
                <a:sym typeface="Arial"/>
              </a:rPr>
              <a:t>DEFINICIÓN: trastorno caracterizado por inflamación del colon</a:t>
            </a:r>
            <a:endParaRPr lang="es-AR" sz="1100" dirty="0">
              <a:latin typeface="+mn-lt"/>
            </a:endParaRPr>
          </a:p>
          <a:p>
            <a:pPr marL="0" lvl="0" indent="0">
              <a:spcBef>
                <a:spcPts val="0"/>
              </a:spcBef>
              <a:buNone/>
            </a:pPr>
            <a:endParaRPr lang="es-AR" sz="1100" dirty="0">
              <a:latin typeface="+mn-lt"/>
              <a:ea typeface="Arial"/>
              <a:cs typeface="Arial"/>
              <a:sym typeface="Arial"/>
            </a:endParaRPr>
          </a:p>
          <a:p>
            <a:pPr marL="0" lvl="0" indent="0">
              <a:spcBef>
                <a:spcPts val="0"/>
              </a:spcBef>
              <a:buNone/>
            </a:pPr>
            <a:r>
              <a:rPr lang="es-AR" sz="1100" dirty="0">
                <a:latin typeface="+mn-lt"/>
                <a:ea typeface="Arial"/>
                <a:cs typeface="Arial"/>
                <a:sym typeface="Arial"/>
              </a:rPr>
              <a:t>DIAGNÓSTICO</a:t>
            </a:r>
            <a:endParaRPr lang="es-AR" sz="1100" dirty="0">
              <a:latin typeface="+mn-lt"/>
            </a:endParaRPr>
          </a:p>
          <a:p>
            <a:pPr marL="0" lvl="0" indent="0">
              <a:spcBef>
                <a:spcPts val="0"/>
              </a:spcBef>
              <a:buNone/>
            </a:pPr>
            <a:endParaRPr lang="es-AR" sz="1100" dirty="0">
              <a:latin typeface="+mn-lt"/>
              <a:ea typeface="Arial"/>
              <a:cs typeface="Arial"/>
              <a:sym typeface="Arial"/>
            </a:endParaRPr>
          </a:p>
          <a:p>
            <a:pPr marL="0" lvl="0" indent="0">
              <a:spcBef>
                <a:spcPts val="0"/>
              </a:spcBef>
              <a:buNone/>
            </a:pPr>
            <a:r>
              <a:rPr lang="es-AR" sz="1100" dirty="0">
                <a:latin typeface="+mn-lt"/>
                <a:ea typeface="Arial"/>
                <a:cs typeface="Arial"/>
                <a:sym typeface="Arial"/>
              </a:rPr>
              <a:t>LABORATORIO : Rutina completa , </a:t>
            </a:r>
            <a:r>
              <a:rPr lang="es-AR" sz="1100" dirty="0" err="1">
                <a:latin typeface="+mn-lt"/>
                <a:ea typeface="Arial"/>
                <a:cs typeface="Arial"/>
                <a:sym typeface="Arial"/>
              </a:rPr>
              <a:t>proteinograma</a:t>
            </a:r>
            <a:r>
              <a:rPr lang="es-AR" sz="1100" dirty="0">
                <a:latin typeface="+mn-lt"/>
                <a:ea typeface="Arial"/>
                <a:cs typeface="Arial"/>
                <a:sym typeface="Arial"/>
              </a:rPr>
              <a:t>,  TSH, VSG , CRP, Materia Fecal ( directo y cultivo, </a:t>
            </a:r>
            <a:r>
              <a:rPr lang="es-AR" sz="1100" dirty="0" err="1">
                <a:latin typeface="+mn-lt"/>
                <a:ea typeface="Arial"/>
                <a:cs typeface="Arial"/>
                <a:sym typeface="Arial"/>
              </a:rPr>
              <a:t>Clostridium</a:t>
            </a:r>
            <a:r>
              <a:rPr lang="es-AR" sz="1100" dirty="0">
                <a:latin typeface="+mn-lt"/>
                <a:ea typeface="Arial"/>
                <a:cs typeface="Arial"/>
                <a:sym typeface="Arial"/>
              </a:rPr>
              <a:t> </a:t>
            </a:r>
            <a:r>
              <a:rPr lang="es-AR" sz="1100" dirty="0" err="1">
                <a:latin typeface="+mn-lt"/>
                <a:ea typeface="Arial"/>
                <a:cs typeface="Arial"/>
                <a:sym typeface="Arial"/>
              </a:rPr>
              <a:t>difficile</a:t>
            </a:r>
            <a:r>
              <a:rPr lang="es-AR" sz="1100" dirty="0">
                <a:latin typeface="+mn-lt"/>
                <a:ea typeface="Arial"/>
                <a:cs typeface="Arial"/>
                <a:sym typeface="Arial"/>
              </a:rPr>
              <a:t>, </a:t>
            </a:r>
            <a:r>
              <a:rPr lang="es-AR" sz="1100" dirty="0" err="1">
                <a:latin typeface="+mn-lt"/>
                <a:ea typeface="Arial"/>
                <a:cs typeface="Arial"/>
                <a:sym typeface="Arial"/>
              </a:rPr>
              <a:t>parásitológico</a:t>
            </a:r>
            <a:r>
              <a:rPr lang="es-AR" sz="1100" dirty="0">
                <a:latin typeface="+mn-lt"/>
                <a:ea typeface="Arial"/>
                <a:cs typeface="Arial"/>
                <a:sym typeface="Arial"/>
              </a:rPr>
              <a:t> seriado )</a:t>
            </a:r>
            <a:endParaRPr lang="es-AR" sz="1100" dirty="0">
              <a:latin typeface="+mn-lt"/>
            </a:endParaRPr>
          </a:p>
          <a:p>
            <a:pPr marL="0" lvl="0" indent="0">
              <a:spcBef>
                <a:spcPts val="0"/>
              </a:spcBef>
              <a:buNone/>
            </a:pPr>
            <a:r>
              <a:rPr lang="es-AR" sz="1100" dirty="0" err="1">
                <a:latin typeface="+mn-lt"/>
                <a:ea typeface="Arial"/>
                <a:cs typeface="Arial"/>
                <a:sym typeface="Arial"/>
              </a:rPr>
              <a:t>Lactoferrina</a:t>
            </a:r>
            <a:r>
              <a:rPr lang="es-AR" sz="1100" dirty="0">
                <a:latin typeface="+mn-lt"/>
                <a:ea typeface="Arial"/>
                <a:cs typeface="Arial"/>
                <a:sym typeface="Arial"/>
              </a:rPr>
              <a:t> y </a:t>
            </a:r>
            <a:r>
              <a:rPr lang="es-AR" sz="1100" dirty="0" err="1">
                <a:latin typeface="+mn-lt"/>
                <a:ea typeface="Arial"/>
                <a:cs typeface="Arial"/>
                <a:sym typeface="Arial"/>
              </a:rPr>
              <a:t>calprotectina</a:t>
            </a:r>
            <a:r>
              <a:rPr lang="es-AR" sz="1100" dirty="0">
                <a:latin typeface="+mn-lt"/>
                <a:ea typeface="Arial"/>
                <a:cs typeface="Arial"/>
                <a:sym typeface="Arial"/>
              </a:rPr>
              <a:t> para diagnóstico y seguimiento de  severidad. </a:t>
            </a:r>
            <a:endParaRPr lang="es-AR" sz="1100" dirty="0">
              <a:latin typeface="+mn-lt"/>
            </a:endParaRPr>
          </a:p>
          <a:p>
            <a:pPr marL="0" lvl="0" indent="0">
              <a:spcBef>
                <a:spcPts val="0"/>
              </a:spcBef>
              <a:buNone/>
            </a:pPr>
            <a:r>
              <a:rPr lang="es-AR" sz="1100" dirty="0">
                <a:latin typeface="+mn-lt"/>
                <a:ea typeface="Arial"/>
                <a:cs typeface="Arial"/>
                <a:sym typeface="Arial"/>
              </a:rPr>
              <a:t>VIH, HVA ,HVB,HVC , EBV, CMV , VDRL, Chagas</a:t>
            </a:r>
            <a:endParaRPr lang="es-AR" sz="1100" dirty="0">
              <a:latin typeface="+mn-lt"/>
            </a:endParaRPr>
          </a:p>
          <a:p>
            <a:pPr marL="0" lvl="0" indent="0">
              <a:spcBef>
                <a:spcPts val="0"/>
              </a:spcBef>
              <a:buNone/>
            </a:pPr>
            <a:r>
              <a:rPr lang="es-AR" sz="1100" dirty="0">
                <a:latin typeface="+mn-lt"/>
                <a:ea typeface="Arial"/>
                <a:cs typeface="Arial"/>
                <a:sym typeface="Arial"/>
              </a:rPr>
              <a:t> PPD o </a:t>
            </a:r>
            <a:r>
              <a:rPr lang="es-AR" sz="1100" dirty="0" err="1">
                <a:latin typeface="+mn-lt"/>
                <a:ea typeface="Arial"/>
                <a:cs typeface="Arial"/>
                <a:sym typeface="Arial"/>
              </a:rPr>
              <a:t>Quantiferon</a:t>
            </a:r>
            <a:r>
              <a:rPr lang="es-AR" sz="1100" dirty="0">
                <a:latin typeface="+mn-lt"/>
                <a:ea typeface="Arial"/>
                <a:cs typeface="Arial"/>
                <a:sym typeface="Arial"/>
              </a:rPr>
              <a:t> a fin de descartar TBC latente ( el paciente con PPD &gt; 5 deben recibir profilaxis con </a:t>
            </a:r>
            <a:r>
              <a:rPr lang="es-AR" sz="1100" dirty="0" err="1">
                <a:latin typeface="+mn-lt"/>
                <a:ea typeface="Arial"/>
                <a:cs typeface="Arial"/>
                <a:sym typeface="Arial"/>
              </a:rPr>
              <a:t>Isoniazida</a:t>
            </a:r>
            <a:r>
              <a:rPr lang="es-AR" sz="1100" dirty="0">
                <a:latin typeface="+mn-lt"/>
                <a:ea typeface="Arial"/>
                <a:cs typeface="Arial"/>
                <a:sym typeface="Arial"/>
              </a:rPr>
              <a:t> )Dichas determinaciones son obligatorias para pacientes que requieran el uso de </a:t>
            </a:r>
            <a:r>
              <a:rPr lang="es-AR" sz="1100" dirty="0" err="1">
                <a:latin typeface="+mn-lt"/>
                <a:ea typeface="Arial"/>
                <a:cs typeface="Arial"/>
                <a:sym typeface="Arial"/>
              </a:rPr>
              <a:t>Infliximab</a:t>
            </a:r>
            <a:r>
              <a:rPr lang="es-AR" sz="1100" dirty="0">
                <a:latin typeface="+mn-lt"/>
                <a:ea typeface="Arial"/>
                <a:cs typeface="Arial"/>
                <a:sym typeface="Arial"/>
              </a:rPr>
              <a:t> o </a:t>
            </a:r>
            <a:r>
              <a:rPr lang="es-AR" sz="1100" dirty="0" err="1">
                <a:latin typeface="+mn-lt"/>
                <a:ea typeface="Arial"/>
                <a:cs typeface="Arial"/>
                <a:sym typeface="Arial"/>
              </a:rPr>
              <a:t>Vedolizumab</a:t>
            </a:r>
            <a:r>
              <a:rPr lang="es-AR" sz="1100" dirty="0">
                <a:latin typeface="+mn-lt"/>
                <a:ea typeface="Arial"/>
                <a:cs typeface="Arial"/>
                <a:sym typeface="Arial"/>
              </a:rPr>
              <a:t>.</a:t>
            </a:r>
            <a:endParaRPr lang="es-AR" sz="1100" dirty="0">
              <a:latin typeface="+mn-lt"/>
            </a:endParaRPr>
          </a:p>
          <a:p>
            <a:pPr marL="0" lvl="0" indent="0">
              <a:spcBef>
                <a:spcPts val="0"/>
              </a:spcBef>
              <a:buNone/>
            </a:pPr>
            <a:endParaRPr lang="es-AR" sz="1100" dirty="0">
              <a:latin typeface="+mn-lt"/>
              <a:ea typeface="Arial"/>
              <a:cs typeface="Arial"/>
              <a:sym typeface="Arial"/>
            </a:endParaRPr>
          </a:p>
          <a:p>
            <a:pPr marL="0" lvl="0" indent="0">
              <a:spcBef>
                <a:spcPts val="0"/>
              </a:spcBef>
              <a:buNone/>
            </a:pPr>
            <a:r>
              <a:rPr lang="es-AR" sz="1100" b="1" dirty="0">
                <a:latin typeface="+mn-lt"/>
                <a:ea typeface="Arial"/>
                <a:cs typeface="Arial"/>
                <a:sym typeface="Arial"/>
              </a:rPr>
              <a:t>RADIOLOGIA</a:t>
            </a:r>
            <a:endParaRPr lang="es-AR" sz="1100" dirty="0">
              <a:latin typeface="+mn-lt"/>
            </a:endParaRPr>
          </a:p>
          <a:p>
            <a:pPr marL="0" lvl="0" indent="0">
              <a:spcBef>
                <a:spcPts val="0"/>
              </a:spcBef>
              <a:buNone/>
            </a:pPr>
            <a:r>
              <a:rPr lang="es-AR" sz="1100" dirty="0" err="1">
                <a:latin typeface="+mn-lt"/>
                <a:ea typeface="Arial"/>
                <a:cs typeface="Arial"/>
                <a:sym typeface="Arial"/>
              </a:rPr>
              <a:t>Rx</a:t>
            </a:r>
            <a:r>
              <a:rPr lang="es-AR" sz="1100" dirty="0">
                <a:latin typeface="+mn-lt"/>
                <a:ea typeface="Arial"/>
                <a:cs typeface="Arial"/>
                <a:sym typeface="Arial"/>
              </a:rPr>
              <a:t> de </a:t>
            </a:r>
            <a:r>
              <a:rPr lang="es-AR" sz="1100" dirty="0" err="1">
                <a:latin typeface="+mn-lt"/>
                <a:ea typeface="Arial"/>
                <a:cs typeface="Arial"/>
                <a:sym typeface="Arial"/>
              </a:rPr>
              <a:t>Torax</a:t>
            </a:r>
            <a:r>
              <a:rPr lang="es-AR" sz="1100" dirty="0">
                <a:latin typeface="+mn-lt"/>
                <a:ea typeface="Arial"/>
                <a:cs typeface="Arial"/>
                <a:sym typeface="Arial"/>
              </a:rPr>
              <a:t>- </a:t>
            </a:r>
            <a:r>
              <a:rPr lang="es-AR" sz="1100" dirty="0" err="1">
                <a:latin typeface="+mn-lt"/>
                <a:ea typeface="Arial"/>
                <a:cs typeface="Arial"/>
                <a:sym typeface="Arial"/>
              </a:rPr>
              <a:t>Rx</a:t>
            </a:r>
            <a:r>
              <a:rPr lang="es-AR" sz="1100" dirty="0">
                <a:latin typeface="+mn-lt"/>
                <a:ea typeface="Arial"/>
                <a:cs typeface="Arial"/>
                <a:sym typeface="Arial"/>
              </a:rPr>
              <a:t> de Abdomen </a:t>
            </a:r>
            <a:endParaRPr lang="es-AR" sz="1100" dirty="0">
              <a:latin typeface="+mn-lt"/>
            </a:endParaRPr>
          </a:p>
          <a:p>
            <a:pPr marL="0" lvl="0" indent="0">
              <a:spcBef>
                <a:spcPts val="0"/>
              </a:spcBef>
              <a:buNone/>
            </a:pPr>
            <a:r>
              <a:rPr lang="es-AR" sz="1100" dirty="0">
                <a:latin typeface="+mn-lt"/>
                <a:ea typeface="Arial"/>
                <a:cs typeface="Arial"/>
                <a:sym typeface="Arial"/>
              </a:rPr>
              <a:t>Tomografía computarizada de abdomen y pelvis .</a:t>
            </a:r>
            <a:endParaRPr lang="es-AR" sz="1100" dirty="0">
              <a:latin typeface="+mn-lt"/>
            </a:endParaRPr>
          </a:p>
          <a:p>
            <a:pPr marL="0" lvl="0" indent="0">
              <a:spcBef>
                <a:spcPts val="0"/>
              </a:spcBef>
              <a:buNone/>
            </a:pPr>
            <a:endParaRPr lang="es-AR" sz="1100" dirty="0">
              <a:latin typeface="+mn-lt"/>
              <a:ea typeface="Arial"/>
              <a:cs typeface="Arial"/>
              <a:sym typeface="Arial"/>
            </a:endParaRPr>
          </a:p>
          <a:p>
            <a:pPr marL="0" lvl="0" indent="0">
              <a:spcBef>
                <a:spcPts val="0"/>
              </a:spcBef>
              <a:buNone/>
            </a:pPr>
            <a:r>
              <a:rPr lang="es-AR" sz="1100" b="1" dirty="0">
                <a:latin typeface="+mn-lt"/>
                <a:ea typeface="Arial"/>
                <a:cs typeface="Arial"/>
                <a:sym typeface="Arial"/>
              </a:rPr>
              <a:t>ENDOSCOPIA: ILEOVIDEOCOLONOSCOPIA CON BX PARA  AP Y CMV</a:t>
            </a:r>
            <a:r>
              <a:rPr lang="es-AR" sz="1100" b="1" dirty="0" smtClean="0">
                <a:latin typeface="+mn-lt"/>
                <a:ea typeface="Arial"/>
                <a:cs typeface="Arial"/>
                <a:sym typeface="Arial"/>
              </a:rPr>
              <a:t>.</a:t>
            </a:r>
          </a:p>
          <a:p>
            <a:pPr marL="0" lvl="0" indent="0">
              <a:spcBef>
                <a:spcPts val="0"/>
              </a:spcBef>
              <a:buNone/>
            </a:pPr>
            <a:endParaRPr lang="es-AR" sz="1100" dirty="0">
              <a:latin typeface="+mn-lt"/>
            </a:endParaRPr>
          </a:p>
          <a:p>
            <a:pPr marL="0" lvl="0" indent="0">
              <a:spcBef>
                <a:spcPts val="0"/>
              </a:spcBef>
              <a:buNone/>
            </a:pPr>
            <a:r>
              <a:rPr lang="es-AR" sz="1100" dirty="0">
                <a:latin typeface="+mn-lt"/>
                <a:ea typeface="Arial"/>
                <a:cs typeface="Arial"/>
                <a:sym typeface="Arial"/>
              </a:rPr>
              <a:t>La presencia de severidad endoscópica puede predecir la </a:t>
            </a:r>
            <a:r>
              <a:rPr lang="es-AR" sz="1100" dirty="0" err="1">
                <a:latin typeface="+mn-lt"/>
                <a:ea typeface="Arial"/>
                <a:cs typeface="Arial"/>
                <a:sym typeface="Arial"/>
              </a:rPr>
              <a:t>refractariedad</a:t>
            </a:r>
            <a:r>
              <a:rPr lang="es-AR" sz="1100" dirty="0">
                <a:latin typeface="+mn-lt"/>
                <a:ea typeface="Arial"/>
                <a:cs typeface="Arial"/>
                <a:sym typeface="Arial"/>
              </a:rPr>
              <a:t> al tratamiento EV  y el uso de terapia biológica de rescate a </a:t>
            </a:r>
            <a:r>
              <a:rPr lang="es-AR" sz="1100" dirty="0" err="1">
                <a:latin typeface="+mn-lt"/>
                <a:ea typeface="Arial"/>
                <a:cs typeface="Arial"/>
                <a:sym typeface="Arial"/>
              </a:rPr>
              <a:t>colectomía</a:t>
            </a:r>
            <a:r>
              <a:rPr lang="es-AR" sz="1100" dirty="0">
                <a:latin typeface="+mn-lt"/>
                <a:ea typeface="Arial"/>
                <a:cs typeface="Arial"/>
                <a:sym typeface="Arial"/>
              </a:rPr>
              <a:t> (</a:t>
            </a:r>
            <a:r>
              <a:rPr lang="es-AR" sz="1100" dirty="0" err="1">
                <a:latin typeface="+mn-lt"/>
                <a:ea typeface="Arial"/>
                <a:cs typeface="Arial"/>
                <a:sym typeface="Arial"/>
              </a:rPr>
              <a:t>Infliximab-Vedolizumab</a:t>
            </a:r>
            <a:r>
              <a:rPr lang="es-AR" sz="1100" dirty="0">
                <a:latin typeface="+mn-lt"/>
                <a:ea typeface="Arial"/>
                <a:cs typeface="Arial"/>
                <a:sym typeface="Arial"/>
              </a:rPr>
              <a:t>) </a:t>
            </a:r>
            <a:r>
              <a:rPr lang="es-AR" sz="1100" dirty="0" smtClean="0">
                <a:latin typeface="+mn-lt"/>
                <a:ea typeface="Arial"/>
                <a:cs typeface="Arial"/>
                <a:sym typeface="Arial"/>
              </a:rPr>
              <a:t>.Considerar </a:t>
            </a:r>
            <a:r>
              <a:rPr lang="es-AR" sz="1100" dirty="0">
                <a:latin typeface="+mn-lt"/>
                <a:ea typeface="Arial"/>
                <a:cs typeface="Arial"/>
                <a:sym typeface="Arial"/>
              </a:rPr>
              <a:t>repetir la endoscopia para pacientes que no responden a agentes inmunosupresores. </a:t>
            </a:r>
            <a:endParaRPr lang="es-AR" sz="1100" dirty="0" smtClean="0">
              <a:latin typeface="+mn-lt"/>
              <a:ea typeface="Arial"/>
              <a:cs typeface="Arial"/>
              <a:sym typeface="Arial"/>
            </a:endParaRPr>
          </a:p>
          <a:p>
            <a:pPr marL="0" lvl="0" indent="0">
              <a:spcBef>
                <a:spcPts val="0"/>
              </a:spcBef>
              <a:buNone/>
            </a:pPr>
            <a:endParaRPr lang="es-AR" sz="1100" dirty="0">
              <a:latin typeface="+mn-lt"/>
            </a:endParaRPr>
          </a:p>
          <a:p>
            <a:pPr marL="0" lvl="0" indent="0">
              <a:spcBef>
                <a:spcPts val="0"/>
              </a:spcBef>
              <a:buNone/>
            </a:pPr>
            <a:r>
              <a:rPr lang="es-AR" sz="1100" dirty="0">
                <a:latin typeface="+mn-lt"/>
                <a:ea typeface="Arial"/>
                <a:cs typeface="Arial"/>
                <a:sym typeface="Arial"/>
              </a:rPr>
              <a:t>Se puede considerar la repetición de la endoscopia para el control de la enfermedad. cuando esté clínicamente indicado y cuando planee reanudar la terapia </a:t>
            </a:r>
            <a:endParaRPr lang="es-AR" sz="1100" dirty="0">
              <a:latin typeface="+mn-lt"/>
            </a:endParaRPr>
          </a:p>
          <a:p>
            <a:pPr marL="0" lvl="0" indent="0">
              <a:spcBef>
                <a:spcPts val="0"/>
              </a:spcBef>
              <a:buNone/>
            </a:pPr>
            <a:endParaRPr lang="es-AR" sz="1100" dirty="0">
              <a:latin typeface="+mn-lt"/>
              <a:ea typeface="Arial"/>
              <a:cs typeface="Arial"/>
              <a:sym typeface="Arial"/>
            </a:endParaRPr>
          </a:p>
          <a:p>
            <a:pPr marL="0" lvl="0" indent="0">
              <a:lnSpc>
                <a:spcPct val="100000"/>
              </a:lnSpc>
              <a:spcBef>
                <a:spcPts val="0"/>
              </a:spcBef>
              <a:buSzPts val="1000"/>
              <a:buNone/>
            </a:pPr>
            <a:r>
              <a:rPr lang="es-AR" sz="1100" b="1" dirty="0" smtClean="0">
                <a:latin typeface="+mn-lt"/>
                <a:ea typeface="Arial"/>
                <a:cs typeface="Arial"/>
                <a:sym typeface="Arial"/>
              </a:rPr>
              <a:t>G3-4</a:t>
            </a:r>
            <a:endParaRPr lang="es-AR" sz="1100" b="1" dirty="0">
              <a:latin typeface="+mn-lt"/>
            </a:endParaRPr>
          </a:p>
          <a:p>
            <a:pPr marL="0" lvl="0" indent="0">
              <a:spcBef>
                <a:spcPts val="0"/>
              </a:spcBef>
              <a:buNone/>
            </a:pPr>
            <a:endParaRPr lang="es-AR" sz="1100" dirty="0">
              <a:latin typeface="+mn-lt"/>
              <a:ea typeface="Arial"/>
              <a:cs typeface="Arial"/>
              <a:sym typeface="Arial"/>
            </a:endParaRPr>
          </a:p>
          <a:p>
            <a:pPr marL="0" lvl="0" indent="0">
              <a:spcBef>
                <a:spcPts val="0"/>
              </a:spcBef>
              <a:buNone/>
            </a:pPr>
            <a:r>
              <a:rPr lang="es-AR" sz="1100" dirty="0">
                <a:latin typeface="+mn-lt"/>
                <a:ea typeface="Arial"/>
                <a:cs typeface="Arial"/>
                <a:sym typeface="Arial"/>
              </a:rPr>
              <a:t>Realizar los mismos estudios que en los pacientes con G2 (sangre, heces, imágenes y alcance con biopsia) debe completarse de inmediato .</a:t>
            </a:r>
            <a:endParaRPr lang="es-AR" sz="1100" dirty="0">
              <a:latin typeface="+mn-lt"/>
            </a:endParaRPr>
          </a:p>
          <a:p>
            <a:pPr marL="0" lvl="0" indent="0">
              <a:spcBef>
                <a:spcPts val="0"/>
              </a:spcBef>
              <a:buNone/>
            </a:pPr>
            <a:r>
              <a:rPr lang="es-AR" sz="1100" dirty="0">
                <a:latin typeface="+mn-lt"/>
                <a:ea typeface="Arial"/>
                <a:cs typeface="Arial"/>
                <a:sym typeface="Arial"/>
              </a:rPr>
              <a:t>Considerar repetir la endoscopia para pacientes que no responden a agentes inmunosupresores(corticoides) </a:t>
            </a:r>
            <a:endParaRPr lang="es-AR" sz="1100" dirty="0">
              <a:latin typeface="+mn-lt"/>
            </a:endParaRPr>
          </a:p>
          <a:p>
            <a:pPr marL="0" lvl="0" indent="0">
              <a:spcBef>
                <a:spcPts val="0"/>
              </a:spcBef>
              <a:buNone/>
            </a:pPr>
            <a:r>
              <a:rPr lang="es-AR" sz="1100" dirty="0">
                <a:latin typeface="+mn-lt"/>
                <a:ea typeface="Arial"/>
                <a:cs typeface="Arial"/>
                <a:sym typeface="Arial"/>
              </a:rPr>
              <a:t>L a repetición de la endoscopia para el control de la enfermedad sólo debe ser cuando clínicamente el paciente de manera parcial  y cuando se planea reanudar la </a:t>
            </a:r>
            <a:r>
              <a:rPr lang="es-AR" sz="1100" dirty="0" err="1">
                <a:latin typeface="+mn-lt"/>
                <a:ea typeface="Arial"/>
                <a:cs typeface="Arial"/>
                <a:sym typeface="Arial"/>
              </a:rPr>
              <a:t>ICPi</a:t>
            </a:r>
            <a:r>
              <a:rPr lang="es-AR" sz="1100" dirty="0">
                <a:latin typeface="+mn-lt"/>
                <a:ea typeface="Arial"/>
                <a:cs typeface="Arial"/>
                <a:sym typeface="Arial"/>
              </a:rPr>
              <a:t>.</a:t>
            </a:r>
          </a:p>
          <a:p>
            <a:pPr marL="0" lvl="0" indent="0">
              <a:spcBef>
                <a:spcPts val="0"/>
              </a:spcBef>
              <a:buNone/>
            </a:pPr>
            <a:endParaRPr lang="es-AR" sz="1100" dirty="0">
              <a:latin typeface="+mn-lt"/>
              <a:ea typeface="Arial"/>
              <a:cs typeface="Arial"/>
              <a:sym typeface="Arial"/>
            </a:endParaRPr>
          </a:p>
          <a:p>
            <a:pPr marL="0" lvl="0" indent="0">
              <a:spcBef>
                <a:spcPts val="0"/>
              </a:spcBef>
              <a:buNone/>
            </a:pPr>
            <a:endParaRPr lang="es-AR" sz="3200" dirty="0">
              <a:latin typeface="Arial"/>
              <a:ea typeface="Arial"/>
              <a:cs typeface="Arial"/>
              <a:sym typeface="Arial"/>
            </a:endParaRPr>
          </a:p>
          <a:p>
            <a:endParaRPr lang="es-AR" dirty="0"/>
          </a:p>
        </p:txBody>
      </p:sp>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25</a:t>
            </a:fld>
            <a:endParaRPr lang="en-US"/>
          </a:p>
        </p:txBody>
      </p:sp>
      <p:pic>
        <p:nvPicPr>
          <p:cNvPr id="5" name="Google Shape;365;p48"/>
          <p:cNvPicPr preferRelativeResize="0"/>
          <p:nvPr/>
        </p:nvPicPr>
        <p:blipFill rotWithShape="1">
          <a:blip r:embed="rId2">
            <a:alphaModFix/>
          </a:blip>
          <a:srcRect/>
          <a:stretch/>
        </p:blipFill>
        <p:spPr>
          <a:xfrm>
            <a:off x="107094" y="255372"/>
            <a:ext cx="1183479" cy="304827"/>
          </a:xfrm>
          <a:prstGeom prst="rect">
            <a:avLst/>
          </a:prstGeom>
          <a:noFill/>
          <a:ln>
            <a:noFill/>
          </a:ln>
        </p:spPr>
      </p:pic>
      <p:grpSp>
        <p:nvGrpSpPr>
          <p:cNvPr id="6" name="Google Shape;179;p30"/>
          <p:cNvGrpSpPr/>
          <p:nvPr/>
        </p:nvGrpSpPr>
        <p:grpSpPr>
          <a:xfrm>
            <a:off x="11248853" y="517667"/>
            <a:ext cx="646304" cy="518845"/>
            <a:chOff x="6697759" y="5224046"/>
            <a:chExt cx="646304" cy="518845"/>
          </a:xfrm>
        </p:grpSpPr>
        <p:sp>
          <p:nvSpPr>
            <p:cNvPr id="7" name="Google Shape;180;p30"/>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8" name="Google Shape;181;p30"/>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 name="Title 3"/>
          <p:cNvSpPr>
            <a:spLocks noGrp="1"/>
          </p:cNvSpPr>
          <p:nvPr>
            <p:ph type="title"/>
          </p:nvPr>
        </p:nvSpPr>
        <p:spPr>
          <a:xfrm>
            <a:off x="609600" y="808355"/>
            <a:ext cx="10013576" cy="443198"/>
          </a:xfrm>
        </p:spPr>
        <p:txBody>
          <a:bodyPr/>
          <a:lstStyle/>
          <a:p>
            <a:r>
              <a:rPr lang="es-PE" sz="3200" dirty="0" smtClean="0"/>
              <a:t>Manejo de IMAR Gastrointestinales</a:t>
            </a:r>
            <a:endParaRPr lang="es-PE" sz="3200" dirty="0"/>
          </a:p>
        </p:txBody>
      </p:sp>
    </p:spTree>
    <p:extLst>
      <p:ext uri="{BB962C8B-B14F-4D97-AF65-F5344CB8AC3E}">
        <p14:creationId xmlns:p14="http://schemas.microsoft.com/office/powerpoint/2010/main" val="3835669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26</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1916182702"/>
              </p:ext>
            </p:extLst>
          </p:nvPr>
        </p:nvGraphicFramePr>
        <p:xfrm>
          <a:off x="37422" y="1534874"/>
          <a:ext cx="12154578" cy="4617720"/>
        </p:xfrm>
        <a:graphic>
          <a:graphicData uri="http://schemas.openxmlformats.org/drawingml/2006/table">
            <a:tbl>
              <a:tblPr firstRow="1" bandRow="1"/>
              <a:tblGrid>
                <a:gridCol w="2917281"/>
                <a:gridCol w="2859293"/>
                <a:gridCol w="3005464"/>
                <a:gridCol w="3372540"/>
              </a:tblGrid>
              <a:tr h="347339">
                <a:tc>
                  <a:txBody>
                    <a:bodyPr/>
                    <a:lstStyle/>
                    <a:p>
                      <a:r>
                        <a:rPr lang="es-AR" dirty="0" smtClean="0"/>
                        <a:t>GRADO</a:t>
                      </a:r>
                      <a:r>
                        <a:rPr lang="es-AR" baseline="0" dirty="0" smtClean="0"/>
                        <a:t> 1</a:t>
                      </a:r>
                      <a:endParaRPr lang="es-AR" dirty="0"/>
                    </a:p>
                  </a:txBody>
                  <a:tcPr/>
                </a:tc>
                <a:tc>
                  <a:txBody>
                    <a:bodyPr/>
                    <a:lstStyle/>
                    <a:p>
                      <a:r>
                        <a:rPr lang="es-AR" dirty="0" smtClean="0"/>
                        <a:t>GRADO 2</a:t>
                      </a:r>
                      <a:endParaRPr lang="es-AR" dirty="0"/>
                    </a:p>
                  </a:txBody>
                  <a:tcPr/>
                </a:tc>
                <a:tc>
                  <a:txBody>
                    <a:bodyPr/>
                    <a:lstStyle/>
                    <a:p>
                      <a:r>
                        <a:rPr lang="es-AR" dirty="0" smtClean="0"/>
                        <a:t>GRADO 3</a:t>
                      </a:r>
                      <a:endParaRPr lang="es-AR" dirty="0"/>
                    </a:p>
                  </a:txBody>
                  <a:tcPr/>
                </a:tc>
                <a:tc>
                  <a:txBody>
                    <a:bodyPr/>
                    <a:lstStyle/>
                    <a:p>
                      <a:r>
                        <a:rPr lang="es-AR" dirty="0" smtClean="0"/>
                        <a:t>GRADO 4</a:t>
                      </a:r>
                      <a:endParaRPr lang="es-AR" dirty="0"/>
                    </a:p>
                  </a:txBody>
                  <a:tcPr/>
                </a:tc>
              </a:tr>
              <a:tr h="618013">
                <a:tc>
                  <a:txBody>
                    <a:bodyPr/>
                    <a:lstStyle/>
                    <a:p>
                      <a:pPr marL="0" marR="0" lvl="0" indent="0" algn="l" rtl="0">
                        <a:spcBef>
                          <a:spcPts val="0"/>
                        </a:spcBef>
                        <a:spcAft>
                          <a:spcPts val="0"/>
                        </a:spcAft>
                        <a:buNone/>
                      </a:pPr>
                      <a:r>
                        <a:rPr lang="es-AR" sz="900" b="1" dirty="0" smtClean="0">
                          <a:solidFill>
                            <a:schemeClr val="dk1"/>
                          </a:solidFill>
                          <a:latin typeface="Arial"/>
                          <a:ea typeface="Arial"/>
                          <a:cs typeface="Arial"/>
                          <a:sym typeface="Arial"/>
                        </a:rPr>
                        <a:t> Aumento del numero de deposiciones a 4 por día </a:t>
                      </a:r>
                      <a:endParaRPr lang="es-AR" sz="900" dirty="0" smtClean="0"/>
                    </a:p>
                    <a:p>
                      <a:pPr marL="0" marR="0" lvl="0" indent="0" algn="l" rtl="0">
                        <a:spcBef>
                          <a:spcPts val="0"/>
                        </a:spcBef>
                        <a:spcAft>
                          <a:spcPts val="0"/>
                        </a:spcAft>
                        <a:buNone/>
                      </a:pPr>
                      <a:r>
                        <a:rPr lang="es-AR" sz="900" b="1" dirty="0" smtClean="0">
                          <a:solidFill>
                            <a:schemeClr val="dk1"/>
                          </a:solidFill>
                          <a:latin typeface="Arial"/>
                          <a:ea typeface="Arial"/>
                          <a:cs typeface="Arial"/>
                          <a:sym typeface="Arial"/>
                        </a:rPr>
                        <a:t> Aumento leve en la producción de </a:t>
                      </a:r>
                      <a:r>
                        <a:rPr lang="es-AR" sz="900" b="1" dirty="0" err="1" smtClean="0">
                          <a:solidFill>
                            <a:schemeClr val="dk1"/>
                          </a:solidFill>
                          <a:latin typeface="Arial"/>
                          <a:ea typeface="Arial"/>
                          <a:cs typeface="Arial"/>
                          <a:sym typeface="Arial"/>
                        </a:rPr>
                        <a:t>ostomía</a:t>
                      </a:r>
                      <a:r>
                        <a:rPr lang="es-AR" sz="900" b="1" dirty="0" smtClean="0">
                          <a:solidFill>
                            <a:schemeClr val="dk1"/>
                          </a:solidFill>
                          <a:latin typeface="Arial"/>
                          <a:ea typeface="Arial"/>
                          <a:cs typeface="Arial"/>
                          <a:sym typeface="Arial"/>
                        </a:rPr>
                        <a:t> .</a:t>
                      </a:r>
                    </a:p>
                    <a:p>
                      <a:endParaRPr lang="es-AR" sz="900" dirty="0"/>
                    </a:p>
                  </a:txBody>
                  <a:tcPr/>
                </a:tc>
                <a:tc>
                  <a:txBody>
                    <a:bodyPr/>
                    <a:lstStyle/>
                    <a:p>
                      <a:pPr marL="0" marR="0" lvl="0" indent="0" algn="l" rtl="0">
                        <a:spcBef>
                          <a:spcPts val="0"/>
                        </a:spcBef>
                        <a:spcAft>
                          <a:spcPts val="0"/>
                        </a:spcAft>
                        <a:buNone/>
                      </a:pPr>
                      <a:r>
                        <a:rPr lang="es-AR" sz="800" b="1" dirty="0" smtClean="0">
                          <a:solidFill>
                            <a:schemeClr val="dk1"/>
                          </a:solidFill>
                          <a:latin typeface="Arial"/>
                          <a:ea typeface="Arial"/>
                          <a:cs typeface="Arial"/>
                          <a:sym typeface="Arial"/>
                        </a:rPr>
                        <a:t>Aumento de cuatro a seis deposiciones por día</a:t>
                      </a:r>
                      <a:endParaRPr lang="es-AR" sz="800" dirty="0" smtClean="0"/>
                    </a:p>
                    <a:p>
                      <a:pPr marL="0" marR="0" lvl="0" indent="0" algn="l" rtl="0">
                        <a:spcBef>
                          <a:spcPts val="0"/>
                        </a:spcBef>
                        <a:spcAft>
                          <a:spcPts val="0"/>
                        </a:spcAft>
                        <a:buNone/>
                      </a:pPr>
                      <a:r>
                        <a:rPr lang="es-AR" sz="800" b="1" dirty="0" smtClean="0">
                          <a:solidFill>
                            <a:schemeClr val="dk1"/>
                          </a:solidFill>
                          <a:latin typeface="Arial"/>
                          <a:ea typeface="Arial"/>
                          <a:cs typeface="Arial"/>
                          <a:sym typeface="Arial"/>
                        </a:rPr>
                        <a:t> Aumento moderado de la producción de </a:t>
                      </a:r>
                      <a:r>
                        <a:rPr lang="es-AR" sz="800" b="1" dirty="0" err="1" smtClean="0">
                          <a:solidFill>
                            <a:schemeClr val="dk1"/>
                          </a:solidFill>
                          <a:latin typeface="Arial"/>
                          <a:ea typeface="Arial"/>
                          <a:cs typeface="Arial"/>
                          <a:sym typeface="Arial"/>
                        </a:rPr>
                        <a:t>ostomía</a:t>
                      </a:r>
                      <a:endParaRPr lang="es-AR" sz="800" b="1" dirty="0" smtClean="0">
                        <a:solidFill>
                          <a:schemeClr val="dk1"/>
                        </a:solidFill>
                        <a:latin typeface="Arial"/>
                        <a:ea typeface="Arial"/>
                        <a:cs typeface="Arial"/>
                        <a:sym typeface="Arial"/>
                      </a:endParaRPr>
                    </a:p>
                    <a:p>
                      <a:endParaRPr lang="es-AR" sz="800" dirty="0"/>
                    </a:p>
                  </a:txBody>
                  <a:tcPr/>
                </a:tc>
                <a:tc>
                  <a:txBody>
                    <a:bodyPr/>
                    <a:lstStyle/>
                    <a:p>
                      <a:pPr marL="0" marR="0" lvl="0" indent="0" algn="l" rtl="0">
                        <a:spcBef>
                          <a:spcPts val="0"/>
                        </a:spcBef>
                        <a:spcAft>
                          <a:spcPts val="0"/>
                        </a:spcAft>
                        <a:buNone/>
                      </a:pPr>
                      <a:r>
                        <a:rPr lang="es-AR" sz="800" b="1" dirty="0" smtClean="0">
                          <a:latin typeface="Arial"/>
                          <a:ea typeface="Arial"/>
                          <a:cs typeface="Arial"/>
                          <a:sym typeface="Arial"/>
                        </a:rPr>
                        <a:t>Aumento a  siete o más deposiciones por día ,  incontinencia,</a:t>
                      </a:r>
                      <a:endParaRPr lang="es-AR" sz="800" dirty="0" smtClean="0"/>
                    </a:p>
                    <a:p>
                      <a:pPr marL="0" marR="0" lvl="0" indent="0" algn="l" rtl="0">
                        <a:spcBef>
                          <a:spcPts val="0"/>
                        </a:spcBef>
                        <a:spcAft>
                          <a:spcPts val="0"/>
                        </a:spcAft>
                        <a:buNone/>
                      </a:pPr>
                      <a:r>
                        <a:rPr lang="es-AR" sz="800" b="1" dirty="0" smtClean="0">
                          <a:latin typeface="Arial"/>
                          <a:ea typeface="Arial"/>
                          <a:cs typeface="Arial"/>
                          <a:sym typeface="Arial"/>
                        </a:rPr>
                        <a:t>Se Indica Internación</a:t>
                      </a:r>
                      <a:endParaRPr lang="es-AR" sz="800" dirty="0" smtClean="0"/>
                    </a:p>
                    <a:p>
                      <a:pPr marL="0" marR="0" lvl="0" indent="0" algn="l" rtl="0">
                        <a:spcBef>
                          <a:spcPts val="0"/>
                        </a:spcBef>
                        <a:spcAft>
                          <a:spcPts val="0"/>
                        </a:spcAft>
                        <a:buNone/>
                      </a:pPr>
                      <a:r>
                        <a:rPr lang="es-AR" sz="800" b="1" dirty="0" smtClean="0">
                          <a:latin typeface="Arial"/>
                          <a:ea typeface="Arial"/>
                          <a:cs typeface="Arial"/>
                          <a:sym typeface="Arial"/>
                        </a:rPr>
                        <a:t>Aumento severo en la salida de materia fecal por </a:t>
                      </a:r>
                      <a:r>
                        <a:rPr lang="es-AR" sz="800" b="1" dirty="0" err="1" smtClean="0">
                          <a:latin typeface="Arial"/>
                          <a:ea typeface="Arial"/>
                          <a:cs typeface="Arial"/>
                          <a:sym typeface="Arial"/>
                        </a:rPr>
                        <a:t>ostomía</a:t>
                      </a:r>
                      <a:r>
                        <a:rPr lang="es-AR" sz="800" b="1" dirty="0" smtClean="0">
                          <a:latin typeface="Arial"/>
                          <a:ea typeface="Arial"/>
                          <a:cs typeface="Arial"/>
                          <a:sym typeface="Arial"/>
                        </a:rPr>
                        <a:t> Limitación en el   autocuidado</a:t>
                      </a:r>
                    </a:p>
                    <a:p>
                      <a:endParaRPr lang="es-AR" sz="1200" dirty="0"/>
                    </a:p>
                  </a:txBody>
                  <a:tcPr/>
                </a:tc>
                <a:tc>
                  <a:txBody>
                    <a:bodyPr/>
                    <a:lstStyle/>
                    <a:p>
                      <a:pPr marL="0" marR="0" lvl="0" indent="0" algn="l" rtl="0">
                        <a:spcBef>
                          <a:spcPts val="0"/>
                        </a:spcBef>
                        <a:spcAft>
                          <a:spcPts val="0"/>
                        </a:spcAft>
                        <a:buNone/>
                      </a:pPr>
                      <a:r>
                        <a:rPr lang="es-AR" sz="1400" b="1" dirty="0" smtClean="0">
                          <a:latin typeface="Arial"/>
                          <a:ea typeface="Arial"/>
                          <a:cs typeface="Arial"/>
                          <a:sym typeface="Arial"/>
                        </a:rPr>
                        <a:t> </a:t>
                      </a:r>
                      <a:r>
                        <a:rPr lang="es-AR" sz="800" b="1" dirty="0" smtClean="0">
                          <a:latin typeface="Arial"/>
                          <a:ea typeface="Arial"/>
                          <a:cs typeface="Arial"/>
                          <a:sym typeface="Arial"/>
                        </a:rPr>
                        <a:t>URGENCIA : consecuencias que amenazan la vida; </a:t>
                      </a:r>
                      <a:endParaRPr lang="es-AR" sz="800" dirty="0" smtClean="0"/>
                    </a:p>
                    <a:p>
                      <a:pPr marL="0" marR="0" lvl="0" indent="0" algn="l" rtl="0">
                        <a:spcBef>
                          <a:spcPts val="0"/>
                        </a:spcBef>
                        <a:spcAft>
                          <a:spcPts val="0"/>
                        </a:spcAft>
                        <a:buNone/>
                      </a:pPr>
                      <a:r>
                        <a:rPr lang="es-AR" sz="800" b="1" dirty="0" smtClean="0">
                          <a:latin typeface="Arial"/>
                          <a:ea typeface="Arial"/>
                          <a:cs typeface="Arial"/>
                          <a:sym typeface="Arial"/>
                        </a:rPr>
                        <a:t> Se indica intervención urgente.</a:t>
                      </a:r>
                    </a:p>
                    <a:p>
                      <a:endParaRPr lang="es-AR" dirty="0"/>
                    </a:p>
                  </a:txBody>
                  <a:tcPr/>
                </a:tc>
              </a:tr>
              <a:tr h="765050">
                <a:tc>
                  <a:txBody>
                    <a:bodyPr/>
                    <a:lstStyle/>
                    <a:p>
                      <a:pPr marL="0" marR="0" lvl="0" indent="0" algn="l" rtl="0">
                        <a:spcBef>
                          <a:spcPts val="0"/>
                        </a:spcBef>
                        <a:spcAft>
                          <a:spcPts val="0"/>
                        </a:spcAft>
                        <a:buNone/>
                      </a:pPr>
                      <a:r>
                        <a:rPr lang="es-AR" sz="800" b="1" dirty="0" smtClean="0">
                          <a:solidFill>
                            <a:schemeClr val="dk1"/>
                          </a:solidFill>
                          <a:latin typeface="Arial"/>
                          <a:ea typeface="Arial"/>
                          <a:cs typeface="Arial"/>
                          <a:sym typeface="Arial"/>
                        </a:rPr>
                        <a:t>Continua </a:t>
                      </a:r>
                      <a:r>
                        <a:rPr lang="es-AR" sz="800" b="1" dirty="0" err="1" smtClean="0">
                          <a:solidFill>
                            <a:schemeClr val="dk1"/>
                          </a:solidFill>
                          <a:latin typeface="Arial"/>
                          <a:ea typeface="Arial"/>
                          <a:cs typeface="Arial"/>
                          <a:sym typeface="Arial"/>
                        </a:rPr>
                        <a:t>ICPi</a:t>
                      </a:r>
                      <a:r>
                        <a:rPr lang="es-AR" sz="800" b="1" dirty="0" smtClean="0">
                          <a:solidFill>
                            <a:schemeClr val="dk1"/>
                          </a:solidFill>
                          <a:latin typeface="Arial"/>
                          <a:ea typeface="Arial"/>
                          <a:cs typeface="Arial"/>
                          <a:sym typeface="Arial"/>
                        </a:rPr>
                        <a:t>;  mantenerse temporalmente y reanudarse si la toxicidad no excede G1</a:t>
                      </a:r>
                      <a:endParaRPr lang="es-AR" sz="800" b="1" dirty="0" smtClean="0"/>
                    </a:p>
                    <a:p>
                      <a:pPr marL="0" marR="0" lvl="0" indent="0" algn="l" rtl="0">
                        <a:spcBef>
                          <a:spcPts val="0"/>
                        </a:spcBef>
                        <a:spcAft>
                          <a:spcPts val="0"/>
                        </a:spcAft>
                        <a:buNone/>
                      </a:pPr>
                      <a:r>
                        <a:rPr lang="es-AR" sz="800" b="1" dirty="0" smtClean="0">
                          <a:solidFill>
                            <a:schemeClr val="dk1"/>
                          </a:solidFill>
                          <a:latin typeface="Arial"/>
                          <a:ea typeface="Arial"/>
                          <a:cs typeface="Arial"/>
                          <a:sym typeface="Arial"/>
                        </a:rPr>
                        <a:t> Controlar la deshidratación y recomendar cambios en la dieta.</a:t>
                      </a:r>
                      <a:endParaRPr lang="es-AR" sz="800" b="1" dirty="0" smtClean="0"/>
                    </a:p>
                    <a:p>
                      <a:pPr marL="0" marR="0" lvl="0" indent="0" algn="l" rtl="0">
                        <a:spcBef>
                          <a:spcPts val="0"/>
                        </a:spcBef>
                        <a:spcAft>
                          <a:spcPts val="0"/>
                        </a:spcAft>
                        <a:buNone/>
                      </a:pPr>
                      <a:r>
                        <a:rPr lang="es-AR" sz="800" b="1" dirty="0" smtClean="0">
                          <a:solidFill>
                            <a:schemeClr val="dk1"/>
                          </a:solidFill>
                          <a:latin typeface="Arial"/>
                          <a:ea typeface="Arial"/>
                          <a:cs typeface="Arial"/>
                          <a:sym typeface="Arial"/>
                        </a:rPr>
                        <a:t>Se debe realizar interconsulta con  gastroenterología para casos prolongados de G1.</a:t>
                      </a:r>
                    </a:p>
                    <a:p>
                      <a:endParaRPr lang="es-AR"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dirty="0" smtClean="0">
                          <a:latin typeface="Arial" panose="020B0604020202020204" pitchFamily="34" charset="0"/>
                          <a:cs typeface="Arial" panose="020B0604020202020204" pitchFamily="34" charset="0"/>
                        </a:rPr>
                        <a:t>Debe suspender transitoriamente  </a:t>
                      </a:r>
                      <a:r>
                        <a:rPr lang="es-ES" sz="800" b="1" dirty="0" err="1" smtClean="0">
                          <a:latin typeface="Arial" panose="020B0604020202020204" pitchFamily="34" charset="0"/>
                          <a:cs typeface="Arial" panose="020B0604020202020204" pitchFamily="34" charset="0"/>
                        </a:rPr>
                        <a:t>ICPi</a:t>
                      </a:r>
                      <a:r>
                        <a:rPr lang="es-ES" sz="800" b="1" dirty="0" smtClean="0">
                          <a:latin typeface="Arial" panose="020B0604020202020204" pitchFamily="34" charset="0"/>
                          <a:cs typeface="Arial" panose="020B0604020202020204" pitchFamily="34" charset="0"/>
                        </a:rPr>
                        <a:t>  hasta que los síntomas del paciente se recuperen a G1o  puede considerar la suspensión permanente de los agentes CTLA-4 y puede reiniciar los agentes PD-1, PD-L1 si el paciente puede recuperarse a G1 o menos </a:t>
                      </a:r>
                    </a:p>
                    <a:p>
                      <a:endParaRPr lang="es-AR" sz="9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dirty="0" smtClean="0">
                          <a:latin typeface="Arial" panose="020B0604020202020204" pitchFamily="34" charset="0"/>
                          <a:cs typeface="Arial" panose="020B0604020202020204" pitchFamily="34" charset="0"/>
                        </a:rPr>
                        <a:t>Debería considerar la suspensión permanente de los agentes CTLA-4 y reiniciar los agentes PD-1, Pdl-1 si el paciente puede recuperarse a G1 o menos.</a:t>
                      </a:r>
                    </a:p>
                    <a:p>
                      <a:endParaRPr lang="es-AR" sz="800" dirty="0"/>
                    </a:p>
                  </a:txBody>
                  <a:tcPr/>
                </a:tc>
                <a:tc>
                  <a:txBody>
                    <a:bodyPr/>
                    <a:lstStyle/>
                    <a:p>
                      <a:r>
                        <a:rPr lang="es-ES" sz="800" b="1" dirty="0" smtClean="0">
                          <a:latin typeface="Arial" panose="020B0604020202020204" pitchFamily="34" charset="0"/>
                          <a:cs typeface="Arial" panose="020B0604020202020204" pitchFamily="34" charset="0"/>
                        </a:rPr>
                        <a:t>Interrumpir en forma permanente  el tratamiento</a:t>
                      </a:r>
                      <a:endParaRPr lang="es-AR" sz="800" dirty="0"/>
                    </a:p>
                  </a:txBody>
                  <a:tcPr/>
                </a:tc>
              </a:tr>
              <a:tr h="1012262">
                <a:tc>
                  <a:txBody>
                    <a:bodyPr/>
                    <a:lstStyle/>
                    <a:p>
                      <a:endParaRPr lang="es-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dirty="0" smtClean="0">
                          <a:latin typeface="Arial" panose="020B0604020202020204" pitchFamily="34" charset="0"/>
                          <a:cs typeface="Arial" panose="020B0604020202020204" pitchFamily="34" charset="0"/>
                        </a:rPr>
                        <a:t>Administre </a:t>
                      </a:r>
                      <a:r>
                        <a:rPr lang="es-ES" sz="800" b="1" dirty="0" err="1" smtClean="0">
                          <a:latin typeface="Arial" panose="020B0604020202020204" pitchFamily="34" charset="0"/>
                          <a:cs typeface="Arial" panose="020B0604020202020204" pitchFamily="34" charset="0"/>
                        </a:rPr>
                        <a:t>corticosteroides</a:t>
                      </a:r>
                      <a:r>
                        <a:rPr lang="es-ES" sz="800" b="1" dirty="0" smtClean="0">
                          <a:latin typeface="Arial" panose="020B0604020202020204" pitchFamily="34" charset="0"/>
                          <a:cs typeface="Arial" panose="020B0604020202020204" pitchFamily="34" charset="0"/>
                        </a:rPr>
                        <a:t>, a menos que la diarrea sea transitoria, comenzando con una dosis inicial de 1 mg / kg / día de </a:t>
                      </a:r>
                      <a:r>
                        <a:rPr lang="es-ES" sz="800" b="1" dirty="0" err="1" smtClean="0">
                          <a:latin typeface="Arial" panose="020B0604020202020204" pitchFamily="34" charset="0"/>
                          <a:cs typeface="Arial" panose="020B0604020202020204" pitchFamily="34" charset="0"/>
                        </a:rPr>
                        <a:t>prednisona</a:t>
                      </a:r>
                      <a:r>
                        <a:rPr lang="es-ES" sz="800" b="1" dirty="0" smtClean="0">
                          <a:latin typeface="Arial" panose="020B0604020202020204" pitchFamily="34" charset="0"/>
                          <a:cs typeface="Arial" panose="020B0604020202020204" pitchFamily="34" charset="0"/>
                        </a:rPr>
                        <a:t> o equivalente. Cuando los síntomas mejoran a G1 o menos, disminuya los </a:t>
                      </a:r>
                      <a:r>
                        <a:rPr lang="es-ES" sz="800" b="1" dirty="0" err="1" smtClean="0">
                          <a:latin typeface="Arial" panose="020B0604020202020204" pitchFamily="34" charset="0"/>
                          <a:cs typeface="Arial" panose="020B0604020202020204" pitchFamily="34" charset="0"/>
                        </a:rPr>
                        <a:t>corticosteroides</a:t>
                      </a:r>
                      <a:r>
                        <a:rPr lang="es-ES" sz="800" b="1" dirty="0" smtClean="0">
                          <a:latin typeface="Arial" panose="020B0604020202020204" pitchFamily="34" charset="0"/>
                          <a:cs typeface="Arial" panose="020B0604020202020204" pitchFamily="34" charset="0"/>
                        </a:rPr>
                        <a:t> durante al menos 4-6 semanas antes reanudar el tratamiento, aunque reanudar el tratamiento mientras está en dosis bajas de </a:t>
                      </a:r>
                      <a:r>
                        <a:rPr lang="es-ES" sz="800" b="1" dirty="0" err="1" smtClean="0">
                          <a:latin typeface="Arial" panose="020B0604020202020204" pitchFamily="34" charset="0"/>
                          <a:cs typeface="Arial" panose="020B0604020202020204" pitchFamily="34" charset="0"/>
                        </a:rPr>
                        <a:t>corticosteroides</a:t>
                      </a:r>
                      <a:r>
                        <a:rPr lang="es-ES" sz="800" b="1" dirty="0" smtClean="0">
                          <a:latin typeface="Arial" panose="020B0604020202020204" pitchFamily="34" charset="0"/>
                          <a:cs typeface="Arial" panose="020B0604020202020204" pitchFamily="34" charset="0"/>
                        </a:rPr>
                        <a:t> también puede ser una opción después de una evaluación de los riesgos y beneficios </a:t>
                      </a:r>
                    </a:p>
                    <a:p>
                      <a:endParaRPr lang="es-AR" sz="900" dirty="0"/>
                    </a:p>
                  </a:txBody>
                  <a:tcPr/>
                </a:tc>
                <a:tc>
                  <a:txBody>
                    <a:bodyPr/>
                    <a:lstStyle/>
                    <a:p>
                      <a:r>
                        <a:rPr lang="es-ES" sz="800" b="1" dirty="0" smtClean="0">
                          <a:latin typeface="Arial" panose="020B0604020202020204" pitchFamily="34" charset="0"/>
                          <a:cs typeface="Arial" panose="020B0604020202020204" pitchFamily="34" charset="0"/>
                        </a:rPr>
                        <a:t>Administrar corticoides (dosis inicial de 1-2 mg / kg / d de </a:t>
                      </a:r>
                      <a:r>
                        <a:rPr lang="es-ES" sz="800" b="1" dirty="0" err="1" smtClean="0">
                          <a:latin typeface="Arial" panose="020B0604020202020204" pitchFamily="34" charset="0"/>
                          <a:cs typeface="Arial" panose="020B0604020202020204" pitchFamily="34" charset="0"/>
                        </a:rPr>
                        <a:t>prednisona</a:t>
                      </a:r>
                      <a:r>
                        <a:rPr lang="es-ES" sz="800" b="1" dirty="0" smtClean="0">
                          <a:latin typeface="Arial" panose="020B0604020202020204" pitchFamily="34" charset="0"/>
                          <a:cs typeface="Arial" panose="020B0604020202020204" pitchFamily="34" charset="0"/>
                        </a:rPr>
                        <a:t> o equivalente) Considere la posibilidad de hospitalización o instalación ambulatoria para pacientes con deshidratación o desequilibrio hidroelectrolítico</a:t>
                      </a:r>
                      <a:r>
                        <a:rPr lang="es-ES" sz="800" b="1" baseline="0" dirty="0" smtClean="0">
                          <a:latin typeface="Arial" panose="020B0604020202020204" pitchFamily="34" charset="0"/>
                          <a:cs typeface="Arial" panose="020B0604020202020204" pitchFamily="34" charset="0"/>
                        </a:rPr>
                        <a:t> </a:t>
                      </a:r>
                      <a:r>
                        <a:rPr lang="es-ES" sz="800" b="1" dirty="0" smtClean="0">
                          <a:latin typeface="Arial" panose="020B0604020202020204" pitchFamily="34" charset="0"/>
                          <a:cs typeface="Arial" panose="020B0604020202020204" pitchFamily="34" charset="0"/>
                        </a:rPr>
                        <a:t>.</a:t>
                      </a:r>
                    </a:p>
                    <a:p>
                      <a:r>
                        <a:rPr lang="es-ES" sz="800" b="1" dirty="0" smtClean="0">
                          <a:latin typeface="Arial" panose="020B0604020202020204" pitchFamily="34" charset="0"/>
                          <a:cs typeface="Arial" panose="020B0604020202020204" pitchFamily="34" charset="0"/>
                        </a:rPr>
                        <a:t> Si los síntomas persisten  3-5 días o se repiten después de la mejoría, considere administrar IV corticoides (</a:t>
                      </a:r>
                      <a:r>
                        <a:rPr lang="es-ES" sz="800" b="1" dirty="0" err="1" smtClean="0">
                          <a:latin typeface="Arial" panose="020B0604020202020204" pitchFamily="34" charset="0"/>
                          <a:cs typeface="Arial" panose="020B0604020202020204" pitchFamily="34" charset="0"/>
                        </a:rPr>
                        <a:t>Metilprednisolona</a:t>
                      </a:r>
                      <a:r>
                        <a:rPr lang="es-ES" sz="800" b="1" dirty="0" smtClean="0">
                          <a:latin typeface="Arial" panose="020B0604020202020204" pitchFamily="34" charset="0"/>
                          <a:cs typeface="Arial" panose="020B0604020202020204" pitchFamily="34" charset="0"/>
                        </a:rPr>
                        <a:t>) o agentes Biológicos(</a:t>
                      </a:r>
                      <a:r>
                        <a:rPr lang="es-ES" sz="800" b="1" dirty="0" err="1" smtClean="0">
                          <a:latin typeface="Arial" panose="020B0604020202020204" pitchFamily="34" charset="0"/>
                          <a:cs typeface="Arial" panose="020B0604020202020204" pitchFamily="34" charset="0"/>
                        </a:rPr>
                        <a:t>Infliximab</a:t>
                      </a:r>
                      <a:r>
                        <a:rPr lang="es-ES" sz="800" b="1" dirty="0" smtClean="0">
                          <a:latin typeface="Arial" panose="020B0604020202020204" pitchFamily="34" charset="0"/>
                          <a:cs typeface="Arial" panose="020B0604020202020204" pitchFamily="34" charset="0"/>
                        </a:rPr>
                        <a:t>, </a:t>
                      </a:r>
                      <a:r>
                        <a:rPr lang="es-ES" sz="800" b="1" dirty="0" err="1" smtClean="0">
                          <a:latin typeface="Arial" panose="020B0604020202020204" pitchFamily="34" charset="0"/>
                          <a:cs typeface="Arial" panose="020B0604020202020204" pitchFamily="34" charset="0"/>
                        </a:rPr>
                        <a:t>Vedolizumab</a:t>
                      </a:r>
                      <a:r>
                        <a:rPr lang="es-ES" sz="800" b="1" baseline="0" dirty="0" smtClean="0">
                          <a:latin typeface="Arial" panose="020B0604020202020204" pitchFamily="34" charset="0"/>
                          <a:cs typeface="Arial" panose="020B0604020202020204" pitchFamily="34" charset="0"/>
                        </a:rPr>
                        <a:t> </a:t>
                      </a:r>
                      <a:r>
                        <a:rPr lang="es-ES" sz="800" b="1" dirty="0" smtClean="0">
                          <a:latin typeface="Arial" panose="020B0604020202020204" pitchFamily="34" charset="0"/>
                          <a:cs typeface="Arial" panose="020B0604020202020204" pitchFamily="34" charset="0"/>
                        </a:rPr>
                        <a:t>)</a:t>
                      </a:r>
                    </a:p>
                    <a:p>
                      <a:endParaRPr lang="es-AR" sz="900" dirty="0"/>
                    </a:p>
                  </a:txBody>
                  <a:tcPr/>
                </a:tc>
                <a:tc>
                  <a:txBody>
                    <a:bodyPr/>
                    <a:lstStyle/>
                    <a:p>
                      <a:pPr marL="0" marR="0" lvl="0" indent="0" algn="l" rtl="0">
                        <a:spcBef>
                          <a:spcPts val="0"/>
                        </a:spcBef>
                        <a:spcAft>
                          <a:spcPts val="0"/>
                        </a:spcAft>
                        <a:buNone/>
                      </a:pPr>
                      <a:r>
                        <a:rPr lang="es-AR" sz="800" b="1" dirty="0" smtClean="0">
                          <a:latin typeface="Arial"/>
                          <a:ea typeface="Arial"/>
                          <a:cs typeface="Arial"/>
                          <a:sym typeface="Arial"/>
                        </a:rPr>
                        <a:t>El paciente debe ser Hospitalizado y monitoreado en forma permanente </a:t>
                      </a:r>
                      <a:endParaRPr lang="es-AR" sz="800" dirty="0" smtClean="0"/>
                    </a:p>
                    <a:p>
                      <a:pPr marL="0" marR="0" lvl="0" indent="0" algn="l" rtl="0">
                        <a:spcBef>
                          <a:spcPts val="0"/>
                        </a:spcBef>
                        <a:spcAft>
                          <a:spcPts val="0"/>
                        </a:spcAft>
                        <a:buNone/>
                      </a:pPr>
                      <a:r>
                        <a:rPr lang="es-AR" sz="800" b="1" dirty="0" smtClean="0">
                          <a:latin typeface="Arial"/>
                          <a:ea typeface="Arial"/>
                          <a:cs typeface="Arial"/>
                          <a:sym typeface="Arial"/>
                        </a:rPr>
                        <a:t> Los pacientes tratados como pacientes ambulatorios deben ser </a:t>
                      </a:r>
                      <a:r>
                        <a:rPr lang="es-AR" sz="800" b="1" dirty="0" err="1" smtClean="0">
                          <a:latin typeface="Arial"/>
                          <a:ea typeface="Arial"/>
                          <a:cs typeface="Arial"/>
                          <a:sym typeface="Arial"/>
                        </a:rPr>
                        <a:t>intternados</a:t>
                      </a:r>
                      <a:r>
                        <a:rPr lang="es-AR" sz="800" b="1" dirty="0" smtClean="0">
                          <a:latin typeface="Arial"/>
                          <a:ea typeface="Arial"/>
                          <a:cs typeface="Arial"/>
                          <a:sym typeface="Arial"/>
                        </a:rPr>
                        <a:t>-- monitoreados muy de cerca. Administre 1-2 mg / kg / d de </a:t>
                      </a:r>
                      <a:r>
                        <a:rPr lang="es-AR" sz="800" b="1" dirty="0" err="1" smtClean="0">
                          <a:latin typeface="Arial"/>
                          <a:ea typeface="Arial"/>
                          <a:cs typeface="Arial"/>
                          <a:sym typeface="Arial"/>
                        </a:rPr>
                        <a:t>metilprednisolona</a:t>
                      </a:r>
                      <a:r>
                        <a:rPr lang="es-AR" sz="800" b="1" dirty="0" smtClean="0">
                          <a:latin typeface="Arial"/>
                          <a:ea typeface="Arial"/>
                          <a:cs typeface="Arial"/>
                          <a:sym typeface="Arial"/>
                        </a:rPr>
                        <a:t> o equivalente hasta que los síntomas mejoren a G1, y luego comience a disminuir de 4 a 6 semanas.</a:t>
                      </a:r>
                      <a:endParaRPr lang="es-AR" sz="800" dirty="0" smtClean="0"/>
                    </a:p>
                    <a:p>
                      <a:pPr marL="0" marR="0" lvl="0" indent="0" algn="l" rtl="0">
                        <a:spcBef>
                          <a:spcPts val="0"/>
                        </a:spcBef>
                        <a:spcAft>
                          <a:spcPts val="0"/>
                        </a:spcAft>
                        <a:buNone/>
                      </a:pPr>
                      <a:r>
                        <a:rPr lang="es-AR" sz="800" b="1" dirty="0" smtClean="0">
                          <a:latin typeface="Arial"/>
                          <a:ea typeface="Arial"/>
                          <a:cs typeface="Arial"/>
                          <a:sym typeface="Arial"/>
                        </a:rPr>
                        <a:t>Considere el uso de </a:t>
                      </a:r>
                      <a:r>
                        <a:rPr lang="es-AR" sz="800" b="1" dirty="0" err="1" smtClean="0">
                          <a:latin typeface="Arial"/>
                          <a:ea typeface="Arial"/>
                          <a:cs typeface="Arial"/>
                          <a:sym typeface="Arial"/>
                        </a:rPr>
                        <a:t>infliximab</a:t>
                      </a:r>
                      <a:r>
                        <a:rPr lang="es-AR" sz="800" b="1" dirty="0" smtClean="0">
                          <a:latin typeface="Arial"/>
                          <a:ea typeface="Arial"/>
                          <a:cs typeface="Arial"/>
                          <a:sym typeface="Arial"/>
                        </a:rPr>
                        <a:t> temprano 5-10 mg / kg si los síntomas son refractarios al corticoide en un plazo de 2-3 días.</a:t>
                      </a:r>
                      <a:endParaRPr lang="es-AR" sz="800" dirty="0"/>
                    </a:p>
                  </a:txBody>
                  <a:tcPr/>
                </a:tc>
              </a:tr>
              <a:tr h="858944">
                <a:tc>
                  <a:txBody>
                    <a:bodyPr/>
                    <a:lstStyle/>
                    <a:p>
                      <a:endParaRPr lang="es-AR" dirty="0"/>
                    </a:p>
                  </a:txBody>
                  <a:tcPr/>
                </a:tc>
                <a:tc>
                  <a:txBody>
                    <a:bodyPr/>
                    <a:lstStyle/>
                    <a:p>
                      <a:r>
                        <a:rPr lang="es-AR" sz="800" b="1" dirty="0" smtClean="0"/>
                        <a:t>VEDA Y VCC</a:t>
                      </a:r>
                    </a:p>
                    <a:p>
                      <a:r>
                        <a:rPr lang="es-AR" sz="800" b="1" dirty="0" smtClean="0"/>
                        <a:t>LACTOFERRINA</a:t>
                      </a:r>
                      <a:r>
                        <a:rPr lang="es-AR" sz="800" b="1" baseline="0" dirty="0" smtClean="0"/>
                        <a:t> Y CALPROTECTINA </a:t>
                      </a:r>
                    </a:p>
                    <a:p>
                      <a:r>
                        <a:rPr lang="es-AR" sz="800" b="1" baseline="0" dirty="0" smtClean="0"/>
                        <a:t>NUEVA VCC ANTES DE REANUDAR TTO CON </a:t>
                      </a:r>
                      <a:r>
                        <a:rPr lang="es-AR" sz="800" b="1" baseline="0" dirty="0" err="1" smtClean="0"/>
                        <a:t>ICPi</a:t>
                      </a:r>
                      <a:endParaRPr lang="es-AR" sz="8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800" b="1" dirty="0" smtClean="0">
                          <a:latin typeface="Arial" panose="020B0604020202020204" pitchFamily="34" charset="0"/>
                          <a:cs typeface="Arial" panose="020B0604020202020204" pitchFamily="34" charset="0"/>
                        </a:rPr>
                        <a:t>Considere la posibilidad de una colonoscopia en los casos en que los pacientes hayan recibido inmunosupresión y puedan correr el riesgo de contraer infecciones oportunistas como causa independiente de diarrea (es decir, colitis por CMV) y para aquellos que son anti-TNF o refractarios a los corticoides.</a:t>
                      </a:r>
                      <a:endParaRPr lang="es-AR" sz="800" b="1" dirty="0" smtClean="0">
                        <a:latin typeface="Arial" panose="020B0604020202020204" pitchFamily="34" charset="0"/>
                        <a:cs typeface="Arial" panose="020B0604020202020204" pitchFamily="34" charset="0"/>
                      </a:endParaRPr>
                    </a:p>
                    <a:p>
                      <a:endParaRPr lang="es-AR" sz="800" dirty="0"/>
                    </a:p>
                  </a:txBody>
                  <a:tcPr/>
                </a:tc>
                <a:tc>
                  <a:txBody>
                    <a:bodyPr/>
                    <a:lstStyle/>
                    <a:p>
                      <a:r>
                        <a:rPr lang="es-ES" sz="900" b="1" dirty="0" smtClean="0">
                          <a:latin typeface="Arial" panose="020B0604020202020204" pitchFamily="34" charset="0"/>
                          <a:cs typeface="Arial" panose="020B0604020202020204" pitchFamily="34" charset="0"/>
                        </a:rPr>
                        <a:t>Indicar  la posibilidad de una VCC si los síntomas son refractarios a pesar del tratamiento o si existe preocupación por nuevas infecciones. Consideraciones adicionales El uso de </a:t>
                      </a:r>
                      <a:r>
                        <a:rPr lang="es-ES" sz="900" b="1" dirty="0" err="1" smtClean="0">
                          <a:latin typeface="Arial" panose="020B0604020202020204" pitchFamily="34" charset="0"/>
                          <a:cs typeface="Arial" panose="020B0604020202020204" pitchFamily="34" charset="0"/>
                        </a:rPr>
                        <a:t>vedolizumab</a:t>
                      </a:r>
                      <a:r>
                        <a:rPr lang="es-ES" sz="900" b="1" dirty="0" smtClean="0">
                          <a:latin typeface="Arial" panose="020B0604020202020204" pitchFamily="34" charset="0"/>
                          <a:cs typeface="Arial" panose="020B0604020202020204" pitchFamily="34" charset="0"/>
                        </a:rPr>
                        <a:t> puede considerarse en pacientes refractarios al </a:t>
                      </a:r>
                      <a:r>
                        <a:rPr lang="es-ES" sz="900" b="1" dirty="0" err="1" smtClean="0">
                          <a:latin typeface="Arial" panose="020B0604020202020204" pitchFamily="34" charset="0"/>
                          <a:cs typeface="Arial" panose="020B0604020202020204" pitchFamily="34" charset="0"/>
                        </a:rPr>
                        <a:t>infliximab</a:t>
                      </a:r>
                      <a:r>
                        <a:rPr lang="es-ES" sz="900" b="1" dirty="0" smtClean="0">
                          <a:latin typeface="Arial" panose="020B0604020202020204" pitchFamily="34" charset="0"/>
                          <a:cs typeface="Arial" panose="020B0604020202020204" pitchFamily="34" charset="0"/>
                        </a:rPr>
                        <a:t> y / o contraindicado al bloqueador de TNF-a</a:t>
                      </a:r>
                      <a:endParaRPr lang="es-AR" sz="900" dirty="0"/>
                    </a:p>
                  </a:txBody>
                  <a:tcPr/>
                </a:tc>
              </a:tr>
            </a:tbl>
          </a:graphicData>
        </a:graphic>
      </p:graphicFrame>
      <p:pic>
        <p:nvPicPr>
          <p:cNvPr id="6" name="Google Shape;365;p48"/>
          <p:cNvPicPr preferRelativeResize="0"/>
          <p:nvPr/>
        </p:nvPicPr>
        <p:blipFill rotWithShape="1">
          <a:blip r:embed="rId2">
            <a:alphaModFix/>
          </a:blip>
          <a:srcRect/>
          <a:stretch/>
        </p:blipFill>
        <p:spPr>
          <a:xfrm>
            <a:off x="227922" y="293336"/>
            <a:ext cx="1183479" cy="342497"/>
          </a:xfrm>
          <a:prstGeom prst="rect">
            <a:avLst/>
          </a:prstGeom>
          <a:noFill/>
          <a:ln>
            <a:noFill/>
          </a:ln>
        </p:spPr>
      </p:pic>
      <p:grpSp>
        <p:nvGrpSpPr>
          <p:cNvPr id="7" name="Google Shape;179;p30"/>
          <p:cNvGrpSpPr/>
          <p:nvPr/>
        </p:nvGrpSpPr>
        <p:grpSpPr>
          <a:xfrm>
            <a:off x="11248853" y="517667"/>
            <a:ext cx="646304" cy="518845"/>
            <a:chOff x="6697759" y="5224046"/>
            <a:chExt cx="646304" cy="518845"/>
          </a:xfrm>
        </p:grpSpPr>
        <p:sp>
          <p:nvSpPr>
            <p:cNvPr id="8" name="Google Shape;180;p30"/>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9" name="Google Shape;181;p30"/>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Title 3"/>
          <p:cNvSpPr>
            <a:spLocks noGrp="1"/>
          </p:cNvSpPr>
          <p:nvPr>
            <p:ph type="title"/>
          </p:nvPr>
        </p:nvSpPr>
        <p:spPr>
          <a:xfrm>
            <a:off x="609600" y="808355"/>
            <a:ext cx="10013576" cy="443198"/>
          </a:xfrm>
        </p:spPr>
        <p:txBody>
          <a:bodyPr/>
          <a:lstStyle/>
          <a:p>
            <a:r>
              <a:rPr lang="es-PE" sz="3200" dirty="0" smtClean="0"/>
              <a:t>Manejo de IMAR Gastrointestinales</a:t>
            </a:r>
            <a:endParaRPr lang="es-PE" sz="3200" dirty="0"/>
          </a:p>
        </p:txBody>
      </p:sp>
    </p:spTree>
    <p:extLst>
      <p:ext uri="{BB962C8B-B14F-4D97-AF65-F5344CB8AC3E}">
        <p14:creationId xmlns:p14="http://schemas.microsoft.com/office/powerpoint/2010/main" val="3984398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2" name="Content Placeholder 1"/>
          <p:cNvSpPr>
            <a:spLocks noGrp="1"/>
          </p:cNvSpPr>
          <p:nvPr>
            <p:ph idx="1"/>
          </p:nvPr>
        </p:nvSpPr>
        <p:spPr/>
        <p:txBody>
          <a:bodyPr/>
          <a:lstStyle/>
          <a:p>
            <a:endParaRPr lang="es-PE"/>
          </a:p>
        </p:txBody>
      </p:sp>
      <p:sp>
        <p:nvSpPr>
          <p:cNvPr id="401" name="Google Shape;401;p5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graphicFrame>
        <p:nvGraphicFramePr>
          <p:cNvPr id="400" name="Google Shape;400;p53"/>
          <p:cNvGraphicFramePr/>
          <p:nvPr>
            <p:extLst>
              <p:ext uri="{D42A27DB-BD31-4B8C-83A1-F6EECF244321}">
                <p14:modId xmlns:p14="http://schemas.microsoft.com/office/powerpoint/2010/main" val="3801333100"/>
              </p:ext>
            </p:extLst>
          </p:nvPr>
        </p:nvGraphicFramePr>
        <p:xfrm>
          <a:off x="646438" y="1654914"/>
          <a:ext cx="11213775" cy="4277466"/>
        </p:xfrm>
        <a:graphic>
          <a:graphicData uri="http://schemas.openxmlformats.org/drawingml/2006/table">
            <a:tbl>
              <a:tblPr firstRow="1" bandRow="1">
                <a:noFill/>
              </a:tblPr>
              <a:tblGrid>
                <a:gridCol w="1501676"/>
                <a:gridCol w="2264229"/>
                <a:gridCol w="3450470"/>
                <a:gridCol w="3997400"/>
              </a:tblGrid>
              <a:tr h="243860">
                <a:tc>
                  <a:txBody>
                    <a:bodyPr/>
                    <a:lstStyle/>
                    <a:p>
                      <a:pPr marL="0" marR="0" lvl="0" indent="0" algn="l" rtl="0">
                        <a:spcBef>
                          <a:spcPts val="0"/>
                        </a:spcBef>
                        <a:spcAft>
                          <a:spcPts val="0"/>
                        </a:spcAft>
                        <a:buNone/>
                      </a:pPr>
                      <a:endParaRPr sz="1200" dirty="0"/>
                    </a:p>
                  </a:txBody>
                  <a:tcPr marL="91450" marR="91450" marT="45725" marB="45725"/>
                </a:tc>
                <a:tc>
                  <a:txBody>
                    <a:bodyPr/>
                    <a:lstStyle/>
                    <a:p>
                      <a:pPr marL="0" marR="0" lvl="0" indent="0" algn="ctr" rtl="0">
                        <a:spcBef>
                          <a:spcPts val="0"/>
                        </a:spcBef>
                        <a:spcAft>
                          <a:spcPts val="0"/>
                        </a:spcAft>
                        <a:buNone/>
                      </a:pPr>
                      <a:r>
                        <a:rPr lang="en-US" sz="1200" b="1" dirty="0" err="1" smtClean="0"/>
                        <a:t>Leves</a:t>
                      </a:r>
                      <a:r>
                        <a:rPr lang="en-US" sz="1200" b="1" dirty="0" smtClean="0"/>
                        <a:t>   G1</a:t>
                      </a:r>
                      <a:endParaRPr lang="en-US" sz="1200" b="1" dirty="0"/>
                    </a:p>
                  </a:txBody>
                  <a:tcPr marL="91450" marR="91450" marT="45725" marB="45725" anchor="ctr"/>
                </a:tc>
                <a:tc>
                  <a:txBody>
                    <a:bodyPr/>
                    <a:lstStyle/>
                    <a:p>
                      <a:pPr marL="0" marR="0" lvl="0" indent="0" algn="ctr" rtl="0">
                        <a:spcBef>
                          <a:spcPts val="0"/>
                        </a:spcBef>
                        <a:spcAft>
                          <a:spcPts val="0"/>
                        </a:spcAft>
                        <a:buNone/>
                      </a:pPr>
                      <a:r>
                        <a:rPr lang="en-US" sz="1200" b="1" dirty="0" err="1" smtClean="0"/>
                        <a:t>Moderados</a:t>
                      </a:r>
                      <a:r>
                        <a:rPr lang="en-US" sz="1200" b="1" dirty="0" smtClean="0"/>
                        <a:t>  G2 </a:t>
                      </a:r>
                      <a:endParaRPr lang="en-US" sz="1200" b="1" dirty="0"/>
                    </a:p>
                  </a:txBody>
                  <a:tcPr marL="91450" marR="91450" marT="45725" marB="45725" anchor="ctr"/>
                </a:tc>
                <a:tc>
                  <a:txBody>
                    <a:bodyPr/>
                    <a:lstStyle/>
                    <a:p>
                      <a:pPr marL="0" marR="0" lvl="0" indent="0" algn="ctr" rtl="0">
                        <a:spcBef>
                          <a:spcPts val="0"/>
                        </a:spcBef>
                        <a:spcAft>
                          <a:spcPts val="0"/>
                        </a:spcAft>
                        <a:buNone/>
                      </a:pPr>
                      <a:r>
                        <a:rPr lang="en-US" sz="1200" b="1" dirty="0" err="1" smtClean="0"/>
                        <a:t>Severos</a:t>
                      </a:r>
                      <a:r>
                        <a:rPr lang="en-US" sz="1200" b="1" dirty="0" smtClean="0"/>
                        <a:t> G3 –G4</a:t>
                      </a:r>
                      <a:endParaRPr lang="en-US" sz="1200" b="1" dirty="0"/>
                    </a:p>
                  </a:txBody>
                  <a:tcPr marL="91450" marR="91450" marT="45725" marB="45725" anchor="ctr"/>
                </a:tc>
              </a:tr>
              <a:tr h="426750">
                <a:tc>
                  <a:txBody>
                    <a:bodyPr/>
                    <a:lstStyle/>
                    <a:p>
                      <a:pPr marL="0" marR="0" lvl="0" indent="0" algn="l" rtl="0">
                        <a:spcBef>
                          <a:spcPts val="0"/>
                        </a:spcBef>
                        <a:spcAft>
                          <a:spcPts val="0"/>
                        </a:spcAft>
                        <a:buNone/>
                      </a:pPr>
                      <a:r>
                        <a:rPr lang="en-US" sz="1200" b="1" dirty="0" err="1" smtClean="0"/>
                        <a:t>Inmunoterapia</a:t>
                      </a:r>
                      <a:r>
                        <a:rPr lang="en-US" sz="1200" b="1" dirty="0" smtClean="0"/>
                        <a:t> </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noProof="0" dirty="0" smtClean="0"/>
                        <a:t>continua tratamiento</a:t>
                      </a:r>
                      <a:endParaRPr lang="es-PE" sz="1200" noProof="0" dirty="0"/>
                    </a:p>
                  </a:txBody>
                  <a:tcPr marL="91450" marR="91450" marT="45725" marB="45725"/>
                </a:tc>
                <a:tc>
                  <a:txBody>
                    <a:bodyPr/>
                    <a:lstStyle/>
                    <a:p>
                      <a:pPr marL="0" marR="0" lvl="0" indent="0" algn="l" rtl="0">
                        <a:spcBef>
                          <a:spcPts val="0"/>
                        </a:spcBef>
                        <a:spcAft>
                          <a:spcPts val="0"/>
                        </a:spcAft>
                        <a:buNone/>
                      </a:pPr>
                      <a:r>
                        <a:rPr lang="es-AR" sz="1200" dirty="0" smtClean="0"/>
                        <a:t>suspender tratamiento</a:t>
                      </a:r>
                    </a:p>
                    <a:p>
                      <a:pPr marL="0" marR="0" lvl="0" indent="0" algn="l" rtl="0">
                        <a:spcBef>
                          <a:spcPts val="0"/>
                        </a:spcBef>
                        <a:spcAft>
                          <a:spcPts val="0"/>
                        </a:spcAft>
                        <a:buNone/>
                      </a:pPr>
                      <a:r>
                        <a:rPr lang="es-AR" sz="1200" dirty="0" smtClean="0"/>
                        <a:t>retoma tratamiento si pasa a normal o g 1</a:t>
                      </a:r>
                      <a:endParaRPr lang="es-AR" sz="1200" dirty="0"/>
                    </a:p>
                  </a:txBody>
                  <a:tcPr marL="91450" marR="91450" marT="45725" marB="45725"/>
                </a:tc>
                <a:tc>
                  <a:txBody>
                    <a:bodyPr/>
                    <a:lstStyle/>
                    <a:p>
                      <a:pPr marL="0" marR="0" lvl="0" indent="0" algn="l" rtl="0">
                        <a:spcBef>
                          <a:spcPts val="0"/>
                        </a:spcBef>
                        <a:spcAft>
                          <a:spcPts val="0"/>
                        </a:spcAft>
                        <a:buNone/>
                      </a:pPr>
                      <a:r>
                        <a:rPr lang="es-AR" sz="1200" b="1" dirty="0" smtClean="0"/>
                        <a:t>G3: suspender ctla4 –suspender pd1 pdl-1 hasta resolución</a:t>
                      </a:r>
                      <a:endParaRPr lang="es-AR" sz="1200" dirty="0" smtClean="0"/>
                    </a:p>
                    <a:p>
                      <a:pPr marL="0" marR="0" lvl="0" indent="0" algn="l" rtl="0">
                        <a:spcBef>
                          <a:spcPts val="0"/>
                        </a:spcBef>
                        <a:spcAft>
                          <a:spcPts val="0"/>
                        </a:spcAft>
                        <a:buNone/>
                      </a:pPr>
                      <a:r>
                        <a:rPr lang="es-AR" sz="1200" b="1" dirty="0" smtClean="0"/>
                        <a:t>G4: suspender inmunoterapia en forma permanente</a:t>
                      </a:r>
                      <a:endParaRPr lang="es-AR" sz="1200" b="1" dirty="0"/>
                    </a:p>
                  </a:txBody>
                  <a:tcPr marL="91450" marR="91450" marT="45725" marB="45725"/>
                </a:tc>
              </a:tr>
              <a:tr h="650283">
                <a:tc>
                  <a:txBody>
                    <a:bodyPr/>
                    <a:lstStyle/>
                    <a:p>
                      <a:pPr marL="0" marR="0" lvl="0" indent="0" algn="l" rtl="0">
                        <a:spcBef>
                          <a:spcPts val="0"/>
                        </a:spcBef>
                        <a:spcAft>
                          <a:spcPts val="0"/>
                        </a:spcAft>
                        <a:buNone/>
                      </a:pPr>
                      <a:r>
                        <a:rPr lang="en-US" sz="1200" b="1" dirty="0" err="1" smtClean="0"/>
                        <a:t>Laboratorio</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noProof="0" dirty="0" smtClean="0"/>
                        <a:t>-</a:t>
                      </a:r>
                      <a:endParaRPr lang="es-PE" sz="1200" noProof="0" dirty="0"/>
                    </a:p>
                  </a:txBody>
                  <a:tcPr marL="91450" marR="91450" marT="45725" marB="45725"/>
                </a:tc>
                <a:tc>
                  <a:txBody>
                    <a:bodyPr/>
                    <a:lstStyle/>
                    <a:p>
                      <a:pPr marL="0" marR="0" lvl="0" indent="0" algn="l" rtl="0">
                        <a:spcBef>
                          <a:spcPts val="0"/>
                        </a:spcBef>
                        <a:spcAft>
                          <a:spcPts val="0"/>
                        </a:spcAft>
                        <a:buNone/>
                      </a:pPr>
                      <a:r>
                        <a:rPr lang="es-PE" sz="1200" b="1" noProof="0" dirty="0" smtClean="0"/>
                        <a:t>evaluación de materia fecal: directo , </a:t>
                      </a:r>
                      <a:r>
                        <a:rPr lang="es-PE" sz="1200" b="1" noProof="0" dirty="0" err="1" smtClean="0"/>
                        <a:t>coproparasitológico</a:t>
                      </a:r>
                      <a:r>
                        <a:rPr lang="es-PE" sz="1200" b="1" noProof="0" dirty="0" smtClean="0"/>
                        <a:t> para gérmenes comunes, </a:t>
                      </a:r>
                      <a:r>
                        <a:rPr lang="es-PE" sz="1200" b="1" noProof="0" dirty="0" err="1" smtClean="0"/>
                        <a:t>parasitos</a:t>
                      </a:r>
                      <a:r>
                        <a:rPr lang="es-PE" sz="1200" b="1" noProof="0" dirty="0" smtClean="0"/>
                        <a:t>, virales , toxina cd, </a:t>
                      </a:r>
                      <a:r>
                        <a:rPr lang="es-PE" sz="1200" b="1" noProof="0" dirty="0" err="1" smtClean="0"/>
                        <a:t>ciclospora</a:t>
                      </a:r>
                      <a:r>
                        <a:rPr lang="es-PE" sz="1200" b="1" noProof="0" dirty="0" smtClean="0"/>
                        <a:t>, </a:t>
                      </a:r>
                      <a:r>
                        <a:rPr lang="es-PE" sz="1200" b="1" noProof="0" dirty="0" err="1" smtClean="0"/>
                        <a:t>microsporidium</a:t>
                      </a:r>
                      <a:r>
                        <a:rPr lang="es-PE" sz="1200" b="1" noProof="0" dirty="0" smtClean="0"/>
                        <a:t> .</a:t>
                      </a:r>
                      <a:endParaRPr lang="es-PE" sz="1200" noProof="0" dirty="0" smtClean="0"/>
                    </a:p>
                    <a:p>
                      <a:pPr marL="0" marR="0" lvl="0" indent="0" algn="l" rtl="0">
                        <a:spcBef>
                          <a:spcPts val="0"/>
                        </a:spcBef>
                        <a:spcAft>
                          <a:spcPts val="0"/>
                        </a:spcAft>
                        <a:buNone/>
                      </a:pPr>
                      <a:r>
                        <a:rPr lang="es-PE" sz="1200" b="1" noProof="0" dirty="0" err="1" smtClean="0"/>
                        <a:t>calprotectina</a:t>
                      </a:r>
                      <a:r>
                        <a:rPr lang="es-PE" sz="1200" b="1" noProof="0" dirty="0" smtClean="0"/>
                        <a:t>/</a:t>
                      </a:r>
                      <a:r>
                        <a:rPr lang="es-PE" sz="1200" b="1" noProof="0" dirty="0" err="1" smtClean="0"/>
                        <a:t>lactoferrina</a:t>
                      </a:r>
                      <a:r>
                        <a:rPr lang="es-PE" sz="1200" b="1" noProof="0" dirty="0" smtClean="0"/>
                        <a:t>  </a:t>
                      </a:r>
                      <a:endParaRPr lang="es-PE" sz="1200" b="1" noProof="0" dirty="0"/>
                    </a:p>
                  </a:txBody>
                  <a:tcPr marL="91450" marR="91450" marT="45725" marB="45725"/>
                </a:tc>
                <a:tc>
                  <a:txBody>
                    <a:bodyPr/>
                    <a:lstStyle/>
                    <a:p>
                      <a:pPr marL="0" marR="0" lvl="0" indent="0" algn="l" rtl="0">
                        <a:spcBef>
                          <a:spcPts val="0"/>
                        </a:spcBef>
                        <a:spcAft>
                          <a:spcPts val="0"/>
                        </a:spcAft>
                        <a:buNone/>
                      </a:pPr>
                      <a:r>
                        <a:rPr lang="es-PE" sz="1200" b="1" noProof="0" dirty="0" smtClean="0"/>
                        <a:t>evaluación de materia fecal: directo , </a:t>
                      </a:r>
                      <a:r>
                        <a:rPr lang="es-PE" sz="1200" b="1" noProof="0" dirty="0" err="1" smtClean="0"/>
                        <a:t>coproparasitológico</a:t>
                      </a:r>
                      <a:r>
                        <a:rPr lang="es-PE" sz="1200" b="1" noProof="0" dirty="0" smtClean="0"/>
                        <a:t> para gérmenes comunes, </a:t>
                      </a:r>
                      <a:r>
                        <a:rPr lang="es-PE" sz="1200" b="1" noProof="0" dirty="0" err="1" smtClean="0"/>
                        <a:t>parasitos</a:t>
                      </a:r>
                      <a:r>
                        <a:rPr lang="es-PE" sz="1200" b="1" noProof="0" dirty="0" smtClean="0"/>
                        <a:t>, virales , toxina cd, </a:t>
                      </a:r>
                      <a:r>
                        <a:rPr lang="es-PE" sz="1200" b="1" noProof="0" dirty="0" err="1" smtClean="0"/>
                        <a:t>ciclospora</a:t>
                      </a:r>
                      <a:r>
                        <a:rPr lang="es-PE" sz="1200" b="1" noProof="0" dirty="0" smtClean="0"/>
                        <a:t>, </a:t>
                      </a:r>
                      <a:r>
                        <a:rPr lang="es-PE" sz="1200" b="1" noProof="0" dirty="0" err="1" smtClean="0"/>
                        <a:t>microsporidium</a:t>
                      </a:r>
                      <a:r>
                        <a:rPr lang="es-PE" sz="1200" b="1" noProof="0" dirty="0" smtClean="0"/>
                        <a:t> .</a:t>
                      </a:r>
                      <a:endParaRPr lang="es-PE" sz="1200" noProof="0" dirty="0" smtClean="0"/>
                    </a:p>
                    <a:p>
                      <a:pPr marL="0" marR="0" lvl="0" indent="0" algn="l" rtl="0">
                        <a:spcBef>
                          <a:spcPts val="0"/>
                        </a:spcBef>
                        <a:spcAft>
                          <a:spcPts val="0"/>
                        </a:spcAft>
                        <a:buNone/>
                      </a:pPr>
                      <a:r>
                        <a:rPr lang="es-PE" sz="1200" b="1" noProof="0" dirty="0" err="1" smtClean="0"/>
                        <a:t>calprotectina</a:t>
                      </a:r>
                      <a:r>
                        <a:rPr lang="es-PE" sz="1200" b="1" noProof="0" dirty="0" smtClean="0"/>
                        <a:t>/</a:t>
                      </a:r>
                      <a:r>
                        <a:rPr lang="es-PE" sz="1200" b="1" noProof="0" dirty="0" err="1" smtClean="0"/>
                        <a:t>lactoferrina</a:t>
                      </a:r>
                      <a:r>
                        <a:rPr lang="es-PE" sz="1200" b="1" noProof="0" dirty="0" smtClean="0"/>
                        <a:t>  </a:t>
                      </a:r>
                      <a:endParaRPr lang="es-PE" sz="1200" noProof="0" dirty="0"/>
                    </a:p>
                  </a:txBody>
                  <a:tcPr marL="91450" marR="91450" marT="45725" marB="45725"/>
                </a:tc>
              </a:tr>
              <a:tr h="284502">
                <a:tc>
                  <a:txBody>
                    <a:bodyPr/>
                    <a:lstStyle/>
                    <a:p>
                      <a:pPr marL="0" marR="0" lvl="0" indent="0" algn="l" rtl="0">
                        <a:spcBef>
                          <a:spcPts val="0"/>
                        </a:spcBef>
                        <a:spcAft>
                          <a:spcPts val="0"/>
                        </a:spcAft>
                        <a:buNone/>
                      </a:pPr>
                      <a:r>
                        <a:rPr lang="en-US" sz="1200" b="1" dirty="0" err="1" smtClean="0"/>
                        <a:t>Radiología</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noProof="0" dirty="0" smtClean="0"/>
                        <a:t>-</a:t>
                      </a:r>
                      <a:endParaRPr lang="es-PE" sz="1200" noProof="0" dirty="0"/>
                    </a:p>
                  </a:txBody>
                  <a:tcPr marL="91450" marR="91450" marT="45725" marB="45725"/>
                </a:tc>
                <a:tc>
                  <a:txBody>
                    <a:bodyPr/>
                    <a:lstStyle/>
                    <a:p>
                      <a:pPr marL="0" marR="0" lvl="0" indent="0" algn="l" rtl="0">
                        <a:spcBef>
                          <a:spcPts val="0"/>
                        </a:spcBef>
                        <a:spcAft>
                          <a:spcPts val="0"/>
                        </a:spcAft>
                        <a:buNone/>
                      </a:pPr>
                      <a:r>
                        <a:rPr lang="en-US" sz="1200" b="1" dirty="0" err="1" smtClean="0"/>
                        <a:t>rx</a:t>
                      </a:r>
                      <a:r>
                        <a:rPr lang="en-US" sz="1200" b="1" dirty="0" smtClean="0"/>
                        <a:t> de abdomen </a:t>
                      </a:r>
                      <a:endParaRPr lang="en-US" sz="1200" dirty="0" smtClean="0"/>
                    </a:p>
                    <a:p>
                      <a:pPr marL="0" marR="0" lvl="0" indent="0" algn="l" rtl="0">
                        <a:spcBef>
                          <a:spcPts val="0"/>
                        </a:spcBef>
                        <a:spcAft>
                          <a:spcPts val="0"/>
                        </a:spcAft>
                        <a:buNone/>
                      </a:pPr>
                      <a:r>
                        <a:rPr lang="en-US" sz="1200" b="1" dirty="0" smtClean="0"/>
                        <a:t>tac de abdomen y pelvis</a:t>
                      </a:r>
                      <a:endParaRPr lang="en-US" sz="1200" b="1" dirty="0"/>
                    </a:p>
                  </a:txBody>
                  <a:tcPr marL="91450" marR="91450" marT="45725" marB="45725"/>
                </a:tc>
                <a:tc>
                  <a:txBody>
                    <a:bodyPr/>
                    <a:lstStyle/>
                    <a:p>
                      <a:pPr marL="0" marR="0" lvl="0" indent="0" algn="l" rtl="0">
                        <a:spcBef>
                          <a:spcPts val="0"/>
                        </a:spcBef>
                        <a:spcAft>
                          <a:spcPts val="0"/>
                        </a:spcAft>
                        <a:buNone/>
                      </a:pPr>
                      <a:r>
                        <a:rPr lang="en-US" sz="1200" b="1" dirty="0" err="1" smtClean="0"/>
                        <a:t>rx</a:t>
                      </a:r>
                      <a:r>
                        <a:rPr lang="en-US" sz="1200" b="1" dirty="0" smtClean="0"/>
                        <a:t> de abdomen </a:t>
                      </a:r>
                      <a:endParaRPr lang="en-US" sz="1200" dirty="0" smtClean="0"/>
                    </a:p>
                    <a:p>
                      <a:pPr marL="0" marR="0" lvl="0" indent="0" algn="l" rtl="0">
                        <a:spcBef>
                          <a:spcPts val="0"/>
                        </a:spcBef>
                        <a:spcAft>
                          <a:spcPts val="0"/>
                        </a:spcAft>
                        <a:buNone/>
                      </a:pPr>
                      <a:r>
                        <a:rPr lang="en-US" sz="1200" b="1" dirty="0" smtClean="0"/>
                        <a:t>tac de abdomen y pelvis</a:t>
                      </a:r>
                      <a:endParaRPr lang="en-US" sz="1200" b="1" dirty="0"/>
                    </a:p>
                  </a:txBody>
                  <a:tcPr marL="91450" marR="91450" marT="45725" marB="45725"/>
                </a:tc>
              </a:tr>
              <a:tr h="243860">
                <a:tc>
                  <a:txBody>
                    <a:bodyPr/>
                    <a:lstStyle/>
                    <a:p>
                      <a:pPr marL="0" marR="0" lvl="0" indent="0" algn="l" rtl="0">
                        <a:spcBef>
                          <a:spcPts val="0"/>
                        </a:spcBef>
                        <a:spcAft>
                          <a:spcPts val="0"/>
                        </a:spcAft>
                        <a:buNone/>
                      </a:pPr>
                      <a:r>
                        <a:rPr lang="en-US" sz="1200" b="1" dirty="0" err="1" smtClean="0"/>
                        <a:t>Gastroenterología</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noProof="0" dirty="0" smtClean="0"/>
                        <a:t>-</a:t>
                      </a:r>
                      <a:endParaRPr lang="es-PE" sz="1200" noProof="0" dirty="0"/>
                    </a:p>
                  </a:txBody>
                  <a:tcPr marL="91450" marR="91450" marT="45725" marB="45725"/>
                </a:tc>
                <a:tc>
                  <a:txBody>
                    <a:bodyPr/>
                    <a:lstStyle/>
                    <a:p>
                      <a:pPr marL="0" marR="0" lvl="0" indent="0" algn="l" rtl="0">
                        <a:spcBef>
                          <a:spcPts val="0"/>
                        </a:spcBef>
                        <a:spcAft>
                          <a:spcPts val="0"/>
                        </a:spcAft>
                        <a:buNone/>
                      </a:pPr>
                      <a:r>
                        <a:rPr lang="en-US" sz="1200" dirty="0" err="1" smtClean="0"/>
                        <a:t>si</a:t>
                      </a:r>
                      <a:endParaRPr lang="en-US" sz="1200" dirty="0"/>
                    </a:p>
                  </a:txBody>
                  <a:tcPr marL="91450" marR="91450" marT="45725" marB="45725"/>
                </a:tc>
                <a:tc>
                  <a:txBody>
                    <a:bodyPr/>
                    <a:lstStyle/>
                    <a:p>
                      <a:pPr marL="0" marR="0" lvl="0" indent="0" algn="l" rtl="0">
                        <a:spcBef>
                          <a:spcPts val="0"/>
                        </a:spcBef>
                        <a:spcAft>
                          <a:spcPts val="0"/>
                        </a:spcAft>
                        <a:buNone/>
                      </a:pPr>
                      <a:r>
                        <a:rPr lang="en-US" sz="1200" dirty="0" smtClean="0"/>
                        <a:t>Si</a:t>
                      </a:r>
                      <a:endParaRPr lang="en-US" sz="1200" dirty="0"/>
                    </a:p>
                  </a:txBody>
                  <a:tcPr marL="91450" marR="91450" marT="45725" marB="45725"/>
                </a:tc>
              </a:tr>
              <a:tr h="528356">
                <a:tc>
                  <a:txBody>
                    <a:bodyPr/>
                    <a:lstStyle/>
                    <a:p>
                      <a:pPr marL="0" marR="0" lvl="0" indent="0" algn="l" rtl="0">
                        <a:spcBef>
                          <a:spcPts val="0"/>
                        </a:spcBef>
                        <a:spcAft>
                          <a:spcPts val="0"/>
                        </a:spcAft>
                        <a:buNone/>
                      </a:pPr>
                      <a:r>
                        <a:rPr lang="en-US" sz="1200" b="1" dirty="0" err="1" smtClean="0"/>
                        <a:t>Estudios</a:t>
                      </a:r>
                      <a:endParaRPr lang="en-US" sz="1200" b="1" dirty="0" smtClean="0"/>
                    </a:p>
                    <a:p>
                      <a:pPr marL="0" marR="0" lvl="0" indent="0" algn="l" rtl="0">
                        <a:spcBef>
                          <a:spcPts val="0"/>
                        </a:spcBef>
                        <a:spcAft>
                          <a:spcPts val="0"/>
                        </a:spcAft>
                        <a:buNone/>
                      </a:pPr>
                      <a:r>
                        <a:rPr lang="en-US" sz="1200" b="1" dirty="0" err="1" smtClean="0"/>
                        <a:t>Endoscopicos</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noProof="0" dirty="0" smtClean="0"/>
                        <a:t>-</a:t>
                      </a:r>
                      <a:endParaRPr lang="es-PE" sz="1200" noProof="0" dirty="0"/>
                    </a:p>
                  </a:txBody>
                  <a:tcPr marL="91450" marR="91450" marT="45725" marB="45725"/>
                </a:tc>
                <a:tc>
                  <a:txBody>
                    <a:bodyPr/>
                    <a:lstStyle/>
                    <a:p>
                      <a:pPr marL="0" marR="0" lvl="0" indent="0" algn="l" rtl="0">
                        <a:spcBef>
                          <a:spcPts val="0"/>
                        </a:spcBef>
                        <a:spcAft>
                          <a:spcPts val="0"/>
                        </a:spcAft>
                        <a:buNone/>
                      </a:pPr>
                      <a:r>
                        <a:rPr lang="en-US" sz="1200" dirty="0" err="1" smtClean="0"/>
                        <a:t>ileovideocolonoscopía-bx</a:t>
                      </a:r>
                      <a:r>
                        <a:rPr lang="en-US" sz="1200" dirty="0" smtClean="0"/>
                        <a:t> </a:t>
                      </a:r>
                    </a:p>
                    <a:p>
                      <a:pPr marL="0" marR="0" lvl="0" indent="0" algn="l" rtl="0">
                        <a:spcBef>
                          <a:spcPts val="0"/>
                        </a:spcBef>
                        <a:spcAft>
                          <a:spcPts val="0"/>
                        </a:spcAft>
                        <a:buNone/>
                      </a:pPr>
                      <a:r>
                        <a:rPr lang="en-US" sz="1200" dirty="0" err="1" smtClean="0"/>
                        <a:t>veda-bx</a:t>
                      </a:r>
                      <a:endParaRPr lang="en-US" sz="1200" dirty="0"/>
                    </a:p>
                  </a:txBody>
                  <a:tcPr marL="91450" marR="91450" marT="45725" marB="45725"/>
                </a:tc>
                <a:tc>
                  <a:txBody>
                    <a:bodyPr/>
                    <a:lstStyle/>
                    <a:p>
                      <a:pPr marL="0" marR="0" lvl="0" indent="0" algn="l" rtl="0">
                        <a:lnSpc>
                          <a:spcPct val="100000"/>
                        </a:lnSpc>
                        <a:spcBef>
                          <a:spcPts val="0"/>
                        </a:spcBef>
                        <a:spcAft>
                          <a:spcPts val="0"/>
                        </a:spcAft>
                        <a:buClr>
                          <a:schemeClr val="dk1"/>
                        </a:buClr>
                        <a:buSzPts val="1400"/>
                        <a:buFont typeface="Calibri"/>
                        <a:buNone/>
                      </a:pPr>
                      <a:r>
                        <a:rPr lang="en-US" sz="1200" dirty="0" err="1" smtClean="0"/>
                        <a:t>ileovideocolonoscopía</a:t>
                      </a:r>
                      <a:r>
                        <a:rPr lang="en-US" sz="1200" dirty="0" smtClean="0"/>
                        <a:t>-bx.</a:t>
                      </a:r>
                    </a:p>
                    <a:p>
                      <a:pPr marL="0" marR="0" lvl="0" indent="0" algn="l" rtl="0">
                        <a:lnSpc>
                          <a:spcPct val="100000"/>
                        </a:lnSpc>
                        <a:spcBef>
                          <a:spcPts val="0"/>
                        </a:spcBef>
                        <a:spcAft>
                          <a:spcPts val="0"/>
                        </a:spcAft>
                        <a:buClr>
                          <a:schemeClr val="dk1"/>
                        </a:buClr>
                        <a:buSzPts val="1400"/>
                        <a:buFont typeface="Calibri"/>
                        <a:buNone/>
                      </a:pPr>
                      <a:r>
                        <a:rPr lang="en-US" sz="1200" dirty="0" err="1" smtClean="0"/>
                        <a:t>veda-bx</a:t>
                      </a:r>
                      <a:endParaRPr lang="en-US" sz="1200" dirty="0"/>
                    </a:p>
                  </a:txBody>
                  <a:tcPr marL="91450" marR="91450" marT="45725" marB="45725"/>
                </a:tc>
              </a:tr>
              <a:tr h="629962">
                <a:tc>
                  <a:txBody>
                    <a:bodyPr/>
                    <a:lstStyle/>
                    <a:p>
                      <a:pPr marL="0" marR="0" lvl="0" indent="0" algn="l" rtl="0">
                        <a:spcBef>
                          <a:spcPts val="0"/>
                        </a:spcBef>
                        <a:spcAft>
                          <a:spcPts val="0"/>
                        </a:spcAft>
                        <a:buNone/>
                      </a:pPr>
                      <a:r>
                        <a:rPr lang="en-US" sz="1200" b="1" dirty="0" err="1" smtClean="0"/>
                        <a:t>Tratamiento</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b="1" noProof="0" dirty="0" err="1" smtClean="0"/>
                        <a:t>hidratacion</a:t>
                      </a:r>
                      <a:endParaRPr lang="es-PE" sz="1200" noProof="0" dirty="0" smtClean="0"/>
                    </a:p>
                    <a:p>
                      <a:pPr marL="0" marR="0" lvl="0" indent="0" algn="l" rtl="0">
                        <a:spcBef>
                          <a:spcPts val="0"/>
                        </a:spcBef>
                        <a:spcAft>
                          <a:spcPts val="0"/>
                        </a:spcAft>
                        <a:buNone/>
                      </a:pPr>
                      <a:r>
                        <a:rPr lang="es-PE" sz="1200" b="1" noProof="0" dirty="0" err="1" smtClean="0"/>
                        <a:t>loperamida</a:t>
                      </a:r>
                      <a:r>
                        <a:rPr lang="es-PE" sz="1200" b="1" noProof="0" dirty="0" smtClean="0"/>
                        <a:t>/ </a:t>
                      </a:r>
                      <a:r>
                        <a:rPr lang="es-PE" sz="1200" b="1" noProof="0" dirty="0" err="1" smtClean="0"/>
                        <a:t>dephenoxilato</a:t>
                      </a:r>
                      <a:endParaRPr lang="es-PE" sz="1200" b="1" noProof="0" dirty="0"/>
                    </a:p>
                  </a:txBody>
                  <a:tcPr marL="91450" marR="91450" marT="45725" marB="45725"/>
                </a:tc>
                <a:tc>
                  <a:txBody>
                    <a:bodyPr/>
                    <a:lstStyle/>
                    <a:p>
                      <a:pPr marL="0" marR="0" lvl="0" indent="0" algn="l" rtl="0">
                        <a:spcBef>
                          <a:spcPts val="0"/>
                        </a:spcBef>
                        <a:spcAft>
                          <a:spcPts val="0"/>
                        </a:spcAft>
                        <a:buNone/>
                      </a:pPr>
                      <a:r>
                        <a:rPr lang="pt-BR" sz="1200" b="1" dirty="0" smtClean="0"/>
                        <a:t>prednisona / metilprednisolona 1mg/kg si no responde 2-3 dias incrementar a 2mg/kg</a:t>
                      </a:r>
                      <a:endParaRPr lang="pt-BR" sz="1200" b="1" dirty="0"/>
                    </a:p>
                  </a:txBody>
                  <a:tcPr marL="91450" marR="91450" marT="45725" marB="45725"/>
                </a:tc>
                <a:tc>
                  <a:txBody>
                    <a:bodyPr/>
                    <a:lstStyle/>
                    <a:p>
                      <a:pPr marL="0" marR="0" lvl="0" indent="0" algn="l" rtl="0">
                        <a:spcBef>
                          <a:spcPts val="0"/>
                        </a:spcBef>
                        <a:spcAft>
                          <a:spcPts val="0"/>
                        </a:spcAft>
                        <a:buNone/>
                      </a:pPr>
                      <a:r>
                        <a:rPr lang="en-US" sz="1200" b="1" dirty="0" err="1" smtClean="0"/>
                        <a:t>internar</a:t>
                      </a:r>
                      <a:r>
                        <a:rPr lang="en-US" sz="1200" b="1" dirty="0" smtClean="0"/>
                        <a:t> al</a:t>
                      </a:r>
                      <a:r>
                        <a:rPr lang="en-US" sz="1200" dirty="0" smtClean="0"/>
                        <a:t> </a:t>
                      </a:r>
                      <a:r>
                        <a:rPr lang="en-US" sz="1200" b="1" dirty="0" err="1" smtClean="0"/>
                        <a:t>paciente</a:t>
                      </a:r>
                      <a:endParaRPr lang="en-US" sz="1200" dirty="0" smtClean="0"/>
                    </a:p>
                    <a:p>
                      <a:pPr marL="0" marR="0" lvl="0" indent="0" algn="l" rtl="0">
                        <a:spcBef>
                          <a:spcPts val="0"/>
                        </a:spcBef>
                        <a:spcAft>
                          <a:spcPts val="0"/>
                        </a:spcAft>
                        <a:buNone/>
                      </a:pPr>
                      <a:r>
                        <a:rPr lang="en-US" sz="1200" dirty="0" err="1" smtClean="0"/>
                        <a:t>medidas</a:t>
                      </a:r>
                      <a:r>
                        <a:rPr lang="en-US" sz="1200" dirty="0" smtClean="0"/>
                        <a:t> de </a:t>
                      </a:r>
                      <a:r>
                        <a:rPr lang="en-US" sz="1200" dirty="0" err="1" smtClean="0"/>
                        <a:t>soporte</a:t>
                      </a:r>
                      <a:r>
                        <a:rPr lang="en-US" sz="1200" dirty="0" smtClean="0"/>
                        <a:t> </a:t>
                      </a:r>
                      <a:r>
                        <a:rPr lang="en-US" sz="1200" dirty="0" err="1" smtClean="0"/>
                        <a:t>clínico</a:t>
                      </a:r>
                      <a:r>
                        <a:rPr lang="en-US" sz="1200" dirty="0" smtClean="0"/>
                        <a:t>  </a:t>
                      </a:r>
                    </a:p>
                    <a:p>
                      <a:pPr marL="0" marR="0" lvl="0" indent="0" algn="l" rtl="0">
                        <a:spcBef>
                          <a:spcPts val="0"/>
                        </a:spcBef>
                        <a:spcAft>
                          <a:spcPts val="0"/>
                        </a:spcAft>
                        <a:buNone/>
                      </a:pPr>
                      <a:r>
                        <a:rPr lang="en-US" sz="1200" dirty="0" smtClean="0"/>
                        <a:t>metilprednisolona </a:t>
                      </a:r>
                      <a:r>
                        <a:rPr lang="en-US" sz="1200" dirty="0" err="1" smtClean="0"/>
                        <a:t>ev</a:t>
                      </a:r>
                      <a:r>
                        <a:rPr lang="en-US" sz="1200" dirty="0" smtClean="0"/>
                        <a:t> : 2mg/kg no </a:t>
                      </a:r>
                      <a:r>
                        <a:rPr lang="en-US" sz="1200" dirty="0" err="1" smtClean="0"/>
                        <a:t>respuesta</a:t>
                      </a:r>
                      <a:r>
                        <a:rPr lang="en-US" sz="1200" dirty="0" smtClean="0"/>
                        <a:t> </a:t>
                      </a:r>
                      <a:r>
                        <a:rPr lang="en-US" sz="1200" dirty="0" err="1" smtClean="0"/>
                        <a:t>en</a:t>
                      </a:r>
                      <a:r>
                        <a:rPr lang="en-US" sz="1200" dirty="0" smtClean="0"/>
                        <a:t> 2 </a:t>
                      </a:r>
                      <a:r>
                        <a:rPr lang="en-US" sz="1200" dirty="0" err="1" smtClean="0"/>
                        <a:t>dias</a:t>
                      </a:r>
                      <a:endParaRPr lang="en-US" sz="1200" dirty="0"/>
                    </a:p>
                  </a:txBody>
                  <a:tcPr marL="91450" marR="91450" marT="45725" marB="45725"/>
                </a:tc>
              </a:tr>
              <a:tr h="304824">
                <a:tc>
                  <a:txBody>
                    <a:bodyPr/>
                    <a:lstStyle/>
                    <a:p>
                      <a:pPr marL="0" marR="0" lvl="0" indent="0" algn="l" rtl="0">
                        <a:spcBef>
                          <a:spcPts val="0"/>
                        </a:spcBef>
                        <a:spcAft>
                          <a:spcPts val="0"/>
                        </a:spcAft>
                        <a:buNone/>
                      </a:pPr>
                      <a:r>
                        <a:rPr lang="en-US" sz="1200" b="1" dirty="0" err="1" smtClean="0"/>
                        <a:t>Biológicos</a:t>
                      </a:r>
                      <a:endParaRPr lang="en-US" sz="1200" b="1" dirty="0"/>
                    </a:p>
                  </a:txBody>
                  <a:tcPr marL="91450" marR="91450" marT="45725" marB="45725" anchor="ctr"/>
                </a:tc>
                <a:tc>
                  <a:txBody>
                    <a:bodyPr/>
                    <a:lstStyle/>
                    <a:p>
                      <a:pPr marL="0" marR="0" lvl="0" indent="0" algn="l" rtl="0">
                        <a:spcBef>
                          <a:spcPts val="0"/>
                        </a:spcBef>
                        <a:spcAft>
                          <a:spcPts val="0"/>
                        </a:spcAft>
                        <a:buNone/>
                      </a:pPr>
                      <a:r>
                        <a:rPr lang="es-PE" sz="1200" noProof="0" dirty="0" smtClean="0"/>
                        <a:t>-</a:t>
                      </a:r>
                      <a:endParaRPr lang="es-PE" sz="1200" noProof="0" dirty="0"/>
                    </a:p>
                  </a:txBody>
                  <a:tcPr marL="91450" marR="91450" marT="45725" marB="45725"/>
                </a:tc>
                <a:tc>
                  <a:txBody>
                    <a:bodyPr/>
                    <a:lstStyle/>
                    <a:p>
                      <a:pPr marL="0" marR="0" lvl="0" indent="0" algn="l" rtl="0">
                        <a:spcBef>
                          <a:spcPts val="0"/>
                        </a:spcBef>
                        <a:spcAft>
                          <a:spcPts val="0"/>
                        </a:spcAft>
                        <a:buNone/>
                      </a:pPr>
                      <a:r>
                        <a:rPr lang="es-AR" sz="1200" b="1" dirty="0" smtClean="0"/>
                        <a:t>ante falta de respuesta a corticoides</a:t>
                      </a:r>
                      <a:endParaRPr lang="es-AR" sz="1200" b="1" dirty="0"/>
                    </a:p>
                  </a:txBody>
                  <a:tcPr marL="91450" marR="91450" marT="45725" marB="45725"/>
                </a:tc>
                <a:tc>
                  <a:txBody>
                    <a:bodyPr/>
                    <a:lstStyle/>
                    <a:p>
                      <a:pPr marL="0" marR="0" lvl="0" indent="0" algn="l" rtl="0">
                        <a:spcBef>
                          <a:spcPts val="0"/>
                        </a:spcBef>
                        <a:spcAft>
                          <a:spcPts val="0"/>
                        </a:spcAft>
                        <a:buNone/>
                      </a:pPr>
                      <a:r>
                        <a:rPr lang="de-DE" sz="1200" b="1" dirty="0" smtClean="0"/>
                        <a:t>infliximab 5mg/kg dosis </a:t>
                      </a:r>
                      <a:endParaRPr lang="de-DE" sz="1200" dirty="0" smtClean="0"/>
                    </a:p>
                    <a:p>
                      <a:pPr marL="0" marR="0" lvl="0" indent="0" algn="l" rtl="0">
                        <a:spcBef>
                          <a:spcPts val="0"/>
                        </a:spcBef>
                        <a:spcAft>
                          <a:spcPts val="0"/>
                        </a:spcAft>
                        <a:buNone/>
                      </a:pPr>
                      <a:r>
                        <a:rPr lang="de-DE" sz="1200" b="1" dirty="0" smtClean="0"/>
                        <a:t>vedolizumab 300mg por infusion </a:t>
                      </a:r>
                      <a:endParaRPr lang="de-DE" sz="1200" b="1" dirty="0"/>
                    </a:p>
                  </a:txBody>
                  <a:tcPr marL="91450" marR="91450" marT="45725" marB="45725"/>
                </a:tc>
              </a:tr>
            </a:tbl>
          </a:graphicData>
        </a:graphic>
      </p:graphicFrame>
      <p:pic>
        <p:nvPicPr>
          <p:cNvPr id="402" name="Google Shape;402;p53"/>
          <p:cNvPicPr preferRelativeResize="0"/>
          <p:nvPr/>
        </p:nvPicPr>
        <p:blipFill rotWithShape="1">
          <a:blip r:embed="rId3">
            <a:alphaModFix/>
          </a:blip>
          <a:srcRect/>
          <a:stretch/>
        </p:blipFill>
        <p:spPr>
          <a:xfrm>
            <a:off x="171885" y="0"/>
            <a:ext cx="915043" cy="1065882"/>
          </a:xfrm>
          <a:prstGeom prst="rect">
            <a:avLst/>
          </a:prstGeom>
          <a:noFill/>
          <a:ln>
            <a:noFill/>
          </a:ln>
        </p:spPr>
      </p:pic>
      <p:grpSp>
        <p:nvGrpSpPr>
          <p:cNvPr id="6" name="Group 11">
            <a:extLst>
              <a:ext uri="{FF2B5EF4-FFF2-40B4-BE49-F238E27FC236}">
                <a16:creationId xmlns="" xmlns:a16="http://schemas.microsoft.com/office/drawing/2014/main" id="{9A61F696-792A-4220-B9D4-4FF0694F4C43}"/>
              </a:ext>
            </a:extLst>
          </p:cNvPr>
          <p:cNvGrpSpPr/>
          <p:nvPr/>
        </p:nvGrpSpPr>
        <p:grpSpPr>
          <a:xfrm>
            <a:off x="10744595" y="405017"/>
            <a:ext cx="646304" cy="518845"/>
            <a:chOff x="6697759" y="5224046"/>
            <a:chExt cx="646304" cy="518845"/>
          </a:xfrm>
          <a:effectLst>
            <a:outerShdw blurRad="50800" dist="38100" dir="2700000" algn="tl" rotWithShape="0">
              <a:prstClr val="black">
                <a:alpha val="40000"/>
              </a:prstClr>
            </a:outerShdw>
          </a:effectLst>
        </p:grpSpPr>
        <p:sp>
          <p:nvSpPr>
            <p:cNvPr id="7" name="Oval 12">
              <a:hlinkClick r:id="rId4"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8" name="Freeform 26">
              <a:hlinkClick r:id="rId4"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
        <p:nvSpPr>
          <p:cNvPr id="12" name="Title 3"/>
          <p:cNvSpPr>
            <a:spLocks noGrp="1"/>
          </p:cNvSpPr>
          <p:nvPr>
            <p:ph type="title"/>
          </p:nvPr>
        </p:nvSpPr>
        <p:spPr>
          <a:xfrm>
            <a:off x="609600" y="808355"/>
            <a:ext cx="10013576" cy="443198"/>
          </a:xfrm>
        </p:spPr>
        <p:txBody>
          <a:bodyPr/>
          <a:lstStyle/>
          <a:p>
            <a:r>
              <a:rPr lang="es-PE" sz="3200" dirty="0" smtClean="0"/>
              <a:t>Manejo de IMAR Gastrointestinales</a:t>
            </a:r>
            <a:endParaRPr lang="es-PE" sz="3200" dirty="0"/>
          </a:p>
        </p:txBody>
      </p:sp>
    </p:spTree>
    <p:extLst>
      <p:ext uri="{BB962C8B-B14F-4D97-AF65-F5344CB8AC3E}">
        <p14:creationId xmlns:p14="http://schemas.microsoft.com/office/powerpoint/2010/main" val="67953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2" name="Content Placeholder 1"/>
          <p:cNvSpPr>
            <a:spLocks noGrp="1"/>
          </p:cNvSpPr>
          <p:nvPr>
            <p:ph idx="1"/>
          </p:nvPr>
        </p:nvSpPr>
        <p:spPr>
          <a:xfrm>
            <a:off x="609600" y="1600201"/>
            <a:ext cx="10972800" cy="4301690"/>
          </a:xfrm>
        </p:spPr>
        <p:txBody>
          <a:bodyPr/>
          <a:lstStyle/>
          <a:p>
            <a:pPr marL="285750" lvl="0" indent="-285750">
              <a:spcBef>
                <a:spcPts val="0"/>
              </a:spcBef>
              <a:buFont typeface="Arial" panose="020B0604020202020204" pitchFamily="34" charset="0"/>
              <a:buChar char="•"/>
            </a:pPr>
            <a:r>
              <a:rPr lang="es-AR" sz="2000" dirty="0">
                <a:solidFill>
                  <a:srgbClr val="222222"/>
                </a:solidFill>
                <a:latin typeface="Calibri"/>
                <a:ea typeface="Calibri"/>
                <a:cs typeface="Calibri"/>
                <a:sym typeface="Calibri"/>
              </a:rPr>
              <a:t>Los pacientes refractarios a los corticosteroides pueden requerir:  Infliximab, </a:t>
            </a:r>
            <a:r>
              <a:rPr lang="es-AR" sz="2000" dirty="0" err="1">
                <a:solidFill>
                  <a:srgbClr val="222222"/>
                </a:solidFill>
                <a:latin typeface="Calibri"/>
                <a:ea typeface="Calibri"/>
                <a:cs typeface="Calibri"/>
                <a:sym typeface="Calibri"/>
              </a:rPr>
              <a:t>Vedolizumab</a:t>
            </a:r>
            <a:r>
              <a:rPr lang="es-AR" sz="2000" dirty="0">
                <a:solidFill>
                  <a:srgbClr val="222222"/>
                </a:solidFill>
                <a:latin typeface="Calibri"/>
                <a:ea typeface="Calibri"/>
                <a:cs typeface="Calibri"/>
                <a:sym typeface="Calibri"/>
              </a:rPr>
              <a:t>, </a:t>
            </a:r>
          </a:p>
          <a:p>
            <a:pPr marL="285750" lvl="0" indent="-285750">
              <a:spcBef>
                <a:spcPts val="0"/>
              </a:spcBef>
              <a:buFont typeface="Arial" panose="020B0604020202020204" pitchFamily="34" charset="0"/>
              <a:buChar char="•"/>
            </a:pPr>
            <a:endParaRPr lang="es-AR" sz="2000" dirty="0">
              <a:solidFill>
                <a:srgbClr val="222222"/>
              </a:solidFill>
              <a:latin typeface="Calibri"/>
              <a:ea typeface="Calibri"/>
              <a:cs typeface="Calibri"/>
              <a:sym typeface="Calibri"/>
            </a:endParaRPr>
          </a:p>
          <a:p>
            <a:pPr marL="285750" lvl="0" indent="-285750">
              <a:spcBef>
                <a:spcPts val="0"/>
              </a:spcBef>
              <a:buFont typeface="Arial" panose="020B0604020202020204" pitchFamily="34" charset="0"/>
              <a:buChar char="•"/>
            </a:pPr>
            <a:r>
              <a:rPr lang="es-AR" sz="2000" dirty="0">
                <a:solidFill>
                  <a:srgbClr val="222222"/>
                </a:solidFill>
                <a:latin typeface="Calibri"/>
                <a:ea typeface="Calibri"/>
                <a:cs typeface="Calibri"/>
                <a:sym typeface="Calibri"/>
              </a:rPr>
              <a:t>Micofenolato, Inmunoglobulina IV  o </a:t>
            </a:r>
            <a:r>
              <a:rPr lang="es-AR" sz="2000" dirty="0" err="1">
                <a:solidFill>
                  <a:srgbClr val="222222"/>
                </a:solidFill>
                <a:latin typeface="Calibri"/>
                <a:ea typeface="Calibri"/>
                <a:cs typeface="Calibri"/>
                <a:sym typeface="Calibri"/>
              </a:rPr>
              <a:t>Plasmaféresis</a:t>
            </a:r>
            <a:r>
              <a:rPr lang="es-AR" sz="2000" dirty="0">
                <a:solidFill>
                  <a:srgbClr val="222222"/>
                </a:solidFill>
                <a:latin typeface="Calibri"/>
                <a:ea typeface="Calibri"/>
                <a:cs typeface="Calibri"/>
                <a:sym typeface="Calibri"/>
              </a:rPr>
              <a:t>.</a:t>
            </a:r>
            <a:endParaRPr lang="es-AR" sz="2000" dirty="0"/>
          </a:p>
          <a:p>
            <a:pPr lvl="0">
              <a:spcBef>
                <a:spcPts val="0"/>
              </a:spcBef>
            </a:pPr>
            <a:endParaRPr lang="es-AR" sz="2000" dirty="0">
              <a:solidFill>
                <a:srgbClr val="222222"/>
              </a:solidFill>
              <a:latin typeface="Calibri"/>
              <a:ea typeface="Calibri"/>
              <a:cs typeface="Calibri"/>
              <a:sym typeface="Calibri"/>
            </a:endParaRPr>
          </a:p>
          <a:p>
            <a:pPr marL="285750" lvl="0" indent="-285750">
              <a:spcBef>
                <a:spcPts val="0"/>
              </a:spcBef>
              <a:buFont typeface="Arial" panose="020B0604020202020204" pitchFamily="34" charset="0"/>
              <a:buChar char="•"/>
            </a:pPr>
            <a:r>
              <a:rPr lang="es-AR" sz="2000" dirty="0">
                <a:solidFill>
                  <a:srgbClr val="222222"/>
                </a:solidFill>
                <a:latin typeface="Calibri"/>
                <a:ea typeface="Calibri"/>
                <a:cs typeface="Calibri"/>
                <a:sym typeface="Calibri"/>
              </a:rPr>
              <a:t>El uso de </a:t>
            </a:r>
            <a:r>
              <a:rPr lang="es-AR" sz="2000" dirty="0" err="1">
                <a:solidFill>
                  <a:srgbClr val="222222"/>
                </a:solidFill>
                <a:latin typeface="Calibri"/>
                <a:ea typeface="Calibri"/>
                <a:cs typeface="Calibri"/>
                <a:sym typeface="Calibri"/>
              </a:rPr>
              <a:t>Vedolizumab</a:t>
            </a:r>
            <a:r>
              <a:rPr lang="es-AR" sz="2000" dirty="0">
                <a:solidFill>
                  <a:srgbClr val="222222"/>
                </a:solidFill>
                <a:latin typeface="Calibri"/>
                <a:ea typeface="Calibri"/>
                <a:cs typeface="Calibri"/>
                <a:sym typeface="Calibri"/>
              </a:rPr>
              <a:t> puede considerarse en pacientes con enterocolitis mediada por </a:t>
            </a:r>
            <a:r>
              <a:rPr lang="es-AR" sz="2000" dirty="0" smtClean="0">
                <a:solidFill>
                  <a:srgbClr val="222222"/>
                </a:solidFill>
                <a:latin typeface="Calibri"/>
                <a:ea typeface="Calibri"/>
                <a:cs typeface="Calibri"/>
                <a:sym typeface="Calibri"/>
              </a:rPr>
              <a:t>ICI,</a:t>
            </a:r>
            <a:r>
              <a:rPr lang="es-AR" sz="2000" dirty="0" smtClean="0">
                <a:sym typeface="Calibri"/>
              </a:rPr>
              <a:t> </a:t>
            </a:r>
            <a:r>
              <a:rPr lang="es-AR" sz="2000" dirty="0" smtClean="0">
                <a:solidFill>
                  <a:srgbClr val="222222"/>
                </a:solidFill>
                <a:latin typeface="Calibri"/>
                <a:ea typeface="Calibri"/>
                <a:cs typeface="Calibri"/>
                <a:sym typeface="Calibri"/>
              </a:rPr>
              <a:t>dependiente </a:t>
            </a:r>
            <a:r>
              <a:rPr lang="es-AR" sz="2000" dirty="0">
                <a:solidFill>
                  <a:srgbClr val="222222"/>
                </a:solidFill>
                <a:latin typeface="Calibri"/>
                <a:ea typeface="Calibri"/>
                <a:cs typeface="Calibri"/>
                <a:sym typeface="Calibri"/>
              </a:rPr>
              <a:t>de esteroides o refractaria a los esteroides  y que es son  refractarios  al Infliximab</a:t>
            </a:r>
            <a:endParaRPr lang="es-AR" sz="2000" dirty="0"/>
          </a:p>
          <a:p>
            <a:pPr marL="285750" lvl="0" indent="-285750">
              <a:spcBef>
                <a:spcPts val="0"/>
              </a:spcBef>
              <a:buFont typeface="Arial" panose="020B0604020202020204" pitchFamily="34" charset="0"/>
              <a:buChar char="•"/>
            </a:pPr>
            <a:endParaRPr lang="es-AR" sz="2000" dirty="0">
              <a:solidFill>
                <a:srgbClr val="222222"/>
              </a:solidFill>
              <a:latin typeface="Calibri"/>
              <a:ea typeface="Calibri"/>
              <a:cs typeface="Calibri"/>
              <a:sym typeface="Calibri"/>
            </a:endParaRPr>
          </a:p>
          <a:p>
            <a:pPr marL="285750" lvl="0" indent="-285750">
              <a:spcBef>
                <a:spcPts val="0"/>
              </a:spcBef>
              <a:buFont typeface="Arial" panose="020B0604020202020204" pitchFamily="34" charset="0"/>
              <a:buChar char="•"/>
            </a:pPr>
            <a:r>
              <a:rPr lang="es-AR" sz="2000" dirty="0">
                <a:solidFill>
                  <a:srgbClr val="222222"/>
                </a:solidFill>
                <a:latin typeface="Calibri"/>
                <a:ea typeface="Calibri"/>
                <a:cs typeface="Calibri"/>
                <a:sym typeface="Calibri"/>
              </a:rPr>
              <a:t>Recomendaciones de tratamiento para pacientes refractarios a los corticosteroides con diversas toxicidades:</a:t>
            </a:r>
            <a:endParaRPr lang="es-AR" sz="2000" dirty="0"/>
          </a:p>
          <a:p>
            <a:pPr marL="285750" lvl="0" indent="-285750">
              <a:lnSpc>
                <a:spcPct val="100000"/>
              </a:lnSpc>
              <a:spcBef>
                <a:spcPts val="0"/>
              </a:spcBef>
              <a:buFont typeface="Arial" panose="020B0604020202020204" pitchFamily="34" charset="0"/>
              <a:buChar char="•"/>
            </a:pPr>
            <a:endParaRPr lang="es-AR" sz="2000" dirty="0">
              <a:solidFill>
                <a:srgbClr val="222222"/>
              </a:solidFill>
              <a:latin typeface="Calibri"/>
              <a:ea typeface="Calibri"/>
              <a:cs typeface="Calibri"/>
              <a:sym typeface="Calibri"/>
            </a:endParaRPr>
          </a:p>
          <a:p>
            <a:pPr marL="285750" lvl="0" indent="-285750">
              <a:lnSpc>
                <a:spcPct val="100000"/>
              </a:lnSpc>
              <a:spcBef>
                <a:spcPts val="0"/>
              </a:spcBef>
              <a:buFont typeface="Arial" panose="020B0604020202020204" pitchFamily="34" charset="0"/>
              <a:buChar char="•"/>
            </a:pPr>
            <a:r>
              <a:rPr lang="es-AR" sz="2000" dirty="0">
                <a:solidFill>
                  <a:srgbClr val="222222"/>
                </a:solidFill>
                <a:latin typeface="Calibri"/>
                <a:ea typeface="Calibri"/>
                <a:cs typeface="Calibri"/>
                <a:sym typeface="Calibri"/>
              </a:rPr>
              <a:t>Mantenga la inmunoterapia y considere usar Infliximab para pacientes con enterocolitis de grado 2</a:t>
            </a:r>
            <a:endParaRPr lang="es-AR" sz="2000" dirty="0"/>
          </a:p>
          <a:p>
            <a:pPr marL="285750" lvl="0" indent="-285750">
              <a:lnSpc>
                <a:spcPct val="100000"/>
              </a:lnSpc>
              <a:spcBef>
                <a:spcPts val="0"/>
              </a:spcBef>
              <a:buFont typeface="Arial" panose="020B0604020202020204" pitchFamily="34" charset="0"/>
              <a:buChar char="•"/>
            </a:pPr>
            <a:endParaRPr lang="es-AR" sz="2000" dirty="0">
              <a:solidFill>
                <a:srgbClr val="222222"/>
              </a:solidFill>
              <a:latin typeface="Calibri"/>
              <a:ea typeface="Calibri"/>
              <a:cs typeface="Calibri"/>
              <a:sym typeface="Calibri"/>
            </a:endParaRPr>
          </a:p>
          <a:p>
            <a:pPr marL="285750" lvl="0" indent="-285750">
              <a:lnSpc>
                <a:spcPct val="100000"/>
              </a:lnSpc>
              <a:spcBef>
                <a:spcPts val="0"/>
              </a:spcBef>
              <a:buFont typeface="Arial" panose="020B0604020202020204" pitchFamily="34" charset="0"/>
              <a:buChar char="•"/>
            </a:pPr>
            <a:r>
              <a:rPr lang="es-AR" sz="2000" dirty="0">
                <a:solidFill>
                  <a:srgbClr val="222222"/>
                </a:solidFill>
                <a:latin typeface="Calibri"/>
                <a:ea typeface="Calibri"/>
                <a:cs typeface="Calibri"/>
                <a:sym typeface="Calibri"/>
              </a:rPr>
              <a:t>Considerar  Infliximab o </a:t>
            </a:r>
            <a:r>
              <a:rPr lang="es-AR" sz="2000" dirty="0" err="1">
                <a:solidFill>
                  <a:srgbClr val="222222"/>
                </a:solidFill>
                <a:latin typeface="Calibri"/>
                <a:ea typeface="Calibri"/>
                <a:cs typeface="Calibri"/>
                <a:sym typeface="Calibri"/>
              </a:rPr>
              <a:t>Vedolizumab</a:t>
            </a:r>
            <a:r>
              <a:rPr lang="es-AR" sz="2000" dirty="0">
                <a:solidFill>
                  <a:srgbClr val="222222"/>
                </a:solidFill>
                <a:latin typeface="Calibri"/>
                <a:ea typeface="Calibri"/>
                <a:cs typeface="Calibri"/>
                <a:sym typeface="Calibri"/>
              </a:rPr>
              <a:t> para pacientes con colitis (≥ grado 3).</a:t>
            </a:r>
            <a:endParaRPr lang="es-AR" sz="2000" dirty="0"/>
          </a:p>
          <a:p>
            <a:pPr marL="285750" lvl="0" indent="-285750">
              <a:spcBef>
                <a:spcPts val="0"/>
              </a:spcBef>
              <a:buFont typeface="Arial" panose="020B0604020202020204" pitchFamily="34" charset="0"/>
              <a:buChar char="•"/>
            </a:pPr>
            <a:endParaRPr lang="es-AR" sz="1800" dirty="0">
              <a:solidFill>
                <a:srgbClr val="222222"/>
              </a:solidFill>
              <a:latin typeface="Calibri"/>
              <a:ea typeface="Calibri"/>
              <a:cs typeface="Calibri"/>
              <a:sym typeface="Calibri"/>
            </a:endParaRPr>
          </a:p>
          <a:p>
            <a:pPr marL="285750" indent="-285750">
              <a:buFont typeface="Arial" panose="020B0604020202020204" pitchFamily="34" charset="0"/>
              <a:buChar char="•"/>
            </a:pPr>
            <a:endParaRPr lang="es-PE" sz="2000" dirty="0"/>
          </a:p>
        </p:txBody>
      </p:sp>
      <p:sp>
        <p:nvSpPr>
          <p:cNvPr id="408" name="Google Shape;408;p5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sp>
        <p:nvSpPr>
          <p:cNvPr id="407" name="Google Shape;407;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200"/>
              <a:buFont typeface="Calibri"/>
              <a:buNone/>
            </a:pPr>
            <a:r>
              <a:rPr lang="es-AR" sz="3200" b="1" dirty="0" smtClean="0">
                <a:solidFill>
                  <a:schemeClr val="accent1"/>
                </a:solidFill>
              </a:rPr>
              <a:t>Manejo de los pacientes </a:t>
            </a:r>
            <a:r>
              <a:rPr lang="es-AR" sz="3200" b="1" dirty="0" err="1" smtClean="0">
                <a:solidFill>
                  <a:schemeClr val="accent1"/>
                </a:solidFill>
              </a:rPr>
              <a:t>corticoideo</a:t>
            </a:r>
            <a:r>
              <a:rPr lang="es-AR" sz="3200" b="1" dirty="0" smtClean="0">
                <a:solidFill>
                  <a:schemeClr val="accent1"/>
                </a:solidFill>
              </a:rPr>
              <a:t>-resistentes</a:t>
            </a:r>
            <a:endParaRPr lang="es-AR" sz="3200" b="1" dirty="0">
              <a:solidFill>
                <a:schemeClr val="accent1"/>
              </a:solidFill>
            </a:endParaRPr>
          </a:p>
        </p:txBody>
      </p:sp>
      <p:sp>
        <p:nvSpPr>
          <p:cNvPr id="410" name="Google Shape;410;p54"/>
          <p:cNvSpPr/>
          <p:nvPr/>
        </p:nvSpPr>
        <p:spPr>
          <a:xfrm>
            <a:off x="609600" y="5375941"/>
            <a:ext cx="10654873" cy="8745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ICI, immune-checkpoint inhibitor; TNF-α, tumor necrosis factor-alpha.</a:t>
            </a:r>
            <a:endParaRPr dirty="0"/>
          </a:p>
          <a:p>
            <a:pPr marL="0" marR="0" lvl="0" indent="0" algn="l" rtl="0">
              <a:spcBef>
                <a:spcPts val="50"/>
              </a:spcBef>
              <a:spcAft>
                <a:spcPts val="0"/>
              </a:spcAft>
              <a:buNone/>
            </a:pPr>
            <a:r>
              <a:rPr lang="en-US" sz="1000" dirty="0">
                <a:solidFill>
                  <a:schemeClr val="dk1"/>
                </a:solidFill>
                <a:latin typeface="Calibri"/>
                <a:ea typeface="Calibri"/>
                <a:cs typeface="Calibri"/>
                <a:sym typeface="Calibri"/>
              </a:rPr>
              <a:t>Referenced with permission from the NCCN Clinical Practice Guidelines in Oncology (NCCN Guidelines</a:t>
            </a:r>
            <a:r>
              <a:rPr lang="en-US" sz="1000" baseline="30000" dirty="0">
                <a:solidFill>
                  <a:schemeClr val="dk1"/>
                </a:solidFill>
                <a:latin typeface="Calibri"/>
                <a:ea typeface="Calibri"/>
                <a:cs typeface="Calibri"/>
                <a:sym typeface="Calibri"/>
              </a:rPr>
              <a:t>®</a:t>
            </a:r>
            <a:r>
              <a:rPr lang="en-US" sz="1000" dirty="0">
                <a:solidFill>
                  <a:schemeClr val="dk1"/>
                </a:solidFill>
                <a:latin typeface="Calibri"/>
                <a:ea typeface="Calibri"/>
                <a:cs typeface="Calibri"/>
                <a:sym typeface="Calibri"/>
              </a:rPr>
              <a:t>) for Management of Immunotherapy-Related Toxicities V.1.2019. © National Comprehensive Cancer Network, Inc. 2018. All rights reserved. Accessed November 14, 2018. To view the most recent and complete version of the guideline, go online to NCCN.org. NCCN makes no warranties of any kind whatsoever regarding their content, use or application and disclaims any responsibility for their application or use in any way.</a:t>
            </a:r>
            <a:endParaRPr dirty="0"/>
          </a:p>
        </p:txBody>
      </p:sp>
      <p:grpSp>
        <p:nvGrpSpPr>
          <p:cNvPr id="6" name="Group 11">
            <a:extLst>
              <a:ext uri="{FF2B5EF4-FFF2-40B4-BE49-F238E27FC236}">
                <a16:creationId xmlns="" xmlns:a16="http://schemas.microsoft.com/office/drawing/2014/main" id="{9A61F696-792A-4220-B9D4-4FF0694F4C43}"/>
              </a:ext>
            </a:extLst>
          </p:cNvPr>
          <p:cNvGrpSpPr/>
          <p:nvPr/>
        </p:nvGrpSpPr>
        <p:grpSpPr>
          <a:xfrm>
            <a:off x="10632457" y="430895"/>
            <a:ext cx="646304" cy="518845"/>
            <a:chOff x="6697759" y="5224046"/>
            <a:chExt cx="646304" cy="518845"/>
          </a:xfrm>
          <a:effectLst>
            <a:outerShdw blurRad="50800" dist="38100" dir="2700000" algn="tl" rotWithShape="0">
              <a:prstClr val="black">
                <a:alpha val="40000"/>
              </a:prstClr>
            </a:outerShdw>
          </a:effectLst>
        </p:grpSpPr>
        <p:sp>
          <p:nvSpPr>
            <p:cNvPr id="7" name="Oval 12">
              <a:hlinkClick r:id="rId3" action="ppaction://hlinksldjump"/>
              <a:extLst>
                <a:ext uri="{FF2B5EF4-FFF2-40B4-BE49-F238E27FC236}">
                  <a16:creationId xmlns="" xmlns:a16="http://schemas.microsoft.com/office/drawing/2014/main" id="{51E1C7D4-7A40-46B4-AD1A-FEC51FB7D6FE}"/>
                </a:ext>
              </a:extLst>
            </p:cNvPr>
            <p:cNvSpPr/>
            <p:nvPr/>
          </p:nvSpPr>
          <p:spPr>
            <a:xfrm>
              <a:off x="6697759" y="5548135"/>
              <a:ext cx="646304" cy="194756"/>
            </a:xfrm>
            <a:prstGeom prst="ellipse">
              <a:avLst/>
            </a:prstGeom>
            <a:ln w="38100">
              <a:solidFill>
                <a:srgbClr val="FBDF53"/>
              </a:solidFill>
            </a:ln>
          </p:spPr>
          <p:txBody>
            <a:bodyPr wrap="square" lIns="0" tIns="0" rIns="0" bIns="0" rtlCol="0" anchor="b" anchorCtr="0">
              <a:spAutoFit/>
            </a:bodyPr>
            <a:lstStyle/>
            <a:p>
              <a:pPr>
                <a:defRPr/>
              </a:pPr>
              <a:endParaRPr lang="en-GB" sz="900" kern="0" dirty="0">
                <a:solidFill>
                  <a:prstClr val="black"/>
                </a:solidFill>
              </a:endParaRPr>
            </a:p>
          </p:txBody>
        </p:sp>
        <p:sp>
          <p:nvSpPr>
            <p:cNvPr id="8" name="Freeform 26">
              <a:hlinkClick r:id="rId3" action="ppaction://hlinksldjump"/>
              <a:extLst>
                <a:ext uri="{FF2B5EF4-FFF2-40B4-BE49-F238E27FC236}">
                  <a16:creationId xmlns="" xmlns:a16="http://schemas.microsoft.com/office/drawing/2014/main" id="{F9867B2F-95A8-4068-9309-9121CFF9A4BF}"/>
                </a:ext>
              </a:extLst>
            </p:cNvPr>
            <p:cNvSpPr>
              <a:spLocks/>
            </p:cNvSpPr>
            <p:nvPr/>
          </p:nvSpPr>
          <p:spPr bwMode="auto">
            <a:xfrm>
              <a:off x="6850870" y="5224046"/>
              <a:ext cx="336414" cy="407422"/>
            </a:xfrm>
            <a:custGeom>
              <a:avLst/>
              <a:gdLst>
                <a:gd name="T0" fmla="*/ 446 w 457"/>
                <a:gd name="T1" fmla="*/ 184 h 610"/>
                <a:gd name="T2" fmla="*/ 455 w 457"/>
                <a:gd name="T3" fmla="*/ 46 h 610"/>
                <a:gd name="T4" fmla="*/ 381 w 457"/>
                <a:gd name="T5" fmla="*/ 31 h 610"/>
                <a:gd name="T6" fmla="*/ 358 w 457"/>
                <a:gd name="T7" fmla="*/ 81 h 610"/>
                <a:gd name="T8" fmla="*/ 254 w 457"/>
                <a:gd name="T9" fmla="*/ 137 h 610"/>
                <a:gd name="T10" fmla="*/ 150 w 457"/>
                <a:gd name="T11" fmla="*/ 81 h 610"/>
                <a:gd name="T12" fmla="*/ 46 w 457"/>
                <a:gd name="T13" fmla="*/ 47 h 610"/>
                <a:gd name="T14" fmla="*/ 21 w 457"/>
                <a:gd name="T15" fmla="*/ 90 h 610"/>
                <a:gd name="T16" fmla="*/ 14 w 457"/>
                <a:gd name="T17" fmla="*/ 211 h 610"/>
                <a:gd name="T18" fmla="*/ 39 w 457"/>
                <a:gd name="T19" fmla="*/ 386 h 610"/>
                <a:gd name="T20" fmla="*/ 137 w 457"/>
                <a:gd name="T21" fmla="*/ 330 h 610"/>
                <a:gd name="T22" fmla="*/ 103 w 457"/>
                <a:gd name="T23" fmla="*/ 211 h 610"/>
                <a:gd name="T24" fmla="*/ 95 w 457"/>
                <a:gd name="T25" fmla="*/ 191 h 610"/>
                <a:gd name="T26" fmla="*/ 62 w 457"/>
                <a:gd name="T27" fmla="*/ 151 h 610"/>
                <a:gd name="T28" fmla="*/ 57 w 457"/>
                <a:gd name="T29" fmla="*/ 133 h 610"/>
                <a:gd name="T30" fmla="*/ 62 w 457"/>
                <a:gd name="T31" fmla="*/ 143 h 610"/>
                <a:gd name="T32" fmla="*/ 66 w 457"/>
                <a:gd name="T33" fmla="*/ 149 h 610"/>
                <a:gd name="T34" fmla="*/ 102 w 457"/>
                <a:gd name="T35" fmla="*/ 181 h 610"/>
                <a:gd name="T36" fmla="*/ 140 w 457"/>
                <a:gd name="T37" fmla="*/ 199 h 610"/>
                <a:gd name="T38" fmla="*/ 152 w 457"/>
                <a:gd name="T39" fmla="*/ 204 h 610"/>
                <a:gd name="T40" fmla="*/ 166 w 457"/>
                <a:gd name="T41" fmla="*/ 208 h 610"/>
                <a:gd name="T42" fmla="*/ 184 w 457"/>
                <a:gd name="T43" fmla="*/ 213 h 610"/>
                <a:gd name="T44" fmla="*/ 243 w 457"/>
                <a:gd name="T45" fmla="*/ 220 h 610"/>
                <a:gd name="T46" fmla="*/ 263 w 457"/>
                <a:gd name="T47" fmla="*/ 219 h 610"/>
                <a:gd name="T48" fmla="*/ 292 w 457"/>
                <a:gd name="T49" fmla="*/ 216 h 610"/>
                <a:gd name="T50" fmla="*/ 311 w 457"/>
                <a:gd name="T51" fmla="*/ 211 h 610"/>
                <a:gd name="T52" fmla="*/ 352 w 457"/>
                <a:gd name="T53" fmla="*/ 193 h 610"/>
                <a:gd name="T54" fmla="*/ 366 w 457"/>
                <a:gd name="T55" fmla="*/ 184 h 610"/>
                <a:gd name="T56" fmla="*/ 407 w 457"/>
                <a:gd name="T57" fmla="*/ 136 h 610"/>
                <a:gd name="T58" fmla="*/ 415 w 457"/>
                <a:gd name="T59" fmla="*/ 118 h 610"/>
                <a:gd name="T60" fmla="*/ 411 w 457"/>
                <a:gd name="T61" fmla="*/ 137 h 610"/>
                <a:gd name="T62" fmla="*/ 386 w 457"/>
                <a:gd name="T63" fmla="*/ 183 h 610"/>
                <a:gd name="T64" fmla="*/ 368 w 457"/>
                <a:gd name="T65" fmla="*/ 201 h 610"/>
                <a:gd name="T66" fmla="*/ 366 w 457"/>
                <a:gd name="T67" fmla="*/ 229 h 610"/>
                <a:gd name="T68" fmla="*/ 371 w 457"/>
                <a:gd name="T69" fmla="*/ 296 h 610"/>
                <a:gd name="T70" fmla="*/ 362 w 457"/>
                <a:gd name="T71" fmla="*/ 337 h 610"/>
                <a:gd name="T72" fmla="*/ 317 w 457"/>
                <a:gd name="T73" fmla="*/ 321 h 610"/>
                <a:gd name="T74" fmla="*/ 235 w 457"/>
                <a:gd name="T75" fmla="*/ 336 h 610"/>
                <a:gd name="T76" fmla="*/ 193 w 457"/>
                <a:gd name="T77" fmla="*/ 547 h 610"/>
                <a:gd name="T78" fmla="*/ 207 w 457"/>
                <a:gd name="T79" fmla="*/ 609 h 610"/>
                <a:gd name="T80" fmla="*/ 249 w 457"/>
                <a:gd name="T81" fmla="*/ 602 h 610"/>
                <a:gd name="T82" fmla="*/ 267 w 457"/>
                <a:gd name="T83" fmla="*/ 443 h 610"/>
                <a:gd name="T84" fmla="*/ 270 w 457"/>
                <a:gd name="T85" fmla="*/ 394 h 610"/>
                <a:gd name="T86" fmla="*/ 329 w 457"/>
                <a:gd name="T87" fmla="*/ 414 h 610"/>
                <a:gd name="T88" fmla="*/ 405 w 457"/>
                <a:gd name="T89" fmla="*/ 406 h 610"/>
                <a:gd name="T90" fmla="*/ 457 w 457"/>
                <a:gd name="T91"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7" h="61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p:spPr>
          <p:txBody>
            <a:bodyPr vert="horz" wrap="square" lIns="91440" tIns="45720" rIns="91440" bIns="45720" numCol="1" anchor="t" anchorCtr="0" compatLnSpc="1">
              <a:prstTxWarp prst="textNoShape">
                <a:avLst/>
              </a:prstTxWarp>
            </a:bodyPr>
            <a:lstStyle/>
            <a:p>
              <a:pPr>
                <a:defRPr/>
              </a:pPr>
              <a:endParaRPr lang="en-GB" kern="0" dirty="0">
                <a:solidFill>
                  <a:srgbClr val="000000"/>
                </a:solidFill>
              </a:endParaRPr>
            </a:p>
          </p:txBody>
        </p:sp>
      </p:grpSp>
    </p:spTree>
    <p:extLst>
      <p:ext uri="{BB962C8B-B14F-4D97-AF65-F5344CB8AC3E}">
        <p14:creationId xmlns:p14="http://schemas.microsoft.com/office/powerpoint/2010/main" val="3726527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5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panose="020B0604020202020204" pitchFamily="34" charset="0"/>
              <a:buChar char="•"/>
            </a:pPr>
            <a:endParaRPr dirty="0">
              <a:solidFill>
                <a:srgbClr val="FFFFFF"/>
              </a:solidFill>
            </a:endParaRP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r>
              <a:rPr lang="en-US" sz="2000" dirty="0" err="1">
                <a:latin typeface="Arial" pitchFamily="34" charset="0"/>
                <a:cs typeface="Arial" pitchFamily="34" charset="0"/>
              </a:rPr>
              <a:t>Megacolon</a:t>
            </a:r>
            <a:r>
              <a:rPr lang="en-US" sz="2000" dirty="0">
                <a:latin typeface="Arial" pitchFamily="34" charset="0"/>
                <a:cs typeface="Arial" pitchFamily="34" charset="0"/>
              </a:rPr>
              <a:t> </a:t>
            </a:r>
            <a:r>
              <a:rPr lang="en-US" sz="2000" dirty="0" err="1" smtClean="0">
                <a:latin typeface="Arial" pitchFamily="34" charset="0"/>
                <a:cs typeface="Arial" pitchFamily="34" charset="0"/>
              </a:rPr>
              <a:t>tóxico</a:t>
            </a:r>
            <a:r>
              <a:rPr lang="en-US" sz="2000" dirty="0" smtClean="0">
                <a:latin typeface="Arial" pitchFamily="34" charset="0"/>
                <a:cs typeface="Arial" pitchFamily="34" charset="0"/>
              </a:rPr>
              <a:t>.</a:t>
            </a: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endParaRPr sz="2000" dirty="0">
              <a:latin typeface="Arial" pitchFamily="34" charset="0"/>
              <a:cs typeface="Arial" pitchFamily="34" charset="0"/>
            </a:endParaRP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r>
              <a:rPr lang="en-US" sz="2000" dirty="0" err="1" smtClean="0">
                <a:latin typeface="Arial" pitchFamily="34" charset="0"/>
                <a:cs typeface="Arial" pitchFamily="34" charset="0"/>
              </a:rPr>
              <a:t>Perforación</a:t>
            </a:r>
            <a:r>
              <a:rPr lang="en-US" sz="2000" dirty="0" smtClean="0">
                <a:latin typeface="Arial" pitchFamily="34" charset="0"/>
                <a:cs typeface="Arial" pitchFamily="34" charset="0"/>
              </a:rPr>
              <a:t>.</a:t>
            </a: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endParaRPr sz="2000" dirty="0">
              <a:latin typeface="Arial" pitchFamily="34" charset="0"/>
              <a:cs typeface="Arial" pitchFamily="34" charset="0"/>
            </a:endParaRP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r>
              <a:rPr lang="en-US" sz="2000" dirty="0" err="1">
                <a:latin typeface="Arial" pitchFamily="34" charset="0"/>
                <a:cs typeface="Arial" pitchFamily="34" charset="0"/>
              </a:rPr>
              <a:t>Hemorragia</a:t>
            </a:r>
            <a:r>
              <a:rPr lang="en-US" sz="2000" dirty="0">
                <a:latin typeface="Arial" pitchFamily="34" charset="0"/>
                <a:cs typeface="Arial" pitchFamily="34" charset="0"/>
              </a:rPr>
              <a:t> </a:t>
            </a:r>
            <a:r>
              <a:rPr lang="en-US" sz="2000" dirty="0" err="1">
                <a:latin typeface="Arial" pitchFamily="34" charset="0"/>
                <a:cs typeface="Arial" pitchFamily="34" charset="0"/>
              </a:rPr>
              <a:t>masiva</a:t>
            </a:r>
            <a:r>
              <a:rPr lang="en-US" sz="2000" dirty="0">
                <a:latin typeface="Arial" pitchFamily="34" charset="0"/>
                <a:cs typeface="Arial" pitchFamily="34" charset="0"/>
              </a:rPr>
              <a:t> </a:t>
            </a:r>
            <a:r>
              <a:rPr lang="en-US" sz="2000" dirty="0" err="1" smtClean="0">
                <a:latin typeface="Arial" pitchFamily="34" charset="0"/>
                <a:cs typeface="Arial" pitchFamily="34" charset="0"/>
              </a:rPr>
              <a:t>incontrolable</a:t>
            </a:r>
            <a:r>
              <a:rPr lang="en-US" sz="2000" dirty="0" smtClean="0">
                <a:latin typeface="Arial" pitchFamily="34" charset="0"/>
                <a:cs typeface="Arial" pitchFamily="34" charset="0"/>
              </a:rPr>
              <a:t>.</a:t>
            </a: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endParaRPr sz="2000" dirty="0">
              <a:latin typeface="Arial" pitchFamily="34" charset="0"/>
              <a:cs typeface="Arial" pitchFamily="34" charset="0"/>
            </a:endParaRPr>
          </a:p>
          <a:p>
            <a:pPr marL="457200" lvl="0" indent="-457200" algn="l" rtl="0">
              <a:lnSpc>
                <a:spcPct val="90000"/>
              </a:lnSpc>
              <a:spcBef>
                <a:spcPts val="1000"/>
              </a:spcBef>
              <a:spcAft>
                <a:spcPts val="0"/>
              </a:spcAft>
              <a:buClr>
                <a:schemeClr val="dk1"/>
              </a:buClr>
              <a:buSzPts val="2800"/>
              <a:buFont typeface="Arial" panose="020B0604020202020204" pitchFamily="34" charset="0"/>
              <a:buChar char="•"/>
            </a:pPr>
            <a:r>
              <a:rPr lang="en-US" sz="2000" i="1" dirty="0">
                <a:latin typeface="Arial" pitchFamily="34" charset="0"/>
                <a:cs typeface="Arial" pitchFamily="34" charset="0"/>
              </a:rPr>
              <a:t>Colitis </a:t>
            </a:r>
            <a:r>
              <a:rPr lang="en-US" sz="2000" i="1" dirty="0" err="1">
                <a:latin typeface="Arial" pitchFamily="34" charset="0"/>
                <a:cs typeface="Arial" pitchFamily="34" charset="0"/>
              </a:rPr>
              <a:t>aguda</a:t>
            </a:r>
            <a:r>
              <a:rPr lang="en-US" sz="2000" i="1" dirty="0">
                <a:latin typeface="Arial" pitchFamily="34" charset="0"/>
                <a:cs typeface="Arial" pitchFamily="34" charset="0"/>
              </a:rPr>
              <a:t> </a:t>
            </a:r>
            <a:r>
              <a:rPr lang="en-US" sz="2000" i="1" dirty="0" err="1">
                <a:latin typeface="Arial" pitchFamily="34" charset="0"/>
                <a:cs typeface="Arial" pitchFamily="34" charset="0"/>
              </a:rPr>
              <a:t>severa</a:t>
            </a:r>
            <a:r>
              <a:rPr lang="en-US" sz="2000" i="1" dirty="0">
                <a:latin typeface="Arial" pitchFamily="34" charset="0"/>
                <a:cs typeface="Arial" pitchFamily="34" charset="0"/>
              </a:rPr>
              <a:t> </a:t>
            </a:r>
            <a:r>
              <a:rPr lang="en-US" sz="2000" dirty="0">
                <a:latin typeface="Arial" pitchFamily="34" charset="0"/>
                <a:cs typeface="Arial" pitchFamily="34" charset="0"/>
              </a:rPr>
              <a:t> FULMINANTE                           </a:t>
            </a:r>
            <a:endParaRPr sz="2000" dirty="0">
              <a:latin typeface="Arial" pitchFamily="34" charset="0"/>
              <a:cs typeface="Arial" pitchFamily="34" charset="0"/>
            </a:endParaRPr>
          </a:p>
          <a:p>
            <a:pPr marL="228600" lvl="0" indent="-76200" algn="l" rtl="0">
              <a:lnSpc>
                <a:spcPct val="90000"/>
              </a:lnSpc>
              <a:spcBef>
                <a:spcPts val="1000"/>
              </a:spcBef>
              <a:spcAft>
                <a:spcPts val="0"/>
              </a:spcAft>
              <a:buClr>
                <a:schemeClr val="dk1"/>
              </a:buClr>
              <a:buSzPts val="2400"/>
              <a:buNone/>
            </a:pPr>
            <a:endParaRPr sz="2000" dirty="0">
              <a:latin typeface="Arial" pitchFamily="34" charset="0"/>
              <a:cs typeface="Arial" pitchFamily="34" charset="0"/>
            </a:endParaRPr>
          </a:p>
        </p:txBody>
      </p:sp>
      <p:sp>
        <p:nvSpPr>
          <p:cNvPr id="435" name="Google Shape;435;p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alibri"/>
              <a:buNone/>
            </a:pPr>
            <a:r>
              <a:rPr lang="en-US" sz="3200" dirty="0" smtClean="0">
                <a:solidFill>
                  <a:schemeClr val="accent1"/>
                </a:solidFill>
                <a:latin typeface="Calibri"/>
                <a:ea typeface="Calibri"/>
                <a:cs typeface="Calibri"/>
                <a:sym typeface="Calibri"/>
              </a:rPr>
              <a:t>IMAR - </a:t>
            </a:r>
            <a:r>
              <a:rPr lang="en-US" sz="3200" dirty="0" err="1" smtClean="0">
                <a:solidFill>
                  <a:schemeClr val="accent1"/>
                </a:solidFill>
                <a:latin typeface="Calibri"/>
                <a:ea typeface="Calibri"/>
                <a:cs typeface="Calibri"/>
                <a:sym typeface="Calibri"/>
              </a:rPr>
              <a:t>Indicaciones</a:t>
            </a:r>
            <a:r>
              <a:rPr lang="en-US" sz="3200" dirty="0" smtClean="0">
                <a:solidFill>
                  <a:schemeClr val="accent1"/>
                </a:solidFill>
                <a:latin typeface="Calibri"/>
                <a:ea typeface="Calibri"/>
                <a:cs typeface="Calibri"/>
                <a:sym typeface="Calibri"/>
              </a:rPr>
              <a:t> </a:t>
            </a:r>
            <a:r>
              <a:rPr lang="en-US" sz="3200" dirty="0" err="1">
                <a:latin typeface="Calibri"/>
                <a:ea typeface="Calibri"/>
                <a:cs typeface="Calibri"/>
                <a:sym typeface="Calibri"/>
              </a:rPr>
              <a:t>Q</a:t>
            </a:r>
            <a:r>
              <a:rPr lang="en-US" sz="3200" dirty="0" err="1" smtClean="0">
                <a:solidFill>
                  <a:schemeClr val="accent1"/>
                </a:solidFill>
                <a:latin typeface="Calibri"/>
                <a:ea typeface="Calibri"/>
                <a:cs typeface="Calibri"/>
                <a:sym typeface="Calibri"/>
              </a:rPr>
              <a:t>uirúrgicas</a:t>
            </a:r>
            <a:r>
              <a:rPr lang="en-US" sz="3200" dirty="0" smtClean="0">
                <a:solidFill>
                  <a:schemeClr val="accent1"/>
                </a:solidFill>
                <a:latin typeface="Calibri"/>
                <a:ea typeface="Calibri"/>
                <a:cs typeface="Calibri"/>
                <a:sym typeface="Calibri"/>
              </a:rPr>
              <a:t> </a:t>
            </a:r>
            <a:endParaRPr lang="en-US" sz="3200" dirty="0"/>
          </a:p>
        </p:txBody>
      </p:sp>
    </p:spTree>
    <p:extLst>
      <p:ext uri="{BB962C8B-B14F-4D97-AF65-F5344CB8AC3E}">
        <p14:creationId xmlns:p14="http://schemas.microsoft.com/office/powerpoint/2010/main" val="22828686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uadroTexto 2">
            <a:extLst>
              <a:ext uri="{FF2B5EF4-FFF2-40B4-BE49-F238E27FC236}">
                <a16:creationId xmlns="" xmlns:a16="http://schemas.microsoft.com/office/drawing/2014/main" id="{46CAC16E-3CF2-BE4C-B530-9C4C53ED0989}"/>
              </a:ext>
            </a:extLst>
          </p:cNvPr>
          <p:cNvSpPr txBox="1">
            <a:spLocks noChangeArrowheads="1"/>
          </p:cNvSpPr>
          <p:nvPr/>
        </p:nvSpPr>
        <p:spPr bwMode="auto">
          <a:xfrm>
            <a:off x="9660762" y="5776468"/>
            <a:ext cx="24034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r>
              <a:rPr lang="en-GB" altLang="es-ES" sz="1200" dirty="0">
                <a:solidFill>
                  <a:prstClr val="black"/>
                </a:solidFill>
              </a:rPr>
              <a:t>Weber JS, et al. J </a:t>
            </a:r>
            <a:r>
              <a:rPr lang="en-GB" altLang="es-ES" sz="1200" dirty="0" err="1">
                <a:solidFill>
                  <a:prstClr val="black"/>
                </a:solidFill>
              </a:rPr>
              <a:t>Clin</a:t>
            </a:r>
            <a:r>
              <a:rPr lang="en-GB" altLang="es-ES" sz="1200" dirty="0">
                <a:solidFill>
                  <a:prstClr val="black"/>
                </a:solidFill>
              </a:rPr>
              <a:t> Oncol 2012</a:t>
            </a:r>
          </a:p>
        </p:txBody>
      </p:sp>
      <p:cxnSp>
        <p:nvCxnSpPr>
          <p:cNvPr id="27652" name="Straight Connector 6">
            <a:extLst>
              <a:ext uri="{FF2B5EF4-FFF2-40B4-BE49-F238E27FC236}">
                <a16:creationId xmlns="" xmlns:a16="http://schemas.microsoft.com/office/drawing/2014/main" id="{B889C5BE-2165-264A-9F71-5E057B2780CB}"/>
              </a:ext>
            </a:extLst>
          </p:cNvPr>
          <p:cNvCxnSpPr>
            <a:cxnSpLocks noChangeShapeType="1"/>
          </p:cNvCxnSpPr>
          <p:nvPr/>
        </p:nvCxnSpPr>
        <p:spPr bwMode="auto">
          <a:xfrm>
            <a:off x="2981540" y="5205762"/>
            <a:ext cx="6350000" cy="0"/>
          </a:xfrm>
          <a:prstGeom prst="line">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53" name="Straight Arrow Connector 9">
            <a:extLst>
              <a:ext uri="{FF2B5EF4-FFF2-40B4-BE49-F238E27FC236}">
                <a16:creationId xmlns="" xmlns:a16="http://schemas.microsoft.com/office/drawing/2014/main" id="{682FB298-AA69-A34B-A0F6-799443F14EC3}"/>
              </a:ext>
            </a:extLst>
          </p:cNvPr>
          <p:cNvCxnSpPr>
            <a:cxnSpLocks noChangeShapeType="1"/>
          </p:cNvCxnSpPr>
          <p:nvPr/>
        </p:nvCxnSpPr>
        <p:spPr bwMode="auto">
          <a:xfrm flipV="1">
            <a:off x="2981540" y="2179987"/>
            <a:ext cx="0" cy="3025775"/>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654" name="Straight Connector 11">
            <a:extLst>
              <a:ext uri="{FF2B5EF4-FFF2-40B4-BE49-F238E27FC236}">
                <a16:creationId xmlns="" xmlns:a16="http://schemas.microsoft.com/office/drawing/2014/main" id="{2EA79D64-D041-B84F-AE8D-14FD41FE7228}"/>
              </a:ext>
            </a:extLst>
          </p:cNvPr>
          <p:cNvCxnSpPr>
            <a:cxnSpLocks noChangeShapeType="1"/>
          </p:cNvCxnSpPr>
          <p:nvPr/>
        </p:nvCxnSpPr>
        <p:spPr bwMode="auto">
          <a:xfrm>
            <a:off x="2981540"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5" name="Straight Connector 12">
            <a:extLst>
              <a:ext uri="{FF2B5EF4-FFF2-40B4-BE49-F238E27FC236}">
                <a16:creationId xmlns="" xmlns:a16="http://schemas.microsoft.com/office/drawing/2014/main" id="{391AA272-3FFB-2945-96B5-8E8FC7AB299A}"/>
              </a:ext>
            </a:extLst>
          </p:cNvPr>
          <p:cNvCxnSpPr>
            <a:cxnSpLocks noChangeShapeType="1"/>
          </p:cNvCxnSpPr>
          <p:nvPr/>
        </p:nvCxnSpPr>
        <p:spPr bwMode="auto">
          <a:xfrm>
            <a:off x="3814977"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6" name="Straight Connector 13">
            <a:extLst>
              <a:ext uri="{FF2B5EF4-FFF2-40B4-BE49-F238E27FC236}">
                <a16:creationId xmlns="" xmlns:a16="http://schemas.microsoft.com/office/drawing/2014/main" id="{C9BA9BE9-82AD-0440-9AD3-BA694F7D839F}"/>
              </a:ext>
            </a:extLst>
          </p:cNvPr>
          <p:cNvCxnSpPr>
            <a:cxnSpLocks noChangeShapeType="1"/>
          </p:cNvCxnSpPr>
          <p:nvPr/>
        </p:nvCxnSpPr>
        <p:spPr bwMode="auto">
          <a:xfrm>
            <a:off x="4650002"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7" name="Straight Connector 14">
            <a:extLst>
              <a:ext uri="{FF2B5EF4-FFF2-40B4-BE49-F238E27FC236}">
                <a16:creationId xmlns="" xmlns:a16="http://schemas.microsoft.com/office/drawing/2014/main" id="{C5A6F2F0-42DA-CA4C-B1E5-9D85AD06655F}"/>
              </a:ext>
            </a:extLst>
          </p:cNvPr>
          <p:cNvCxnSpPr>
            <a:cxnSpLocks noChangeShapeType="1"/>
          </p:cNvCxnSpPr>
          <p:nvPr/>
        </p:nvCxnSpPr>
        <p:spPr bwMode="auto">
          <a:xfrm>
            <a:off x="5483440"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8" name="Straight Connector 15">
            <a:extLst>
              <a:ext uri="{FF2B5EF4-FFF2-40B4-BE49-F238E27FC236}">
                <a16:creationId xmlns="" xmlns:a16="http://schemas.microsoft.com/office/drawing/2014/main" id="{EE367BE7-2D22-C746-A464-AF933A2F5178}"/>
              </a:ext>
            </a:extLst>
          </p:cNvPr>
          <p:cNvCxnSpPr>
            <a:cxnSpLocks noChangeShapeType="1"/>
          </p:cNvCxnSpPr>
          <p:nvPr/>
        </p:nvCxnSpPr>
        <p:spPr bwMode="auto">
          <a:xfrm>
            <a:off x="6316877"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59" name="Straight Connector 16">
            <a:extLst>
              <a:ext uri="{FF2B5EF4-FFF2-40B4-BE49-F238E27FC236}">
                <a16:creationId xmlns="" xmlns:a16="http://schemas.microsoft.com/office/drawing/2014/main" id="{86638019-7C0F-574A-A9C1-2F8BBA62C6DC}"/>
              </a:ext>
            </a:extLst>
          </p:cNvPr>
          <p:cNvCxnSpPr>
            <a:cxnSpLocks noChangeShapeType="1"/>
          </p:cNvCxnSpPr>
          <p:nvPr/>
        </p:nvCxnSpPr>
        <p:spPr bwMode="auto">
          <a:xfrm>
            <a:off x="7151902"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60" name="Straight Connector 17">
            <a:extLst>
              <a:ext uri="{FF2B5EF4-FFF2-40B4-BE49-F238E27FC236}">
                <a16:creationId xmlns="" xmlns:a16="http://schemas.microsoft.com/office/drawing/2014/main" id="{F4C84F6B-35FE-4A40-BADD-780AC8B2458A}"/>
              </a:ext>
            </a:extLst>
          </p:cNvPr>
          <p:cNvCxnSpPr>
            <a:cxnSpLocks noChangeShapeType="1"/>
          </p:cNvCxnSpPr>
          <p:nvPr/>
        </p:nvCxnSpPr>
        <p:spPr bwMode="auto">
          <a:xfrm>
            <a:off x="7985340"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61" name="Straight Connector 18">
            <a:extLst>
              <a:ext uri="{FF2B5EF4-FFF2-40B4-BE49-F238E27FC236}">
                <a16:creationId xmlns="" xmlns:a16="http://schemas.microsoft.com/office/drawing/2014/main" id="{FA35381C-8344-974E-AE6A-20C57E6D82FA}"/>
              </a:ext>
            </a:extLst>
          </p:cNvPr>
          <p:cNvCxnSpPr>
            <a:cxnSpLocks noChangeShapeType="1"/>
          </p:cNvCxnSpPr>
          <p:nvPr/>
        </p:nvCxnSpPr>
        <p:spPr bwMode="auto">
          <a:xfrm>
            <a:off x="8820365" y="5205762"/>
            <a:ext cx="0" cy="635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662" name="Straight Connector 20">
            <a:extLst>
              <a:ext uri="{FF2B5EF4-FFF2-40B4-BE49-F238E27FC236}">
                <a16:creationId xmlns="" xmlns:a16="http://schemas.microsoft.com/office/drawing/2014/main" id="{422DB73A-9139-584D-9F8B-9B11D8B4E887}"/>
              </a:ext>
            </a:extLst>
          </p:cNvPr>
          <p:cNvCxnSpPr>
            <a:cxnSpLocks noChangeShapeType="1"/>
          </p:cNvCxnSpPr>
          <p:nvPr/>
        </p:nvCxnSpPr>
        <p:spPr bwMode="auto">
          <a:xfrm>
            <a:off x="7851990" y="1964087"/>
            <a:ext cx="300037" cy="0"/>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19" name="Straight Connector 21">
            <a:extLst>
              <a:ext uri="{FF2B5EF4-FFF2-40B4-BE49-F238E27FC236}">
                <a16:creationId xmlns="" xmlns:a16="http://schemas.microsoft.com/office/drawing/2014/main" id="{521016EC-A817-6B4C-899C-C3BC7D5BDE75}"/>
              </a:ext>
            </a:extLst>
          </p:cNvPr>
          <p:cNvCxnSpPr/>
          <p:nvPr/>
        </p:nvCxnSpPr>
        <p:spPr bwMode="auto">
          <a:xfrm>
            <a:off x="7851990" y="2241900"/>
            <a:ext cx="300037" cy="0"/>
          </a:xfrm>
          <a:prstGeom prst="line">
            <a:avLst/>
          </a:prstGeom>
          <a:noFill/>
          <a:ln w="28575" cap="flat" cmpd="sng" algn="ctr">
            <a:solidFill>
              <a:schemeClr val="accent3"/>
            </a:solidFill>
            <a:prstDash val="solid"/>
            <a:round/>
            <a:headEnd type="none" w="med" len="med"/>
            <a:tailEnd type="none" w="med" len="med"/>
          </a:ln>
          <a:effectLst/>
        </p:spPr>
      </p:cxnSp>
      <p:cxnSp>
        <p:nvCxnSpPr>
          <p:cNvPr id="27664" name="Straight Connector 22">
            <a:extLst>
              <a:ext uri="{FF2B5EF4-FFF2-40B4-BE49-F238E27FC236}">
                <a16:creationId xmlns="" xmlns:a16="http://schemas.microsoft.com/office/drawing/2014/main" id="{BB998A7F-0530-6A4F-B85E-1529E329C8AD}"/>
              </a:ext>
            </a:extLst>
          </p:cNvPr>
          <p:cNvCxnSpPr>
            <a:cxnSpLocks noChangeShapeType="1"/>
          </p:cNvCxnSpPr>
          <p:nvPr/>
        </p:nvCxnSpPr>
        <p:spPr bwMode="auto">
          <a:xfrm>
            <a:off x="7851990" y="2518125"/>
            <a:ext cx="300037" cy="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cxnSp>
        <p:nvCxnSpPr>
          <p:cNvPr id="27665" name="Straight Connector 23">
            <a:extLst>
              <a:ext uri="{FF2B5EF4-FFF2-40B4-BE49-F238E27FC236}">
                <a16:creationId xmlns="" xmlns:a16="http://schemas.microsoft.com/office/drawing/2014/main" id="{9117B93C-D969-0A40-B468-534C27CA0D76}"/>
              </a:ext>
            </a:extLst>
          </p:cNvPr>
          <p:cNvCxnSpPr>
            <a:cxnSpLocks noChangeShapeType="1"/>
          </p:cNvCxnSpPr>
          <p:nvPr/>
        </p:nvCxnSpPr>
        <p:spPr bwMode="auto">
          <a:xfrm>
            <a:off x="7851990" y="2795937"/>
            <a:ext cx="300037" cy="0"/>
          </a:xfrm>
          <a:prstGeom prst="line">
            <a:avLst/>
          </a:prstGeom>
          <a:noFill/>
          <a:ln w="28575" algn="ctr">
            <a:solidFill>
              <a:schemeClr val="tx2"/>
            </a:solidFill>
            <a:round/>
            <a:headEnd/>
            <a:tailEnd/>
          </a:ln>
          <a:extLst>
            <a:ext uri="{909E8E84-426E-40DD-AFC4-6F175D3DCCD1}">
              <a14:hiddenFill xmlns:a14="http://schemas.microsoft.com/office/drawing/2010/main">
                <a:noFill/>
              </a14:hiddenFill>
            </a:ext>
          </a:extLst>
        </p:spPr>
      </p:cxnSp>
      <p:sp>
        <p:nvSpPr>
          <p:cNvPr id="27666" name="TextBox 24">
            <a:extLst>
              <a:ext uri="{FF2B5EF4-FFF2-40B4-BE49-F238E27FC236}">
                <a16:creationId xmlns="" xmlns:a16="http://schemas.microsoft.com/office/drawing/2014/main" id="{A48B205A-430B-3C49-9843-F235EC50979D}"/>
              </a:ext>
            </a:extLst>
          </p:cNvPr>
          <p:cNvSpPr txBox="1">
            <a:spLocks noChangeArrowheads="1"/>
          </p:cNvSpPr>
          <p:nvPr/>
        </p:nvSpPr>
        <p:spPr bwMode="auto">
          <a:xfrm>
            <a:off x="8167902" y="1781525"/>
            <a:ext cx="1873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spcBef>
                <a:spcPct val="35000"/>
              </a:spcBef>
              <a:spcAft>
                <a:spcPct val="25000"/>
              </a:spcAft>
              <a:buClr>
                <a:srgbClr val="954F72"/>
              </a:buClr>
              <a:buFont typeface="Arial" panose="020B0604020202020204" pitchFamily="34" charset="0"/>
              <a:buNone/>
            </a:pPr>
            <a:r>
              <a:rPr lang="en-US" altLang="en-US" sz="1800" dirty="0">
                <a:solidFill>
                  <a:prstClr val="black"/>
                </a:solidFill>
                <a:latin typeface="Arial" panose="020B0604020202020204" pitchFamily="34" charset="0"/>
              </a:rPr>
              <a:t>Rash, </a:t>
            </a:r>
            <a:r>
              <a:rPr lang="en-US" altLang="en-US" sz="1800" dirty="0" err="1" smtClean="0">
                <a:solidFill>
                  <a:prstClr val="black"/>
                </a:solidFill>
                <a:latin typeface="Arial" panose="020B0604020202020204" pitchFamily="34" charset="0"/>
              </a:rPr>
              <a:t>prurito</a:t>
            </a:r>
            <a:r>
              <a:rPr lang="en-US" altLang="en-US" sz="1800" dirty="0">
                <a:solidFill>
                  <a:prstClr val="black"/>
                </a:solidFill>
                <a:latin typeface="Arial" panose="020B0604020202020204" pitchFamily="34" charset="0"/>
              </a:rPr>
              <a:t/>
            </a:r>
            <a:br>
              <a:rPr lang="en-US" altLang="en-US" sz="1800" dirty="0">
                <a:solidFill>
                  <a:prstClr val="black"/>
                </a:solidFill>
                <a:latin typeface="Arial" panose="020B0604020202020204" pitchFamily="34" charset="0"/>
              </a:rPr>
            </a:br>
            <a:r>
              <a:rPr lang="en-US" altLang="en-US" sz="1800" dirty="0" smtClean="0">
                <a:solidFill>
                  <a:prstClr val="black"/>
                </a:solidFill>
                <a:latin typeface="Arial" panose="020B0604020202020204" pitchFamily="34" charset="0"/>
              </a:rPr>
              <a:t>Hepatitis</a:t>
            </a:r>
            <a:r>
              <a:rPr lang="en-US" altLang="en-US" sz="1800" dirty="0">
                <a:solidFill>
                  <a:prstClr val="black"/>
                </a:solidFill>
                <a:latin typeface="Arial" panose="020B0604020202020204" pitchFamily="34" charset="0"/>
              </a:rPr>
              <a:t/>
            </a:r>
            <a:br>
              <a:rPr lang="en-US" altLang="en-US" sz="1800" dirty="0">
                <a:solidFill>
                  <a:prstClr val="black"/>
                </a:solidFill>
                <a:latin typeface="Arial" panose="020B0604020202020204" pitchFamily="34" charset="0"/>
              </a:rPr>
            </a:br>
            <a:r>
              <a:rPr lang="en-US" altLang="en-US" sz="1800" dirty="0" err="1" smtClean="0">
                <a:solidFill>
                  <a:prstClr val="black"/>
                </a:solidFill>
                <a:latin typeface="Arial" panose="020B0604020202020204" pitchFamily="34" charset="0"/>
              </a:rPr>
              <a:t>Diarrea</a:t>
            </a:r>
            <a:r>
              <a:rPr lang="en-US" altLang="en-US" sz="1800" dirty="0">
                <a:solidFill>
                  <a:prstClr val="black"/>
                </a:solidFill>
                <a:latin typeface="Arial" panose="020B0604020202020204" pitchFamily="34" charset="0"/>
              </a:rPr>
              <a:t>, colitis</a:t>
            </a:r>
            <a:br>
              <a:rPr lang="en-US" altLang="en-US" sz="1800" dirty="0">
                <a:solidFill>
                  <a:prstClr val="black"/>
                </a:solidFill>
                <a:latin typeface="Arial" panose="020B0604020202020204" pitchFamily="34" charset="0"/>
              </a:rPr>
            </a:br>
            <a:r>
              <a:rPr lang="en-US" altLang="en-US" sz="1800" dirty="0" err="1" smtClean="0">
                <a:solidFill>
                  <a:prstClr val="black"/>
                </a:solidFill>
                <a:latin typeface="Arial" panose="020B0604020202020204" pitchFamily="34" charset="0"/>
              </a:rPr>
              <a:t>Hipofisitis</a:t>
            </a:r>
            <a:endParaRPr lang="en-US" altLang="en-US" sz="1800" dirty="0">
              <a:solidFill>
                <a:prstClr val="black"/>
              </a:solidFill>
              <a:latin typeface="Arial" panose="020B0604020202020204" pitchFamily="34" charset="0"/>
            </a:endParaRPr>
          </a:p>
        </p:txBody>
      </p:sp>
      <p:sp>
        <p:nvSpPr>
          <p:cNvPr id="27667" name="TextBox 25">
            <a:extLst>
              <a:ext uri="{FF2B5EF4-FFF2-40B4-BE49-F238E27FC236}">
                <a16:creationId xmlns="" xmlns:a16="http://schemas.microsoft.com/office/drawing/2014/main" id="{29E31396-CB76-F648-99F9-D3A49B07381B}"/>
              </a:ext>
            </a:extLst>
          </p:cNvPr>
          <p:cNvSpPr txBox="1">
            <a:spLocks noChangeArrowheads="1"/>
          </p:cNvSpPr>
          <p:nvPr/>
        </p:nvSpPr>
        <p:spPr bwMode="auto">
          <a:xfrm rot="16200000">
            <a:off x="1201952" y="3538888"/>
            <a:ext cx="29924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Toxicity Grade</a:t>
            </a:r>
          </a:p>
        </p:txBody>
      </p:sp>
      <p:sp>
        <p:nvSpPr>
          <p:cNvPr id="27668" name="TextBox 26">
            <a:extLst>
              <a:ext uri="{FF2B5EF4-FFF2-40B4-BE49-F238E27FC236}">
                <a16:creationId xmlns="" xmlns:a16="http://schemas.microsoft.com/office/drawing/2014/main" id="{BD6A171E-60AF-7C4C-A30A-754B4A496CCB}"/>
              </a:ext>
            </a:extLst>
          </p:cNvPr>
          <p:cNvSpPr txBox="1">
            <a:spLocks noChangeArrowheads="1"/>
          </p:cNvSpPr>
          <p:nvPr/>
        </p:nvSpPr>
        <p:spPr bwMode="auto">
          <a:xfrm>
            <a:off x="3008527" y="5605812"/>
            <a:ext cx="62325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Wks</a:t>
            </a:r>
          </a:p>
        </p:txBody>
      </p:sp>
      <p:sp>
        <p:nvSpPr>
          <p:cNvPr id="27669" name="TextBox 27">
            <a:extLst>
              <a:ext uri="{FF2B5EF4-FFF2-40B4-BE49-F238E27FC236}">
                <a16:creationId xmlns="" xmlns:a16="http://schemas.microsoft.com/office/drawing/2014/main" id="{2CE20AD2-F8AE-CD4A-92D1-45354AF2C419}"/>
              </a:ext>
            </a:extLst>
          </p:cNvPr>
          <p:cNvSpPr txBox="1">
            <a:spLocks noChangeArrowheads="1"/>
          </p:cNvSpPr>
          <p:nvPr/>
        </p:nvSpPr>
        <p:spPr bwMode="auto">
          <a:xfrm>
            <a:off x="8594940" y="5251800"/>
            <a:ext cx="4540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14</a:t>
            </a:r>
          </a:p>
        </p:txBody>
      </p:sp>
      <p:sp>
        <p:nvSpPr>
          <p:cNvPr id="27670" name="TextBox 28">
            <a:extLst>
              <a:ext uri="{FF2B5EF4-FFF2-40B4-BE49-F238E27FC236}">
                <a16:creationId xmlns="" xmlns:a16="http://schemas.microsoft.com/office/drawing/2014/main" id="{9DECF31F-923D-6448-ADE4-0D8D167492F8}"/>
              </a:ext>
            </a:extLst>
          </p:cNvPr>
          <p:cNvSpPr txBox="1">
            <a:spLocks noChangeArrowheads="1"/>
          </p:cNvSpPr>
          <p:nvPr/>
        </p:nvSpPr>
        <p:spPr bwMode="auto">
          <a:xfrm>
            <a:off x="2762465" y="5251800"/>
            <a:ext cx="4540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0</a:t>
            </a:r>
          </a:p>
        </p:txBody>
      </p:sp>
      <p:sp>
        <p:nvSpPr>
          <p:cNvPr id="27671" name="TextBox 29">
            <a:extLst>
              <a:ext uri="{FF2B5EF4-FFF2-40B4-BE49-F238E27FC236}">
                <a16:creationId xmlns="" xmlns:a16="http://schemas.microsoft.com/office/drawing/2014/main" id="{020D1FD8-F7F8-6948-888D-ABFE6BD90A40}"/>
              </a:ext>
            </a:extLst>
          </p:cNvPr>
          <p:cNvSpPr txBox="1">
            <a:spLocks noChangeArrowheads="1"/>
          </p:cNvSpPr>
          <p:nvPr/>
        </p:nvSpPr>
        <p:spPr bwMode="auto">
          <a:xfrm>
            <a:off x="3594315" y="5251800"/>
            <a:ext cx="4556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2</a:t>
            </a:r>
          </a:p>
        </p:txBody>
      </p:sp>
      <p:sp>
        <p:nvSpPr>
          <p:cNvPr id="27672" name="TextBox 30">
            <a:extLst>
              <a:ext uri="{FF2B5EF4-FFF2-40B4-BE49-F238E27FC236}">
                <a16:creationId xmlns="" xmlns:a16="http://schemas.microsoft.com/office/drawing/2014/main" id="{718FA923-F1B5-6444-831F-71CF886BF84F}"/>
              </a:ext>
            </a:extLst>
          </p:cNvPr>
          <p:cNvSpPr txBox="1">
            <a:spLocks noChangeArrowheads="1"/>
          </p:cNvSpPr>
          <p:nvPr/>
        </p:nvSpPr>
        <p:spPr bwMode="auto">
          <a:xfrm>
            <a:off x="4427752" y="5251800"/>
            <a:ext cx="455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4</a:t>
            </a:r>
          </a:p>
        </p:txBody>
      </p:sp>
      <p:sp>
        <p:nvSpPr>
          <p:cNvPr id="27673" name="TextBox 31">
            <a:extLst>
              <a:ext uri="{FF2B5EF4-FFF2-40B4-BE49-F238E27FC236}">
                <a16:creationId xmlns="" xmlns:a16="http://schemas.microsoft.com/office/drawing/2014/main" id="{975EDB50-376D-FC4E-98BC-D9DE449A0AED}"/>
              </a:ext>
            </a:extLst>
          </p:cNvPr>
          <p:cNvSpPr txBox="1">
            <a:spLocks noChangeArrowheads="1"/>
          </p:cNvSpPr>
          <p:nvPr/>
        </p:nvSpPr>
        <p:spPr bwMode="auto">
          <a:xfrm>
            <a:off x="5261190" y="5251800"/>
            <a:ext cx="4556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6</a:t>
            </a:r>
          </a:p>
        </p:txBody>
      </p:sp>
      <p:sp>
        <p:nvSpPr>
          <p:cNvPr id="27674" name="TextBox 32">
            <a:extLst>
              <a:ext uri="{FF2B5EF4-FFF2-40B4-BE49-F238E27FC236}">
                <a16:creationId xmlns="" xmlns:a16="http://schemas.microsoft.com/office/drawing/2014/main" id="{BC674EF1-781F-2447-B3DD-5B0055CC2A63}"/>
              </a:ext>
            </a:extLst>
          </p:cNvPr>
          <p:cNvSpPr txBox="1">
            <a:spLocks noChangeArrowheads="1"/>
          </p:cNvSpPr>
          <p:nvPr/>
        </p:nvSpPr>
        <p:spPr bwMode="auto">
          <a:xfrm>
            <a:off x="6094627" y="5251800"/>
            <a:ext cx="455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8</a:t>
            </a:r>
          </a:p>
        </p:txBody>
      </p:sp>
      <p:sp>
        <p:nvSpPr>
          <p:cNvPr id="27675" name="TextBox 33">
            <a:extLst>
              <a:ext uri="{FF2B5EF4-FFF2-40B4-BE49-F238E27FC236}">
                <a16:creationId xmlns="" xmlns:a16="http://schemas.microsoft.com/office/drawing/2014/main" id="{3ECBC5AD-D012-C249-A395-2FE9C5276659}"/>
              </a:ext>
            </a:extLst>
          </p:cNvPr>
          <p:cNvSpPr txBox="1">
            <a:spLocks noChangeArrowheads="1"/>
          </p:cNvSpPr>
          <p:nvPr/>
        </p:nvSpPr>
        <p:spPr bwMode="auto">
          <a:xfrm>
            <a:off x="6928065" y="5251800"/>
            <a:ext cx="4556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10</a:t>
            </a:r>
          </a:p>
        </p:txBody>
      </p:sp>
      <p:sp>
        <p:nvSpPr>
          <p:cNvPr id="27676" name="TextBox 34">
            <a:extLst>
              <a:ext uri="{FF2B5EF4-FFF2-40B4-BE49-F238E27FC236}">
                <a16:creationId xmlns="" xmlns:a16="http://schemas.microsoft.com/office/drawing/2014/main" id="{5A24F2C5-5A45-5645-9BD8-8647924B2E73}"/>
              </a:ext>
            </a:extLst>
          </p:cNvPr>
          <p:cNvSpPr txBox="1">
            <a:spLocks noChangeArrowheads="1"/>
          </p:cNvSpPr>
          <p:nvPr/>
        </p:nvSpPr>
        <p:spPr bwMode="auto">
          <a:xfrm>
            <a:off x="7761502" y="5251800"/>
            <a:ext cx="4556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UltraLight" panose="02000206000000020004" pitchFamily="2" charset="0"/>
                <a:ea typeface="ヒラギノ角ゴ Pro W3" panose="020B0300000000000000" pitchFamily="34" charset="-128"/>
              </a:defRPr>
            </a:lvl1pPr>
            <a:lvl2pPr marL="742950" indent="-285750">
              <a:defRPr sz="2400">
                <a:solidFill>
                  <a:schemeClr val="tx1"/>
                </a:solidFill>
                <a:latin typeface="Helvetica Neue UltraLight" panose="02000206000000020004" pitchFamily="2" charset="0"/>
                <a:ea typeface="ヒラギノ角ゴ Pro W3" panose="020B0300000000000000" pitchFamily="34" charset="-128"/>
              </a:defRPr>
            </a:lvl2pPr>
            <a:lvl3pPr marL="1143000" indent="-228600">
              <a:defRPr sz="2400">
                <a:solidFill>
                  <a:schemeClr val="tx1"/>
                </a:solidFill>
                <a:latin typeface="Helvetica Neue UltraLight" panose="02000206000000020004" pitchFamily="2" charset="0"/>
                <a:ea typeface="ヒラギノ角ゴ Pro W3" panose="020B0300000000000000" pitchFamily="34" charset="-128"/>
              </a:defRPr>
            </a:lvl3pPr>
            <a:lvl4pPr marL="1600200" indent="-228600">
              <a:defRPr sz="2400">
                <a:solidFill>
                  <a:schemeClr val="tx1"/>
                </a:solidFill>
                <a:latin typeface="Helvetica Neue UltraLight" panose="02000206000000020004" pitchFamily="2" charset="0"/>
                <a:ea typeface="ヒラギノ角ゴ Pro W3" panose="020B0300000000000000" pitchFamily="34" charset="-128"/>
              </a:defRPr>
            </a:lvl4pPr>
            <a:lvl5pPr marL="2057400" indent="-228600">
              <a:defRPr sz="2400">
                <a:solidFill>
                  <a:schemeClr val="tx1"/>
                </a:solidFill>
                <a:latin typeface="Helvetica Neue UltraLight" panose="02000206000000020004" pitchFamily="2"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Helvetica Neue UltraLight" panose="02000206000000020004" pitchFamily="2" charset="0"/>
                <a:ea typeface="ヒラギノ角ゴ Pro W3" panose="020B0300000000000000" pitchFamily="34" charset="-128"/>
              </a:defRPr>
            </a:lvl9pPr>
          </a:lstStyle>
          <a:p>
            <a:pPr algn="ctr">
              <a:lnSpc>
                <a:spcPct val="90000"/>
              </a:lnSpc>
              <a:spcBef>
                <a:spcPct val="35000"/>
              </a:spcBef>
              <a:spcAft>
                <a:spcPct val="25000"/>
              </a:spcAft>
              <a:buClr>
                <a:srgbClr val="954F72"/>
              </a:buClr>
              <a:buFont typeface="Arial" panose="020B0604020202020204" pitchFamily="34" charset="0"/>
              <a:buNone/>
            </a:pPr>
            <a:r>
              <a:rPr lang="en-US" altLang="en-US" sz="1800">
                <a:solidFill>
                  <a:prstClr val="black"/>
                </a:solidFill>
                <a:latin typeface="Arial" panose="020B0604020202020204" pitchFamily="34" charset="0"/>
              </a:rPr>
              <a:t>12</a:t>
            </a:r>
          </a:p>
        </p:txBody>
      </p:sp>
      <p:sp>
        <p:nvSpPr>
          <p:cNvPr id="27677" name="Freeform 35">
            <a:extLst>
              <a:ext uri="{FF2B5EF4-FFF2-40B4-BE49-F238E27FC236}">
                <a16:creationId xmlns="" xmlns:a16="http://schemas.microsoft.com/office/drawing/2014/main" id="{6A5FAE44-3D7B-4046-9716-EEC00E40D778}"/>
              </a:ext>
            </a:extLst>
          </p:cNvPr>
          <p:cNvSpPr>
            <a:spLocks/>
          </p:cNvSpPr>
          <p:nvPr/>
        </p:nvSpPr>
        <p:spPr bwMode="auto">
          <a:xfrm>
            <a:off x="4461090" y="2953100"/>
            <a:ext cx="2784475" cy="2260600"/>
          </a:xfrm>
          <a:custGeom>
            <a:avLst/>
            <a:gdLst>
              <a:gd name="T0" fmla="*/ 0 w 2784763"/>
              <a:gd name="T1" fmla="*/ 2237151 h 2261062"/>
              <a:gd name="T2" fmla="*/ 248497 w 2784763"/>
              <a:gd name="T3" fmla="*/ 1230019 h 2261062"/>
              <a:gd name="T4" fmla="*/ 505308 w 2784763"/>
              <a:gd name="T5" fmla="*/ 569605 h 2261062"/>
              <a:gd name="T6" fmla="*/ 886335 w 2784763"/>
              <a:gd name="T7" fmla="*/ 99073 h 2261062"/>
              <a:gd name="T8" fmla="*/ 1184542 w 2784763"/>
              <a:gd name="T9" fmla="*/ 8245 h 2261062"/>
              <a:gd name="T10" fmla="*/ 1499328 w 2784763"/>
              <a:gd name="T11" fmla="*/ 148598 h 2261062"/>
              <a:gd name="T12" fmla="*/ 1963204 w 2784763"/>
              <a:gd name="T13" fmla="*/ 751220 h 2261062"/>
              <a:gd name="T14" fmla="*/ 2369098 w 2784763"/>
              <a:gd name="T15" fmla="*/ 1461165 h 2261062"/>
              <a:gd name="T16" fmla="*/ 2774990 w 2784763"/>
              <a:gd name="T17" fmla="*/ 2245405 h 22610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4763"/>
              <a:gd name="T28" fmla="*/ 0 h 2261062"/>
              <a:gd name="T29" fmla="*/ 2784763 w 2784763"/>
              <a:gd name="T30" fmla="*/ 2261062 h 22610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4763" h="2261062">
                <a:moveTo>
                  <a:pt x="0" y="2252750"/>
                </a:moveTo>
                <a:cubicBezTo>
                  <a:pt x="82434" y="1885604"/>
                  <a:pt x="164868" y="1518459"/>
                  <a:pt x="249381" y="1238597"/>
                </a:cubicBezTo>
                <a:cubicBezTo>
                  <a:pt x="333894" y="958735"/>
                  <a:pt x="400396" y="763386"/>
                  <a:pt x="507076" y="573579"/>
                </a:cubicBezTo>
                <a:cubicBezTo>
                  <a:pt x="613756" y="383772"/>
                  <a:pt x="775854" y="193964"/>
                  <a:pt x="889461" y="99753"/>
                </a:cubicBezTo>
                <a:cubicBezTo>
                  <a:pt x="1003068" y="5542"/>
                  <a:pt x="1086196" y="0"/>
                  <a:pt x="1188720" y="8313"/>
                </a:cubicBezTo>
                <a:cubicBezTo>
                  <a:pt x="1291244" y="16626"/>
                  <a:pt x="1374370" y="24939"/>
                  <a:pt x="1504603" y="149630"/>
                </a:cubicBezTo>
                <a:cubicBezTo>
                  <a:pt x="1634836" y="274321"/>
                  <a:pt x="1824643" y="536172"/>
                  <a:pt x="1970116" y="756459"/>
                </a:cubicBezTo>
                <a:cubicBezTo>
                  <a:pt x="2115589" y="976746"/>
                  <a:pt x="2241666" y="1220586"/>
                  <a:pt x="2377440" y="1471353"/>
                </a:cubicBezTo>
                <a:cubicBezTo>
                  <a:pt x="2513214" y="1722120"/>
                  <a:pt x="2648988" y="1991591"/>
                  <a:pt x="2784763" y="2261062"/>
                </a:cubicBezTo>
              </a:path>
            </a:pathLst>
          </a:custGeom>
          <a:noFill/>
          <a:ln w="28575" cap="flat" cmpd="sng" algn="ctr">
            <a:solidFill>
              <a:schemeClr val="accent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solidFill>
                <a:prstClr val="black"/>
              </a:solidFill>
            </a:endParaRPr>
          </a:p>
        </p:txBody>
      </p:sp>
      <p:sp>
        <p:nvSpPr>
          <p:cNvPr id="27678" name="Freeform 36">
            <a:extLst>
              <a:ext uri="{FF2B5EF4-FFF2-40B4-BE49-F238E27FC236}">
                <a16:creationId xmlns="" xmlns:a16="http://schemas.microsoft.com/office/drawing/2014/main" id="{40B9C577-1FF4-9D4D-94F9-1E55414B0970}"/>
              </a:ext>
            </a:extLst>
          </p:cNvPr>
          <p:cNvSpPr>
            <a:spLocks/>
          </p:cNvSpPr>
          <p:nvPr/>
        </p:nvSpPr>
        <p:spPr bwMode="auto">
          <a:xfrm>
            <a:off x="5118315" y="2286350"/>
            <a:ext cx="2060575" cy="2927350"/>
          </a:xfrm>
          <a:custGeom>
            <a:avLst/>
            <a:gdLst>
              <a:gd name="T0" fmla="*/ 0 w 2061556"/>
              <a:gd name="T1" fmla="*/ 2923556 h 2927465"/>
              <a:gd name="T2" fmla="*/ 171764 w 2061556"/>
              <a:gd name="T3" fmla="*/ 1786243 h 2927465"/>
              <a:gd name="T4" fmla="*/ 400785 w 2061556"/>
              <a:gd name="T5" fmla="*/ 956060 h 2927465"/>
              <a:gd name="T6" fmla="*/ 736137 w 2061556"/>
              <a:gd name="T7" fmla="*/ 391573 h 2927465"/>
              <a:gd name="T8" fmla="*/ 1096022 w 2061556"/>
              <a:gd name="T9" fmla="*/ 51194 h 2927465"/>
              <a:gd name="T10" fmla="*/ 1390479 w 2061556"/>
              <a:gd name="T11" fmla="*/ 84411 h 2927465"/>
              <a:gd name="T12" fmla="*/ 1562244 w 2061556"/>
              <a:gd name="T13" fmla="*/ 399852 h 2927465"/>
              <a:gd name="T14" fmla="*/ 1766724 w 2061556"/>
              <a:gd name="T15" fmla="*/ 1122108 h 2927465"/>
              <a:gd name="T16" fmla="*/ 1897595 w 2061556"/>
              <a:gd name="T17" fmla="*/ 1885859 h 2927465"/>
              <a:gd name="T18" fmla="*/ 2028462 w 2061556"/>
              <a:gd name="T19" fmla="*/ 2682820 h 29274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1556"/>
              <a:gd name="T31" fmla="*/ 0 h 2927465"/>
              <a:gd name="T32" fmla="*/ 2061556 w 2061556"/>
              <a:gd name="T33" fmla="*/ 2927465 h 29274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1556" h="2927465">
                <a:moveTo>
                  <a:pt x="0" y="2927465"/>
                </a:moveTo>
                <a:cubicBezTo>
                  <a:pt x="53340" y="2522220"/>
                  <a:pt x="106680" y="2116975"/>
                  <a:pt x="174567" y="1788622"/>
                </a:cubicBezTo>
                <a:cubicBezTo>
                  <a:pt x="242454" y="1460269"/>
                  <a:pt x="311728" y="1190105"/>
                  <a:pt x="407324" y="957349"/>
                </a:cubicBezTo>
                <a:cubicBezTo>
                  <a:pt x="502920" y="724593"/>
                  <a:pt x="630382" y="543097"/>
                  <a:pt x="748145" y="392083"/>
                </a:cubicBezTo>
                <a:cubicBezTo>
                  <a:pt x="865908" y="241069"/>
                  <a:pt x="1003069" y="102524"/>
                  <a:pt x="1113905" y="51262"/>
                </a:cubicBezTo>
                <a:cubicBezTo>
                  <a:pt x="1224741" y="0"/>
                  <a:pt x="1334193" y="26324"/>
                  <a:pt x="1413164" y="84513"/>
                </a:cubicBezTo>
                <a:cubicBezTo>
                  <a:pt x="1492135" y="142702"/>
                  <a:pt x="1524000" y="227214"/>
                  <a:pt x="1587731" y="400396"/>
                </a:cubicBezTo>
                <a:cubicBezTo>
                  <a:pt x="1651462" y="573578"/>
                  <a:pt x="1738745" y="875607"/>
                  <a:pt x="1795549" y="1123603"/>
                </a:cubicBezTo>
                <a:cubicBezTo>
                  <a:pt x="1852353" y="1371599"/>
                  <a:pt x="1884219" y="1627909"/>
                  <a:pt x="1928553" y="1888374"/>
                </a:cubicBezTo>
                <a:cubicBezTo>
                  <a:pt x="1972887" y="2148839"/>
                  <a:pt x="2017221" y="2417617"/>
                  <a:pt x="2061556" y="2686396"/>
                </a:cubicBezTo>
              </a:path>
            </a:pathLst>
          </a:custGeom>
          <a:noFill/>
          <a:ln w="28575"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solidFill>
                <a:prstClr val="black"/>
              </a:solidFill>
            </a:endParaRPr>
          </a:p>
        </p:txBody>
      </p:sp>
      <p:sp>
        <p:nvSpPr>
          <p:cNvPr id="27679" name="Freeform 37">
            <a:extLst>
              <a:ext uri="{FF2B5EF4-FFF2-40B4-BE49-F238E27FC236}">
                <a16:creationId xmlns="" xmlns:a16="http://schemas.microsoft.com/office/drawing/2014/main" id="{041952DD-1C05-6443-BFD9-545DB21299AD}"/>
              </a:ext>
            </a:extLst>
          </p:cNvPr>
          <p:cNvSpPr>
            <a:spLocks/>
          </p:cNvSpPr>
          <p:nvPr/>
        </p:nvSpPr>
        <p:spPr bwMode="auto">
          <a:xfrm>
            <a:off x="5699340" y="3367437"/>
            <a:ext cx="3541712" cy="1830388"/>
          </a:xfrm>
          <a:custGeom>
            <a:avLst/>
            <a:gdLst>
              <a:gd name="T0" fmla="*/ 0 w 3541222"/>
              <a:gd name="T1" fmla="*/ 1837064 h 1830185"/>
              <a:gd name="T2" fmla="*/ 133618 w 3541222"/>
              <a:gd name="T3" fmla="*/ 1186242 h 1830185"/>
              <a:gd name="T4" fmla="*/ 309033 w 3541222"/>
              <a:gd name="T5" fmla="*/ 668919 h 1830185"/>
              <a:gd name="T6" fmla="*/ 576285 w 3541222"/>
              <a:gd name="T7" fmla="*/ 343499 h 1830185"/>
              <a:gd name="T8" fmla="*/ 860255 w 3541222"/>
              <a:gd name="T9" fmla="*/ 218332 h 1830185"/>
              <a:gd name="T10" fmla="*/ 1202678 w 3541222"/>
              <a:gd name="T11" fmla="*/ 151592 h 1830185"/>
              <a:gd name="T12" fmla="*/ 1812370 w 3541222"/>
              <a:gd name="T13" fmla="*/ 68150 h 1830185"/>
              <a:gd name="T14" fmla="*/ 2497222 w 3541222"/>
              <a:gd name="T15" fmla="*/ 9732 h 1830185"/>
              <a:gd name="T16" fmla="*/ 3557918 w 3541222"/>
              <a:gd name="T17" fmla="*/ 9732 h 1830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41222"/>
              <a:gd name="T28" fmla="*/ 0 h 1830185"/>
              <a:gd name="T29" fmla="*/ 3541222 w 3541222"/>
              <a:gd name="T30" fmla="*/ 1830185 h 1830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41222" h="1830185">
                <a:moveTo>
                  <a:pt x="0" y="1830185"/>
                </a:moveTo>
                <a:cubicBezTo>
                  <a:pt x="40871" y="1602970"/>
                  <a:pt x="81742" y="1375756"/>
                  <a:pt x="133004" y="1181792"/>
                </a:cubicBezTo>
                <a:cubicBezTo>
                  <a:pt x="184266" y="987828"/>
                  <a:pt x="234142" y="806334"/>
                  <a:pt x="307571" y="666403"/>
                </a:cubicBezTo>
                <a:cubicBezTo>
                  <a:pt x="381000" y="526472"/>
                  <a:pt x="482138" y="417021"/>
                  <a:pt x="573578" y="342207"/>
                </a:cubicBezTo>
                <a:cubicBezTo>
                  <a:pt x="665018" y="267393"/>
                  <a:pt x="752302" y="249381"/>
                  <a:pt x="856211" y="217516"/>
                </a:cubicBezTo>
                <a:cubicBezTo>
                  <a:pt x="960120" y="185651"/>
                  <a:pt x="1039091" y="175952"/>
                  <a:pt x="1197033" y="151014"/>
                </a:cubicBezTo>
                <a:cubicBezTo>
                  <a:pt x="1354975" y="126076"/>
                  <a:pt x="1589117" y="91440"/>
                  <a:pt x="1803862" y="67887"/>
                </a:cubicBezTo>
                <a:cubicBezTo>
                  <a:pt x="2018607" y="44334"/>
                  <a:pt x="2195945" y="19396"/>
                  <a:pt x="2485505" y="9698"/>
                </a:cubicBezTo>
                <a:cubicBezTo>
                  <a:pt x="2775065" y="0"/>
                  <a:pt x="3158143" y="4849"/>
                  <a:pt x="3541222" y="9698"/>
                </a:cubicBezTo>
              </a:path>
            </a:pathLst>
          </a:custGeom>
          <a:noFill/>
          <a:ln w="28575" cap="flat"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lstStyle/>
          <a:p>
            <a:endParaRPr lang="en-GB">
              <a:solidFill>
                <a:prstClr val="black"/>
              </a:solidFill>
            </a:endParaRPr>
          </a:p>
        </p:txBody>
      </p:sp>
      <p:sp>
        <p:nvSpPr>
          <p:cNvPr id="37" name="Freeform 38">
            <a:extLst>
              <a:ext uri="{FF2B5EF4-FFF2-40B4-BE49-F238E27FC236}">
                <a16:creationId xmlns="" xmlns:a16="http://schemas.microsoft.com/office/drawing/2014/main" id="{E7E0DA82-8635-0344-943C-2F54412145BA}"/>
              </a:ext>
            </a:extLst>
          </p:cNvPr>
          <p:cNvSpPr/>
          <p:nvPr/>
        </p:nvSpPr>
        <p:spPr bwMode="auto">
          <a:xfrm>
            <a:off x="5699340" y="3862737"/>
            <a:ext cx="3275012" cy="1327150"/>
          </a:xfrm>
          <a:custGeom>
            <a:avLst/>
            <a:gdLst>
              <a:gd name="connsiteX0" fmla="*/ 0 w 3275214"/>
              <a:gd name="connsiteY0" fmla="*/ 1327266 h 1327266"/>
              <a:gd name="connsiteX1" fmla="*/ 33251 w 3275214"/>
              <a:gd name="connsiteY1" fmla="*/ 969819 h 1327266"/>
              <a:gd name="connsiteX2" fmla="*/ 124691 w 3275214"/>
              <a:gd name="connsiteY2" fmla="*/ 579121 h 1327266"/>
              <a:gd name="connsiteX3" fmla="*/ 290945 w 3275214"/>
              <a:gd name="connsiteY3" fmla="*/ 329739 h 1327266"/>
              <a:gd name="connsiteX4" fmla="*/ 532014 w 3275214"/>
              <a:gd name="connsiteY4" fmla="*/ 188422 h 1327266"/>
              <a:gd name="connsiteX5" fmla="*/ 1105593 w 3275214"/>
              <a:gd name="connsiteY5" fmla="*/ 47106 h 1327266"/>
              <a:gd name="connsiteX6" fmla="*/ 1870364 w 3275214"/>
              <a:gd name="connsiteY6" fmla="*/ 5542 h 1327266"/>
              <a:gd name="connsiteX7" fmla="*/ 2502131 w 3275214"/>
              <a:gd name="connsiteY7" fmla="*/ 80357 h 1327266"/>
              <a:gd name="connsiteX8" fmla="*/ 2901142 w 3275214"/>
              <a:gd name="connsiteY8" fmla="*/ 321426 h 1327266"/>
              <a:gd name="connsiteX9" fmla="*/ 3142211 w 3275214"/>
              <a:gd name="connsiteY9" fmla="*/ 762001 h 1327266"/>
              <a:gd name="connsiteX10" fmla="*/ 3275214 w 3275214"/>
              <a:gd name="connsiteY10" fmla="*/ 1202575 h 13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5214" h="1327266">
                <a:moveTo>
                  <a:pt x="0" y="1327266"/>
                </a:moveTo>
                <a:cubicBezTo>
                  <a:pt x="6234" y="1210888"/>
                  <a:pt x="12469" y="1094510"/>
                  <a:pt x="33251" y="969819"/>
                </a:cubicBezTo>
                <a:cubicBezTo>
                  <a:pt x="54033" y="845128"/>
                  <a:pt x="81742" y="685801"/>
                  <a:pt x="124691" y="579121"/>
                </a:cubicBezTo>
                <a:cubicBezTo>
                  <a:pt x="167640" y="472441"/>
                  <a:pt x="223058" y="394856"/>
                  <a:pt x="290945" y="329739"/>
                </a:cubicBezTo>
                <a:cubicBezTo>
                  <a:pt x="358832" y="264623"/>
                  <a:pt x="396239" y="235527"/>
                  <a:pt x="532014" y="188422"/>
                </a:cubicBezTo>
                <a:cubicBezTo>
                  <a:pt x="667789" y="141317"/>
                  <a:pt x="882535" y="77586"/>
                  <a:pt x="1105593" y="47106"/>
                </a:cubicBezTo>
                <a:cubicBezTo>
                  <a:pt x="1328651" y="16626"/>
                  <a:pt x="1637608" y="0"/>
                  <a:pt x="1870364" y="5542"/>
                </a:cubicBezTo>
                <a:cubicBezTo>
                  <a:pt x="2103120" y="11084"/>
                  <a:pt x="2330335" y="27710"/>
                  <a:pt x="2502131" y="80357"/>
                </a:cubicBezTo>
                <a:cubicBezTo>
                  <a:pt x="2673927" y="133004"/>
                  <a:pt x="2794462" y="207819"/>
                  <a:pt x="2901142" y="321426"/>
                </a:cubicBezTo>
                <a:cubicBezTo>
                  <a:pt x="3007822" y="435033"/>
                  <a:pt x="3079866" y="615143"/>
                  <a:pt x="3142211" y="762001"/>
                </a:cubicBezTo>
                <a:cubicBezTo>
                  <a:pt x="3204556" y="908859"/>
                  <a:pt x="3239885" y="1055717"/>
                  <a:pt x="3275214" y="1202575"/>
                </a:cubicBezTo>
              </a:path>
            </a:pathLst>
          </a:custGeom>
          <a:noFill/>
          <a:ln w="28575" cap="flat" cmpd="sng" algn="ctr">
            <a:solidFill>
              <a:schemeClr val="accent3"/>
            </a:solidFill>
            <a:prstDash val="solid"/>
            <a:round/>
            <a:headEnd type="none" w="med" len="med"/>
            <a:tailEnd type="none" w="med" len="med"/>
          </a:ln>
          <a:effectLst/>
        </p:spPr>
        <p:txBody>
          <a:bodyPr anchor="ctr"/>
          <a:lstStyle/>
          <a:p>
            <a:pPr algn="ctr">
              <a:lnSpc>
                <a:spcPct val="90000"/>
              </a:lnSpc>
              <a:spcBef>
                <a:spcPct val="35000"/>
              </a:spcBef>
              <a:spcAft>
                <a:spcPct val="25000"/>
              </a:spcAft>
              <a:buClr>
                <a:srgbClr val="954F72"/>
              </a:buClr>
              <a:buFont typeface="Arial" charset="0"/>
              <a:buNone/>
              <a:defRPr/>
            </a:pPr>
            <a:endParaRPr lang="en-US" dirty="0">
              <a:solidFill>
                <a:prstClr val="black"/>
              </a:solidFill>
              <a:latin typeface="Arial" charset="0"/>
            </a:endParaRPr>
          </a:p>
        </p:txBody>
      </p:sp>
      <p:grpSp>
        <p:nvGrpSpPr>
          <p:cNvPr id="33" name="Google Shape;179;p30"/>
          <p:cNvGrpSpPr/>
          <p:nvPr/>
        </p:nvGrpSpPr>
        <p:grpSpPr>
          <a:xfrm>
            <a:off x="10438955" y="517667"/>
            <a:ext cx="646304" cy="518845"/>
            <a:chOff x="6697759" y="5224046"/>
            <a:chExt cx="646304" cy="518845"/>
          </a:xfrm>
        </p:grpSpPr>
        <p:sp>
          <p:nvSpPr>
            <p:cNvPr id="34" name="Google Shape;180;p30"/>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36" name="Google Shape;181;p30"/>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Title 1"/>
          <p:cNvSpPr>
            <a:spLocks noGrp="1"/>
          </p:cNvSpPr>
          <p:nvPr>
            <p:ph type="title"/>
          </p:nvPr>
        </p:nvSpPr>
        <p:spPr>
          <a:xfrm>
            <a:off x="609600" y="808355"/>
            <a:ext cx="10013576" cy="443198"/>
          </a:xfrm>
        </p:spPr>
        <p:txBody>
          <a:bodyPr/>
          <a:lstStyle/>
          <a:p>
            <a:r>
              <a:rPr lang="es-PE" sz="3200" dirty="0"/>
              <a:t>IMAR -  </a:t>
            </a:r>
            <a:r>
              <a:rPr lang="es-PE" sz="3200" dirty="0" smtClean="0"/>
              <a:t>Gastroenterología </a:t>
            </a:r>
            <a:endParaRPr lang="es-PE" sz="3200" dirty="0"/>
          </a:p>
        </p:txBody>
      </p:sp>
    </p:spTree>
    <p:extLst>
      <p:ext uri="{BB962C8B-B14F-4D97-AF65-F5344CB8AC3E}">
        <p14:creationId xmlns:p14="http://schemas.microsoft.com/office/powerpoint/2010/main" val="30296155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Calibri"/>
              <a:buNone/>
            </a:pPr>
            <a:r>
              <a:rPr lang="en-US" sz="3200" dirty="0" smtClean="0">
                <a:solidFill>
                  <a:schemeClr val="accent1"/>
                </a:solidFill>
              </a:rPr>
              <a:t> </a:t>
            </a:r>
            <a:r>
              <a:rPr lang="en-US" sz="3200" dirty="0" err="1" smtClean="0">
                <a:solidFill>
                  <a:schemeClr val="accent1"/>
                </a:solidFill>
              </a:rPr>
              <a:t>Conclusiones</a:t>
            </a:r>
            <a:r>
              <a:rPr lang="en-US" sz="3200" dirty="0" smtClean="0">
                <a:solidFill>
                  <a:schemeClr val="accent1"/>
                </a:solidFill>
              </a:rPr>
              <a:t>: </a:t>
            </a:r>
            <a:r>
              <a:rPr lang="en-US" sz="3200" dirty="0" err="1" smtClean="0">
                <a:solidFill>
                  <a:schemeClr val="accent1"/>
                </a:solidFill>
              </a:rPr>
              <a:t>manejo</a:t>
            </a:r>
            <a:r>
              <a:rPr lang="en-US" sz="3200" dirty="0" smtClean="0">
                <a:solidFill>
                  <a:schemeClr val="accent1"/>
                </a:solidFill>
              </a:rPr>
              <a:t> de IMAR</a:t>
            </a:r>
            <a:endParaRPr lang="en-US" sz="3200" dirty="0">
              <a:solidFill>
                <a:schemeClr val="accent1"/>
              </a:solidFill>
            </a:endParaRPr>
          </a:p>
        </p:txBody>
      </p:sp>
      <p:sp>
        <p:nvSpPr>
          <p:cNvPr id="443" name="Google Shape;443;p57"/>
          <p:cNvSpPr txBox="1"/>
          <p:nvPr/>
        </p:nvSpPr>
        <p:spPr>
          <a:xfrm>
            <a:off x="623889" y="4783835"/>
            <a:ext cx="11236324" cy="501052"/>
          </a:xfrm>
          <a:prstGeom prst="rect">
            <a:avLst/>
          </a:prstGeom>
          <a:noFill/>
          <a:ln>
            <a:noFill/>
          </a:ln>
        </p:spPr>
        <p:txBody>
          <a:bodyPr spcFirstLastPara="1" wrap="square" lIns="91425" tIns="45700" rIns="91425" bIns="45700" anchor="t" anchorCtr="0">
            <a:noAutofit/>
          </a:bodyPr>
          <a:lstStyle/>
          <a:p>
            <a:pPr marL="285750" lvl="0" indent="-285750">
              <a:buClr>
                <a:srgbClr val="F26322"/>
              </a:buClr>
              <a:buSzPts val="1200"/>
              <a:buFont typeface="Arial" panose="020B0604020202020204" pitchFamily="34" charset="0"/>
              <a:buChar char="•"/>
            </a:pPr>
            <a:r>
              <a:rPr lang="es-AR" sz="1600" b="1" dirty="0">
                <a:solidFill>
                  <a:schemeClr val="accent3"/>
                </a:solidFill>
                <a:ea typeface="Arial"/>
                <a:cs typeface="Arial"/>
                <a:sym typeface="Arial"/>
              </a:rPr>
              <a:t>Si como médico sospecha:  IMAR, primero  excluya otras causas y considere la evaluación  a través de Radiología y de un  equipo ultidisciplinario1,2 </a:t>
            </a:r>
            <a:endParaRPr lang="es-AR" sz="1600" b="1" dirty="0" smtClean="0">
              <a:solidFill>
                <a:schemeClr val="accent3"/>
              </a:solidFill>
              <a:ea typeface="Arial"/>
              <a:cs typeface="Arial"/>
              <a:sym typeface="Arial"/>
            </a:endParaRPr>
          </a:p>
          <a:p>
            <a:pPr marL="285750" lvl="0" indent="-285750">
              <a:buClr>
                <a:srgbClr val="F26322"/>
              </a:buClr>
              <a:buSzPts val="1200"/>
              <a:buFont typeface="Arial" panose="020B0604020202020204" pitchFamily="34" charset="0"/>
              <a:buChar char="•"/>
            </a:pPr>
            <a:endParaRPr lang="es-AR" sz="1600" b="1" dirty="0">
              <a:solidFill>
                <a:schemeClr val="accent3"/>
              </a:solidFill>
              <a:ea typeface="Arial"/>
              <a:cs typeface="Arial"/>
              <a:sym typeface="Arial"/>
            </a:endParaRPr>
          </a:p>
          <a:p>
            <a:pPr marL="285750" lvl="0" indent="-285750">
              <a:buClr>
                <a:srgbClr val="F26322"/>
              </a:buClr>
              <a:buSzPts val="1200"/>
              <a:buFont typeface="Arial" panose="020B0604020202020204" pitchFamily="34" charset="0"/>
              <a:buChar char="•"/>
            </a:pPr>
            <a:r>
              <a:rPr lang="es-AR" sz="1600" b="1" dirty="0">
                <a:solidFill>
                  <a:schemeClr val="accent3"/>
                </a:solidFill>
                <a:ea typeface="Arial"/>
                <a:cs typeface="Arial"/>
                <a:sym typeface="Arial"/>
              </a:rPr>
              <a:t>La mayoría de los IMAR son  leves o moderados  y se pueden manejar con el uso de corticosteroides y modificaciones de la dosis </a:t>
            </a:r>
            <a:endParaRPr lang="es-AR" sz="1600" b="1" dirty="0">
              <a:solidFill>
                <a:schemeClr val="accent3"/>
              </a:solidFill>
              <a:ea typeface="Arial"/>
              <a:cs typeface="Arial"/>
              <a:sym typeface="Arial"/>
            </a:endParaRPr>
          </a:p>
        </p:txBody>
      </p:sp>
      <p:sp>
        <p:nvSpPr>
          <p:cNvPr id="444" name="Google Shape;444;p57"/>
          <p:cNvSpPr/>
          <p:nvPr/>
        </p:nvSpPr>
        <p:spPr>
          <a:xfrm>
            <a:off x="2089251" y="1673452"/>
            <a:ext cx="2641651" cy="3039416"/>
          </a:xfrm>
          <a:prstGeom prst="roundRect">
            <a:avLst>
              <a:gd name="adj" fmla="val 4575"/>
            </a:avLst>
          </a:prstGeom>
          <a:solidFill>
            <a:schemeClr val="lt1"/>
          </a:solidFill>
          <a:ln w="12700" cap="flat" cmpd="sng">
            <a:solidFill>
              <a:srgbClr val="5252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57"/>
          <p:cNvSpPr txBox="1"/>
          <p:nvPr/>
        </p:nvSpPr>
        <p:spPr>
          <a:xfrm>
            <a:off x="2434197" y="3418797"/>
            <a:ext cx="195175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525252"/>
                </a:solidFill>
                <a:latin typeface="Calibri"/>
                <a:ea typeface="Calibri"/>
                <a:cs typeface="Calibri"/>
                <a:sym typeface="Calibri"/>
              </a:rPr>
              <a:t>Reconocer en forma temprana </a:t>
            </a:r>
            <a:endParaRPr/>
          </a:p>
          <a:p>
            <a:pPr marL="0" marR="0" lvl="0" indent="0" algn="ctr" rtl="0">
              <a:spcBef>
                <a:spcPts val="0"/>
              </a:spcBef>
              <a:spcAft>
                <a:spcPts val="0"/>
              </a:spcAft>
              <a:buNone/>
            </a:pPr>
            <a:r>
              <a:rPr lang="en-US" sz="1600" b="1">
                <a:solidFill>
                  <a:srgbClr val="525252"/>
                </a:solidFill>
                <a:latin typeface="Calibri"/>
                <a:ea typeface="Calibri"/>
                <a:cs typeface="Calibri"/>
                <a:sym typeface="Calibri"/>
              </a:rPr>
              <a:t>IMAR </a:t>
            </a:r>
            <a:endParaRPr sz="1600" b="1">
              <a:solidFill>
                <a:srgbClr val="525252"/>
              </a:solidFill>
              <a:latin typeface="Calibri"/>
              <a:ea typeface="Calibri"/>
              <a:cs typeface="Calibri"/>
              <a:sym typeface="Calibri"/>
            </a:endParaRPr>
          </a:p>
        </p:txBody>
      </p:sp>
      <p:sp>
        <p:nvSpPr>
          <p:cNvPr id="446" name="Google Shape;446;p57"/>
          <p:cNvSpPr/>
          <p:nvPr/>
        </p:nvSpPr>
        <p:spPr>
          <a:xfrm>
            <a:off x="2108762" y="3283977"/>
            <a:ext cx="2602626" cy="41563"/>
          </a:xfrm>
          <a:prstGeom prst="rect">
            <a:avLst/>
          </a:prstGeom>
          <a:gradFill>
            <a:gsLst>
              <a:gs pos="0">
                <a:srgbClr val="EDEDED"/>
              </a:gs>
              <a:gs pos="25000">
                <a:schemeClr val="accent3"/>
              </a:gs>
              <a:gs pos="49000">
                <a:schemeClr val="accent3"/>
              </a:gs>
              <a:gs pos="75000">
                <a:schemeClr val="accent3"/>
              </a:gs>
              <a:gs pos="100000">
                <a:srgbClr val="EDEDED"/>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pic>
        <p:nvPicPr>
          <p:cNvPr id="447" name="Google Shape;447;p57" descr="\\bgbfs04\clientprojects$\Nivolumab\OPDIVO Secured Folders\MELANOMA_BMNIUS15X739_069 Nurse Deck\2_Content\5_Art\3_Images\BMNIUS15X739_Icons_D06_ER.png"/>
          <p:cNvPicPr preferRelativeResize="0"/>
          <p:nvPr/>
        </p:nvPicPr>
        <p:blipFill rotWithShape="1">
          <a:blip r:embed="rId3">
            <a:alphaModFix/>
          </a:blip>
          <a:srcRect/>
          <a:stretch/>
        </p:blipFill>
        <p:spPr>
          <a:xfrm>
            <a:off x="2804957" y="1957994"/>
            <a:ext cx="1210236" cy="1038566"/>
          </a:xfrm>
          <a:prstGeom prst="rect">
            <a:avLst/>
          </a:prstGeom>
          <a:noFill/>
          <a:ln>
            <a:noFill/>
          </a:ln>
        </p:spPr>
      </p:pic>
      <p:sp>
        <p:nvSpPr>
          <p:cNvPr id="448" name="Google Shape;448;p57"/>
          <p:cNvSpPr/>
          <p:nvPr/>
        </p:nvSpPr>
        <p:spPr>
          <a:xfrm>
            <a:off x="4832189" y="1673456"/>
            <a:ext cx="2641651" cy="3039416"/>
          </a:xfrm>
          <a:prstGeom prst="roundRect">
            <a:avLst>
              <a:gd name="adj" fmla="val 4575"/>
            </a:avLst>
          </a:prstGeom>
          <a:solidFill>
            <a:schemeClr val="lt1"/>
          </a:solidFill>
          <a:ln w="12700" cap="flat" cmpd="sng">
            <a:solidFill>
              <a:srgbClr val="5252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Arial"/>
              <a:ea typeface="Arial"/>
              <a:cs typeface="Arial"/>
              <a:sym typeface="Arial"/>
            </a:endParaRPr>
          </a:p>
        </p:txBody>
      </p:sp>
      <p:sp>
        <p:nvSpPr>
          <p:cNvPr id="449" name="Google Shape;449;p57"/>
          <p:cNvSpPr txBox="1"/>
          <p:nvPr/>
        </p:nvSpPr>
        <p:spPr>
          <a:xfrm>
            <a:off x="5234845" y="3418797"/>
            <a:ext cx="1831614"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003B5C"/>
                </a:solidFill>
                <a:latin typeface="Calibri"/>
                <a:ea typeface="Calibri"/>
                <a:cs typeface="Calibri"/>
                <a:sym typeface="Calibri"/>
              </a:rPr>
              <a:t>Vigilancia y diagnóstico de los signos y sintomas </a:t>
            </a:r>
            <a:endParaRPr sz="1600" b="1">
              <a:solidFill>
                <a:srgbClr val="003B5C"/>
              </a:solidFill>
              <a:latin typeface="Calibri"/>
              <a:ea typeface="Calibri"/>
              <a:cs typeface="Calibri"/>
              <a:sym typeface="Calibri"/>
            </a:endParaRPr>
          </a:p>
        </p:txBody>
      </p:sp>
      <p:sp>
        <p:nvSpPr>
          <p:cNvPr id="450" name="Google Shape;450;p57"/>
          <p:cNvSpPr/>
          <p:nvPr/>
        </p:nvSpPr>
        <p:spPr>
          <a:xfrm>
            <a:off x="4851700" y="3283977"/>
            <a:ext cx="2602626" cy="41563"/>
          </a:xfrm>
          <a:prstGeom prst="rect">
            <a:avLst/>
          </a:prstGeom>
          <a:gradFill>
            <a:gsLst>
              <a:gs pos="0">
                <a:srgbClr val="EDEDED"/>
              </a:gs>
              <a:gs pos="25000">
                <a:schemeClr val="accent3"/>
              </a:gs>
              <a:gs pos="49000">
                <a:schemeClr val="accent3"/>
              </a:gs>
              <a:gs pos="75000">
                <a:schemeClr val="accent3"/>
              </a:gs>
              <a:gs pos="100000">
                <a:srgbClr val="EDEDED"/>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pic>
        <p:nvPicPr>
          <p:cNvPr id="451" name="Google Shape;451;p57" descr="\\bgbfs04\clientprojects$\Nivolumab\OPDIVO Secured Folders\MELANOMA_BMNIUS15X739_069 Nurse Deck\2_Content\5_Art\3_Images\BMNIUS15X739_Icons_D06_FM.png"/>
          <p:cNvPicPr preferRelativeResize="0"/>
          <p:nvPr/>
        </p:nvPicPr>
        <p:blipFill rotWithShape="1">
          <a:blip r:embed="rId4">
            <a:alphaModFix/>
          </a:blip>
          <a:srcRect/>
          <a:stretch/>
        </p:blipFill>
        <p:spPr>
          <a:xfrm>
            <a:off x="5688236" y="1997133"/>
            <a:ext cx="929557" cy="960291"/>
          </a:xfrm>
          <a:prstGeom prst="rect">
            <a:avLst/>
          </a:prstGeom>
          <a:noFill/>
          <a:ln>
            <a:noFill/>
          </a:ln>
        </p:spPr>
      </p:pic>
      <p:sp>
        <p:nvSpPr>
          <p:cNvPr id="452" name="Google Shape;452;p57"/>
          <p:cNvSpPr/>
          <p:nvPr/>
        </p:nvSpPr>
        <p:spPr>
          <a:xfrm>
            <a:off x="7578303" y="1673452"/>
            <a:ext cx="2641651" cy="3039417"/>
          </a:xfrm>
          <a:prstGeom prst="roundRect">
            <a:avLst>
              <a:gd name="adj" fmla="val 4575"/>
            </a:avLst>
          </a:prstGeom>
          <a:solidFill>
            <a:schemeClr val="lt1"/>
          </a:solidFill>
          <a:ln w="12700" cap="flat" cmpd="sng">
            <a:solidFill>
              <a:srgbClr val="52525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57"/>
          <p:cNvSpPr txBox="1"/>
          <p:nvPr/>
        </p:nvSpPr>
        <p:spPr>
          <a:xfrm>
            <a:off x="8072611" y="3430847"/>
            <a:ext cx="1843611"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003B5C"/>
                </a:solidFill>
                <a:latin typeface="Calibri"/>
                <a:ea typeface="Calibri"/>
                <a:cs typeface="Calibri"/>
                <a:sym typeface="Calibri"/>
              </a:rPr>
              <a:t>Uso de corticoids y ajuste de la dosis de acuerdo a respuesta</a:t>
            </a:r>
            <a:endParaRPr sz="1600" b="1">
              <a:solidFill>
                <a:srgbClr val="003B5C"/>
              </a:solidFill>
              <a:latin typeface="Calibri"/>
              <a:ea typeface="Calibri"/>
              <a:cs typeface="Calibri"/>
              <a:sym typeface="Calibri"/>
            </a:endParaRPr>
          </a:p>
        </p:txBody>
      </p:sp>
      <p:sp>
        <p:nvSpPr>
          <p:cNvPr id="454" name="Google Shape;454;p57"/>
          <p:cNvSpPr/>
          <p:nvPr/>
        </p:nvSpPr>
        <p:spPr>
          <a:xfrm>
            <a:off x="7597814" y="3283977"/>
            <a:ext cx="2602626" cy="41563"/>
          </a:xfrm>
          <a:prstGeom prst="rect">
            <a:avLst/>
          </a:prstGeom>
          <a:gradFill>
            <a:gsLst>
              <a:gs pos="0">
                <a:srgbClr val="EDEDED"/>
              </a:gs>
              <a:gs pos="25000">
                <a:schemeClr val="accent3"/>
              </a:gs>
              <a:gs pos="49000">
                <a:schemeClr val="accent3"/>
              </a:gs>
              <a:gs pos="75000">
                <a:schemeClr val="accent3"/>
              </a:gs>
              <a:gs pos="100000">
                <a:srgbClr val="EDEDED"/>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rgbClr val="FFFFFF"/>
              </a:solidFill>
              <a:latin typeface="Calibri"/>
              <a:ea typeface="Calibri"/>
              <a:cs typeface="Calibri"/>
              <a:sym typeface="Calibri"/>
            </a:endParaRPr>
          </a:p>
        </p:txBody>
      </p:sp>
      <p:pic>
        <p:nvPicPr>
          <p:cNvPr id="455" name="Google Shape;455;p57" descr="\\bgbfs04\clientprojects$\Nivolumab\OPDIVO Secured Folders\MELANOMA_BMNIUS15X739_069 Nurse Deck\2_Content\5_Art\3_Images\BMNIUS15X739_Icons_D06_UC.png"/>
          <p:cNvPicPr preferRelativeResize="0"/>
          <p:nvPr/>
        </p:nvPicPr>
        <p:blipFill rotWithShape="1">
          <a:blip r:embed="rId5">
            <a:alphaModFix/>
          </a:blip>
          <a:srcRect/>
          <a:stretch/>
        </p:blipFill>
        <p:spPr>
          <a:xfrm>
            <a:off x="8406932" y="1982793"/>
            <a:ext cx="984390" cy="988968"/>
          </a:xfrm>
          <a:prstGeom prst="rect">
            <a:avLst/>
          </a:prstGeom>
          <a:noFill/>
          <a:ln>
            <a:noFill/>
          </a:ln>
        </p:spPr>
      </p:pic>
      <p:sp>
        <p:nvSpPr>
          <p:cNvPr id="456" name="Google Shape;456;p57"/>
          <p:cNvSpPr txBox="1"/>
          <p:nvPr/>
        </p:nvSpPr>
        <p:spPr>
          <a:xfrm>
            <a:off x="422657" y="6118442"/>
            <a:ext cx="9746367" cy="52065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900" dirty="0">
                <a:solidFill>
                  <a:schemeClr val="bg1"/>
                </a:solidFill>
                <a:latin typeface="Calibri"/>
                <a:ea typeface="Calibri"/>
                <a:cs typeface="Calibri"/>
                <a:sym typeface="Calibri"/>
              </a:rPr>
              <a:t>IMAR, immune-mediated adverse reaction; </a:t>
            </a:r>
            <a:r>
              <a:rPr lang="en-US" sz="900" dirty="0" err="1">
                <a:solidFill>
                  <a:schemeClr val="bg1"/>
                </a:solidFill>
                <a:latin typeface="Calibri"/>
                <a:ea typeface="Calibri"/>
                <a:cs typeface="Calibri"/>
                <a:sym typeface="Calibri"/>
              </a:rPr>
              <a:t>SmPC</a:t>
            </a:r>
            <a:r>
              <a:rPr lang="en-US" sz="900" dirty="0">
                <a:solidFill>
                  <a:schemeClr val="bg1"/>
                </a:solidFill>
                <a:latin typeface="Calibri"/>
                <a:ea typeface="Calibri"/>
                <a:cs typeface="Calibri"/>
                <a:sym typeface="Calibri"/>
              </a:rPr>
              <a:t>, Summary of Product Characteristics.</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Calibri"/>
                <a:ea typeface="Calibri"/>
                <a:cs typeface="Calibri"/>
                <a:sym typeface="Calibri"/>
              </a:rPr>
              <a:t>1. OPDIVO</a:t>
            </a:r>
            <a:r>
              <a:rPr lang="en-US" sz="900" baseline="30000" dirty="0">
                <a:solidFill>
                  <a:schemeClr val="bg1"/>
                </a:solidFill>
                <a:latin typeface="Calibri"/>
                <a:ea typeface="Calibri"/>
                <a:cs typeface="Calibri"/>
                <a:sym typeface="Calibri"/>
              </a:rPr>
              <a:t>®</a:t>
            </a:r>
            <a:r>
              <a:rPr lang="en-US" sz="900" dirty="0">
                <a:solidFill>
                  <a:schemeClr val="bg1"/>
                </a:solidFill>
                <a:latin typeface="Calibri"/>
                <a:ea typeface="Calibri"/>
                <a:cs typeface="Calibri"/>
                <a:sym typeface="Calibri"/>
              </a:rPr>
              <a:t> (nivolumab) [package insert]. Princeton, NJ: Bristol-Myers Squibb Company; November 2018. 2. Opdivo (nivolumab) [summary of product characteristics]. Uxbridge, UK: Bristol-Myers Squibb Company; January 2019. </a:t>
            </a:r>
            <a:endParaRPr dirty="0">
              <a:solidFill>
                <a:schemeClr val="bg1"/>
              </a:solidFill>
            </a:endParaRPr>
          </a:p>
        </p:txBody>
      </p:sp>
      <p:grpSp>
        <p:nvGrpSpPr>
          <p:cNvPr id="458" name="Google Shape;458;p57"/>
          <p:cNvGrpSpPr/>
          <p:nvPr/>
        </p:nvGrpSpPr>
        <p:grpSpPr>
          <a:xfrm>
            <a:off x="10438955" y="517667"/>
            <a:ext cx="646304" cy="518845"/>
            <a:chOff x="6697759" y="5224046"/>
            <a:chExt cx="646304" cy="518845"/>
          </a:xfrm>
        </p:grpSpPr>
        <p:sp>
          <p:nvSpPr>
            <p:cNvPr id="459" name="Google Shape;459;p57"/>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460" name="Google Shape;460;p57"/>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935545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lumMod val="50000"/>
              </a:schemeClr>
            </a:gs>
            <a:gs pos="34000">
              <a:schemeClr val="tx2"/>
            </a:gs>
            <a:gs pos="9900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xmlns="" id="{7A6707DB-EACE-CB45-963E-D1DE839EC213}"/>
              </a:ext>
            </a:extLst>
          </p:cNvPr>
          <p:cNvSpPr txBox="1">
            <a:spLocks/>
          </p:cNvSpPr>
          <p:nvPr/>
        </p:nvSpPr>
        <p:spPr>
          <a:xfrm>
            <a:off x="772885" y="1386125"/>
            <a:ext cx="6172200" cy="485299"/>
          </a:xfrm>
          <a:prstGeom prst="rect">
            <a:avLst/>
          </a:prstGeom>
        </p:spPr>
        <p:txBody>
          <a:bodyPr/>
          <a:lstStyle>
            <a:defPPr>
              <a:defRPr lang="en-US"/>
            </a:defPPr>
            <a:lvl1pPr marR="0" lvl="0" indent="0" fontAlgn="auto">
              <a:lnSpc>
                <a:spcPct val="90000"/>
              </a:lnSpc>
              <a:spcBef>
                <a:spcPts val="360"/>
              </a:spcBef>
              <a:spcAft>
                <a:spcPts val="0"/>
              </a:spcAft>
              <a:buClrTx/>
              <a:buSzTx/>
              <a:buFontTx/>
              <a:buNone/>
              <a:tabLst/>
              <a:defRPr kumimoji="0" sz="4000" b="1" i="0" u="none" strike="noStrike" cap="none" spc="0" normalizeH="0" baseline="0">
                <a:ln>
                  <a:noFill/>
                </a:ln>
                <a:solidFill>
                  <a:prstClr val="white"/>
                </a:solidFill>
                <a:effectLst>
                  <a:outerShdw blurRad="342900" dist="38100" dir="2700000" algn="tl" rotWithShape="0">
                    <a:prstClr val="black">
                      <a:alpha val="40000"/>
                    </a:prstClr>
                  </a:outerShdw>
                </a:effectLst>
                <a:uLnTx/>
                <a:uFillTx/>
                <a:latin typeface="Arial"/>
                <a:ea typeface="+mj-ea"/>
                <a:cs typeface="+mj-cs"/>
              </a:defRPr>
            </a:lvl1pPr>
          </a:lstStyle>
          <a:p>
            <a:pPr>
              <a:defRPr/>
            </a:pPr>
            <a:r>
              <a:rPr lang="en-US" sz="5400" dirty="0" err="1" smtClean="0">
                <a:sym typeface="Arial"/>
              </a:rPr>
              <a:t>Muchas</a:t>
            </a:r>
            <a:r>
              <a:rPr lang="en-US" sz="5400" dirty="0" smtClean="0">
                <a:sym typeface="Arial"/>
              </a:rPr>
              <a:t> Gracias!</a:t>
            </a:r>
            <a:endParaRPr lang="en-US" sz="5400" dirty="0">
              <a:effectLst>
                <a:outerShdw blurRad="342900" dir="2700000" algn="tl" rotWithShape="0">
                  <a:prstClr val="black">
                    <a:alpha val="40000"/>
                  </a:prstClr>
                </a:outerShdw>
              </a:effectLst>
              <a:sym typeface="Arial"/>
            </a:endParaRPr>
          </a:p>
        </p:txBody>
      </p:sp>
      <p:pic>
        <p:nvPicPr>
          <p:cNvPr id="7" name="Picture 6">
            <a:extLst>
              <a:ext uri="{FF2B5EF4-FFF2-40B4-BE49-F238E27FC236}">
                <a16:creationId xmlns:a16="http://schemas.microsoft.com/office/drawing/2014/main" xmlns="" id="{29E1481E-E15B-4005-BCAF-8FBF0B2C7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068" y="-12488361"/>
            <a:ext cx="29044307" cy="27161805"/>
          </a:xfrm>
          <a:prstGeom prst="rect">
            <a:avLst/>
          </a:prstGeom>
        </p:spPr>
      </p:pic>
    </p:spTree>
    <p:custDataLst>
      <p:tags r:id="rId1"/>
    </p:custDataLst>
    <p:extLst>
      <p:ext uri="{BB962C8B-B14F-4D97-AF65-F5344CB8AC3E}">
        <p14:creationId xmlns:p14="http://schemas.microsoft.com/office/powerpoint/2010/main" val="30654328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2">
                <a:lumMod val="50000"/>
              </a:schemeClr>
            </a:gs>
            <a:gs pos="34000">
              <a:schemeClr val="tx2"/>
            </a:gs>
            <a:gs pos="99000">
              <a:schemeClr val="accent1"/>
            </a:gs>
          </a:gsLst>
          <a:path path="circle">
            <a:fillToRect l="100000" t="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9E1481E-E15B-4005-BCAF-8FBF0B2C7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068" y="-12488361"/>
            <a:ext cx="29044307" cy="27161805"/>
          </a:xfrm>
          <a:prstGeom prst="rect">
            <a:avLst/>
          </a:prstGeom>
        </p:spPr>
      </p:pic>
      <p:pic>
        <p:nvPicPr>
          <p:cNvPr id="4" name="Picture 3">
            <a:extLst>
              <a:ext uri="{FF2B5EF4-FFF2-40B4-BE49-F238E27FC236}">
                <a16:creationId xmlns:a16="http://schemas.microsoft.com/office/drawing/2014/main" xmlns="" id="{CD9418B1-84FD-BB45-85EB-5093B3974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7715" y="1349662"/>
            <a:ext cx="6942786" cy="998500"/>
          </a:xfrm>
          <a:prstGeom prst="rect">
            <a:avLst/>
          </a:prstGeom>
          <a:effectLst>
            <a:outerShdw blurRad="215900" dir="2700000" algn="tl" rotWithShape="0">
              <a:prstClr val="black">
                <a:alpha val="28000"/>
              </a:prstClr>
            </a:outerShdw>
          </a:effectLst>
        </p:spPr>
      </p:pic>
    </p:spTree>
    <p:custDataLst>
      <p:tags r:id="rId1"/>
    </p:custDataLst>
    <p:extLst>
      <p:ext uri="{BB962C8B-B14F-4D97-AF65-F5344CB8AC3E}">
        <p14:creationId xmlns:p14="http://schemas.microsoft.com/office/powerpoint/2010/main" val="8500916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32"/>
          <p:cNvSpPr txBox="1">
            <a:spLocks noGrp="1"/>
          </p:cNvSpPr>
          <p:nvPr>
            <p:ph idx="1"/>
          </p:nvPr>
        </p:nvSpPr>
        <p:spPr>
          <a:xfrm>
            <a:off x="609600" y="1600201"/>
            <a:ext cx="10318880" cy="4249056"/>
          </a:xfrm>
          <a:prstGeom prst="rect">
            <a:avLst/>
          </a:prstGeom>
          <a:noFill/>
          <a:ln>
            <a:noFill/>
          </a:ln>
        </p:spPr>
        <p:txBody>
          <a:bodyPr spcFirstLastPara="1" wrap="square" lIns="91425" tIns="45700" rIns="91425" bIns="45700" anchor="t" anchorCtr="0">
            <a:noAutofit/>
          </a:bodyPr>
          <a:lstStyle/>
          <a:p>
            <a:pPr marL="685800" lvl="1" indent="-228600" algn="l" rtl="0">
              <a:lnSpc>
                <a:spcPct val="80000"/>
              </a:lnSpc>
              <a:spcBef>
                <a:spcPts val="0"/>
              </a:spcBef>
              <a:spcAft>
                <a:spcPts val="0"/>
              </a:spcAft>
              <a:buClr>
                <a:schemeClr val="dk1"/>
              </a:buClr>
              <a:buSzPts val="1800"/>
              <a:buChar char="•"/>
            </a:pPr>
            <a:r>
              <a:rPr lang="en-US" sz="2800" dirty="0" err="1">
                <a:solidFill>
                  <a:schemeClr val="tx1"/>
                </a:solidFill>
                <a:latin typeface="Arial" panose="020B0604020202020204" pitchFamily="34" charset="0"/>
                <a:cs typeface="Arial" panose="020B0604020202020204" pitchFamily="34" charset="0"/>
              </a:rPr>
              <a:t>Diarrea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definida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como</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aumento</a:t>
            </a:r>
            <a:r>
              <a:rPr lang="en-US" sz="2800" dirty="0">
                <a:solidFill>
                  <a:schemeClr val="tx1"/>
                </a:solidFill>
                <a:latin typeface="Arial" panose="020B0604020202020204" pitchFamily="34" charset="0"/>
                <a:cs typeface="Arial" panose="020B0604020202020204" pitchFamily="34" charset="0"/>
              </a:rPr>
              <a:t> del </a:t>
            </a:r>
            <a:r>
              <a:rPr lang="en-US" sz="2800" dirty="0" err="1">
                <a:solidFill>
                  <a:schemeClr val="tx1"/>
                </a:solidFill>
                <a:latin typeface="Arial" panose="020B0604020202020204" pitchFamily="34" charset="0"/>
                <a:cs typeface="Arial" panose="020B0604020202020204" pitchFamily="34" charset="0"/>
              </a:rPr>
              <a:t>número</a:t>
            </a:r>
            <a:r>
              <a:rPr lang="en-US" sz="2800" dirty="0">
                <a:solidFill>
                  <a:schemeClr val="tx1"/>
                </a:solidFill>
                <a:latin typeface="Arial" panose="020B0604020202020204" pitchFamily="34" charset="0"/>
                <a:cs typeface="Arial" panose="020B0604020202020204" pitchFamily="34" charset="0"/>
              </a:rPr>
              <a:t> de </a:t>
            </a:r>
            <a:r>
              <a:rPr lang="en-US" sz="2800" dirty="0" err="1">
                <a:solidFill>
                  <a:schemeClr val="tx1"/>
                </a:solidFill>
                <a:latin typeface="Arial" panose="020B0604020202020204" pitchFamily="34" charset="0"/>
                <a:cs typeface="Arial" panose="020B0604020202020204" pitchFamily="34" charset="0"/>
              </a:rPr>
              <a:t>deposiciones</a:t>
            </a:r>
            <a:r>
              <a:rPr lang="en-US" sz="2800" dirty="0">
                <a:solidFill>
                  <a:schemeClr val="tx1"/>
                </a:solidFill>
                <a:latin typeface="Arial" panose="020B0604020202020204" pitchFamily="34" charset="0"/>
                <a:cs typeface="Arial" panose="020B0604020202020204" pitchFamily="34" charset="0"/>
              </a:rPr>
              <a:t>, </a:t>
            </a:r>
            <a:r>
              <a:rPr lang="en-US" sz="2800" dirty="0" err="1" smtClean="0">
                <a:solidFill>
                  <a:schemeClr val="tx1"/>
                </a:solidFill>
                <a:latin typeface="Arial" panose="020B0604020202020204" pitchFamily="34" charset="0"/>
                <a:cs typeface="Arial" panose="020B0604020202020204" pitchFamily="34" charset="0"/>
              </a:rPr>
              <a:t>líquidas</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sin </a:t>
            </a:r>
            <a:r>
              <a:rPr lang="en-US" sz="2800" dirty="0" err="1">
                <a:solidFill>
                  <a:schemeClr val="tx1"/>
                </a:solidFill>
                <a:latin typeface="Arial" panose="020B0604020202020204" pitchFamily="34" charset="0"/>
                <a:cs typeface="Arial" panose="020B0604020202020204" pitchFamily="34" charset="0"/>
              </a:rPr>
              <a:t>sangre</a:t>
            </a:r>
            <a:r>
              <a:rPr lang="en-US" sz="2800" dirty="0">
                <a:solidFill>
                  <a:schemeClr val="tx1"/>
                </a:solidFill>
                <a:latin typeface="Arial" panose="020B0604020202020204" pitchFamily="34" charset="0"/>
                <a:cs typeface="Arial" panose="020B0604020202020204" pitchFamily="34" charset="0"/>
              </a:rPr>
              <a:t>.</a:t>
            </a:r>
            <a:endParaRPr sz="2800" dirty="0">
              <a:solidFill>
                <a:schemeClr val="tx1"/>
              </a:solidFill>
              <a:latin typeface="Arial" panose="020B0604020202020204" pitchFamily="34" charset="0"/>
              <a:cs typeface="Arial" panose="020B0604020202020204" pitchFamily="34" charset="0"/>
            </a:endParaRPr>
          </a:p>
          <a:p>
            <a:pPr marL="685800" lvl="1" indent="-228600" algn="l" rtl="0">
              <a:lnSpc>
                <a:spcPct val="80000"/>
              </a:lnSpc>
              <a:spcBef>
                <a:spcPts val="900"/>
              </a:spcBef>
              <a:spcAft>
                <a:spcPts val="0"/>
              </a:spcAft>
              <a:buClr>
                <a:schemeClr val="dk1"/>
              </a:buClr>
              <a:buSzPts val="1800"/>
              <a:buChar char="•"/>
            </a:pPr>
            <a:r>
              <a:rPr lang="en-US" sz="2800" dirty="0">
                <a:solidFill>
                  <a:schemeClr val="tx1"/>
                </a:solidFill>
                <a:latin typeface="Arial" panose="020B0604020202020204" pitchFamily="34" charset="0"/>
                <a:cs typeface="Arial" panose="020B0604020202020204" pitchFamily="34" charset="0"/>
              </a:rPr>
              <a:t>Colitis</a:t>
            </a:r>
            <a:endParaRPr sz="2800" dirty="0">
              <a:solidFill>
                <a:schemeClr val="tx1"/>
              </a:solidFill>
              <a:latin typeface="Arial" panose="020B0604020202020204" pitchFamily="34" charset="0"/>
              <a:cs typeface="Arial" panose="020B0604020202020204" pitchFamily="34" charset="0"/>
            </a:endParaRPr>
          </a:p>
          <a:p>
            <a:pPr marL="685800" lvl="1" indent="-228600" algn="l" rtl="0">
              <a:lnSpc>
                <a:spcPct val="80000"/>
              </a:lnSpc>
              <a:spcBef>
                <a:spcPts val="900"/>
              </a:spcBef>
              <a:spcAft>
                <a:spcPts val="0"/>
              </a:spcAft>
              <a:buClr>
                <a:schemeClr val="dk1"/>
              </a:buClr>
              <a:buSzPts val="1800"/>
              <a:buChar char="•"/>
            </a:pPr>
            <a:r>
              <a:rPr lang="en-US" sz="2800" dirty="0">
                <a:solidFill>
                  <a:schemeClr val="tx1"/>
                </a:solidFill>
                <a:latin typeface="Arial" panose="020B0604020202020204" pitchFamily="34" charset="0"/>
                <a:cs typeface="Arial" panose="020B0604020202020204" pitchFamily="34" charset="0"/>
              </a:rPr>
              <a:t>Enteritis</a:t>
            </a:r>
            <a:endParaRPr sz="2800" dirty="0">
              <a:solidFill>
                <a:schemeClr val="tx1"/>
              </a:solidFill>
              <a:latin typeface="Arial" panose="020B0604020202020204" pitchFamily="34" charset="0"/>
              <a:cs typeface="Arial" panose="020B0604020202020204" pitchFamily="34" charset="0"/>
            </a:endParaRPr>
          </a:p>
          <a:p>
            <a:pPr marL="685800" lvl="1" indent="-228600" algn="l" rtl="0">
              <a:lnSpc>
                <a:spcPct val="80000"/>
              </a:lnSpc>
              <a:spcBef>
                <a:spcPts val="900"/>
              </a:spcBef>
              <a:spcAft>
                <a:spcPts val="0"/>
              </a:spcAft>
              <a:buClr>
                <a:schemeClr val="dk1"/>
              </a:buClr>
              <a:buSzPts val="1800"/>
              <a:buChar char="•"/>
            </a:pPr>
            <a:r>
              <a:rPr lang="en-US" sz="2800" dirty="0">
                <a:solidFill>
                  <a:schemeClr val="tx1"/>
                </a:solidFill>
                <a:latin typeface="Arial" panose="020B0604020202020204" pitchFamily="34" charset="0"/>
                <a:cs typeface="Arial" panose="020B0604020202020204" pitchFamily="34" charset="0"/>
              </a:rPr>
              <a:t>Dolor Abdominal </a:t>
            </a:r>
            <a:endParaRPr sz="2800" dirty="0">
              <a:solidFill>
                <a:schemeClr val="tx1"/>
              </a:solidFill>
              <a:latin typeface="Arial" panose="020B0604020202020204" pitchFamily="34" charset="0"/>
              <a:cs typeface="Arial" panose="020B0604020202020204" pitchFamily="34" charset="0"/>
            </a:endParaRPr>
          </a:p>
          <a:p>
            <a:pPr marL="685800" lvl="1" indent="-228600" algn="l" rtl="0">
              <a:lnSpc>
                <a:spcPct val="80000"/>
              </a:lnSpc>
              <a:spcBef>
                <a:spcPts val="900"/>
              </a:spcBef>
              <a:spcAft>
                <a:spcPts val="0"/>
              </a:spcAft>
              <a:buClr>
                <a:schemeClr val="dk1"/>
              </a:buClr>
              <a:buSzPts val="1800"/>
              <a:buChar char="•"/>
            </a:pPr>
            <a:r>
              <a:rPr lang="en-US" sz="2800" dirty="0">
                <a:solidFill>
                  <a:schemeClr val="tx1"/>
                </a:solidFill>
                <a:latin typeface="Arial" panose="020B0604020202020204" pitchFamily="34" charset="0"/>
                <a:cs typeface="Arial" panose="020B0604020202020204" pitchFamily="34" charset="0"/>
              </a:rPr>
              <a:t>Sangre </a:t>
            </a:r>
            <a:r>
              <a:rPr lang="en-US" sz="2800" dirty="0" err="1">
                <a:solidFill>
                  <a:schemeClr val="tx1"/>
                </a:solidFill>
                <a:latin typeface="Arial" panose="020B0604020202020204" pitchFamily="34" charset="0"/>
                <a:cs typeface="Arial" panose="020B0604020202020204" pitchFamily="34" charset="0"/>
              </a:rPr>
              <a:t>en</a:t>
            </a:r>
            <a:r>
              <a:rPr lang="en-US" sz="2800" dirty="0">
                <a:solidFill>
                  <a:schemeClr val="tx1"/>
                </a:solidFill>
                <a:latin typeface="Arial" panose="020B0604020202020204" pitchFamily="34" charset="0"/>
                <a:cs typeface="Arial" panose="020B0604020202020204" pitchFamily="34" charset="0"/>
              </a:rPr>
              <a:t> la </a:t>
            </a:r>
            <a:r>
              <a:rPr lang="en-US" sz="2800" dirty="0" err="1">
                <a:solidFill>
                  <a:schemeClr val="tx1"/>
                </a:solidFill>
                <a:latin typeface="Arial" panose="020B0604020202020204" pitchFamily="34" charset="0"/>
                <a:cs typeface="Arial" panose="020B0604020202020204" pitchFamily="34" charset="0"/>
              </a:rPr>
              <a:t>materia</a:t>
            </a:r>
            <a:r>
              <a:rPr lang="en-US" sz="2800" dirty="0">
                <a:solidFill>
                  <a:schemeClr val="tx1"/>
                </a:solidFill>
                <a:latin typeface="Arial" panose="020B0604020202020204" pitchFamily="34" charset="0"/>
                <a:cs typeface="Arial" panose="020B0604020202020204" pitchFamily="34" charset="0"/>
              </a:rPr>
              <a:t> fecal </a:t>
            </a:r>
            <a:endParaRPr sz="2800" dirty="0">
              <a:solidFill>
                <a:schemeClr val="tx1"/>
              </a:solidFill>
              <a:latin typeface="Arial" panose="020B0604020202020204" pitchFamily="34" charset="0"/>
              <a:cs typeface="Arial" panose="020B0604020202020204" pitchFamily="34" charset="0"/>
            </a:endParaRPr>
          </a:p>
          <a:p>
            <a:pPr marL="685800" lvl="1" indent="-228600" algn="l" rtl="0">
              <a:lnSpc>
                <a:spcPct val="80000"/>
              </a:lnSpc>
              <a:spcBef>
                <a:spcPts val="900"/>
              </a:spcBef>
              <a:spcAft>
                <a:spcPts val="0"/>
              </a:spcAft>
              <a:buClr>
                <a:schemeClr val="dk1"/>
              </a:buClr>
              <a:buSzPts val="1800"/>
              <a:buChar char="•"/>
            </a:pPr>
            <a:r>
              <a:rPr lang="en-US" sz="2800" dirty="0" err="1" smtClean="0">
                <a:solidFill>
                  <a:schemeClr val="tx1"/>
                </a:solidFill>
                <a:latin typeface="Arial" panose="020B0604020202020204" pitchFamily="34" charset="0"/>
                <a:cs typeface="Arial" panose="020B0604020202020204" pitchFamily="34" charset="0"/>
              </a:rPr>
              <a:t>Reacción</a:t>
            </a: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Peritoneal </a:t>
            </a:r>
            <a:endParaRPr sz="2800" dirty="0">
              <a:solidFill>
                <a:schemeClr val="tx1"/>
              </a:solidFill>
              <a:latin typeface="Arial" panose="020B0604020202020204" pitchFamily="34" charset="0"/>
              <a:cs typeface="Arial" panose="020B0604020202020204" pitchFamily="34" charset="0"/>
            </a:endParaRPr>
          </a:p>
          <a:p>
            <a:pPr marL="685800" lvl="1" indent="-228600" algn="l" rtl="0">
              <a:lnSpc>
                <a:spcPct val="80000"/>
              </a:lnSpc>
              <a:spcBef>
                <a:spcPts val="900"/>
              </a:spcBef>
              <a:spcAft>
                <a:spcPts val="0"/>
              </a:spcAft>
              <a:buClr>
                <a:schemeClr val="dk1"/>
              </a:buClr>
              <a:buSzPts val="1800"/>
              <a:buChar char="•"/>
            </a:pPr>
            <a:r>
              <a:rPr lang="en-US" sz="2800" dirty="0" smtClean="0">
                <a:solidFill>
                  <a:schemeClr val="tx1"/>
                </a:solidFill>
                <a:latin typeface="Arial" panose="020B0604020202020204" pitchFamily="34" charset="0"/>
                <a:cs typeface="Arial" panose="020B0604020202020204" pitchFamily="34" charset="0"/>
              </a:rPr>
              <a:t>Nauseas</a:t>
            </a:r>
          </a:p>
          <a:p>
            <a:pPr marL="685800" lvl="1" indent="-228600" algn="l" rtl="0">
              <a:lnSpc>
                <a:spcPct val="80000"/>
              </a:lnSpc>
              <a:spcBef>
                <a:spcPts val="900"/>
              </a:spcBef>
              <a:spcAft>
                <a:spcPts val="0"/>
              </a:spcAft>
              <a:buClr>
                <a:schemeClr val="dk1"/>
              </a:buClr>
              <a:buSzPts val="1800"/>
              <a:buChar char="•"/>
            </a:pPr>
            <a:r>
              <a:rPr lang="en-US" sz="2800" dirty="0" err="1" smtClean="0">
                <a:solidFill>
                  <a:schemeClr val="tx1"/>
                </a:solidFill>
                <a:latin typeface="Arial" panose="020B0604020202020204" pitchFamily="34" charset="0"/>
                <a:cs typeface="Arial" panose="020B0604020202020204" pitchFamily="34" charset="0"/>
              </a:rPr>
              <a:t>Constipación</a:t>
            </a:r>
            <a:endParaRPr sz="2800" dirty="0">
              <a:solidFill>
                <a:schemeClr val="tx1"/>
              </a:solidFill>
              <a:latin typeface="Arial" panose="020B0604020202020204" pitchFamily="34" charset="0"/>
              <a:cs typeface="Arial" panose="020B0604020202020204" pitchFamily="34" charset="0"/>
            </a:endParaRPr>
          </a:p>
        </p:txBody>
      </p:sp>
      <p:sp>
        <p:nvSpPr>
          <p:cNvPr id="197" name="Google Shape;197;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a:solidFill>
                  <a:schemeClr val="accent1"/>
                </a:solidFill>
              </a:rPr>
              <a:t>IMAR: </a:t>
            </a:r>
            <a:r>
              <a:rPr lang="en-US" sz="3200" dirty="0" err="1">
                <a:solidFill>
                  <a:schemeClr val="accent1"/>
                </a:solidFill>
              </a:rPr>
              <a:t>Signos</a:t>
            </a:r>
            <a:r>
              <a:rPr lang="en-US" sz="3200" dirty="0">
                <a:solidFill>
                  <a:schemeClr val="accent1"/>
                </a:solidFill>
              </a:rPr>
              <a:t> y </a:t>
            </a:r>
            <a:r>
              <a:rPr lang="en-US" sz="3200" dirty="0" err="1">
                <a:solidFill>
                  <a:schemeClr val="accent1"/>
                </a:solidFill>
              </a:rPr>
              <a:t>Síntomas</a:t>
            </a:r>
            <a:r>
              <a:rPr lang="en-US" sz="3200" dirty="0">
                <a:solidFill>
                  <a:schemeClr val="accent1"/>
                </a:solidFill>
              </a:rPr>
              <a:t> </a:t>
            </a:r>
            <a:r>
              <a:rPr lang="en-US" sz="3200" dirty="0" err="1">
                <a:solidFill>
                  <a:schemeClr val="accent1"/>
                </a:solidFill>
              </a:rPr>
              <a:t>Gastrointestinales</a:t>
            </a:r>
            <a:endParaRPr sz="3200" dirty="0">
              <a:solidFill>
                <a:schemeClr val="accent1"/>
              </a:solidFill>
            </a:endParaRPr>
          </a:p>
        </p:txBody>
      </p:sp>
      <p:sp>
        <p:nvSpPr>
          <p:cNvPr id="202" name="Google Shape;202;p32"/>
          <p:cNvSpPr txBox="1"/>
          <p:nvPr/>
        </p:nvSpPr>
        <p:spPr>
          <a:xfrm>
            <a:off x="559530" y="5624636"/>
            <a:ext cx="11300683" cy="1146538"/>
          </a:xfrm>
          <a:prstGeom prst="rect">
            <a:avLst/>
          </a:prstGeom>
          <a:noFill/>
          <a:ln>
            <a:noFill/>
          </a:ln>
        </p:spPr>
        <p:txBody>
          <a:bodyPr spcFirstLastPara="1" wrap="square" lIns="90000" tIns="46800" rIns="90000" bIns="46800" anchor="b" anchorCtr="0">
            <a:noAutofit/>
          </a:bodyPr>
          <a:lstStyle/>
          <a:p>
            <a:pPr marL="0" marR="0" lvl="0" indent="0" algn="l" rtl="0">
              <a:spcBef>
                <a:spcPts val="0"/>
              </a:spcBef>
              <a:spcAft>
                <a:spcPts val="0"/>
              </a:spcAft>
              <a:buNone/>
            </a:pPr>
            <a:r>
              <a:rPr lang="en-US" sz="900" dirty="0">
                <a:solidFill>
                  <a:schemeClr val="bg1"/>
                </a:solidFill>
                <a:latin typeface="Arial"/>
                <a:ea typeface="Arial"/>
                <a:cs typeface="Arial"/>
                <a:sym typeface="Arial"/>
              </a:rPr>
              <a:t>IMAR, </a:t>
            </a:r>
            <a:r>
              <a:rPr lang="en-US" sz="900" dirty="0">
                <a:solidFill>
                  <a:schemeClr val="bg1"/>
                </a:solidFill>
                <a:latin typeface="Calibri"/>
                <a:ea typeface="Calibri"/>
                <a:cs typeface="Calibri"/>
                <a:sym typeface="Calibri"/>
              </a:rPr>
              <a:t>immune-mediated adverse reaction.</a:t>
            </a:r>
            <a:endParaRPr dirty="0">
              <a:solidFill>
                <a:schemeClr val="bg1"/>
              </a:solidFill>
            </a:endParaRPr>
          </a:p>
          <a:p>
            <a:pPr marL="0" marR="0" lvl="0" indent="0" algn="l" rtl="0">
              <a:spcBef>
                <a:spcPts val="50"/>
              </a:spcBef>
              <a:spcAft>
                <a:spcPts val="0"/>
              </a:spcAft>
              <a:buNone/>
            </a:pPr>
            <a:r>
              <a:rPr lang="en-US" sz="900" dirty="0">
                <a:solidFill>
                  <a:schemeClr val="bg1"/>
                </a:solidFill>
                <a:latin typeface="Arial"/>
                <a:ea typeface="Arial"/>
                <a:cs typeface="Arial"/>
                <a:sym typeface="Arial"/>
              </a:rPr>
              <a:t>1</a:t>
            </a:r>
            <a:r>
              <a:rPr lang="en-US" sz="900" i="1" dirty="0">
                <a:solidFill>
                  <a:schemeClr val="bg1"/>
                </a:solidFill>
                <a:latin typeface="Arial"/>
                <a:ea typeface="Arial"/>
                <a:cs typeface="Arial"/>
                <a:sym typeface="Arial"/>
              </a:rPr>
              <a:t>. </a:t>
            </a:r>
            <a:r>
              <a:rPr lang="en-US" sz="900" dirty="0" err="1">
                <a:solidFill>
                  <a:schemeClr val="bg1"/>
                </a:solidFill>
                <a:latin typeface="Arial"/>
                <a:ea typeface="Arial"/>
                <a:cs typeface="Arial"/>
                <a:sym typeface="Arial"/>
              </a:rPr>
              <a:t>Naidoo</a:t>
            </a:r>
            <a:r>
              <a:rPr lang="en-US" sz="900" dirty="0">
                <a:solidFill>
                  <a:schemeClr val="bg1"/>
                </a:solidFill>
                <a:latin typeface="Arial"/>
                <a:ea typeface="Arial"/>
                <a:cs typeface="Arial"/>
                <a:sym typeface="Arial"/>
              </a:rPr>
              <a:t> J, et al. </a:t>
            </a:r>
            <a:r>
              <a:rPr lang="en-US" sz="900" i="1" dirty="0">
                <a:solidFill>
                  <a:schemeClr val="bg1"/>
                </a:solidFill>
                <a:latin typeface="Arial"/>
                <a:ea typeface="Arial"/>
                <a:cs typeface="Arial"/>
                <a:sym typeface="Arial"/>
              </a:rPr>
              <a:t>Ann </a:t>
            </a:r>
            <a:r>
              <a:rPr lang="en-US" sz="900" i="1" dirty="0" err="1">
                <a:solidFill>
                  <a:schemeClr val="bg1"/>
                </a:solidFill>
                <a:latin typeface="Arial"/>
                <a:ea typeface="Arial"/>
                <a:cs typeface="Arial"/>
                <a:sym typeface="Arial"/>
              </a:rPr>
              <a:t>Oncol</a:t>
            </a:r>
            <a:r>
              <a:rPr lang="en-US" sz="900" dirty="0">
                <a:solidFill>
                  <a:schemeClr val="bg1"/>
                </a:solidFill>
                <a:latin typeface="Arial"/>
                <a:ea typeface="Arial"/>
                <a:cs typeface="Arial"/>
                <a:sym typeface="Arial"/>
              </a:rPr>
              <a:t> 2015;26:2375–2391. 2. </a:t>
            </a:r>
            <a:r>
              <a:rPr lang="en-US" sz="900" dirty="0" err="1">
                <a:solidFill>
                  <a:schemeClr val="bg1"/>
                </a:solidFill>
                <a:latin typeface="Arial"/>
                <a:ea typeface="Arial"/>
                <a:cs typeface="Arial"/>
                <a:sym typeface="Arial"/>
              </a:rPr>
              <a:t>Villadolid</a:t>
            </a:r>
            <a:r>
              <a:rPr lang="en-US" sz="900" dirty="0">
                <a:solidFill>
                  <a:schemeClr val="bg1"/>
                </a:solidFill>
                <a:latin typeface="Arial"/>
                <a:ea typeface="Arial"/>
                <a:cs typeface="Arial"/>
                <a:sym typeface="Arial"/>
              </a:rPr>
              <a:t> J, et al. </a:t>
            </a:r>
            <a:r>
              <a:rPr lang="en-US" sz="900" i="1" dirty="0" err="1">
                <a:solidFill>
                  <a:schemeClr val="bg1"/>
                </a:solidFill>
                <a:latin typeface="Arial"/>
                <a:ea typeface="Arial"/>
                <a:cs typeface="Arial"/>
                <a:sym typeface="Arial"/>
              </a:rPr>
              <a:t>Transl</a:t>
            </a:r>
            <a:r>
              <a:rPr lang="en-US" sz="900" i="1" dirty="0">
                <a:solidFill>
                  <a:schemeClr val="bg1"/>
                </a:solidFill>
                <a:latin typeface="Arial"/>
                <a:ea typeface="Arial"/>
                <a:cs typeface="Arial"/>
                <a:sym typeface="Arial"/>
              </a:rPr>
              <a:t> Lung Cancer Res</a:t>
            </a:r>
            <a:r>
              <a:rPr lang="en-US" sz="900" dirty="0">
                <a:solidFill>
                  <a:schemeClr val="bg1"/>
                </a:solidFill>
                <a:latin typeface="Arial"/>
                <a:ea typeface="Arial"/>
                <a:cs typeface="Arial"/>
                <a:sym typeface="Arial"/>
              </a:rPr>
              <a:t> 2015;4:560–575. 3. Weber JS, et al. </a:t>
            </a:r>
            <a:r>
              <a:rPr lang="en-US" sz="900" i="1" dirty="0">
                <a:solidFill>
                  <a:schemeClr val="bg1"/>
                </a:solidFill>
                <a:latin typeface="Arial"/>
                <a:ea typeface="Arial"/>
                <a:cs typeface="Arial"/>
                <a:sym typeface="Arial"/>
              </a:rPr>
              <a:t>Oncologist</a:t>
            </a:r>
            <a:r>
              <a:rPr lang="en-US" sz="900" dirty="0">
                <a:solidFill>
                  <a:schemeClr val="bg1"/>
                </a:solidFill>
                <a:latin typeface="Arial"/>
                <a:ea typeface="Arial"/>
                <a:cs typeface="Arial"/>
                <a:sym typeface="Arial"/>
              </a:rPr>
              <a:t> 2016;21:1230–1240.</a:t>
            </a:r>
            <a:endParaRPr dirty="0">
              <a:solidFill>
                <a:schemeClr val="bg1"/>
              </a:solidFill>
            </a:endParaRPr>
          </a:p>
        </p:txBody>
      </p:sp>
      <p:grpSp>
        <p:nvGrpSpPr>
          <p:cNvPr id="8" name="Google Shape;179;p30"/>
          <p:cNvGrpSpPr/>
          <p:nvPr/>
        </p:nvGrpSpPr>
        <p:grpSpPr>
          <a:xfrm>
            <a:off x="10438955" y="517667"/>
            <a:ext cx="646304" cy="518845"/>
            <a:chOff x="6697759" y="5224046"/>
            <a:chExt cx="646304" cy="518845"/>
          </a:xfrm>
        </p:grpSpPr>
        <p:sp>
          <p:nvSpPr>
            <p:cNvPr id="9" name="Google Shape;180;p30"/>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0" name="Google Shape;181;p30"/>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87720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graphicFrame>
        <p:nvGraphicFramePr>
          <p:cNvPr id="6" name="Tabla 5"/>
          <p:cNvGraphicFramePr>
            <a:graphicFrameLocks noGrp="1"/>
          </p:cNvGraphicFramePr>
          <p:nvPr>
            <p:extLst>
              <p:ext uri="{D42A27DB-BD31-4B8C-83A1-F6EECF244321}">
                <p14:modId xmlns:p14="http://schemas.microsoft.com/office/powerpoint/2010/main" val="2571318706"/>
              </p:ext>
            </p:extLst>
          </p:nvPr>
        </p:nvGraphicFramePr>
        <p:xfrm>
          <a:off x="1079862" y="1559872"/>
          <a:ext cx="10032275" cy="4442853"/>
        </p:xfrm>
        <a:graphic>
          <a:graphicData uri="http://schemas.openxmlformats.org/drawingml/2006/table">
            <a:tbl>
              <a:tblPr firstRow="1" bandRow="1"/>
              <a:tblGrid>
                <a:gridCol w="1597086"/>
                <a:gridCol w="3974360"/>
                <a:gridCol w="4460829"/>
              </a:tblGrid>
              <a:tr h="566551">
                <a:tc>
                  <a:txBody>
                    <a:bodyPr/>
                    <a:lstStyle/>
                    <a:p>
                      <a:endParaRPr lang="es-AR" dirty="0"/>
                    </a:p>
                  </a:txBody>
                  <a:tcPr/>
                </a:tc>
                <a:tc>
                  <a:txBody>
                    <a:bodyPr/>
                    <a:lstStyle/>
                    <a:p>
                      <a:pPr algn="ctr"/>
                      <a:r>
                        <a:rPr lang="es-AR" b="1" dirty="0" smtClean="0">
                          <a:latin typeface="Arial" panose="020B0604020202020204" pitchFamily="34" charset="0"/>
                          <a:cs typeface="Arial" panose="020B0604020202020204" pitchFamily="34" charset="0"/>
                        </a:rPr>
                        <a:t>COLITIS</a:t>
                      </a:r>
                      <a:endParaRPr lang="es-AR" b="1" dirty="0">
                        <a:latin typeface="Arial" panose="020B0604020202020204" pitchFamily="34" charset="0"/>
                        <a:cs typeface="Arial" panose="020B0604020202020204" pitchFamily="34" charset="0"/>
                      </a:endParaRPr>
                    </a:p>
                  </a:txBody>
                  <a:tcPr/>
                </a:tc>
                <a:tc>
                  <a:txBody>
                    <a:bodyPr/>
                    <a:lstStyle/>
                    <a:p>
                      <a:pPr algn="ctr"/>
                      <a:r>
                        <a:rPr lang="es-AR" b="1" dirty="0" smtClean="0"/>
                        <a:t>DIARREA</a:t>
                      </a:r>
                      <a:endParaRPr lang="es-AR" b="1" dirty="0"/>
                    </a:p>
                  </a:txBody>
                  <a:tcPr/>
                </a:tc>
              </a:tr>
              <a:tr h="566551">
                <a:tc>
                  <a:txBody>
                    <a:bodyPr/>
                    <a:lstStyle/>
                    <a:p>
                      <a:pPr algn="ctr"/>
                      <a:r>
                        <a:rPr lang="es-AR" b="1" dirty="0" smtClean="0"/>
                        <a:t>GRADO 1</a:t>
                      </a:r>
                      <a:endParaRPr lang="es-AR" b="1" dirty="0"/>
                    </a:p>
                  </a:txBody>
                  <a:tcPr anchor="ctr"/>
                </a:tc>
                <a:tc>
                  <a:txBody>
                    <a:bodyPr/>
                    <a:lstStyle/>
                    <a:p>
                      <a:r>
                        <a:rPr lang="es-AR" dirty="0" smtClean="0"/>
                        <a:t>ASINTOMATICO</a:t>
                      </a:r>
                      <a:endParaRPr lang="es-AR" dirty="0"/>
                    </a:p>
                  </a:txBody>
                  <a:tcPr/>
                </a:tc>
                <a:tc>
                  <a:txBody>
                    <a:bodyPr/>
                    <a:lstStyle/>
                    <a:p>
                      <a:r>
                        <a:rPr lang="es-AR" dirty="0" smtClean="0"/>
                        <a:t>&gt; DE 4 DEPOSICIONES  POR DÍA</a:t>
                      </a:r>
                      <a:endParaRPr lang="es-AR" dirty="0"/>
                    </a:p>
                  </a:txBody>
                  <a:tcPr/>
                </a:tc>
              </a:tr>
              <a:tr h="800349">
                <a:tc>
                  <a:txBody>
                    <a:bodyPr/>
                    <a:lstStyle/>
                    <a:p>
                      <a:pPr algn="ctr"/>
                      <a:r>
                        <a:rPr lang="es-AR" b="1" dirty="0" smtClean="0"/>
                        <a:t>GRADO 2</a:t>
                      </a:r>
                      <a:endParaRPr lang="es-AR" b="1" dirty="0"/>
                    </a:p>
                  </a:txBody>
                  <a:tcPr anchor="ctr"/>
                </a:tc>
                <a:tc>
                  <a:txBody>
                    <a:bodyPr/>
                    <a:lstStyle/>
                    <a:p>
                      <a:r>
                        <a:rPr lang="es-AR" dirty="0" smtClean="0"/>
                        <a:t>DOLOR ABDOMINAL, DEPOSICIONES CON MOCO Y SANGRE </a:t>
                      </a:r>
                      <a:endParaRPr lang="es-AR" dirty="0"/>
                    </a:p>
                  </a:txBody>
                  <a:tcPr/>
                </a:tc>
                <a:tc>
                  <a:txBody>
                    <a:bodyPr/>
                    <a:lstStyle/>
                    <a:p>
                      <a:r>
                        <a:rPr lang="es-AR" dirty="0" smtClean="0"/>
                        <a:t>&gt; 4 A 6 DEPOSICIONES POR DÍA</a:t>
                      </a:r>
                      <a:endParaRPr lang="es-AR" dirty="0"/>
                    </a:p>
                  </a:txBody>
                  <a:tcPr/>
                </a:tc>
              </a:tr>
              <a:tr h="800349">
                <a:tc>
                  <a:txBody>
                    <a:bodyPr/>
                    <a:lstStyle/>
                    <a:p>
                      <a:pPr algn="ctr"/>
                      <a:r>
                        <a:rPr lang="es-AR" b="1" dirty="0" smtClean="0"/>
                        <a:t>GRADO 3</a:t>
                      </a:r>
                      <a:endParaRPr lang="es-AR" b="1" dirty="0"/>
                    </a:p>
                  </a:txBody>
                  <a:tcPr anchor="ctr"/>
                </a:tc>
                <a:tc>
                  <a:txBody>
                    <a:bodyPr/>
                    <a:lstStyle/>
                    <a:p>
                      <a:r>
                        <a:rPr lang="es-AR" dirty="0" smtClean="0"/>
                        <a:t>DOLOR ABDOMINAL SEVERO,</a:t>
                      </a:r>
                      <a:r>
                        <a:rPr lang="es-AR" baseline="0" dirty="0" smtClean="0"/>
                        <a:t> FIEBRE Y REACCIÓN PERITONEAL </a:t>
                      </a:r>
                      <a:endParaRPr lang="es-AR" dirty="0"/>
                    </a:p>
                  </a:txBody>
                  <a:tcPr/>
                </a:tc>
                <a:tc>
                  <a:txBody>
                    <a:bodyPr/>
                    <a:lstStyle/>
                    <a:p>
                      <a:r>
                        <a:rPr lang="es-AR" dirty="0" smtClean="0"/>
                        <a:t>&gt; 7 DEPOSICIONES POR DÍA </a:t>
                      </a:r>
                      <a:endParaRPr lang="es-AR" dirty="0"/>
                    </a:p>
                  </a:txBody>
                  <a:tcPr/>
                </a:tc>
              </a:tr>
              <a:tr h="800349">
                <a:tc>
                  <a:txBody>
                    <a:bodyPr/>
                    <a:lstStyle/>
                    <a:p>
                      <a:pPr algn="ctr"/>
                      <a:r>
                        <a:rPr lang="es-AR" b="1" dirty="0" smtClean="0"/>
                        <a:t>GRADO 4</a:t>
                      </a:r>
                      <a:endParaRPr lang="es-AR" b="1" dirty="0"/>
                    </a:p>
                  </a:txBody>
                  <a:tcPr anchor="ctr"/>
                </a:tc>
                <a:tc>
                  <a:txBody>
                    <a:bodyPr/>
                    <a:lstStyle/>
                    <a:p>
                      <a:r>
                        <a:rPr lang="es-AR" dirty="0" smtClean="0"/>
                        <a:t>RIESGO DE VIDA, PERFORACIÓN , ISQUEMIA, NECROSIS, MEGACOLON TÓXICO</a:t>
                      </a:r>
                      <a:endParaRPr lang="es-AR" dirty="0"/>
                    </a:p>
                  </a:txBody>
                  <a:tcPr/>
                </a:tc>
                <a:tc>
                  <a:txBody>
                    <a:bodyPr/>
                    <a:lstStyle/>
                    <a:p>
                      <a:r>
                        <a:rPr lang="es-AR" dirty="0" smtClean="0"/>
                        <a:t>RIESGO</a:t>
                      </a:r>
                      <a:r>
                        <a:rPr lang="es-AR" baseline="0" dirty="0" smtClean="0"/>
                        <a:t> DE VIDA POR COLAPSO HEMODINÁMICO</a:t>
                      </a:r>
                      <a:endParaRPr lang="es-AR" dirty="0"/>
                    </a:p>
                  </a:txBody>
                  <a:tcPr/>
                </a:tc>
              </a:tr>
              <a:tr h="566551">
                <a:tc>
                  <a:txBody>
                    <a:bodyPr/>
                    <a:lstStyle/>
                    <a:p>
                      <a:pPr algn="ctr"/>
                      <a:r>
                        <a:rPr lang="es-AR" b="1" dirty="0" smtClean="0"/>
                        <a:t>GRADO 5</a:t>
                      </a:r>
                      <a:endParaRPr lang="es-AR" b="1" dirty="0"/>
                    </a:p>
                  </a:txBody>
                  <a:tcPr anchor="ctr"/>
                </a:tc>
                <a:tc>
                  <a:txBody>
                    <a:bodyPr/>
                    <a:lstStyle/>
                    <a:p>
                      <a:r>
                        <a:rPr lang="es-AR" dirty="0" smtClean="0"/>
                        <a:t>MUERTE</a:t>
                      </a:r>
                      <a:endParaRPr lang="es-AR" dirty="0"/>
                    </a:p>
                  </a:txBody>
                  <a:tcPr/>
                </a:tc>
                <a:tc>
                  <a:txBody>
                    <a:bodyPr/>
                    <a:lstStyle/>
                    <a:p>
                      <a:r>
                        <a:rPr lang="es-AR" dirty="0" smtClean="0"/>
                        <a:t>MUERTE</a:t>
                      </a:r>
                      <a:endParaRPr lang="es-AR" dirty="0"/>
                    </a:p>
                  </a:txBody>
                  <a:tcPr/>
                </a:tc>
              </a:tr>
            </a:tbl>
          </a:graphicData>
        </a:graphic>
      </p:graphicFrame>
      <p:sp>
        <p:nvSpPr>
          <p:cNvPr id="7" name="Rectángulo 6"/>
          <p:cNvSpPr/>
          <p:nvPr/>
        </p:nvSpPr>
        <p:spPr>
          <a:xfrm>
            <a:off x="623888" y="6096959"/>
            <a:ext cx="8961120" cy="553998"/>
          </a:xfrm>
          <a:prstGeom prst="rect">
            <a:avLst/>
          </a:prstGeom>
        </p:spPr>
        <p:txBody>
          <a:bodyPr wrap="square">
            <a:spAutoFit/>
          </a:bodyPr>
          <a:lstStyle/>
          <a:p>
            <a:r>
              <a:rPr lang="en-US" sz="1000" dirty="0">
                <a:solidFill>
                  <a:schemeClr val="bg1"/>
                </a:solidFill>
                <a:latin typeface="Arial" panose="020B0604020202020204" pitchFamily="34" charset="0"/>
                <a:cs typeface="Arial" panose="020B0604020202020204" pitchFamily="34" charset="0"/>
              </a:rPr>
              <a:t>Adapted from the Cancer Therapy Evaluation Program, National Cancer Institute Common Terminology Criteria for Adverse Events v5.0 Program, Common Terminology Criteria for Adverse Events v5.0. https://ctep.cancer.gov/protocolDevelopment/electronic_applications/docs/CTCAE_v5_Quick_Reference_8.5x11.pdf.</a:t>
            </a:r>
            <a:endParaRPr lang="es-AR" sz="1000" dirty="0">
              <a:solidFill>
                <a:schemeClr val="bg1"/>
              </a:solidFill>
              <a:latin typeface="Arial" panose="020B0604020202020204" pitchFamily="34" charset="0"/>
              <a:cs typeface="Arial" panose="020B0604020202020204" pitchFamily="34" charset="0"/>
            </a:endParaRPr>
          </a:p>
        </p:txBody>
      </p:sp>
      <p:grpSp>
        <p:nvGrpSpPr>
          <p:cNvPr id="9" name="Google Shape;280;p39"/>
          <p:cNvGrpSpPr/>
          <p:nvPr/>
        </p:nvGrpSpPr>
        <p:grpSpPr>
          <a:xfrm>
            <a:off x="10438955" y="517667"/>
            <a:ext cx="646304" cy="518845"/>
            <a:chOff x="6697759" y="5224046"/>
            <a:chExt cx="646304" cy="518845"/>
          </a:xfrm>
        </p:grpSpPr>
        <p:sp>
          <p:nvSpPr>
            <p:cNvPr id="10" name="Google Shape;281;p3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11" name="Google Shape;282;p3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 name="Google Shape;197;p32"/>
          <p:cNvSpPr txBox="1">
            <a:spLocks noGrp="1"/>
          </p:cNvSpPr>
          <p:nvPr>
            <p:ph type="title"/>
          </p:nvPr>
        </p:nvSpPr>
        <p:spPr>
          <a:xfrm>
            <a:off x="609600" y="919154"/>
            <a:ext cx="10013576" cy="332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smtClean="0">
                <a:solidFill>
                  <a:schemeClr val="accent1"/>
                </a:solidFill>
              </a:rPr>
              <a:t>Grados de </a:t>
            </a:r>
            <a:r>
              <a:rPr lang="en-US" sz="3200" dirty="0" err="1" smtClean="0">
                <a:solidFill>
                  <a:schemeClr val="accent1"/>
                </a:solidFill>
              </a:rPr>
              <a:t>Severidad</a:t>
            </a:r>
            <a:endParaRPr sz="3200" dirty="0">
              <a:solidFill>
                <a:schemeClr val="accent1"/>
              </a:solidFill>
            </a:endParaRPr>
          </a:p>
        </p:txBody>
      </p:sp>
    </p:spTree>
    <p:extLst>
      <p:ext uri="{BB962C8B-B14F-4D97-AF65-F5344CB8AC3E}">
        <p14:creationId xmlns:p14="http://schemas.microsoft.com/office/powerpoint/2010/main" val="2453671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graphicFrame>
        <p:nvGraphicFramePr>
          <p:cNvPr id="279" name="Google Shape;279;p39"/>
          <p:cNvGraphicFramePr/>
          <p:nvPr>
            <p:extLst>
              <p:ext uri="{D42A27DB-BD31-4B8C-83A1-F6EECF244321}">
                <p14:modId xmlns:p14="http://schemas.microsoft.com/office/powerpoint/2010/main" val="3665575375"/>
              </p:ext>
            </p:extLst>
          </p:nvPr>
        </p:nvGraphicFramePr>
        <p:xfrm>
          <a:off x="1278700" y="2024421"/>
          <a:ext cx="8776775" cy="3662600"/>
        </p:xfrm>
        <a:graphic>
          <a:graphicData uri="http://schemas.openxmlformats.org/drawingml/2006/table">
            <a:tbl>
              <a:tblPr firstRow="1" bandRow="1">
                <a:noFill/>
              </a:tblPr>
              <a:tblGrid>
                <a:gridCol w="2223125"/>
                <a:gridCol w="2165250"/>
                <a:gridCol w="2194200"/>
                <a:gridCol w="2194200"/>
              </a:tblGrid>
              <a:tr h="618125">
                <a:tc>
                  <a:txBody>
                    <a:bodyPr/>
                    <a:lstStyle/>
                    <a:p>
                      <a:pPr marL="0" marR="0" lvl="0" indent="0" algn="ctr" rtl="0">
                        <a:spcBef>
                          <a:spcPts val="0"/>
                        </a:spcBef>
                        <a:spcAft>
                          <a:spcPts val="0"/>
                        </a:spcAft>
                        <a:buNone/>
                      </a:pPr>
                      <a:r>
                        <a:rPr lang="en-US" sz="1800" b="1" u="none" strike="noStrike" cap="none" dirty="0"/>
                        <a:t>variable</a:t>
                      </a:r>
                      <a:endParaRPr sz="1800" b="1" u="none" strike="noStrike" cap="none" dirty="0"/>
                    </a:p>
                  </a:txBody>
                  <a:tcPr marL="121925" marR="121925" marT="45725" marB="45725" anchor="ctr"/>
                </a:tc>
                <a:tc>
                  <a:txBody>
                    <a:bodyPr/>
                    <a:lstStyle/>
                    <a:p>
                      <a:pPr marL="0" marR="0" lvl="0" indent="0" algn="ctr" rtl="0">
                        <a:spcBef>
                          <a:spcPts val="0"/>
                        </a:spcBef>
                        <a:spcAft>
                          <a:spcPts val="0"/>
                        </a:spcAft>
                        <a:buNone/>
                      </a:pPr>
                      <a:r>
                        <a:rPr lang="en-US" sz="1600" b="1" u="none" strike="noStrike" cap="none" dirty="0"/>
                        <a:t>GRADO 1</a:t>
                      </a:r>
                      <a:endParaRPr sz="1600" b="1" u="none" strike="noStrike" cap="none" dirty="0"/>
                    </a:p>
                  </a:txBody>
                  <a:tcPr marL="121925" marR="121925" marT="45725" marB="45725" anchor="ctr"/>
                </a:tc>
                <a:tc>
                  <a:txBody>
                    <a:bodyPr/>
                    <a:lstStyle/>
                    <a:p>
                      <a:pPr marL="0" marR="0" lvl="0" indent="0" algn="ctr" rtl="0">
                        <a:spcBef>
                          <a:spcPts val="0"/>
                        </a:spcBef>
                        <a:spcAft>
                          <a:spcPts val="0"/>
                        </a:spcAft>
                        <a:buNone/>
                      </a:pPr>
                      <a:r>
                        <a:rPr lang="en-US" sz="1600" b="1" u="none" strike="noStrike" cap="none" dirty="0"/>
                        <a:t>GRADO 2</a:t>
                      </a:r>
                      <a:endParaRPr sz="1600" b="1" u="none" strike="noStrike" cap="none" dirty="0"/>
                    </a:p>
                  </a:txBody>
                  <a:tcPr marL="121925" marR="121925" marT="45725" marB="45725" anchor="ctr"/>
                </a:tc>
                <a:tc>
                  <a:txBody>
                    <a:bodyPr/>
                    <a:lstStyle/>
                    <a:p>
                      <a:pPr marL="0" marR="0" lvl="0" indent="0" algn="ctr" rtl="0">
                        <a:spcBef>
                          <a:spcPts val="0"/>
                        </a:spcBef>
                        <a:spcAft>
                          <a:spcPts val="0"/>
                        </a:spcAft>
                        <a:buNone/>
                      </a:pPr>
                      <a:r>
                        <a:rPr lang="en-US" sz="1600" b="1" u="none" strike="noStrike" cap="none" dirty="0"/>
                        <a:t>GRADO 3-4</a:t>
                      </a:r>
                      <a:endParaRPr sz="1600" b="1" u="none" strike="noStrike" cap="none" dirty="0"/>
                    </a:p>
                  </a:txBody>
                  <a:tcPr marL="121925" marR="121925" marT="45725" marB="45725" anchor="ctr"/>
                </a:tc>
              </a:tr>
              <a:tr h="529825">
                <a:tc>
                  <a:txBody>
                    <a:bodyPr/>
                    <a:lstStyle/>
                    <a:p>
                      <a:pPr marL="0" marR="0" lvl="0" indent="0" algn="l" rtl="0">
                        <a:spcBef>
                          <a:spcPts val="0"/>
                        </a:spcBef>
                        <a:spcAft>
                          <a:spcPts val="0"/>
                        </a:spcAft>
                        <a:buNone/>
                      </a:pPr>
                      <a:r>
                        <a:rPr lang="en-US" sz="1500" b="1" u="none" strike="noStrike" cap="none" dirty="0"/>
                        <a:t>N° de </a:t>
                      </a:r>
                      <a:r>
                        <a:rPr lang="en-US" sz="1500" b="1" u="none" strike="noStrike" cap="none" dirty="0" err="1"/>
                        <a:t>deposiciones</a:t>
                      </a:r>
                      <a:endParaRPr sz="1500" b="1" dirty="0"/>
                    </a:p>
                  </a:txBody>
                  <a:tcPr marL="121925" marR="121925" marT="45725" marB="45725" anchor="ctr"/>
                </a:tc>
                <a:tc>
                  <a:txBody>
                    <a:bodyPr/>
                    <a:lstStyle/>
                    <a:p>
                      <a:pPr marL="0" marR="0" lvl="0" indent="0" algn="ctr" rtl="0">
                        <a:spcBef>
                          <a:spcPts val="0"/>
                        </a:spcBef>
                        <a:spcAft>
                          <a:spcPts val="0"/>
                        </a:spcAft>
                        <a:buNone/>
                      </a:pPr>
                      <a:r>
                        <a:rPr lang="en-US" sz="1500"/>
                        <a:t>&lt;4</a:t>
                      </a:r>
                      <a:endParaRPr sz="1500"/>
                    </a:p>
                  </a:txBody>
                  <a:tcPr marL="121925" marR="121925" marT="45725" marB="45725"/>
                </a:tc>
                <a:tc>
                  <a:txBody>
                    <a:bodyPr/>
                    <a:lstStyle/>
                    <a:p>
                      <a:pPr marL="0" marR="0" lvl="0" indent="0" algn="ctr" rtl="0">
                        <a:spcBef>
                          <a:spcPts val="0"/>
                        </a:spcBef>
                        <a:spcAft>
                          <a:spcPts val="0"/>
                        </a:spcAft>
                        <a:buNone/>
                      </a:pPr>
                      <a:r>
                        <a:rPr lang="en-US" sz="1500" b="0" dirty="0" smtClean="0">
                          <a:solidFill>
                            <a:schemeClr val="dk1"/>
                          </a:solidFill>
                        </a:rPr>
                        <a:t>4-6</a:t>
                      </a:r>
                      <a:endParaRPr sz="1500" b="0" dirty="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1500" b="1">
                          <a:solidFill>
                            <a:srgbClr val="C00000"/>
                          </a:solidFill>
                        </a:rPr>
                        <a:t>&gt; 6-7</a:t>
                      </a:r>
                      <a:endParaRPr sz="1500" b="1">
                        <a:solidFill>
                          <a:srgbClr val="C00000"/>
                        </a:solidFill>
                      </a:endParaRPr>
                    </a:p>
                  </a:txBody>
                  <a:tcPr marL="121925" marR="121925" marT="45725" marB="45725"/>
                </a:tc>
              </a:tr>
              <a:tr h="529825">
                <a:tc>
                  <a:txBody>
                    <a:bodyPr/>
                    <a:lstStyle/>
                    <a:p>
                      <a:pPr marL="0" marR="0" lvl="0" indent="0" algn="l" rtl="0">
                        <a:spcBef>
                          <a:spcPts val="0"/>
                        </a:spcBef>
                        <a:spcAft>
                          <a:spcPts val="0"/>
                        </a:spcAft>
                        <a:buNone/>
                      </a:pPr>
                      <a:r>
                        <a:rPr lang="en-US" sz="1500" b="1" dirty="0"/>
                        <a:t>Sangre </a:t>
                      </a:r>
                      <a:r>
                        <a:rPr lang="en-US" sz="1500" b="1" dirty="0" err="1"/>
                        <a:t>en</a:t>
                      </a:r>
                      <a:r>
                        <a:rPr lang="en-US" sz="1500" b="1" dirty="0"/>
                        <a:t> las </a:t>
                      </a:r>
                      <a:r>
                        <a:rPr lang="en-US" sz="1500" b="1" dirty="0" err="1"/>
                        <a:t>deposiciones</a:t>
                      </a:r>
                      <a:endParaRPr sz="1500" b="1" dirty="0"/>
                    </a:p>
                  </a:txBody>
                  <a:tcPr marL="121925" marR="121925" marT="45725" marB="45725" anchor="ctr"/>
                </a:tc>
                <a:tc>
                  <a:txBody>
                    <a:bodyPr/>
                    <a:lstStyle/>
                    <a:p>
                      <a:pPr marL="0" marR="0" lvl="0" indent="0" algn="ctr" rtl="0">
                        <a:spcBef>
                          <a:spcPts val="0"/>
                        </a:spcBef>
                        <a:spcAft>
                          <a:spcPts val="0"/>
                        </a:spcAft>
                        <a:buNone/>
                      </a:pPr>
                      <a:r>
                        <a:rPr lang="en-US" sz="1500"/>
                        <a:t>-</a:t>
                      </a:r>
                      <a:endParaRPr sz="1500"/>
                    </a:p>
                  </a:txBody>
                  <a:tcPr marL="121925" marR="121925" marT="45725" marB="45725"/>
                </a:tc>
                <a:tc>
                  <a:txBody>
                    <a:bodyPr/>
                    <a:lstStyle/>
                    <a:p>
                      <a:pPr marL="0" marR="0" lvl="0" indent="0" algn="ctr" rtl="0">
                        <a:spcBef>
                          <a:spcPts val="0"/>
                        </a:spcBef>
                        <a:spcAft>
                          <a:spcPts val="0"/>
                        </a:spcAft>
                        <a:buNone/>
                      </a:pPr>
                      <a:r>
                        <a:rPr lang="en-US" sz="1500" b="0">
                          <a:solidFill>
                            <a:schemeClr val="dk1"/>
                          </a:solidFill>
                        </a:rPr>
                        <a:t>+/-</a:t>
                      </a:r>
                      <a:endParaRPr sz="1500" b="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1500" b="1">
                          <a:solidFill>
                            <a:srgbClr val="C00000"/>
                          </a:solidFill>
                        </a:rPr>
                        <a:t>+</a:t>
                      </a:r>
                      <a:endParaRPr sz="1500" b="1">
                        <a:solidFill>
                          <a:srgbClr val="C00000"/>
                        </a:solidFill>
                      </a:endParaRPr>
                    </a:p>
                  </a:txBody>
                  <a:tcPr marL="121925" marR="121925" marT="45725" marB="45725"/>
                </a:tc>
              </a:tr>
              <a:tr h="309050">
                <a:tc>
                  <a:txBody>
                    <a:bodyPr/>
                    <a:lstStyle/>
                    <a:p>
                      <a:pPr marL="0" marR="0" lvl="0" indent="0" algn="l" rtl="0">
                        <a:spcBef>
                          <a:spcPts val="0"/>
                        </a:spcBef>
                        <a:spcAft>
                          <a:spcPts val="0"/>
                        </a:spcAft>
                        <a:buNone/>
                      </a:pPr>
                      <a:r>
                        <a:rPr lang="en-US" sz="1500" b="1" dirty="0"/>
                        <a:t>T°</a:t>
                      </a:r>
                      <a:endParaRPr sz="1500" b="1" dirty="0"/>
                    </a:p>
                  </a:txBody>
                  <a:tcPr marL="121925" marR="121925" marT="45725" marB="45725" anchor="ctr"/>
                </a:tc>
                <a:tc>
                  <a:txBody>
                    <a:bodyPr/>
                    <a:lstStyle/>
                    <a:p>
                      <a:pPr marL="0" marR="0" lvl="0" indent="0" algn="ctr" rtl="0">
                        <a:spcBef>
                          <a:spcPts val="0"/>
                        </a:spcBef>
                        <a:spcAft>
                          <a:spcPts val="0"/>
                        </a:spcAft>
                        <a:buNone/>
                      </a:pPr>
                      <a:r>
                        <a:rPr lang="en-US" sz="1500"/>
                        <a:t>&lt;37.5</a:t>
                      </a:r>
                      <a:endParaRPr sz="1500"/>
                    </a:p>
                  </a:txBody>
                  <a:tcPr marL="121925" marR="121925" marT="45725" marB="45725"/>
                </a:tc>
                <a:tc>
                  <a:txBody>
                    <a:bodyPr/>
                    <a:lstStyle/>
                    <a:p>
                      <a:pPr marL="0" marR="0" lvl="0" indent="0" algn="ctr" rtl="0">
                        <a:spcBef>
                          <a:spcPts val="0"/>
                        </a:spcBef>
                        <a:spcAft>
                          <a:spcPts val="0"/>
                        </a:spcAft>
                        <a:buNone/>
                      </a:pPr>
                      <a:r>
                        <a:rPr lang="en-US" sz="1500" b="0">
                          <a:solidFill>
                            <a:schemeClr val="dk1"/>
                          </a:solidFill>
                        </a:rPr>
                        <a:t>&lt;37.8</a:t>
                      </a:r>
                      <a:endParaRPr sz="1500" b="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1500" b="1">
                          <a:solidFill>
                            <a:srgbClr val="C00000"/>
                          </a:solidFill>
                        </a:rPr>
                        <a:t>&gt; 37.8 °C</a:t>
                      </a:r>
                      <a:endParaRPr sz="1500" b="1">
                        <a:solidFill>
                          <a:srgbClr val="C00000"/>
                        </a:solidFill>
                      </a:endParaRPr>
                    </a:p>
                  </a:txBody>
                  <a:tcPr marL="121925" marR="121925" marT="45725" marB="45725"/>
                </a:tc>
              </a:tr>
              <a:tr h="309050">
                <a:tc>
                  <a:txBody>
                    <a:bodyPr/>
                    <a:lstStyle/>
                    <a:p>
                      <a:pPr marL="0" marR="0" lvl="0" indent="0" algn="l" rtl="0">
                        <a:spcBef>
                          <a:spcPts val="0"/>
                        </a:spcBef>
                        <a:spcAft>
                          <a:spcPts val="0"/>
                        </a:spcAft>
                        <a:buNone/>
                      </a:pPr>
                      <a:r>
                        <a:rPr lang="en-US" sz="1500" b="1" dirty="0" err="1"/>
                        <a:t>Pulso</a:t>
                      </a:r>
                      <a:r>
                        <a:rPr lang="en-US" sz="1500" b="1" dirty="0"/>
                        <a:t> (</a:t>
                      </a:r>
                      <a:r>
                        <a:rPr lang="en-US" sz="1500" b="1" dirty="0" err="1"/>
                        <a:t>lat</a:t>
                      </a:r>
                      <a:r>
                        <a:rPr lang="en-US" sz="1500" b="1" dirty="0"/>
                        <a:t>/min) </a:t>
                      </a:r>
                      <a:endParaRPr sz="1500" b="1" dirty="0"/>
                    </a:p>
                  </a:txBody>
                  <a:tcPr marL="121925" marR="121925" marT="45725" marB="45725" anchor="ctr"/>
                </a:tc>
                <a:tc>
                  <a:txBody>
                    <a:bodyPr/>
                    <a:lstStyle/>
                    <a:p>
                      <a:pPr marL="0" marR="0" lvl="0" indent="0" algn="ctr" rtl="0">
                        <a:spcBef>
                          <a:spcPts val="0"/>
                        </a:spcBef>
                        <a:spcAft>
                          <a:spcPts val="0"/>
                        </a:spcAft>
                        <a:buNone/>
                      </a:pPr>
                      <a:r>
                        <a:rPr lang="en-US" sz="1500"/>
                        <a:t>&lt; 90 lpm</a:t>
                      </a:r>
                      <a:endParaRPr sz="1500"/>
                    </a:p>
                  </a:txBody>
                  <a:tcPr marL="121925" marR="121925" marT="45725" marB="45725"/>
                </a:tc>
                <a:tc>
                  <a:txBody>
                    <a:bodyPr/>
                    <a:lstStyle/>
                    <a:p>
                      <a:pPr marL="0" marR="0" lvl="0" indent="0" algn="ctr" rtl="0">
                        <a:spcBef>
                          <a:spcPts val="0"/>
                        </a:spcBef>
                        <a:spcAft>
                          <a:spcPts val="0"/>
                        </a:spcAft>
                        <a:buNone/>
                      </a:pPr>
                      <a:r>
                        <a:rPr lang="en-US" sz="1500" b="0">
                          <a:solidFill>
                            <a:schemeClr val="dk1"/>
                          </a:solidFill>
                        </a:rPr>
                        <a:t>&lt; o = 90 </a:t>
                      </a:r>
                      <a:endParaRPr sz="1500" b="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1500" b="1">
                          <a:solidFill>
                            <a:srgbClr val="C00000"/>
                          </a:solidFill>
                        </a:rPr>
                        <a:t>&gt; 90 lpm</a:t>
                      </a:r>
                      <a:endParaRPr sz="1500" b="1">
                        <a:solidFill>
                          <a:srgbClr val="C00000"/>
                        </a:solidFill>
                      </a:endParaRPr>
                    </a:p>
                  </a:txBody>
                  <a:tcPr marL="121925" marR="121925" marT="45725" marB="45725"/>
                </a:tc>
              </a:tr>
              <a:tr h="309050">
                <a:tc>
                  <a:txBody>
                    <a:bodyPr/>
                    <a:lstStyle/>
                    <a:p>
                      <a:pPr marL="0" marR="0" lvl="0" indent="0" algn="l" rtl="0">
                        <a:spcBef>
                          <a:spcPts val="0"/>
                        </a:spcBef>
                        <a:spcAft>
                          <a:spcPts val="0"/>
                        </a:spcAft>
                        <a:buNone/>
                      </a:pPr>
                      <a:r>
                        <a:rPr lang="en-US" sz="1500" b="1" dirty="0" err="1"/>
                        <a:t>Hb</a:t>
                      </a:r>
                      <a:endParaRPr sz="1500" b="1" dirty="0"/>
                    </a:p>
                  </a:txBody>
                  <a:tcPr marL="121925" marR="121925" marT="45725" marB="45725" anchor="ctr"/>
                </a:tc>
                <a:tc>
                  <a:txBody>
                    <a:bodyPr/>
                    <a:lstStyle/>
                    <a:p>
                      <a:pPr marL="0" marR="0" lvl="0" indent="0" algn="ctr" rtl="0">
                        <a:spcBef>
                          <a:spcPts val="0"/>
                        </a:spcBef>
                        <a:spcAft>
                          <a:spcPts val="0"/>
                        </a:spcAft>
                        <a:buNone/>
                      </a:pPr>
                      <a:r>
                        <a:rPr lang="en-US" sz="1500"/>
                        <a:t>&gt;11.5</a:t>
                      </a:r>
                      <a:endParaRPr sz="1500"/>
                    </a:p>
                  </a:txBody>
                  <a:tcPr marL="121925" marR="121925" marT="45725" marB="45725"/>
                </a:tc>
                <a:tc>
                  <a:txBody>
                    <a:bodyPr/>
                    <a:lstStyle/>
                    <a:p>
                      <a:pPr marL="0" marR="0" lvl="0" indent="0" algn="ctr" rtl="0">
                        <a:spcBef>
                          <a:spcPts val="0"/>
                        </a:spcBef>
                        <a:spcAft>
                          <a:spcPts val="0"/>
                        </a:spcAft>
                        <a:buNone/>
                      </a:pPr>
                      <a:r>
                        <a:rPr lang="en-US" sz="1500" b="0">
                          <a:solidFill>
                            <a:schemeClr val="dk1"/>
                          </a:solidFill>
                        </a:rPr>
                        <a:t>&gt; O = 10.5</a:t>
                      </a:r>
                      <a:endParaRPr sz="1500" b="0">
                        <a:solidFill>
                          <a:schemeClr val="dk1"/>
                        </a:solidFill>
                      </a:endParaRPr>
                    </a:p>
                  </a:txBody>
                  <a:tcPr marL="121925" marR="121925" marT="45725" marB="45725"/>
                </a:tc>
                <a:tc>
                  <a:txBody>
                    <a:bodyPr/>
                    <a:lstStyle/>
                    <a:p>
                      <a:pPr marL="0" marR="0" lvl="0" indent="0" algn="ctr" rtl="0">
                        <a:spcBef>
                          <a:spcPts val="0"/>
                        </a:spcBef>
                        <a:spcAft>
                          <a:spcPts val="0"/>
                        </a:spcAft>
                        <a:buNone/>
                      </a:pPr>
                      <a:r>
                        <a:rPr lang="en-US" sz="1500" b="1">
                          <a:solidFill>
                            <a:srgbClr val="C00000"/>
                          </a:solidFill>
                        </a:rPr>
                        <a:t>&lt; 10.5</a:t>
                      </a:r>
                      <a:endParaRPr sz="1500" b="1">
                        <a:solidFill>
                          <a:srgbClr val="C00000"/>
                        </a:solidFill>
                      </a:endParaRPr>
                    </a:p>
                  </a:txBody>
                  <a:tcPr marL="121925" marR="121925" marT="45725" marB="45725"/>
                </a:tc>
              </a:tr>
              <a:tr h="750575">
                <a:tc>
                  <a:txBody>
                    <a:bodyPr/>
                    <a:lstStyle/>
                    <a:p>
                      <a:pPr marL="0" marR="0" lvl="0" indent="0" algn="l" rtl="0">
                        <a:spcBef>
                          <a:spcPts val="0"/>
                        </a:spcBef>
                        <a:spcAft>
                          <a:spcPts val="0"/>
                        </a:spcAft>
                        <a:buNone/>
                      </a:pPr>
                      <a:r>
                        <a:rPr lang="en-US" sz="1500" b="1" dirty="0"/>
                        <a:t>VSG   </a:t>
                      </a:r>
                      <a:endParaRPr b="1" dirty="0"/>
                    </a:p>
                    <a:p>
                      <a:pPr marL="0" marR="0" lvl="0" indent="0" algn="l" rtl="0">
                        <a:spcBef>
                          <a:spcPts val="0"/>
                        </a:spcBef>
                        <a:spcAft>
                          <a:spcPts val="0"/>
                        </a:spcAft>
                        <a:buNone/>
                      </a:pPr>
                      <a:r>
                        <a:rPr lang="en-US" sz="1500" b="1" dirty="0"/>
                        <a:t>ALBUMINA</a:t>
                      </a:r>
                      <a:endParaRPr b="1" dirty="0"/>
                    </a:p>
                    <a:p>
                      <a:pPr marL="0" marR="0" lvl="0" indent="0" algn="l" rtl="0">
                        <a:spcBef>
                          <a:spcPts val="0"/>
                        </a:spcBef>
                        <a:spcAft>
                          <a:spcPts val="0"/>
                        </a:spcAft>
                        <a:buNone/>
                      </a:pPr>
                      <a:r>
                        <a:rPr lang="en-US" sz="1500" b="1" dirty="0"/>
                        <a:t>PCR</a:t>
                      </a:r>
                      <a:endParaRPr b="1" dirty="0"/>
                    </a:p>
                    <a:p>
                      <a:pPr marL="0" marR="0" lvl="0" indent="0" algn="l" rtl="0">
                        <a:spcBef>
                          <a:spcPts val="0"/>
                        </a:spcBef>
                        <a:spcAft>
                          <a:spcPts val="0"/>
                        </a:spcAft>
                        <a:buNone/>
                      </a:pPr>
                      <a:r>
                        <a:rPr lang="en-US" sz="1500" b="1" dirty="0"/>
                        <a:t>CALPROTECTINA</a:t>
                      </a:r>
                      <a:endParaRPr sz="1500" b="1" dirty="0"/>
                    </a:p>
                  </a:txBody>
                  <a:tcPr marL="121925" marR="121925" marT="45725" marB="45725" anchor="ctr"/>
                </a:tc>
                <a:tc>
                  <a:txBody>
                    <a:bodyPr/>
                    <a:lstStyle/>
                    <a:p>
                      <a:pPr marL="0" marR="0" lvl="0" indent="0" algn="ctr" rtl="0">
                        <a:spcBef>
                          <a:spcPts val="0"/>
                        </a:spcBef>
                        <a:spcAft>
                          <a:spcPts val="0"/>
                        </a:spcAft>
                        <a:buNone/>
                      </a:pPr>
                      <a:r>
                        <a:rPr lang="en-US" sz="1500"/>
                        <a:t>&lt; 20 mm/h</a:t>
                      </a:r>
                      <a:endParaRPr/>
                    </a:p>
                    <a:p>
                      <a:pPr marL="0" marR="0" lvl="0" indent="0" algn="ctr" rtl="0">
                        <a:spcBef>
                          <a:spcPts val="0"/>
                        </a:spcBef>
                        <a:spcAft>
                          <a:spcPts val="0"/>
                        </a:spcAft>
                        <a:buNone/>
                      </a:pPr>
                      <a:r>
                        <a:rPr lang="en-US" sz="1500"/>
                        <a:t>Normal</a:t>
                      </a:r>
                      <a:endParaRPr/>
                    </a:p>
                    <a:p>
                      <a:pPr marL="0" marR="0" lvl="0" indent="0" algn="ctr" rtl="0">
                        <a:spcBef>
                          <a:spcPts val="0"/>
                        </a:spcBef>
                        <a:spcAft>
                          <a:spcPts val="0"/>
                        </a:spcAft>
                        <a:buNone/>
                      </a:pPr>
                      <a:r>
                        <a:rPr lang="en-US" sz="1500"/>
                        <a:t>&lt;5</a:t>
                      </a:r>
                      <a:endParaRPr/>
                    </a:p>
                    <a:p>
                      <a:pPr marL="0" marR="0" lvl="0" indent="0" algn="ctr" rtl="0">
                        <a:spcBef>
                          <a:spcPts val="0"/>
                        </a:spcBef>
                        <a:spcAft>
                          <a:spcPts val="0"/>
                        </a:spcAft>
                        <a:buNone/>
                      </a:pPr>
                      <a:r>
                        <a:rPr lang="en-US" sz="1500"/>
                        <a:t>50</a:t>
                      </a:r>
                      <a:endParaRPr sz="1500"/>
                    </a:p>
                  </a:txBody>
                  <a:tcPr marL="121925" marR="121925" marT="45725" marB="45725"/>
                </a:tc>
                <a:tc>
                  <a:txBody>
                    <a:bodyPr/>
                    <a:lstStyle/>
                    <a:p>
                      <a:pPr marL="0" marR="0" lvl="0" indent="0" algn="ctr" rtl="0">
                        <a:spcBef>
                          <a:spcPts val="0"/>
                        </a:spcBef>
                        <a:spcAft>
                          <a:spcPts val="0"/>
                        </a:spcAft>
                        <a:buNone/>
                      </a:pPr>
                      <a:r>
                        <a:rPr lang="en-US" sz="1500" b="0">
                          <a:solidFill>
                            <a:schemeClr val="dk1"/>
                          </a:solidFill>
                        </a:rPr>
                        <a:t>&lt;o= 30</a:t>
                      </a:r>
                      <a:endParaRPr/>
                    </a:p>
                    <a:p>
                      <a:pPr marL="0" marR="0" lvl="0" indent="0" algn="ctr" rtl="0">
                        <a:spcBef>
                          <a:spcPts val="0"/>
                        </a:spcBef>
                        <a:spcAft>
                          <a:spcPts val="0"/>
                        </a:spcAft>
                        <a:buNone/>
                      </a:pPr>
                      <a:r>
                        <a:rPr lang="en-US" sz="1500" b="0">
                          <a:solidFill>
                            <a:schemeClr val="dk1"/>
                          </a:solidFill>
                        </a:rPr>
                        <a:t>3.5-3</a:t>
                      </a:r>
                      <a:endParaRPr/>
                    </a:p>
                    <a:p>
                      <a:pPr marL="0" marR="0" lvl="0" indent="0" algn="ctr" rtl="0">
                        <a:spcBef>
                          <a:spcPts val="0"/>
                        </a:spcBef>
                        <a:spcAft>
                          <a:spcPts val="0"/>
                        </a:spcAft>
                        <a:buNone/>
                      </a:pPr>
                      <a:r>
                        <a:rPr lang="en-US" sz="1500" b="0">
                          <a:solidFill>
                            <a:schemeClr val="dk1"/>
                          </a:solidFill>
                        </a:rPr>
                        <a:t>&gt; 5</a:t>
                      </a:r>
                      <a:endParaRPr/>
                    </a:p>
                    <a:p>
                      <a:pPr marL="0" marR="0" lvl="0" indent="0" algn="ctr" rtl="0">
                        <a:spcBef>
                          <a:spcPts val="0"/>
                        </a:spcBef>
                        <a:spcAft>
                          <a:spcPts val="0"/>
                        </a:spcAft>
                        <a:buNone/>
                      </a:pPr>
                      <a:r>
                        <a:rPr lang="en-US" sz="1500" b="0">
                          <a:solidFill>
                            <a:schemeClr val="dk1"/>
                          </a:solidFill>
                        </a:rPr>
                        <a:t>50 A 250</a:t>
                      </a:r>
                      <a:endParaRPr sz="1500" b="0">
                        <a:solidFill>
                          <a:schemeClr val="dk1"/>
                        </a:solidFill>
                      </a:endParaRPr>
                    </a:p>
                  </a:txBody>
                  <a:tcPr marL="121925" marR="121925" marT="45725" marB="45725"/>
                </a:tc>
                <a:tc>
                  <a:txBody>
                    <a:bodyPr/>
                    <a:lstStyle/>
                    <a:p>
                      <a:pPr marL="0" marR="0" lvl="0" indent="0" algn="ctr" rtl="0">
                        <a:spcBef>
                          <a:spcPts val="0"/>
                        </a:spcBef>
                        <a:spcAft>
                          <a:spcPts val="0"/>
                        </a:spcAft>
                        <a:buClr>
                          <a:srgbClr val="C00000"/>
                        </a:buClr>
                        <a:buSzPts val="1500"/>
                        <a:buFont typeface="Noto Sans Symbols"/>
                        <a:buNone/>
                      </a:pPr>
                      <a:r>
                        <a:rPr lang="en-US" sz="1500" b="1" dirty="0">
                          <a:solidFill>
                            <a:srgbClr val="C00000"/>
                          </a:solidFill>
                        </a:rPr>
                        <a:t>&gt; 30 mm/h</a:t>
                      </a:r>
                      <a:endParaRPr dirty="0"/>
                    </a:p>
                    <a:p>
                      <a:pPr marL="0" marR="0" lvl="0" indent="0" algn="ctr" rtl="0">
                        <a:spcBef>
                          <a:spcPts val="0"/>
                        </a:spcBef>
                        <a:spcAft>
                          <a:spcPts val="0"/>
                        </a:spcAft>
                        <a:buClr>
                          <a:srgbClr val="C00000"/>
                        </a:buClr>
                        <a:buSzPts val="1500"/>
                        <a:buFont typeface="Noto Sans Symbols"/>
                        <a:buNone/>
                      </a:pPr>
                      <a:r>
                        <a:rPr lang="en-US" sz="1500" b="1" dirty="0">
                          <a:solidFill>
                            <a:srgbClr val="C00000"/>
                          </a:solidFill>
                        </a:rPr>
                        <a:t>&lt; 3 </a:t>
                      </a:r>
                      <a:endParaRPr sz="1500" b="1" dirty="0">
                        <a:solidFill>
                          <a:srgbClr val="C00000"/>
                        </a:solidFill>
                      </a:endParaRPr>
                    </a:p>
                    <a:p>
                      <a:pPr marL="0" marR="0" lvl="0" indent="0" algn="ctr" rtl="0">
                        <a:spcBef>
                          <a:spcPts val="0"/>
                        </a:spcBef>
                        <a:spcAft>
                          <a:spcPts val="0"/>
                        </a:spcAft>
                        <a:buClr>
                          <a:srgbClr val="C00000"/>
                        </a:buClr>
                        <a:buSzPts val="1500"/>
                        <a:buFont typeface="Noto Sans Symbols"/>
                        <a:buNone/>
                      </a:pPr>
                      <a:r>
                        <a:rPr lang="en-US" sz="1500" b="1" dirty="0">
                          <a:solidFill>
                            <a:srgbClr val="C00000"/>
                          </a:solidFill>
                        </a:rPr>
                        <a:t>&gt;30</a:t>
                      </a:r>
                      <a:endParaRPr dirty="0"/>
                    </a:p>
                    <a:p>
                      <a:pPr marL="0" marR="0" lvl="0" indent="0" algn="ctr" rtl="0">
                        <a:spcBef>
                          <a:spcPts val="0"/>
                        </a:spcBef>
                        <a:spcAft>
                          <a:spcPts val="0"/>
                        </a:spcAft>
                        <a:buClr>
                          <a:srgbClr val="C00000"/>
                        </a:buClr>
                        <a:buSzPts val="1500"/>
                        <a:buFont typeface="Noto Sans Symbols"/>
                        <a:buNone/>
                      </a:pPr>
                      <a:r>
                        <a:rPr lang="en-US" sz="1500" b="1" dirty="0">
                          <a:solidFill>
                            <a:srgbClr val="C00000"/>
                          </a:solidFill>
                        </a:rPr>
                        <a:t>&gt; 250</a:t>
                      </a:r>
                      <a:endParaRPr sz="1500" b="1" dirty="0">
                        <a:solidFill>
                          <a:srgbClr val="C00000"/>
                        </a:solidFill>
                      </a:endParaRPr>
                    </a:p>
                  </a:txBody>
                  <a:tcPr marL="121925" marR="121925" marT="45725" marB="45725"/>
                </a:tc>
              </a:tr>
            </a:tbl>
          </a:graphicData>
        </a:graphic>
      </p:graphicFrame>
      <p:grpSp>
        <p:nvGrpSpPr>
          <p:cNvPr id="280" name="Google Shape;280;p39"/>
          <p:cNvGrpSpPr/>
          <p:nvPr/>
        </p:nvGrpSpPr>
        <p:grpSpPr>
          <a:xfrm>
            <a:off x="10438955" y="517667"/>
            <a:ext cx="646304" cy="518845"/>
            <a:chOff x="6697759" y="5224046"/>
            <a:chExt cx="646304" cy="518845"/>
          </a:xfrm>
        </p:grpSpPr>
        <p:sp>
          <p:nvSpPr>
            <p:cNvPr id="281" name="Google Shape;281;p3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282" name="Google Shape;282;p3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 name="Google Shape;197;p32"/>
          <p:cNvSpPr txBox="1">
            <a:spLocks noGrp="1"/>
          </p:cNvSpPr>
          <p:nvPr>
            <p:ph type="title"/>
          </p:nvPr>
        </p:nvSpPr>
        <p:spPr>
          <a:xfrm>
            <a:off x="609600" y="919154"/>
            <a:ext cx="10013576" cy="3323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3959"/>
              <a:buFont typeface="Calibri"/>
              <a:buNone/>
            </a:pPr>
            <a:r>
              <a:rPr lang="en-US" sz="3200" dirty="0" smtClean="0">
                <a:solidFill>
                  <a:schemeClr val="accent1"/>
                </a:solidFill>
              </a:rPr>
              <a:t>Grados de </a:t>
            </a:r>
            <a:r>
              <a:rPr lang="en-US" sz="3200" dirty="0" err="1" smtClean="0">
                <a:solidFill>
                  <a:schemeClr val="accent1"/>
                </a:solidFill>
              </a:rPr>
              <a:t>Severidad</a:t>
            </a:r>
            <a:endParaRPr sz="3200" dirty="0">
              <a:solidFill>
                <a:schemeClr val="accent1"/>
              </a:solidFill>
            </a:endParaRPr>
          </a:p>
        </p:txBody>
      </p:sp>
    </p:spTree>
    <p:extLst>
      <p:ext uri="{BB962C8B-B14F-4D97-AF65-F5344CB8AC3E}">
        <p14:creationId xmlns:p14="http://schemas.microsoft.com/office/powerpoint/2010/main" val="27163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idx="1"/>
          </p:nvPr>
        </p:nvSpPr>
        <p:spPr>
          <a:xfrm>
            <a:off x="609600" y="1600201"/>
            <a:ext cx="10609943" cy="4826962"/>
          </a:xfrm>
        </p:spPr>
        <p:txBody>
          <a:bodyPr/>
          <a:lstStyle/>
          <a:p>
            <a:pPr marL="342900" indent="-342900" fontAlgn="t">
              <a:buFont typeface="Arial" panose="020B0604020202020204" pitchFamily="34" charset="0"/>
              <a:buChar char="•"/>
            </a:pPr>
            <a:r>
              <a:rPr lang="en-US" sz="2400" dirty="0" smtClean="0">
                <a:latin typeface="+mn-lt"/>
              </a:rPr>
              <a:t>A </a:t>
            </a:r>
            <a:r>
              <a:rPr lang="en-US" sz="2400" dirty="0" err="1">
                <a:latin typeface="+mn-lt"/>
              </a:rPr>
              <a:t>todos</a:t>
            </a:r>
            <a:r>
              <a:rPr lang="en-US" sz="2400" dirty="0">
                <a:latin typeface="+mn-lt"/>
              </a:rPr>
              <a:t> los </a:t>
            </a:r>
            <a:r>
              <a:rPr lang="en-US" sz="2400" dirty="0" err="1">
                <a:latin typeface="+mn-lt"/>
              </a:rPr>
              <a:t>pacientes</a:t>
            </a:r>
            <a:r>
              <a:rPr lang="en-US" sz="2400" dirty="0">
                <a:latin typeface="+mn-lt"/>
              </a:rPr>
              <a:t> </a:t>
            </a:r>
            <a:r>
              <a:rPr lang="en-US" sz="2400" dirty="0" smtClean="0">
                <a:latin typeface="+mn-lt"/>
              </a:rPr>
              <a:t> se les </a:t>
            </a:r>
            <a:r>
              <a:rPr lang="en-US" sz="2400" dirty="0" err="1" smtClean="0">
                <a:latin typeface="+mn-lt"/>
              </a:rPr>
              <a:t>debe</a:t>
            </a:r>
            <a:r>
              <a:rPr lang="en-US" sz="2400" dirty="0" smtClean="0">
                <a:latin typeface="+mn-lt"/>
              </a:rPr>
              <a:t> </a:t>
            </a:r>
            <a:r>
              <a:rPr lang="en-US" sz="2400" dirty="0" err="1" smtClean="0">
                <a:latin typeface="+mn-lt"/>
              </a:rPr>
              <a:t>enseñar</a:t>
            </a:r>
            <a:r>
              <a:rPr lang="en-US" sz="2400" dirty="0" smtClean="0">
                <a:latin typeface="+mn-lt"/>
              </a:rPr>
              <a:t> </a:t>
            </a:r>
            <a:r>
              <a:rPr lang="en-US" sz="2400" dirty="0" err="1">
                <a:latin typeface="+mn-lt"/>
              </a:rPr>
              <a:t>pautas</a:t>
            </a:r>
            <a:r>
              <a:rPr lang="en-US" sz="2400" dirty="0">
                <a:latin typeface="+mn-lt"/>
              </a:rPr>
              <a:t> de </a:t>
            </a:r>
            <a:r>
              <a:rPr lang="en-US" sz="2400" dirty="0" err="1">
                <a:latin typeface="+mn-lt"/>
              </a:rPr>
              <a:t>alarma</a:t>
            </a:r>
            <a:r>
              <a:rPr lang="en-US" sz="2400" dirty="0">
                <a:latin typeface="+mn-lt"/>
              </a:rPr>
              <a:t> y  que </a:t>
            </a:r>
            <a:r>
              <a:rPr lang="en-US" sz="2400" dirty="0" err="1">
                <a:latin typeface="+mn-lt"/>
              </a:rPr>
              <a:t>conozcan</a:t>
            </a:r>
            <a:r>
              <a:rPr lang="en-US" sz="2400" dirty="0">
                <a:latin typeface="+mn-lt"/>
              </a:rPr>
              <a:t> e </a:t>
            </a:r>
            <a:r>
              <a:rPr lang="es-PE" sz="2400" dirty="0" smtClean="0">
                <a:latin typeface="+mn-lt"/>
              </a:rPr>
              <a:t>informen a su   médico de  inmediato sus síntomas : Dolor abdominal, náuseas, calambres, cólicos ,  sangre o mucosidad en las heces o cambios en los hábitos intestinales Fiebre, distensión abdominal, obstrucción o constipación . </a:t>
            </a:r>
          </a:p>
          <a:p>
            <a:pPr marL="342900" indent="-342900" fontAlgn="t">
              <a:buFont typeface="Arial" panose="020B0604020202020204" pitchFamily="34" charset="0"/>
              <a:buChar char="•"/>
            </a:pPr>
            <a:endParaRPr lang="es-AR" sz="2400" dirty="0">
              <a:latin typeface="+mn-lt"/>
            </a:endParaRPr>
          </a:p>
          <a:p>
            <a:pPr marL="342900" indent="-342900" fontAlgn="t">
              <a:buFont typeface="Arial" panose="020B0604020202020204" pitchFamily="34" charset="0"/>
              <a:buChar char="•"/>
            </a:pPr>
            <a:r>
              <a:rPr lang="en-US" sz="2400" dirty="0">
                <a:latin typeface="+mn-lt"/>
              </a:rPr>
              <a:t>Para G2 o superior, </a:t>
            </a:r>
            <a:r>
              <a:rPr lang="es-PE" sz="2400" dirty="0" smtClean="0">
                <a:latin typeface="+mn-lt"/>
              </a:rPr>
              <a:t>considere la posibilidad de interrumpir permanentemente los agentes CTLA-4 y puede reiniciar los agentes PD-1, PDL1 si el paciente puede recuperarse a G1 o menos con  mantenimiento inmunosupresor concurrente</a:t>
            </a:r>
            <a:r>
              <a:rPr lang="en-US" sz="2400" dirty="0" smtClean="0">
                <a:latin typeface="+mn-lt"/>
              </a:rPr>
              <a:t>.</a:t>
            </a:r>
            <a:endParaRPr lang="en-US" sz="2400" dirty="0" smtClean="0">
              <a:latin typeface="+mn-lt"/>
            </a:endParaRPr>
          </a:p>
          <a:p>
            <a:pPr marL="342900" indent="-342900" fontAlgn="t">
              <a:buFont typeface="Arial" panose="020B0604020202020204" pitchFamily="34" charset="0"/>
              <a:buChar char="•"/>
            </a:pPr>
            <a:endParaRPr lang="es-AR" sz="2400" dirty="0">
              <a:latin typeface="+mn-lt"/>
            </a:endParaRPr>
          </a:p>
          <a:p>
            <a:pPr marL="342900" indent="-342900" fontAlgn="t">
              <a:buFont typeface="Arial" panose="020B0604020202020204" pitchFamily="34" charset="0"/>
              <a:buChar char="•"/>
            </a:pPr>
            <a:r>
              <a:rPr lang="en-US" sz="2400" dirty="0">
                <a:latin typeface="+mn-lt"/>
              </a:rPr>
              <a:t>La </a:t>
            </a:r>
            <a:r>
              <a:rPr lang="en-US" sz="2400" dirty="0" err="1">
                <a:latin typeface="+mn-lt"/>
              </a:rPr>
              <a:t>terapia</a:t>
            </a:r>
            <a:r>
              <a:rPr lang="en-US" sz="2400" dirty="0">
                <a:latin typeface="+mn-lt"/>
              </a:rPr>
              <a:t> </a:t>
            </a:r>
            <a:r>
              <a:rPr lang="en-US" sz="2400" dirty="0" err="1">
                <a:latin typeface="+mn-lt"/>
              </a:rPr>
              <a:t>debe</a:t>
            </a:r>
            <a:r>
              <a:rPr lang="en-US" sz="2400" dirty="0">
                <a:latin typeface="+mn-lt"/>
              </a:rPr>
              <a:t> </a:t>
            </a:r>
            <a:r>
              <a:rPr lang="en-US" sz="2400" dirty="0" err="1">
                <a:latin typeface="+mn-lt"/>
              </a:rPr>
              <a:t>considerarse</a:t>
            </a:r>
            <a:r>
              <a:rPr lang="en-US" sz="2400" dirty="0">
                <a:latin typeface="+mn-lt"/>
              </a:rPr>
              <a:t> </a:t>
            </a:r>
            <a:r>
              <a:rPr lang="en-US" sz="2400" dirty="0" err="1" smtClean="0">
                <a:latin typeface="+mn-lt"/>
              </a:rPr>
              <a:t>sólo</a:t>
            </a:r>
            <a:r>
              <a:rPr lang="en-US" sz="2400" dirty="0" smtClean="0">
                <a:latin typeface="+mn-lt"/>
              </a:rPr>
              <a:t> </a:t>
            </a:r>
            <a:r>
              <a:rPr lang="en-US" sz="2400" dirty="0" err="1">
                <a:latin typeface="+mn-lt"/>
              </a:rPr>
              <a:t>si</a:t>
            </a:r>
            <a:r>
              <a:rPr lang="en-US" sz="2400" dirty="0">
                <a:latin typeface="+mn-lt"/>
              </a:rPr>
              <a:t> </a:t>
            </a:r>
            <a:r>
              <a:rPr lang="en-US" sz="2400" dirty="0" err="1">
                <a:latin typeface="+mn-lt"/>
              </a:rPr>
              <a:t>está</a:t>
            </a:r>
            <a:r>
              <a:rPr lang="en-US" sz="2400" dirty="0">
                <a:latin typeface="+mn-lt"/>
              </a:rPr>
              <a:t> </a:t>
            </a:r>
            <a:r>
              <a:rPr lang="en-US" sz="2400" dirty="0" err="1">
                <a:latin typeface="+mn-lt"/>
              </a:rPr>
              <a:t>clínicamente</a:t>
            </a:r>
            <a:r>
              <a:rPr lang="en-US" sz="2400" dirty="0">
                <a:latin typeface="+mn-lt"/>
              </a:rPr>
              <a:t> </a:t>
            </a:r>
            <a:r>
              <a:rPr lang="en-US" sz="2400" dirty="0" err="1">
                <a:latin typeface="+mn-lt"/>
              </a:rPr>
              <a:t>indicado</a:t>
            </a:r>
            <a:r>
              <a:rPr lang="en-US" sz="2400" dirty="0">
                <a:latin typeface="+mn-lt"/>
              </a:rPr>
              <a:t> </a:t>
            </a:r>
            <a:r>
              <a:rPr lang="en-US" sz="2400" dirty="0" err="1">
                <a:latin typeface="+mn-lt"/>
              </a:rPr>
              <a:t>en</a:t>
            </a:r>
            <a:r>
              <a:rPr lang="en-US" sz="2400" dirty="0">
                <a:latin typeface="+mn-lt"/>
              </a:rPr>
              <a:t> </a:t>
            </a:r>
            <a:r>
              <a:rPr lang="en-US" sz="2400" dirty="0" err="1">
                <a:latin typeface="+mn-lt"/>
              </a:rPr>
              <a:t>casos</a:t>
            </a:r>
            <a:r>
              <a:rPr lang="en-US" sz="2400" dirty="0">
                <a:latin typeface="+mn-lt"/>
              </a:rPr>
              <a:t> </a:t>
            </a:r>
            <a:r>
              <a:rPr lang="en-US" sz="2400" dirty="0" err="1">
                <a:latin typeface="+mn-lt"/>
              </a:rPr>
              <a:t>individuales</a:t>
            </a:r>
            <a:r>
              <a:rPr lang="en-US" sz="2400" dirty="0">
                <a:latin typeface="+mn-lt"/>
              </a:rPr>
              <a:t>.</a:t>
            </a:r>
            <a:endParaRPr lang="es-AR" sz="2400" dirty="0">
              <a:latin typeface="+mn-lt"/>
            </a:endParaRPr>
          </a:p>
          <a:p>
            <a:pPr marL="285750" indent="-285750">
              <a:buFont typeface="Arial" panose="020B0604020202020204" pitchFamily="34" charset="0"/>
              <a:buChar char="•"/>
            </a:pPr>
            <a:endParaRPr lang="es-AR" sz="1800" dirty="0"/>
          </a:p>
        </p:txBody>
      </p:sp>
      <p:sp>
        <p:nvSpPr>
          <p:cNvPr id="4" name="Marcador de número de diapositiva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
        <p:nvSpPr>
          <p:cNvPr id="2" name="Título 1"/>
          <p:cNvSpPr>
            <a:spLocks noGrp="1"/>
          </p:cNvSpPr>
          <p:nvPr>
            <p:ph type="title"/>
          </p:nvPr>
        </p:nvSpPr>
        <p:spPr>
          <a:xfrm>
            <a:off x="609600" y="808355"/>
            <a:ext cx="10013576" cy="443198"/>
          </a:xfrm>
        </p:spPr>
        <p:txBody>
          <a:bodyPr/>
          <a:lstStyle/>
          <a:p>
            <a:r>
              <a:rPr lang="en-US" sz="3200" dirty="0">
                <a:solidFill>
                  <a:schemeClr val="accent1"/>
                </a:solidFill>
              </a:rPr>
              <a:t>IMAR -  </a:t>
            </a:r>
            <a:r>
              <a:rPr lang="en-US" sz="3200" dirty="0" err="1" smtClean="0">
                <a:solidFill>
                  <a:schemeClr val="accent1"/>
                </a:solidFill>
              </a:rPr>
              <a:t>Gastroenterología</a:t>
            </a:r>
            <a:r>
              <a:rPr lang="en-US" sz="3200" dirty="0" smtClean="0">
                <a:solidFill>
                  <a:schemeClr val="accent1"/>
                </a:solidFill>
              </a:rPr>
              <a:t> </a:t>
            </a:r>
            <a:endParaRPr lang="es-AR" sz="3200" dirty="0"/>
          </a:p>
        </p:txBody>
      </p:sp>
      <p:grpSp>
        <p:nvGrpSpPr>
          <p:cNvPr id="5" name="Google Shape;179;p30"/>
          <p:cNvGrpSpPr/>
          <p:nvPr/>
        </p:nvGrpSpPr>
        <p:grpSpPr>
          <a:xfrm>
            <a:off x="10438955" y="517667"/>
            <a:ext cx="646304" cy="518845"/>
            <a:chOff x="6697759" y="5224046"/>
            <a:chExt cx="646304" cy="518845"/>
          </a:xfrm>
        </p:grpSpPr>
        <p:sp>
          <p:nvSpPr>
            <p:cNvPr id="6" name="Google Shape;180;p30"/>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sp>
          <p:nvSpPr>
            <p:cNvPr id="7" name="Google Shape;181;p30"/>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48146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ext Box 3"/>
          <p:cNvSpPr txBox="1">
            <a:spLocks noChangeArrowheads="1"/>
          </p:cNvSpPr>
          <p:nvPr/>
        </p:nvSpPr>
        <p:spPr bwMode="auto">
          <a:xfrm>
            <a:off x="1807745" y="5944572"/>
            <a:ext cx="655637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FF0000"/>
                </a:solidFill>
                <a:latin typeface="Arial" pitchFamily="34" charset="0"/>
              </a:defRPr>
            </a:lvl1pPr>
            <a:lvl2pPr marL="742950" indent="-285750" eaLnBrk="0" hangingPunct="0">
              <a:defRPr sz="1000" b="1">
                <a:solidFill>
                  <a:srgbClr val="FF0000"/>
                </a:solidFill>
                <a:latin typeface="Arial" pitchFamily="34" charset="0"/>
              </a:defRPr>
            </a:lvl2pPr>
            <a:lvl3pPr marL="1143000" indent="-228600" eaLnBrk="0" hangingPunct="0">
              <a:defRPr sz="1000" b="1">
                <a:solidFill>
                  <a:srgbClr val="FF0000"/>
                </a:solidFill>
                <a:latin typeface="Arial" pitchFamily="34" charset="0"/>
              </a:defRPr>
            </a:lvl3pPr>
            <a:lvl4pPr marL="1600200" indent="-228600" eaLnBrk="0" hangingPunct="0">
              <a:defRPr sz="1000" b="1">
                <a:solidFill>
                  <a:srgbClr val="FF0000"/>
                </a:solidFill>
                <a:latin typeface="Arial" pitchFamily="34" charset="0"/>
              </a:defRPr>
            </a:lvl4pPr>
            <a:lvl5pPr marL="2057400" indent="-228600" eaLnBrk="0" hangingPunct="0">
              <a:defRPr sz="1000" b="1">
                <a:solidFill>
                  <a:srgbClr val="FF0000"/>
                </a:solidFill>
                <a:latin typeface="Arial" pitchFamily="34" charset="0"/>
              </a:defRPr>
            </a:lvl5pPr>
            <a:lvl6pPr marL="2514600" indent="-228600" eaLnBrk="0" fontAlgn="base" hangingPunct="0">
              <a:spcBef>
                <a:spcPct val="0"/>
              </a:spcBef>
              <a:spcAft>
                <a:spcPct val="0"/>
              </a:spcAft>
              <a:defRPr sz="1000" b="1">
                <a:solidFill>
                  <a:srgbClr val="FF0000"/>
                </a:solidFill>
                <a:latin typeface="Arial" pitchFamily="34" charset="0"/>
              </a:defRPr>
            </a:lvl6pPr>
            <a:lvl7pPr marL="2971800" indent="-228600" eaLnBrk="0" fontAlgn="base" hangingPunct="0">
              <a:spcBef>
                <a:spcPct val="0"/>
              </a:spcBef>
              <a:spcAft>
                <a:spcPct val="0"/>
              </a:spcAft>
              <a:defRPr sz="1000" b="1">
                <a:solidFill>
                  <a:srgbClr val="FF0000"/>
                </a:solidFill>
                <a:latin typeface="Arial" pitchFamily="34" charset="0"/>
              </a:defRPr>
            </a:lvl7pPr>
            <a:lvl8pPr marL="3429000" indent="-228600" eaLnBrk="0" fontAlgn="base" hangingPunct="0">
              <a:spcBef>
                <a:spcPct val="0"/>
              </a:spcBef>
              <a:spcAft>
                <a:spcPct val="0"/>
              </a:spcAft>
              <a:defRPr sz="1000" b="1">
                <a:solidFill>
                  <a:srgbClr val="FF0000"/>
                </a:solidFill>
                <a:latin typeface="Arial" pitchFamily="34" charset="0"/>
              </a:defRPr>
            </a:lvl8pPr>
            <a:lvl9pPr marL="3886200" indent="-228600" eaLnBrk="0" fontAlgn="base" hangingPunct="0">
              <a:spcBef>
                <a:spcPct val="0"/>
              </a:spcBef>
              <a:spcAft>
                <a:spcPct val="0"/>
              </a:spcAft>
              <a:defRPr sz="1000" b="1">
                <a:solidFill>
                  <a:srgbClr val="FF0000"/>
                </a:solidFill>
                <a:latin typeface="Arial" pitchFamily="34" charset="0"/>
              </a:defRPr>
            </a:lvl9pPr>
          </a:lstStyle>
          <a:p>
            <a:pPr eaLnBrk="1" fontAlgn="base" hangingPunct="1">
              <a:spcBef>
                <a:spcPct val="0"/>
              </a:spcBef>
              <a:spcAft>
                <a:spcPct val="0"/>
              </a:spcAft>
            </a:pPr>
            <a:r>
              <a:rPr lang="en-US" b="0" dirty="0">
                <a:solidFill>
                  <a:prstClr val="black"/>
                </a:solidFill>
                <a:ea typeface="ＭＳ Ｐゴシック" pitchFamily="34" charset="-128"/>
              </a:rPr>
              <a:t> </a:t>
            </a:r>
          </a:p>
        </p:txBody>
      </p:sp>
      <p:sp>
        <p:nvSpPr>
          <p:cNvPr id="7" name="Content Placeholder 6"/>
          <p:cNvSpPr>
            <a:spLocks noGrp="1"/>
          </p:cNvSpPr>
          <p:nvPr>
            <p:ph idx="1"/>
          </p:nvPr>
        </p:nvSpPr>
        <p:spPr>
          <a:xfrm>
            <a:off x="609600" y="1600201"/>
            <a:ext cx="10972800" cy="4474045"/>
          </a:xfrm>
        </p:spPr>
        <p:txBody>
          <a:bodyPr/>
          <a:lstStyle/>
          <a:p>
            <a:pPr marL="628650" lvl="2" indent="-280988"/>
            <a:endParaRPr lang="es-PE" baseline="30000" dirty="0" smtClean="0"/>
          </a:p>
          <a:p>
            <a:pPr marL="342900" indent="-342900">
              <a:buFont typeface="Arial" panose="020B0604020202020204" pitchFamily="34" charset="0"/>
              <a:buChar char="•"/>
            </a:pPr>
            <a:r>
              <a:rPr lang="es-PE" sz="2000" dirty="0" smtClean="0">
                <a:cs typeface="Arial" panose="020B0604020202020204" pitchFamily="34" charset="0"/>
              </a:rPr>
              <a:t>Lo importante es la identificación y la intervención temprana</a:t>
            </a:r>
            <a:r>
              <a:rPr lang="es-PE" sz="2000" dirty="0" smtClean="0">
                <a:cs typeface="Arial" panose="020B0604020202020204" pitchFamily="34" charset="0"/>
              </a:rPr>
              <a:t>:</a:t>
            </a:r>
            <a:endParaRPr lang="es-PE" sz="2000" dirty="0" smtClean="0">
              <a:cs typeface="Arial" panose="020B0604020202020204" pitchFamily="34" charset="0"/>
            </a:endParaRPr>
          </a:p>
          <a:p>
            <a:pPr marL="576263" lvl="2" indent="-342900"/>
            <a:r>
              <a:rPr lang="es-PE" sz="1900" dirty="0" smtClean="0">
                <a:solidFill>
                  <a:schemeClr val="tx1"/>
                </a:solidFill>
                <a:cs typeface="Arial" panose="020B0604020202020204" pitchFamily="34" charset="0"/>
              </a:rPr>
              <a:t>No retrasar el tratamiento de la diarrea Grado 1</a:t>
            </a:r>
          </a:p>
          <a:p>
            <a:pPr marL="576263" lvl="2" indent="-342900"/>
            <a:r>
              <a:rPr lang="es-PE" sz="1900" dirty="0" smtClean="0">
                <a:solidFill>
                  <a:schemeClr val="tx1"/>
                </a:solidFill>
                <a:cs typeface="Arial" panose="020B0604020202020204" pitchFamily="34" charset="0"/>
              </a:rPr>
              <a:t>En diarrea Grado 2 recurrente y/o colitis lo indicado es un curso corto de corticoides ( 3 semanas).</a:t>
            </a:r>
          </a:p>
          <a:p>
            <a:pPr marL="576263" lvl="2" indent="-342900"/>
            <a:r>
              <a:rPr lang="es-PE" sz="1900" dirty="0" smtClean="0">
                <a:solidFill>
                  <a:schemeClr val="tx1"/>
                </a:solidFill>
                <a:cs typeface="Arial" panose="020B0604020202020204" pitchFamily="34" charset="0"/>
              </a:rPr>
              <a:t>En Diarrea Grado 3 – 4 Internar al paciente </a:t>
            </a:r>
          </a:p>
          <a:p>
            <a:pPr marL="458788" lvl="1" indent="-342900"/>
            <a:endParaRPr lang="es-PE" sz="2000" dirty="0" smtClean="0">
              <a:cs typeface="Arial" panose="020B0604020202020204" pitchFamily="34" charset="0"/>
            </a:endParaRPr>
          </a:p>
          <a:p>
            <a:pPr marL="342900" indent="-342900">
              <a:buFont typeface="Arial" panose="020B0604020202020204" pitchFamily="34" charset="0"/>
              <a:buChar char="•"/>
            </a:pPr>
            <a:r>
              <a:rPr lang="es-PE" sz="2000" dirty="0" smtClean="0">
                <a:cs typeface="Arial" panose="020B0604020202020204" pitchFamily="34" charset="0"/>
              </a:rPr>
              <a:t>Descartar causas infecciosas: infecciones bacterianas, virales, </a:t>
            </a:r>
            <a:r>
              <a:rPr lang="es-PE" sz="2000" dirty="0" err="1" smtClean="0">
                <a:cs typeface="Arial" panose="020B0604020202020204" pitchFamily="34" charset="0"/>
              </a:rPr>
              <a:t>Clostridium</a:t>
            </a:r>
            <a:r>
              <a:rPr lang="es-PE" sz="2000" dirty="0" smtClean="0">
                <a:cs typeface="Arial" panose="020B0604020202020204" pitchFamily="34" charset="0"/>
              </a:rPr>
              <a:t> </a:t>
            </a:r>
            <a:r>
              <a:rPr lang="es-PE" sz="2000" dirty="0" err="1" smtClean="0">
                <a:cs typeface="Arial" panose="020B0604020202020204" pitchFamily="34" charset="0"/>
              </a:rPr>
              <a:t>Difficile</a:t>
            </a:r>
            <a:r>
              <a:rPr lang="es-PE" sz="2000" dirty="0" smtClean="0">
                <a:cs typeface="Arial" panose="020B0604020202020204" pitchFamily="34" charset="0"/>
              </a:rPr>
              <a:t> , reactivación de CMV  .</a:t>
            </a:r>
          </a:p>
          <a:p>
            <a:pPr marL="342900" indent="-342900">
              <a:buFont typeface="Arial" panose="020B0604020202020204" pitchFamily="34" charset="0"/>
              <a:buChar char="•"/>
            </a:pPr>
            <a:endParaRPr lang="es-PE" sz="2000" dirty="0" smtClean="0">
              <a:cs typeface="Arial" panose="020B0604020202020204" pitchFamily="34" charset="0"/>
            </a:endParaRPr>
          </a:p>
          <a:p>
            <a:pPr marL="342900" indent="-342900">
              <a:buFont typeface="Arial" panose="020B0604020202020204" pitchFamily="34" charset="0"/>
              <a:buChar char="•"/>
            </a:pPr>
            <a:r>
              <a:rPr lang="es-PE" sz="2000" dirty="0" smtClean="0">
                <a:cs typeface="Arial" panose="020B0604020202020204" pitchFamily="34" charset="0"/>
              </a:rPr>
              <a:t>Derivación temprana al Gastroenterólogo para realizar Endoscopía : si presenta impacto en el manejo clínico del paciente .</a:t>
            </a:r>
          </a:p>
          <a:p>
            <a:pPr marL="342900" indent="-342900">
              <a:buFont typeface="Arial" panose="020B0604020202020204" pitchFamily="34" charset="0"/>
              <a:buChar char="•"/>
            </a:pPr>
            <a:endParaRPr lang="es-PE" sz="2000" dirty="0" smtClean="0">
              <a:cs typeface="Arial" panose="020B0604020202020204" pitchFamily="34" charset="0"/>
            </a:endParaRPr>
          </a:p>
          <a:p>
            <a:pPr marL="342900" indent="-342900">
              <a:buFont typeface="Arial" panose="020B0604020202020204" pitchFamily="34" charset="0"/>
              <a:buChar char="•"/>
            </a:pPr>
            <a:r>
              <a:rPr lang="es-PE" sz="2000" dirty="0" smtClean="0">
                <a:cs typeface="Arial" panose="020B0604020202020204" pitchFamily="34" charset="0"/>
              </a:rPr>
              <a:t>Ante no respuesta a Corticoides EV (Diarrea Grado 3-4 ) : Infliximab 5mg/kg dosis  </a:t>
            </a:r>
            <a:r>
              <a:rPr lang="es-PE" sz="2000" dirty="0" smtClean="0">
                <a:cs typeface="Arial" panose="020B0604020202020204" pitchFamily="34" charset="0"/>
              </a:rPr>
              <a:t>- </a:t>
            </a:r>
            <a:r>
              <a:rPr lang="es-PE" sz="2000" dirty="0" err="1" smtClean="0">
                <a:cs typeface="Arial" panose="020B0604020202020204" pitchFamily="34" charset="0"/>
              </a:rPr>
              <a:t>Vedolizumab</a:t>
            </a:r>
            <a:r>
              <a:rPr lang="es-PE" sz="2000" dirty="0" smtClean="0">
                <a:cs typeface="Arial" panose="020B0604020202020204" pitchFamily="34" charset="0"/>
              </a:rPr>
              <a:t> .</a:t>
            </a:r>
            <a:endParaRPr lang="es-PE" dirty="0"/>
          </a:p>
        </p:txBody>
      </p:sp>
      <p:sp>
        <p:nvSpPr>
          <p:cNvPr id="12" name="Slide Number Placeholder 11"/>
          <p:cNvSpPr>
            <a:spLocks noGrp="1"/>
          </p:cNvSpPr>
          <p:nvPr>
            <p:ph type="sldNum" sz="quarter" idx="12"/>
          </p:nvPr>
        </p:nvSpPr>
        <p:spPr/>
        <p:txBody>
          <a:bodyPr/>
          <a:lstStyle/>
          <a:p>
            <a:fld id="{625DFC65-C6A8-471D-9709-6DB490F7F260}" type="slidenum">
              <a:rPr>
                <a:solidFill>
                  <a:prstClr val="white"/>
                </a:solidFill>
              </a:rPr>
              <a:pPr/>
              <a:t>8</a:t>
            </a:fld>
            <a:endParaRPr dirty="0">
              <a:solidFill>
                <a:prstClr val="white"/>
              </a:solidFill>
            </a:endParaRPr>
          </a:p>
        </p:txBody>
      </p:sp>
      <p:sp>
        <p:nvSpPr>
          <p:cNvPr id="2" name="Title 1"/>
          <p:cNvSpPr>
            <a:spLocks noGrp="1"/>
          </p:cNvSpPr>
          <p:nvPr>
            <p:ph type="title"/>
          </p:nvPr>
        </p:nvSpPr>
        <p:spPr>
          <a:xfrm>
            <a:off x="609600" y="808355"/>
            <a:ext cx="10013576" cy="443198"/>
          </a:xfrm>
        </p:spPr>
        <p:txBody>
          <a:bodyPr/>
          <a:lstStyle/>
          <a:p>
            <a:r>
              <a:rPr lang="en-US" sz="3200" dirty="0" smtClean="0">
                <a:solidFill>
                  <a:schemeClr val="accent1"/>
                </a:solidFill>
              </a:rPr>
              <a:t>IMAR -  </a:t>
            </a:r>
            <a:r>
              <a:rPr lang="en-US" sz="3200" dirty="0" err="1" smtClean="0">
                <a:solidFill>
                  <a:schemeClr val="accent1"/>
                </a:solidFill>
              </a:rPr>
              <a:t>Gastroenterología</a:t>
            </a:r>
            <a:r>
              <a:rPr lang="en-US" sz="3200" dirty="0" smtClean="0">
                <a:solidFill>
                  <a:schemeClr val="accent1"/>
                </a:solidFill>
              </a:rPr>
              <a:t> </a:t>
            </a:r>
            <a:endParaRPr lang="en-US" sz="3200" dirty="0"/>
          </a:p>
        </p:txBody>
      </p:sp>
      <p:sp>
        <p:nvSpPr>
          <p:cNvPr id="10" name="Text Box 5"/>
          <p:cNvSpPr txBox="1">
            <a:spLocks noChangeArrowheads="1"/>
          </p:cNvSpPr>
          <p:nvPr/>
        </p:nvSpPr>
        <p:spPr bwMode="auto">
          <a:xfrm>
            <a:off x="639519" y="6211269"/>
            <a:ext cx="11236325" cy="24929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0" tIns="0" rIns="0" bIns="0" anchor="b" anchorCtr="0">
            <a:spAutoFit/>
          </a:bodyPr>
          <a:lstStyle/>
          <a:p>
            <a:pPr fontAlgn="base">
              <a:lnSpc>
                <a:spcPct val="90000"/>
              </a:lnSpc>
              <a:spcBef>
                <a:spcPts val="400"/>
              </a:spcBef>
              <a:spcAft>
                <a:spcPct val="0"/>
              </a:spcAft>
            </a:pPr>
            <a:r>
              <a:rPr lang="en-US" altLang="en-US" sz="900" dirty="0">
                <a:solidFill>
                  <a:schemeClr val="bg1"/>
                </a:solidFill>
                <a:ea typeface="ＭＳ Ｐゴシック" pitchFamily="34" charset="-128"/>
              </a:rPr>
              <a:t>1. Larkin J, et al. </a:t>
            </a:r>
            <a:r>
              <a:rPr lang="en-US" altLang="en-US" sz="900" i="1" dirty="0">
                <a:solidFill>
                  <a:schemeClr val="bg1"/>
                </a:solidFill>
                <a:ea typeface="ＭＳ Ｐゴシック" pitchFamily="34" charset="-128"/>
              </a:rPr>
              <a:t>N </a:t>
            </a:r>
            <a:r>
              <a:rPr lang="en-US" altLang="en-US" sz="900" i="1" dirty="0" err="1">
                <a:solidFill>
                  <a:schemeClr val="bg1"/>
                </a:solidFill>
                <a:ea typeface="ＭＳ Ｐゴシック" pitchFamily="34" charset="-128"/>
              </a:rPr>
              <a:t>Engl</a:t>
            </a:r>
            <a:r>
              <a:rPr lang="en-US" altLang="en-US" sz="900" i="1" dirty="0">
                <a:solidFill>
                  <a:schemeClr val="bg1"/>
                </a:solidFill>
                <a:ea typeface="ＭＳ Ｐゴシック" pitchFamily="34" charset="-128"/>
              </a:rPr>
              <a:t> J Med. </a:t>
            </a:r>
            <a:r>
              <a:rPr lang="en-US" sz="900" dirty="0">
                <a:solidFill>
                  <a:schemeClr val="bg1"/>
                </a:solidFill>
                <a:ea typeface="ＭＳ Ｐゴシック" pitchFamily="34" charset="-128"/>
                <a:cs typeface="Arial"/>
              </a:rPr>
              <a:t>2015;373:23-34</a:t>
            </a:r>
            <a:r>
              <a:rPr lang="en-US" altLang="en-US" sz="900" dirty="0">
                <a:solidFill>
                  <a:schemeClr val="bg1"/>
                </a:solidFill>
                <a:ea typeface="ＭＳ Ｐゴシック" pitchFamily="34" charset="-128"/>
              </a:rPr>
              <a:t>. </a:t>
            </a:r>
            <a:r>
              <a:rPr lang="en-GB" altLang="en-US" sz="900" dirty="0">
                <a:solidFill>
                  <a:schemeClr val="bg1"/>
                </a:solidFill>
                <a:ea typeface="ＭＳ Ｐゴシック" pitchFamily="34" charset="-128"/>
              </a:rPr>
              <a:t>2. </a:t>
            </a:r>
            <a:r>
              <a:rPr lang="en-US" altLang="en-US" sz="900" dirty="0" err="1">
                <a:solidFill>
                  <a:schemeClr val="bg1"/>
                </a:solidFill>
                <a:ea typeface="ＭＳ Ｐゴシック" pitchFamily="34" charset="-128"/>
              </a:rPr>
              <a:t>Ledezma</a:t>
            </a:r>
            <a:r>
              <a:rPr lang="en-US" altLang="en-US" sz="900" dirty="0">
                <a:solidFill>
                  <a:schemeClr val="bg1"/>
                </a:solidFill>
                <a:ea typeface="ＭＳ Ｐゴシック" pitchFamily="34" charset="-128"/>
              </a:rPr>
              <a:t> B, et al. </a:t>
            </a:r>
            <a:r>
              <a:rPr lang="en-US" altLang="en-US" sz="900" i="1" dirty="0">
                <a:solidFill>
                  <a:schemeClr val="bg1"/>
                </a:solidFill>
                <a:ea typeface="ＭＳ Ｐゴシック" pitchFamily="34" charset="-128"/>
              </a:rPr>
              <a:t>Cancer </a:t>
            </a:r>
            <a:r>
              <a:rPr lang="en-US" altLang="en-US" sz="900" i="1" dirty="0" err="1">
                <a:solidFill>
                  <a:schemeClr val="bg1"/>
                </a:solidFill>
                <a:ea typeface="ＭＳ Ｐゴシック" pitchFamily="34" charset="-128"/>
              </a:rPr>
              <a:t>Manag</a:t>
            </a:r>
            <a:r>
              <a:rPr lang="en-US" altLang="en-US" sz="900" i="1" dirty="0">
                <a:solidFill>
                  <a:schemeClr val="bg1"/>
                </a:solidFill>
                <a:ea typeface="ＭＳ Ｐゴシック" pitchFamily="34" charset="-128"/>
              </a:rPr>
              <a:t> Res</a:t>
            </a:r>
            <a:r>
              <a:rPr lang="en-US" altLang="en-US" sz="900" dirty="0">
                <a:solidFill>
                  <a:schemeClr val="bg1"/>
                </a:solidFill>
                <a:ea typeface="ＭＳ Ｐゴシック" pitchFamily="34" charset="-128"/>
              </a:rPr>
              <a:t>. 2014;6:5-14. 3</a:t>
            </a:r>
            <a:r>
              <a:rPr lang="en-GB" altLang="en-US" sz="900" dirty="0">
                <a:solidFill>
                  <a:schemeClr val="bg1"/>
                </a:solidFill>
                <a:ea typeface="ＭＳ Ｐゴシック" pitchFamily="34" charset="-128"/>
              </a:rPr>
              <a:t>. </a:t>
            </a:r>
            <a:r>
              <a:rPr lang="en-US" sz="900" dirty="0" err="1">
                <a:solidFill>
                  <a:schemeClr val="bg1"/>
                </a:solidFill>
                <a:ea typeface="ＭＳ Ｐゴシック" pitchFamily="34" charset="-128"/>
              </a:rPr>
              <a:t>Postow</a:t>
            </a:r>
            <a:r>
              <a:rPr lang="en-US" sz="900" dirty="0">
                <a:solidFill>
                  <a:schemeClr val="bg1"/>
                </a:solidFill>
                <a:ea typeface="ＭＳ Ｐゴシック" pitchFamily="34" charset="-128"/>
              </a:rPr>
              <a:t> MA. </a:t>
            </a:r>
            <a:r>
              <a:rPr lang="en-US" sz="900" i="1" dirty="0">
                <a:solidFill>
                  <a:schemeClr val="bg1"/>
                </a:solidFill>
                <a:ea typeface="ＭＳ Ｐゴシック" pitchFamily="34" charset="-128"/>
              </a:rPr>
              <a:t>ASCO Educational Book</a:t>
            </a:r>
            <a:r>
              <a:rPr lang="en-US" sz="900" dirty="0">
                <a:solidFill>
                  <a:schemeClr val="bg1"/>
                </a:solidFill>
                <a:ea typeface="ＭＳ Ｐゴシック" pitchFamily="34" charset="-128"/>
              </a:rPr>
              <a:t>. 2015; 75-83</a:t>
            </a:r>
            <a:r>
              <a:rPr lang="en-US" altLang="en-US" sz="900" dirty="0">
                <a:solidFill>
                  <a:schemeClr val="bg1"/>
                </a:solidFill>
                <a:ea typeface="ＭＳ Ｐゴシック" pitchFamily="34" charset="-128"/>
                <a:cs typeface="Arial"/>
              </a:rPr>
              <a:t>. </a:t>
            </a:r>
            <a:br>
              <a:rPr lang="en-US" altLang="en-US" sz="900" dirty="0">
                <a:solidFill>
                  <a:schemeClr val="bg1"/>
                </a:solidFill>
                <a:ea typeface="ＭＳ Ｐゴシック" pitchFamily="34" charset="-128"/>
                <a:cs typeface="Arial"/>
              </a:rPr>
            </a:br>
            <a:r>
              <a:rPr lang="en-US" altLang="en-US" sz="900" dirty="0">
                <a:solidFill>
                  <a:schemeClr val="bg1"/>
                </a:solidFill>
                <a:ea typeface="ＭＳ Ｐゴシック" pitchFamily="34" charset="-128"/>
                <a:cs typeface="Arial"/>
              </a:rPr>
              <a:t>4. </a:t>
            </a:r>
            <a:r>
              <a:rPr lang="en-US" sz="900" dirty="0">
                <a:solidFill>
                  <a:schemeClr val="bg1"/>
                </a:solidFill>
                <a:ea typeface="ＭＳ Ｐゴシック" pitchFamily="34" charset="-128"/>
              </a:rPr>
              <a:t>http://www.opdivohcp.bmscustomerconnect.com accessed March 2016. </a:t>
            </a:r>
            <a:r>
              <a:rPr lang="en-GB" altLang="en-US" sz="900" dirty="0">
                <a:solidFill>
                  <a:schemeClr val="bg1"/>
                </a:solidFill>
                <a:ea typeface="ＭＳ Ｐゴシック" pitchFamily="34" charset="-128"/>
              </a:rPr>
              <a:t>5. </a:t>
            </a:r>
            <a:r>
              <a:rPr lang="en-US" altLang="en-US" sz="900" dirty="0" err="1">
                <a:solidFill>
                  <a:schemeClr val="bg1"/>
                </a:solidFill>
                <a:ea typeface="ＭＳ Ｐゴシック" pitchFamily="34" charset="-128"/>
                <a:cs typeface="Arial"/>
              </a:rPr>
              <a:t>Michot</a:t>
            </a:r>
            <a:r>
              <a:rPr lang="en-US" altLang="en-US" sz="900" dirty="0">
                <a:solidFill>
                  <a:schemeClr val="bg1"/>
                </a:solidFill>
                <a:ea typeface="ＭＳ Ｐゴシック" pitchFamily="34" charset="-128"/>
                <a:cs typeface="Arial"/>
              </a:rPr>
              <a:t> JM, et al. </a:t>
            </a:r>
            <a:r>
              <a:rPr lang="en-US" altLang="en-US" sz="900" i="1" dirty="0" err="1">
                <a:solidFill>
                  <a:schemeClr val="bg1"/>
                </a:solidFill>
                <a:ea typeface="ＭＳ Ｐゴシック" pitchFamily="34" charset="-128"/>
                <a:cs typeface="Arial"/>
              </a:rPr>
              <a:t>Eur</a:t>
            </a:r>
            <a:r>
              <a:rPr lang="en-US" altLang="en-US" sz="900" i="1" dirty="0">
                <a:solidFill>
                  <a:schemeClr val="bg1"/>
                </a:solidFill>
                <a:ea typeface="ＭＳ Ｐゴシック" pitchFamily="34" charset="-128"/>
                <a:cs typeface="Arial"/>
              </a:rPr>
              <a:t> J Cancer</a:t>
            </a:r>
            <a:r>
              <a:rPr lang="en-US" altLang="en-US" sz="900" dirty="0">
                <a:solidFill>
                  <a:schemeClr val="bg1"/>
                </a:solidFill>
                <a:ea typeface="ＭＳ Ｐゴシック" pitchFamily="34" charset="-128"/>
                <a:cs typeface="Arial"/>
              </a:rPr>
              <a:t>. 2016;54:139-148. 6. Robert C, et al. </a:t>
            </a:r>
            <a:r>
              <a:rPr lang="en-US" altLang="en-US" sz="900" i="1" dirty="0">
                <a:solidFill>
                  <a:schemeClr val="bg1"/>
                </a:solidFill>
                <a:ea typeface="ＭＳ Ｐゴシック" pitchFamily="34" charset="-128"/>
                <a:cs typeface="Arial"/>
              </a:rPr>
              <a:t>N </a:t>
            </a:r>
            <a:r>
              <a:rPr lang="en-US" altLang="en-US" sz="900" i="1" dirty="0" err="1">
                <a:solidFill>
                  <a:schemeClr val="bg1"/>
                </a:solidFill>
                <a:ea typeface="ＭＳ Ｐゴシック" pitchFamily="34" charset="-128"/>
                <a:cs typeface="Arial"/>
              </a:rPr>
              <a:t>Engl</a:t>
            </a:r>
            <a:r>
              <a:rPr lang="en-US" altLang="en-US" sz="900" i="1" dirty="0">
                <a:solidFill>
                  <a:schemeClr val="bg1"/>
                </a:solidFill>
                <a:ea typeface="ＭＳ Ｐゴシック" pitchFamily="34" charset="-128"/>
                <a:cs typeface="Arial"/>
              </a:rPr>
              <a:t> J Med. </a:t>
            </a:r>
            <a:r>
              <a:rPr lang="en-US" altLang="en-US" sz="900" dirty="0">
                <a:solidFill>
                  <a:schemeClr val="bg1"/>
                </a:solidFill>
                <a:ea typeface="ＭＳ Ｐゴシック" pitchFamily="34" charset="-128"/>
                <a:cs typeface="Arial"/>
              </a:rPr>
              <a:t>2015;372:320-323</a:t>
            </a:r>
            <a:r>
              <a:rPr lang="en-US" altLang="en-US" sz="900" dirty="0">
                <a:solidFill>
                  <a:schemeClr val="bg1"/>
                </a:solidFill>
                <a:ea typeface="ＭＳ Ｐゴシック" pitchFamily="34" charset="-128"/>
              </a:rPr>
              <a:t>.</a:t>
            </a:r>
          </a:p>
        </p:txBody>
      </p:sp>
      <p:grpSp>
        <p:nvGrpSpPr>
          <p:cNvPr id="8" name="Google Shape;168;p29"/>
          <p:cNvGrpSpPr/>
          <p:nvPr/>
        </p:nvGrpSpPr>
        <p:grpSpPr>
          <a:xfrm>
            <a:off x="10438955" y="517667"/>
            <a:ext cx="646304" cy="518845"/>
            <a:chOff x="6697759" y="5224046"/>
            <a:chExt cx="646304" cy="518845"/>
          </a:xfrm>
        </p:grpSpPr>
        <p:sp>
          <p:nvSpPr>
            <p:cNvPr id="11"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13"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44830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3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1600"/>
              <a:buFont typeface="Arial" panose="020B0604020202020204" pitchFamily="34" charset="0"/>
              <a:buChar char="•"/>
            </a:pPr>
            <a:r>
              <a:rPr lang="es-PE" sz="2000" dirty="0" smtClean="0">
                <a:ea typeface="Arial"/>
                <a:cs typeface="Arial"/>
                <a:sym typeface="Arial"/>
              </a:rPr>
              <a:t>Nivolumab  puede causar reacciones adversas gastrointestinales que incluyen diarrea o colitis.</a:t>
            </a:r>
            <a:r>
              <a:rPr lang="es-PE" sz="2000" dirty="0" smtClean="0">
                <a:solidFill>
                  <a:srgbClr val="222222"/>
                </a:solidFill>
                <a:ea typeface="Arial"/>
                <a:cs typeface="Arial"/>
                <a:sym typeface="Arial"/>
              </a:rPr>
              <a:t> </a:t>
            </a:r>
          </a:p>
          <a:p>
            <a:pPr marL="342900" lvl="0" indent="-342900" algn="l" rtl="0">
              <a:lnSpc>
                <a:spcPct val="90000"/>
              </a:lnSpc>
              <a:spcBef>
                <a:spcPts val="1200"/>
              </a:spcBef>
              <a:spcAft>
                <a:spcPts val="0"/>
              </a:spcAft>
              <a:buClr>
                <a:srgbClr val="222222"/>
              </a:buClr>
              <a:buSzPts val="1600"/>
              <a:buFont typeface="Arial" panose="020B0604020202020204" pitchFamily="34" charset="0"/>
              <a:buChar char="•"/>
            </a:pPr>
            <a:r>
              <a:rPr lang="es-PE" sz="2000" dirty="0" smtClean="0">
                <a:solidFill>
                  <a:srgbClr val="222222"/>
                </a:solidFill>
                <a:ea typeface="Arial"/>
                <a:cs typeface="Arial"/>
                <a:sym typeface="Arial"/>
              </a:rPr>
              <a:t>Con el empeoramiento o la persistencia de la diarrea durante más de 3 días se  debería descartar causas infecciosas.</a:t>
            </a:r>
            <a:endParaRPr lang="es-PE" sz="2000" dirty="0" smtClean="0"/>
          </a:p>
          <a:p>
            <a:pPr marL="342900" lvl="0" indent="-342900" algn="l" rtl="0">
              <a:lnSpc>
                <a:spcPct val="90000"/>
              </a:lnSpc>
              <a:spcBef>
                <a:spcPts val="1200"/>
              </a:spcBef>
              <a:spcAft>
                <a:spcPts val="0"/>
              </a:spcAft>
              <a:buClr>
                <a:schemeClr val="dk1"/>
              </a:buClr>
              <a:buSzPts val="1600"/>
              <a:buFont typeface="Arial" panose="020B0604020202020204" pitchFamily="34" charset="0"/>
              <a:buChar char="•"/>
            </a:pPr>
            <a:r>
              <a:rPr lang="es-PE" sz="2000" dirty="0" smtClean="0">
                <a:ea typeface="Arial"/>
                <a:cs typeface="Arial"/>
                <a:sym typeface="Arial"/>
              </a:rPr>
              <a:t>La etiología de la colitis a veces no es clara y si usted considera que la causa es </a:t>
            </a:r>
            <a:r>
              <a:rPr lang="es-PE" sz="2000" dirty="0" err="1" smtClean="0">
                <a:ea typeface="Arial"/>
                <a:cs typeface="Arial"/>
                <a:sym typeface="Arial"/>
              </a:rPr>
              <a:t>inmunomediada</a:t>
            </a:r>
            <a:r>
              <a:rPr lang="es-PE" sz="2000" dirty="0" smtClean="0">
                <a:ea typeface="Arial"/>
                <a:cs typeface="Arial"/>
                <a:sym typeface="Arial"/>
              </a:rPr>
              <a:t> el uso temprano de corticoides debe considerarse.</a:t>
            </a:r>
            <a:endParaRPr lang="es-PE" sz="2000" dirty="0" smtClean="0"/>
          </a:p>
          <a:p>
            <a:pPr marL="342900" lvl="0" indent="-342900" algn="l" rtl="0">
              <a:lnSpc>
                <a:spcPct val="90000"/>
              </a:lnSpc>
              <a:spcBef>
                <a:spcPts val="1200"/>
              </a:spcBef>
              <a:spcAft>
                <a:spcPts val="0"/>
              </a:spcAft>
              <a:buClr>
                <a:schemeClr val="dk1"/>
              </a:buClr>
              <a:buSzPts val="1600"/>
              <a:buFont typeface="Arial" panose="020B0604020202020204" pitchFamily="34" charset="0"/>
              <a:buChar char="•"/>
            </a:pPr>
            <a:r>
              <a:rPr lang="es-PE" sz="2000" dirty="0" smtClean="0">
                <a:ea typeface="Arial"/>
                <a:cs typeface="Arial"/>
                <a:sym typeface="Arial"/>
              </a:rPr>
              <a:t>El paciente con colitis </a:t>
            </a:r>
            <a:r>
              <a:rPr lang="es-PE" sz="2000" dirty="0" err="1" smtClean="0">
                <a:ea typeface="Arial"/>
                <a:cs typeface="Arial"/>
                <a:sym typeface="Arial"/>
              </a:rPr>
              <a:t>inmunomediada</a:t>
            </a:r>
            <a:r>
              <a:rPr lang="es-PE" sz="2000" dirty="0" smtClean="0">
                <a:ea typeface="Arial"/>
                <a:cs typeface="Arial"/>
                <a:sym typeface="Arial"/>
              </a:rPr>
              <a:t>  puede presentar dolor abdominal y </a:t>
            </a:r>
            <a:r>
              <a:rPr lang="es-PE" sz="2000" dirty="0" err="1" smtClean="0">
                <a:ea typeface="Arial"/>
                <a:cs typeface="Arial"/>
                <a:sym typeface="Arial"/>
              </a:rPr>
              <a:t>Rx</a:t>
            </a:r>
            <a:r>
              <a:rPr lang="es-PE" sz="2000" dirty="0" smtClean="0">
                <a:ea typeface="Arial"/>
                <a:cs typeface="Arial"/>
                <a:sym typeface="Arial"/>
              </a:rPr>
              <a:t> de abdomen con evidencia de inflamación </a:t>
            </a:r>
            <a:r>
              <a:rPr lang="es-PE" sz="2000" dirty="0" err="1" smtClean="0">
                <a:ea typeface="Arial"/>
                <a:cs typeface="Arial"/>
                <a:sym typeface="Arial"/>
              </a:rPr>
              <a:t>colónica</a:t>
            </a:r>
            <a:r>
              <a:rPr lang="es-PE" sz="2000" dirty="0" smtClean="0">
                <a:ea typeface="Arial"/>
                <a:cs typeface="Arial"/>
                <a:sym typeface="Arial"/>
              </a:rPr>
              <a:t>. </a:t>
            </a:r>
            <a:endParaRPr lang="es-PE" sz="2000" dirty="0" smtClean="0"/>
          </a:p>
          <a:p>
            <a:pPr marL="342900" lvl="0" indent="-342900" algn="l" rtl="0">
              <a:lnSpc>
                <a:spcPct val="90000"/>
              </a:lnSpc>
              <a:spcBef>
                <a:spcPts val="1200"/>
              </a:spcBef>
              <a:spcAft>
                <a:spcPts val="0"/>
              </a:spcAft>
              <a:buClr>
                <a:srgbClr val="222222"/>
              </a:buClr>
              <a:buSzPts val="1600"/>
              <a:buFont typeface="Arial" panose="020B0604020202020204" pitchFamily="34" charset="0"/>
              <a:buChar char="•"/>
            </a:pPr>
            <a:r>
              <a:rPr lang="es-PE" sz="2000" dirty="0" smtClean="0">
                <a:solidFill>
                  <a:srgbClr val="222222"/>
                </a:solidFill>
                <a:ea typeface="Arial"/>
                <a:cs typeface="Arial"/>
                <a:sym typeface="Arial"/>
              </a:rPr>
              <a:t>En  los casos graves que no responden a los corticosteroides orales, los pacientes pueden ser hospitalizados por corticosteroides intravenosos (p. Ej., Metilprednisolona 1–2 mg / kg por día) e inmunosupresión adicional con Terapia Biológica Anti-TNF: Infliximab (5 mg / kg) o </a:t>
            </a:r>
            <a:r>
              <a:rPr lang="es-PE" sz="2000" dirty="0" err="1" smtClean="0">
                <a:solidFill>
                  <a:srgbClr val="222222"/>
                </a:solidFill>
                <a:ea typeface="Arial"/>
                <a:cs typeface="Arial"/>
                <a:sym typeface="Arial"/>
              </a:rPr>
              <a:t>antiintegrinas</a:t>
            </a:r>
            <a:r>
              <a:rPr lang="es-PE" sz="2000" dirty="0" smtClean="0">
                <a:solidFill>
                  <a:srgbClr val="222222"/>
                </a:solidFill>
                <a:ea typeface="Arial"/>
                <a:cs typeface="Arial"/>
                <a:sym typeface="Arial"/>
              </a:rPr>
              <a:t> : </a:t>
            </a:r>
            <a:r>
              <a:rPr lang="es-PE" sz="2000" dirty="0" err="1" smtClean="0">
                <a:solidFill>
                  <a:srgbClr val="222222"/>
                </a:solidFill>
                <a:ea typeface="Arial"/>
                <a:cs typeface="Arial"/>
                <a:sym typeface="Arial"/>
              </a:rPr>
              <a:t>Vedolizumab</a:t>
            </a:r>
            <a:r>
              <a:rPr lang="es-PE" sz="2000" dirty="0" smtClean="0">
                <a:solidFill>
                  <a:srgbClr val="222222"/>
                </a:solidFill>
                <a:ea typeface="Arial"/>
                <a:cs typeface="Arial"/>
                <a:sym typeface="Arial"/>
              </a:rPr>
              <a:t> 300mg.( siempre que no presenten contraindicaciones .</a:t>
            </a:r>
            <a:r>
              <a:rPr lang="es-PE" sz="2000" dirty="0" smtClean="0">
                <a:ea typeface="Arial"/>
                <a:cs typeface="Arial"/>
                <a:sym typeface="Arial"/>
              </a:rPr>
              <a:t> </a:t>
            </a:r>
            <a:endParaRPr lang="es-PE" sz="2000" dirty="0"/>
          </a:p>
        </p:txBody>
      </p:sp>
      <p:sp>
        <p:nvSpPr>
          <p:cNvPr id="237" name="Google Shape;237;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000"/>
              <a:buFont typeface="Calibri"/>
              <a:buNone/>
            </a:pPr>
            <a:r>
              <a:rPr lang="en-US" sz="3200" dirty="0">
                <a:solidFill>
                  <a:schemeClr val="accent1"/>
                </a:solidFill>
              </a:rPr>
              <a:t>IMAR – </a:t>
            </a:r>
            <a:r>
              <a:rPr lang="en-US" sz="3200" dirty="0" err="1" smtClean="0">
                <a:solidFill>
                  <a:schemeClr val="accent1"/>
                </a:solidFill>
              </a:rPr>
              <a:t>Consideraciones</a:t>
            </a:r>
            <a:r>
              <a:rPr lang="en-US" sz="3200" dirty="0" smtClean="0">
                <a:solidFill>
                  <a:schemeClr val="accent1"/>
                </a:solidFill>
              </a:rPr>
              <a:t> </a:t>
            </a:r>
            <a:endParaRPr lang="en-US" sz="3200" dirty="0">
              <a:solidFill>
                <a:schemeClr val="accent1"/>
              </a:solidFill>
            </a:endParaRPr>
          </a:p>
        </p:txBody>
      </p:sp>
      <p:sp>
        <p:nvSpPr>
          <p:cNvPr id="239" name="Google Shape;239;p36"/>
          <p:cNvSpPr/>
          <p:nvPr/>
        </p:nvSpPr>
        <p:spPr>
          <a:xfrm>
            <a:off x="609600" y="6197905"/>
            <a:ext cx="8150271" cy="38215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r>
              <a:rPr lang="en-US" sz="900" dirty="0">
                <a:solidFill>
                  <a:schemeClr val="bg1"/>
                </a:solidFill>
                <a:latin typeface="Calibri"/>
                <a:ea typeface="Calibri"/>
                <a:cs typeface="Calibri"/>
                <a:sym typeface="Calibri"/>
              </a:rPr>
              <a:t>IMAR, immune-mediated adverse reaction; TNF, tumor necrosis factor.</a:t>
            </a:r>
            <a:endParaRPr sz="900" dirty="0">
              <a:solidFill>
                <a:schemeClr val="bg1"/>
              </a:solidFill>
            </a:endParaRPr>
          </a:p>
          <a:p>
            <a:pPr marL="0" marR="0" lvl="0" indent="0" algn="l" rtl="0">
              <a:spcBef>
                <a:spcPts val="50"/>
              </a:spcBef>
              <a:spcAft>
                <a:spcPts val="0"/>
              </a:spcAft>
              <a:buNone/>
            </a:pPr>
            <a:r>
              <a:rPr lang="en-US" sz="900" dirty="0">
                <a:solidFill>
                  <a:schemeClr val="bg1"/>
                </a:solidFill>
                <a:latin typeface="Calibri"/>
                <a:ea typeface="Calibri"/>
                <a:cs typeface="Calibri"/>
                <a:sym typeface="Calibri"/>
              </a:rPr>
              <a:t>1. OPDIVO</a:t>
            </a:r>
            <a:r>
              <a:rPr lang="en-US" sz="900" baseline="30000" dirty="0">
                <a:solidFill>
                  <a:schemeClr val="bg1"/>
                </a:solidFill>
                <a:latin typeface="Calibri"/>
                <a:ea typeface="Calibri"/>
                <a:cs typeface="Calibri"/>
                <a:sym typeface="Calibri"/>
              </a:rPr>
              <a:t>®</a:t>
            </a:r>
            <a:r>
              <a:rPr lang="en-US" sz="900" dirty="0">
                <a:solidFill>
                  <a:schemeClr val="bg1"/>
                </a:solidFill>
                <a:latin typeface="Calibri"/>
                <a:ea typeface="Calibri"/>
                <a:cs typeface="Calibri"/>
                <a:sym typeface="Calibri"/>
              </a:rPr>
              <a:t> (nivolumab) [package insert]. Princeton, NJ: Bristol-Myers Squibb Company; November 2018. 2 Naidoo J, et al. </a:t>
            </a:r>
            <a:r>
              <a:rPr lang="en-US" sz="900" i="1" dirty="0">
                <a:solidFill>
                  <a:schemeClr val="bg1"/>
                </a:solidFill>
                <a:latin typeface="Calibri"/>
                <a:ea typeface="Calibri"/>
                <a:cs typeface="Calibri"/>
                <a:sym typeface="Calibri"/>
              </a:rPr>
              <a:t>Ann </a:t>
            </a:r>
            <a:r>
              <a:rPr lang="en-US" sz="900" i="1" dirty="0" err="1">
                <a:solidFill>
                  <a:schemeClr val="bg1"/>
                </a:solidFill>
                <a:latin typeface="Calibri"/>
                <a:ea typeface="Calibri"/>
                <a:cs typeface="Calibri"/>
                <a:sym typeface="Calibri"/>
              </a:rPr>
              <a:t>Oncol</a:t>
            </a:r>
            <a:r>
              <a:rPr lang="en-US" sz="900" i="1" dirty="0">
                <a:solidFill>
                  <a:schemeClr val="bg1"/>
                </a:solidFill>
                <a:latin typeface="Calibri"/>
                <a:ea typeface="Calibri"/>
                <a:cs typeface="Calibri"/>
                <a:sym typeface="Calibri"/>
              </a:rPr>
              <a:t> </a:t>
            </a:r>
            <a:r>
              <a:rPr lang="en-US" sz="900" dirty="0">
                <a:solidFill>
                  <a:schemeClr val="bg1"/>
                </a:solidFill>
                <a:latin typeface="Calibri"/>
                <a:ea typeface="Calibri"/>
                <a:cs typeface="Calibri"/>
                <a:sym typeface="Calibri"/>
              </a:rPr>
              <a:t>2015;26:2375–2391. </a:t>
            </a:r>
            <a:endParaRPr sz="900" dirty="0">
              <a:solidFill>
                <a:schemeClr val="bg1"/>
              </a:solidFill>
              <a:latin typeface="Calibri"/>
              <a:ea typeface="Calibri"/>
              <a:cs typeface="Calibri"/>
              <a:sym typeface="Calibri"/>
            </a:endParaRPr>
          </a:p>
        </p:txBody>
      </p:sp>
      <p:sp>
        <p:nvSpPr>
          <p:cNvPr id="243" name="Google Shape;243;p36"/>
          <p:cNvSpPr/>
          <p:nvPr/>
        </p:nvSpPr>
        <p:spPr>
          <a:xfrm>
            <a:off x="0" y="257881"/>
            <a:ext cx="65" cy="276999"/>
          </a:xfrm>
          <a:prstGeom prst="rect">
            <a:avLst/>
          </a:prstGeom>
          <a:solidFill>
            <a:srgbClr val="F8F9F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nvGrpSpPr>
          <p:cNvPr id="9" name="Google Shape;168;p29"/>
          <p:cNvGrpSpPr/>
          <p:nvPr/>
        </p:nvGrpSpPr>
        <p:grpSpPr>
          <a:xfrm>
            <a:off x="10438955" y="517667"/>
            <a:ext cx="646304" cy="518845"/>
            <a:chOff x="6697759" y="5224046"/>
            <a:chExt cx="646304" cy="518845"/>
          </a:xfrm>
        </p:grpSpPr>
        <p:sp>
          <p:nvSpPr>
            <p:cNvPr id="10" name="Google Shape;169;p29"/>
            <p:cNvSpPr/>
            <p:nvPr/>
          </p:nvSpPr>
          <p:spPr>
            <a:xfrm>
              <a:off x="6697759" y="5548135"/>
              <a:ext cx="646304" cy="194756"/>
            </a:xfrm>
            <a:prstGeom prst="ellipse">
              <a:avLst/>
            </a:prstGeom>
            <a:noFill/>
            <a:ln w="38100" cap="flat" cmpd="sng">
              <a:solidFill>
                <a:srgbClr val="FBDF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b" anchorCtr="0">
              <a:noAutofit/>
            </a:bodyPr>
            <a:lstStyle/>
            <a:p>
              <a:pPr marL="0" marR="0" lvl="0" indent="0" algn="l" rtl="0">
                <a:spcBef>
                  <a:spcPts val="0"/>
                </a:spcBef>
                <a:spcAft>
                  <a:spcPts val="0"/>
                </a:spcAft>
                <a:buNone/>
              </a:pPr>
              <a:endParaRPr sz="900" b="0" i="0" u="none" strike="noStrike" cap="none">
                <a:solidFill>
                  <a:srgbClr val="000000"/>
                </a:solidFill>
                <a:latin typeface="Calibri"/>
                <a:ea typeface="Calibri"/>
                <a:cs typeface="Calibri"/>
                <a:sym typeface="Calibri"/>
              </a:endParaRPr>
            </a:p>
          </p:txBody>
        </p:sp>
        <p:sp>
          <p:nvSpPr>
            <p:cNvPr id="11" name="Google Shape;170;p29"/>
            <p:cNvSpPr/>
            <p:nvPr/>
          </p:nvSpPr>
          <p:spPr>
            <a:xfrm>
              <a:off x="6850870" y="5224046"/>
              <a:ext cx="336414" cy="407422"/>
            </a:xfrm>
            <a:custGeom>
              <a:avLst/>
              <a:gdLst/>
              <a:ahLst/>
              <a:cxnLst/>
              <a:rect l="l" t="t" r="r" b="b"/>
              <a:pathLst>
                <a:path w="457" h="610" extrusionOk="0">
                  <a:moveTo>
                    <a:pt x="456" y="291"/>
                  </a:moveTo>
                  <a:cubicBezTo>
                    <a:pt x="452" y="255"/>
                    <a:pt x="445" y="220"/>
                    <a:pt x="446" y="184"/>
                  </a:cubicBezTo>
                  <a:cubicBezTo>
                    <a:pt x="447" y="162"/>
                    <a:pt x="449" y="141"/>
                    <a:pt x="451" y="119"/>
                  </a:cubicBezTo>
                  <a:cubicBezTo>
                    <a:pt x="453" y="95"/>
                    <a:pt x="456" y="71"/>
                    <a:pt x="455" y="46"/>
                  </a:cubicBezTo>
                  <a:cubicBezTo>
                    <a:pt x="455" y="30"/>
                    <a:pt x="452" y="12"/>
                    <a:pt x="433" y="6"/>
                  </a:cubicBezTo>
                  <a:cubicBezTo>
                    <a:pt x="414" y="0"/>
                    <a:pt x="392" y="15"/>
                    <a:pt x="381" y="31"/>
                  </a:cubicBezTo>
                  <a:cubicBezTo>
                    <a:pt x="376" y="38"/>
                    <a:pt x="373" y="46"/>
                    <a:pt x="370" y="55"/>
                  </a:cubicBezTo>
                  <a:cubicBezTo>
                    <a:pt x="368" y="65"/>
                    <a:pt x="364" y="73"/>
                    <a:pt x="358" y="81"/>
                  </a:cubicBezTo>
                  <a:cubicBezTo>
                    <a:pt x="345" y="100"/>
                    <a:pt x="325" y="115"/>
                    <a:pt x="303" y="122"/>
                  </a:cubicBezTo>
                  <a:cubicBezTo>
                    <a:pt x="287" y="128"/>
                    <a:pt x="271" y="135"/>
                    <a:pt x="254" y="137"/>
                  </a:cubicBezTo>
                  <a:cubicBezTo>
                    <a:pt x="236" y="140"/>
                    <a:pt x="218" y="139"/>
                    <a:pt x="201" y="131"/>
                  </a:cubicBezTo>
                  <a:cubicBezTo>
                    <a:pt x="179" y="120"/>
                    <a:pt x="165" y="99"/>
                    <a:pt x="150" y="81"/>
                  </a:cubicBezTo>
                  <a:cubicBezTo>
                    <a:pt x="134" y="62"/>
                    <a:pt x="115" y="47"/>
                    <a:pt x="90" y="43"/>
                  </a:cubicBezTo>
                  <a:cubicBezTo>
                    <a:pt x="75" y="40"/>
                    <a:pt x="60" y="41"/>
                    <a:pt x="46" y="47"/>
                  </a:cubicBezTo>
                  <a:cubicBezTo>
                    <a:pt x="35" y="51"/>
                    <a:pt x="27" y="58"/>
                    <a:pt x="24" y="70"/>
                  </a:cubicBezTo>
                  <a:cubicBezTo>
                    <a:pt x="22" y="77"/>
                    <a:pt x="21" y="84"/>
                    <a:pt x="21" y="90"/>
                  </a:cubicBezTo>
                  <a:cubicBezTo>
                    <a:pt x="21" y="105"/>
                    <a:pt x="23" y="120"/>
                    <a:pt x="22" y="135"/>
                  </a:cubicBezTo>
                  <a:cubicBezTo>
                    <a:pt x="22" y="161"/>
                    <a:pt x="19" y="186"/>
                    <a:pt x="14" y="211"/>
                  </a:cubicBezTo>
                  <a:cubicBezTo>
                    <a:pt x="9" y="245"/>
                    <a:pt x="0" y="280"/>
                    <a:pt x="4" y="314"/>
                  </a:cubicBezTo>
                  <a:cubicBezTo>
                    <a:pt x="7" y="341"/>
                    <a:pt x="17" y="369"/>
                    <a:pt x="39" y="386"/>
                  </a:cubicBezTo>
                  <a:cubicBezTo>
                    <a:pt x="57" y="400"/>
                    <a:pt x="85" y="405"/>
                    <a:pt x="106" y="395"/>
                  </a:cubicBezTo>
                  <a:cubicBezTo>
                    <a:pt x="131" y="384"/>
                    <a:pt x="140" y="355"/>
                    <a:pt x="137" y="330"/>
                  </a:cubicBezTo>
                  <a:cubicBezTo>
                    <a:pt x="134" y="296"/>
                    <a:pt x="113" y="268"/>
                    <a:pt x="106" y="235"/>
                  </a:cubicBezTo>
                  <a:cubicBezTo>
                    <a:pt x="104" y="227"/>
                    <a:pt x="103" y="219"/>
                    <a:pt x="103" y="211"/>
                  </a:cubicBezTo>
                  <a:cubicBezTo>
                    <a:pt x="103" y="208"/>
                    <a:pt x="104" y="203"/>
                    <a:pt x="104" y="198"/>
                  </a:cubicBezTo>
                  <a:cubicBezTo>
                    <a:pt x="101" y="196"/>
                    <a:pt x="98" y="194"/>
                    <a:pt x="95" y="191"/>
                  </a:cubicBezTo>
                  <a:cubicBezTo>
                    <a:pt x="87" y="185"/>
                    <a:pt x="80" y="178"/>
                    <a:pt x="74" y="171"/>
                  </a:cubicBezTo>
                  <a:cubicBezTo>
                    <a:pt x="69" y="164"/>
                    <a:pt x="65" y="157"/>
                    <a:pt x="62" y="151"/>
                  </a:cubicBezTo>
                  <a:cubicBezTo>
                    <a:pt x="60" y="146"/>
                    <a:pt x="59" y="141"/>
                    <a:pt x="58" y="138"/>
                  </a:cubicBezTo>
                  <a:cubicBezTo>
                    <a:pt x="57" y="134"/>
                    <a:pt x="57" y="133"/>
                    <a:pt x="57" y="133"/>
                  </a:cubicBezTo>
                  <a:cubicBezTo>
                    <a:pt x="57" y="133"/>
                    <a:pt x="58" y="134"/>
                    <a:pt x="59" y="137"/>
                  </a:cubicBezTo>
                  <a:cubicBezTo>
                    <a:pt x="60" y="139"/>
                    <a:pt x="61" y="141"/>
                    <a:pt x="62" y="143"/>
                  </a:cubicBezTo>
                  <a:cubicBezTo>
                    <a:pt x="62" y="144"/>
                    <a:pt x="63" y="145"/>
                    <a:pt x="64" y="146"/>
                  </a:cubicBezTo>
                  <a:cubicBezTo>
                    <a:pt x="64" y="147"/>
                    <a:pt x="65" y="148"/>
                    <a:pt x="66" y="149"/>
                  </a:cubicBezTo>
                  <a:cubicBezTo>
                    <a:pt x="69" y="154"/>
                    <a:pt x="74" y="160"/>
                    <a:pt x="80" y="165"/>
                  </a:cubicBezTo>
                  <a:cubicBezTo>
                    <a:pt x="86" y="171"/>
                    <a:pt x="94" y="176"/>
                    <a:pt x="102" y="181"/>
                  </a:cubicBezTo>
                  <a:cubicBezTo>
                    <a:pt x="111" y="187"/>
                    <a:pt x="121" y="192"/>
                    <a:pt x="131" y="196"/>
                  </a:cubicBezTo>
                  <a:cubicBezTo>
                    <a:pt x="134" y="197"/>
                    <a:pt x="137" y="198"/>
                    <a:pt x="140" y="199"/>
                  </a:cubicBezTo>
                  <a:cubicBezTo>
                    <a:pt x="142" y="200"/>
                    <a:pt x="145" y="201"/>
                    <a:pt x="148" y="202"/>
                  </a:cubicBezTo>
                  <a:cubicBezTo>
                    <a:pt x="149" y="203"/>
                    <a:pt x="151" y="203"/>
                    <a:pt x="152" y="204"/>
                  </a:cubicBezTo>
                  <a:cubicBezTo>
                    <a:pt x="154" y="204"/>
                    <a:pt x="155" y="205"/>
                    <a:pt x="157" y="205"/>
                  </a:cubicBezTo>
                  <a:cubicBezTo>
                    <a:pt x="160" y="206"/>
                    <a:pt x="163" y="207"/>
                    <a:pt x="166" y="208"/>
                  </a:cubicBezTo>
                  <a:cubicBezTo>
                    <a:pt x="169" y="209"/>
                    <a:pt x="172" y="210"/>
                    <a:pt x="175" y="211"/>
                  </a:cubicBezTo>
                  <a:cubicBezTo>
                    <a:pt x="178" y="211"/>
                    <a:pt x="181" y="212"/>
                    <a:pt x="184" y="213"/>
                  </a:cubicBezTo>
                  <a:cubicBezTo>
                    <a:pt x="191" y="214"/>
                    <a:pt x="197" y="216"/>
                    <a:pt x="203" y="216"/>
                  </a:cubicBezTo>
                  <a:cubicBezTo>
                    <a:pt x="216" y="219"/>
                    <a:pt x="230" y="220"/>
                    <a:pt x="243" y="220"/>
                  </a:cubicBezTo>
                  <a:cubicBezTo>
                    <a:pt x="253" y="220"/>
                    <a:pt x="253" y="220"/>
                    <a:pt x="253" y="220"/>
                  </a:cubicBezTo>
                  <a:cubicBezTo>
                    <a:pt x="256" y="220"/>
                    <a:pt x="260" y="220"/>
                    <a:pt x="263" y="219"/>
                  </a:cubicBezTo>
                  <a:cubicBezTo>
                    <a:pt x="269" y="219"/>
                    <a:pt x="276" y="218"/>
                    <a:pt x="282" y="217"/>
                  </a:cubicBezTo>
                  <a:cubicBezTo>
                    <a:pt x="286" y="217"/>
                    <a:pt x="289" y="216"/>
                    <a:pt x="292" y="216"/>
                  </a:cubicBezTo>
                  <a:cubicBezTo>
                    <a:pt x="295" y="215"/>
                    <a:pt x="298" y="215"/>
                    <a:pt x="301" y="214"/>
                  </a:cubicBezTo>
                  <a:cubicBezTo>
                    <a:pt x="304" y="213"/>
                    <a:pt x="307" y="212"/>
                    <a:pt x="311" y="211"/>
                  </a:cubicBezTo>
                  <a:cubicBezTo>
                    <a:pt x="314" y="210"/>
                    <a:pt x="316" y="209"/>
                    <a:pt x="319" y="208"/>
                  </a:cubicBezTo>
                  <a:cubicBezTo>
                    <a:pt x="331" y="204"/>
                    <a:pt x="342" y="199"/>
                    <a:pt x="352" y="193"/>
                  </a:cubicBezTo>
                  <a:cubicBezTo>
                    <a:pt x="354" y="192"/>
                    <a:pt x="357" y="190"/>
                    <a:pt x="359" y="189"/>
                  </a:cubicBezTo>
                  <a:cubicBezTo>
                    <a:pt x="361" y="188"/>
                    <a:pt x="363" y="186"/>
                    <a:pt x="366" y="184"/>
                  </a:cubicBezTo>
                  <a:cubicBezTo>
                    <a:pt x="370" y="181"/>
                    <a:pt x="374" y="178"/>
                    <a:pt x="377" y="174"/>
                  </a:cubicBezTo>
                  <a:cubicBezTo>
                    <a:pt x="392" y="161"/>
                    <a:pt x="401" y="146"/>
                    <a:pt x="407" y="136"/>
                  </a:cubicBezTo>
                  <a:cubicBezTo>
                    <a:pt x="409" y="130"/>
                    <a:pt x="412" y="126"/>
                    <a:pt x="413" y="123"/>
                  </a:cubicBezTo>
                  <a:cubicBezTo>
                    <a:pt x="414" y="120"/>
                    <a:pt x="415" y="118"/>
                    <a:pt x="415" y="118"/>
                  </a:cubicBezTo>
                  <a:cubicBezTo>
                    <a:pt x="415" y="118"/>
                    <a:pt x="414" y="120"/>
                    <a:pt x="414" y="123"/>
                  </a:cubicBezTo>
                  <a:cubicBezTo>
                    <a:pt x="413" y="127"/>
                    <a:pt x="412" y="131"/>
                    <a:pt x="411" y="137"/>
                  </a:cubicBezTo>
                  <a:cubicBezTo>
                    <a:pt x="409" y="143"/>
                    <a:pt x="406" y="150"/>
                    <a:pt x="403" y="158"/>
                  </a:cubicBezTo>
                  <a:cubicBezTo>
                    <a:pt x="399" y="166"/>
                    <a:pt x="393" y="174"/>
                    <a:pt x="386" y="183"/>
                  </a:cubicBezTo>
                  <a:cubicBezTo>
                    <a:pt x="383" y="187"/>
                    <a:pt x="379" y="191"/>
                    <a:pt x="375" y="195"/>
                  </a:cubicBezTo>
                  <a:cubicBezTo>
                    <a:pt x="373" y="197"/>
                    <a:pt x="370" y="199"/>
                    <a:pt x="368" y="201"/>
                  </a:cubicBezTo>
                  <a:cubicBezTo>
                    <a:pt x="365" y="203"/>
                    <a:pt x="364" y="205"/>
                    <a:pt x="361" y="207"/>
                  </a:cubicBezTo>
                  <a:cubicBezTo>
                    <a:pt x="364" y="214"/>
                    <a:pt x="365" y="222"/>
                    <a:pt x="366" y="229"/>
                  </a:cubicBezTo>
                  <a:cubicBezTo>
                    <a:pt x="367" y="241"/>
                    <a:pt x="369" y="253"/>
                    <a:pt x="370" y="265"/>
                  </a:cubicBezTo>
                  <a:cubicBezTo>
                    <a:pt x="371" y="275"/>
                    <a:pt x="371" y="285"/>
                    <a:pt x="371" y="296"/>
                  </a:cubicBezTo>
                  <a:cubicBezTo>
                    <a:pt x="371" y="305"/>
                    <a:pt x="372" y="315"/>
                    <a:pt x="370" y="325"/>
                  </a:cubicBezTo>
                  <a:cubicBezTo>
                    <a:pt x="368" y="329"/>
                    <a:pt x="366" y="334"/>
                    <a:pt x="362" y="337"/>
                  </a:cubicBezTo>
                  <a:cubicBezTo>
                    <a:pt x="356" y="341"/>
                    <a:pt x="348" y="341"/>
                    <a:pt x="341" y="338"/>
                  </a:cubicBezTo>
                  <a:cubicBezTo>
                    <a:pt x="331" y="335"/>
                    <a:pt x="324" y="328"/>
                    <a:pt x="317" y="321"/>
                  </a:cubicBezTo>
                  <a:cubicBezTo>
                    <a:pt x="305" y="310"/>
                    <a:pt x="291" y="303"/>
                    <a:pt x="274" y="306"/>
                  </a:cubicBezTo>
                  <a:cubicBezTo>
                    <a:pt x="257" y="309"/>
                    <a:pt x="245" y="323"/>
                    <a:pt x="235" y="336"/>
                  </a:cubicBezTo>
                  <a:cubicBezTo>
                    <a:pt x="224" y="349"/>
                    <a:pt x="215" y="364"/>
                    <a:pt x="207" y="379"/>
                  </a:cubicBezTo>
                  <a:cubicBezTo>
                    <a:pt x="182" y="431"/>
                    <a:pt x="176" y="492"/>
                    <a:pt x="193" y="547"/>
                  </a:cubicBezTo>
                  <a:cubicBezTo>
                    <a:pt x="199" y="567"/>
                    <a:pt x="209" y="586"/>
                    <a:pt x="206" y="607"/>
                  </a:cubicBezTo>
                  <a:cubicBezTo>
                    <a:pt x="206" y="608"/>
                    <a:pt x="206" y="609"/>
                    <a:pt x="207" y="609"/>
                  </a:cubicBezTo>
                  <a:cubicBezTo>
                    <a:pt x="221" y="610"/>
                    <a:pt x="235" y="608"/>
                    <a:pt x="248" y="603"/>
                  </a:cubicBezTo>
                  <a:cubicBezTo>
                    <a:pt x="249" y="603"/>
                    <a:pt x="250" y="602"/>
                    <a:pt x="249" y="602"/>
                  </a:cubicBezTo>
                  <a:cubicBezTo>
                    <a:pt x="246" y="582"/>
                    <a:pt x="258" y="565"/>
                    <a:pt x="264" y="548"/>
                  </a:cubicBezTo>
                  <a:cubicBezTo>
                    <a:pt x="275" y="514"/>
                    <a:pt x="269" y="477"/>
                    <a:pt x="267" y="443"/>
                  </a:cubicBezTo>
                  <a:cubicBezTo>
                    <a:pt x="266" y="430"/>
                    <a:pt x="263" y="418"/>
                    <a:pt x="265" y="405"/>
                  </a:cubicBezTo>
                  <a:cubicBezTo>
                    <a:pt x="266" y="401"/>
                    <a:pt x="267" y="397"/>
                    <a:pt x="270" y="394"/>
                  </a:cubicBezTo>
                  <a:cubicBezTo>
                    <a:pt x="278" y="387"/>
                    <a:pt x="290" y="394"/>
                    <a:pt x="296" y="399"/>
                  </a:cubicBezTo>
                  <a:cubicBezTo>
                    <a:pt x="306" y="406"/>
                    <a:pt x="317" y="412"/>
                    <a:pt x="329" y="414"/>
                  </a:cubicBezTo>
                  <a:cubicBezTo>
                    <a:pt x="341" y="416"/>
                    <a:pt x="354" y="416"/>
                    <a:pt x="366" y="415"/>
                  </a:cubicBezTo>
                  <a:cubicBezTo>
                    <a:pt x="380" y="413"/>
                    <a:pt x="393" y="410"/>
                    <a:pt x="405" y="406"/>
                  </a:cubicBezTo>
                  <a:cubicBezTo>
                    <a:pt x="417" y="401"/>
                    <a:pt x="430" y="396"/>
                    <a:pt x="439" y="386"/>
                  </a:cubicBezTo>
                  <a:cubicBezTo>
                    <a:pt x="453" y="371"/>
                    <a:pt x="457" y="349"/>
                    <a:pt x="457" y="329"/>
                  </a:cubicBezTo>
                  <a:cubicBezTo>
                    <a:pt x="457" y="316"/>
                    <a:pt x="457" y="304"/>
                    <a:pt x="456" y="291"/>
                  </a:cubicBezTo>
                  <a:close/>
                </a:path>
              </a:pathLst>
            </a:custGeom>
            <a:solidFill>
              <a:srgbClr val="0066C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764631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BGB_GENERIC TEMPLATE" val="hcbwjqKm"/>
  <p:tag name="ARTICULATE_SLIDE_THUMBNAIL_REFRESH" val="1"/>
  <p:tag name="ARTICULATE_PROJECT_OPEN" val="0"/>
  <p:tag name="ARTICULATE_SLIDE_COUNT" val="11"/>
  <p:tag name="PRESGUID" val="4cfc7d23-ecee-402d-8916-6aaeb923ceb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GB_Generic Template">
  <a:themeElements>
    <a:clrScheme name="Non-branded Med Ed Palette">
      <a:dk1>
        <a:sysClr val="windowText" lastClr="000000"/>
      </a:dk1>
      <a:lt1>
        <a:sysClr val="window" lastClr="FFFFFF"/>
      </a:lt1>
      <a:dk2>
        <a:srgbClr val="1F497D"/>
      </a:dk2>
      <a:lt2>
        <a:srgbClr val="FFFFFF"/>
      </a:lt2>
      <a:accent1>
        <a:srgbClr val="647FBE"/>
      </a:accent1>
      <a:accent2>
        <a:srgbClr val="FCA201"/>
      </a:accent2>
      <a:accent3>
        <a:srgbClr val="777877"/>
      </a:accent3>
      <a:accent4>
        <a:srgbClr val="64DAC4"/>
      </a:accent4>
      <a:accent5>
        <a:srgbClr val="B749AE"/>
      </a:accent5>
      <a:accent6>
        <a:srgbClr val="256E8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BGB_Generic Template">
  <a:themeElements>
    <a:clrScheme name="Custom 27">
      <a:dk1>
        <a:sysClr val="windowText" lastClr="000000"/>
      </a:dk1>
      <a:lt1>
        <a:sysClr val="window" lastClr="FFFFFF"/>
      </a:lt1>
      <a:dk2>
        <a:srgbClr val="1F497D"/>
      </a:dk2>
      <a:lt2>
        <a:srgbClr val="FFFFFF"/>
      </a:lt2>
      <a:accent1>
        <a:srgbClr val="647FBE"/>
      </a:accent1>
      <a:accent2>
        <a:srgbClr val="FCA201"/>
      </a:accent2>
      <a:accent3>
        <a:srgbClr val="777877"/>
      </a:accent3>
      <a:accent4>
        <a:srgbClr val="64DAC4"/>
      </a:accent4>
      <a:accent5>
        <a:srgbClr val="B749AE"/>
      </a:accent5>
      <a:accent6>
        <a:srgbClr val="256E8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GB_Generic Template">
  <a:themeElements>
    <a:clrScheme name="Non-branded Med Ed Palette">
      <a:dk1>
        <a:sysClr val="windowText" lastClr="000000"/>
      </a:dk1>
      <a:lt1>
        <a:sysClr val="window" lastClr="FFFFFF"/>
      </a:lt1>
      <a:dk2>
        <a:srgbClr val="1F497D"/>
      </a:dk2>
      <a:lt2>
        <a:srgbClr val="FFFFFF"/>
      </a:lt2>
      <a:accent1>
        <a:srgbClr val="647FBE"/>
      </a:accent1>
      <a:accent2>
        <a:srgbClr val="FCA201"/>
      </a:accent2>
      <a:accent3>
        <a:srgbClr val="777877"/>
      </a:accent3>
      <a:accent4>
        <a:srgbClr val="64DAC4"/>
      </a:accent4>
      <a:accent5>
        <a:srgbClr val="B749AE"/>
      </a:accent5>
      <a:accent6>
        <a:srgbClr val="256E8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pounds_x0028_s_x0029_ xmlns="49484b32-44ed-4f25-9040-be95fd4f7b70">
      <Value>Nivolumab</Value>
      <Value>Ipilimumab</Value>
    </Compounds_x0028_s_x0029_>
    <Description xmlns="http://schemas.microsoft.com/sharepoint/v3/fields" xsi:nil="true"/>
    <Status xmlns="3108cff6-111e-4efe-9e3b-b0ac3f74aeaf">Active</Status>
    <Exp._x0020_Date xmlns="49484b32-44ed-4f25-9040-be95fd4f7b70">2021-05-14T04:00:00+00:00</Exp._x0020_Date>
    <ReportOwner xmlns="http://schemas.microsoft.com/sharepoint/v3">
      <UserInfo>
        <DisplayName>Hinde, Annabel</DisplayName>
        <AccountId>2246</AccountId>
        <AccountType/>
      </UserInfo>
    </ReportOwner>
    <Category xmlns="3108cff6-111e-4efe-9e3b-b0ac3f74aeaf">Curriculum and Other Training Materials</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urriculum and Other Training Materials" ma:contentTypeID="0x0101005E879B01D5585541BC0BF1B564EFD7AE0045BDF00496FA764CBA5D3D08248D94A9" ma:contentTypeVersion="24" ma:contentTypeDescription="" ma:contentTypeScope="" ma:versionID="49e29e45e19dc0d3570489e2ea1b8f79">
  <xsd:schema xmlns:xsd="http://www.w3.org/2001/XMLSchema" xmlns:xs="http://www.w3.org/2001/XMLSchema" xmlns:p="http://schemas.microsoft.com/office/2006/metadata/properties" xmlns:ns1="http://schemas.microsoft.com/sharepoint/v3" xmlns:ns2="49484b32-44ed-4f25-9040-be95fd4f7b70" xmlns:ns3="http://schemas.microsoft.com/sharepoint/v3/fields" xmlns:ns4="3108cff6-111e-4efe-9e3b-b0ac3f74aeaf" xmlns:ns5="5da71e02-240d-4736-8444-85381261516b" targetNamespace="http://schemas.microsoft.com/office/2006/metadata/properties" ma:root="true" ma:fieldsID="5bf06fa6a2c0f4a7549b099e40d15280" ns1:_="" ns2:_="" ns3:_="" ns4:_="" ns5:_="">
    <xsd:import namespace="http://schemas.microsoft.com/sharepoint/v3"/>
    <xsd:import namespace="49484b32-44ed-4f25-9040-be95fd4f7b70"/>
    <xsd:import namespace="http://schemas.microsoft.com/sharepoint/v3/fields"/>
    <xsd:import namespace="3108cff6-111e-4efe-9e3b-b0ac3f74aeaf"/>
    <xsd:import namespace="5da71e02-240d-4736-8444-85381261516b"/>
    <xsd:element name="properties">
      <xsd:complexType>
        <xsd:sequence>
          <xsd:element name="documentManagement">
            <xsd:complexType>
              <xsd:all>
                <xsd:element ref="ns2:Compounds_x0028_s_x0029_" minOccurs="0"/>
                <xsd:element ref="ns3:Description" minOccurs="0"/>
                <xsd:element ref="ns1:ReportOwner" minOccurs="0"/>
                <xsd:element ref="ns2:Exp._x0020_Date" minOccurs="0"/>
                <xsd:element ref="ns4:Category" minOccurs="0"/>
                <xsd:element ref="ns4:Status"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4" nillable="true" ma:displayName="Owner" ma:description="Owner of this document" ma:list="UserInfo" ma:SearchPeopleOnly="false"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484b32-44ed-4f25-9040-be95fd4f7b70" elementFormDefault="qualified">
    <xsd:import namespace="http://schemas.microsoft.com/office/2006/documentManagement/types"/>
    <xsd:import namespace="http://schemas.microsoft.com/office/infopath/2007/PartnerControls"/>
    <xsd:element name="Compounds_x0028_s_x0029_" ma:index="2" nillable="true" ma:displayName="Compound(s)" ma:internalName="Compounds_x0028_s_x0029_" ma:readOnly="false">
      <xsd:complexType>
        <xsd:complexContent>
          <xsd:extension base="dms:MultiChoice">
            <xsd:sequence>
              <xsd:element name="Value" maxOccurs="unbounded" minOccurs="0" nillable="true">
                <xsd:simpleType>
                  <xsd:restriction base="dms:Choice">
                    <xsd:enumeration value="Nivolumab"/>
                    <xsd:enumeration value="Ipilimumab"/>
                    <xsd:enumeration value="Dasatinib"/>
                    <xsd:enumeration value="Elotuzumab"/>
                    <xsd:enumeration value="Lirilumab"/>
                    <xsd:enumeration value="Urelumab"/>
                    <xsd:enumeration value="BMS-986205"/>
                    <xsd:enumeration value="General competitor"/>
                    <xsd:enumeration value="Relatlimab"/>
                    <xsd:enumeration value="Other"/>
                  </xsd:restriction>
                </xsd:simpleType>
              </xsd:element>
            </xsd:sequence>
          </xsd:extension>
        </xsd:complexContent>
      </xsd:complexType>
    </xsd:element>
    <xsd:element name="Exp._x0020_Date" ma:index="5" nillable="true" ma:displayName="Exp. Date" ma:format="DateOnly" ma:internalName="Exp_x002e_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Description" ma:index="3" nillable="true" ma:displayName="Description" ma:description="Description for Documents" ma:internalName="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8cff6-111e-4efe-9e3b-b0ac3f74aeaf" elementFormDefault="qualified">
    <xsd:import namespace="http://schemas.microsoft.com/office/2006/documentManagement/types"/>
    <xsd:import namespace="http://schemas.microsoft.com/office/infopath/2007/PartnerControls"/>
    <xsd:element name="Category" ma:index="12" nillable="true" ma:displayName="Category" ma:format="Dropdown" ma:internalName="Category">
      <xsd:simpleType>
        <xsd:union memberTypes="dms:Text">
          <xsd:simpleType>
            <xsd:restriction base="dms:Choice">
              <xsd:enumeration value="Key Papers"/>
              <xsd:enumeration value="Curriculum and Other Training Materials"/>
              <xsd:enumeration value="Competitor Training Materials"/>
              <xsd:enumeration value="Country Specific Training Materials"/>
              <xsd:enumeration value="Monthly Training Plan and Materials"/>
              <xsd:enumeration value="Scientific Platform"/>
              <xsd:enumeration value="Q&amp;A and FAQs"/>
              <xsd:enumeration value="Test"/>
            </xsd:restriction>
          </xsd:simpleType>
        </xsd:union>
      </xsd:simpleType>
    </xsd:element>
    <xsd:element name="Status" ma:index="13" nillable="true" ma:displayName="Status" ma:default="Active" ma:format="Dropdown" ma:internalName="Status">
      <xsd:simpleType>
        <xsd:restriction base="dms:Choice">
          <xsd:enumeration value="Active"/>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5da71e02-240d-4736-8444-85381261516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17BE2A-7ECF-4B5C-B52D-D22354CC5D2A}">
  <ds:schemaRefs>
    <ds:schemaRef ds:uri="http://purl.org/dc/dcmitype/"/>
    <ds:schemaRef ds:uri="http://schemas.microsoft.com/office/2006/documentManagement/types"/>
    <ds:schemaRef ds:uri="http://schemas.microsoft.com/office/infopath/2007/PartnerControls"/>
    <ds:schemaRef ds:uri="49484b32-44ed-4f25-9040-be95fd4f7b70"/>
    <ds:schemaRef ds:uri="http://schemas.microsoft.com/office/2006/metadata/properties"/>
    <ds:schemaRef ds:uri="http://schemas.microsoft.com/sharepoint/v3/fields"/>
    <ds:schemaRef ds:uri="http://purl.org/dc/terms/"/>
    <ds:schemaRef ds:uri="http://purl.org/dc/elements/1.1/"/>
    <ds:schemaRef ds:uri="http://schemas.openxmlformats.org/package/2006/metadata/core-properties"/>
    <ds:schemaRef ds:uri="5da71e02-240d-4736-8444-85381261516b"/>
    <ds:schemaRef ds:uri="3108cff6-111e-4efe-9e3b-b0ac3f74aeaf"/>
    <ds:schemaRef ds:uri="http://schemas.microsoft.com/sharepoint/v3"/>
    <ds:schemaRef ds:uri="http://www.w3.org/XML/1998/namespace"/>
  </ds:schemaRefs>
</ds:datastoreItem>
</file>

<file path=customXml/itemProps2.xml><?xml version="1.0" encoding="utf-8"?>
<ds:datastoreItem xmlns:ds="http://schemas.openxmlformats.org/officeDocument/2006/customXml" ds:itemID="{22C26C8C-ADF9-4A98-BF6C-40299A77BC4A}">
  <ds:schemaRefs>
    <ds:schemaRef ds:uri="http://schemas.microsoft.com/sharepoint/v3/contenttype/forms"/>
  </ds:schemaRefs>
</ds:datastoreItem>
</file>

<file path=customXml/itemProps3.xml><?xml version="1.0" encoding="utf-8"?>
<ds:datastoreItem xmlns:ds="http://schemas.openxmlformats.org/officeDocument/2006/customXml" ds:itemID="{D6DCAC05-C2C0-4E80-BDBF-0ADD3AA552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484b32-44ed-4f25-9040-be95fd4f7b70"/>
    <ds:schemaRef ds:uri="http://schemas.microsoft.com/sharepoint/v3/fields"/>
    <ds:schemaRef ds:uri="3108cff6-111e-4efe-9e3b-b0ac3f74aeaf"/>
    <ds:schemaRef ds:uri="5da71e02-240d-4736-8444-8538126151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4215</Words>
  <Application>Microsoft Office PowerPoint</Application>
  <PresentationFormat>Widescreen</PresentationFormat>
  <Paragraphs>577</Paragraphs>
  <Slides>32</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32</vt:i4>
      </vt:variant>
    </vt:vector>
  </HeadingPairs>
  <TitlesOfParts>
    <vt:vector size="43" baseType="lpstr">
      <vt:lpstr>ＭＳ Ｐゴシック</vt:lpstr>
      <vt:lpstr>Arial</vt:lpstr>
      <vt:lpstr>Calibri</vt:lpstr>
      <vt:lpstr>Helvetica Neue UltraLight</vt:lpstr>
      <vt:lpstr>msgothic</vt:lpstr>
      <vt:lpstr>Noto Sans Symbols</vt:lpstr>
      <vt:lpstr>Wingdings</vt:lpstr>
      <vt:lpstr>ヒラギノ角ゴ Pro W3</vt:lpstr>
      <vt:lpstr>1_BGB_Generic Template</vt:lpstr>
      <vt:lpstr>4_BGB_Generic Template</vt:lpstr>
      <vt:lpstr>BGB_Generic Template</vt:lpstr>
      <vt:lpstr>Manejo de Eventos Adversos  Gastrointestinales Inmuno-Mediados</vt:lpstr>
      <vt:lpstr>IMAR -  Gastroenterología </vt:lpstr>
      <vt:lpstr>IMAR -  Gastroenterología </vt:lpstr>
      <vt:lpstr>IMAR: Signos y Síntomas Gastrointestinales</vt:lpstr>
      <vt:lpstr>Grados de Severidad</vt:lpstr>
      <vt:lpstr>Grados de Severidad</vt:lpstr>
      <vt:lpstr>IMAR -  Gastroenterología </vt:lpstr>
      <vt:lpstr>IMAR -  Gastroenterología </vt:lpstr>
      <vt:lpstr>IMAR – Consideraciones </vt:lpstr>
      <vt:lpstr>Summary of IMARs With Nivolumab Monotherapy: Frequency and Time to Onset (Pooled Analysis)</vt:lpstr>
      <vt:lpstr>Summary of IMARs With Nivolumab + Ipilimumab: Frequency and Time to Onset (Pooled Analysis)</vt:lpstr>
      <vt:lpstr>Summary of IMARs With Nivolumab Monotherapy and Nivolumab + Ipilimumab Combination Therapy: Frequency and Time to Onset (Pooled Analysis)</vt:lpstr>
      <vt:lpstr>Radiología</vt:lpstr>
      <vt:lpstr>Radiología</vt:lpstr>
      <vt:lpstr>Ecografía </vt:lpstr>
      <vt:lpstr>Endoscopía</vt:lpstr>
      <vt:lpstr>Videocolonoscopía</vt:lpstr>
      <vt:lpstr>Videocolonoscopía</vt:lpstr>
      <vt:lpstr>Videocolonoscopía</vt:lpstr>
      <vt:lpstr>Tomografía</vt:lpstr>
      <vt:lpstr>Tomografía</vt:lpstr>
      <vt:lpstr>Tomografía</vt:lpstr>
      <vt:lpstr>Resonancia</vt:lpstr>
      <vt:lpstr>Manejo de IMAR Gastrointestinales</vt:lpstr>
      <vt:lpstr>Manejo de IMAR Gastrointestinales</vt:lpstr>
      <vt:lpstr>Manejo de IMAR Gastrointestinales</vt:lpstr>
      <vt:lpstr>Manejo de IMAR Gastrointestinales</vt:lpstr>
      <vt:lpstr>Manejo de los pacientes corticoideo-resistentes</vt:lpstr>
      <vt:lpstr>IMAR - Indicaciones Quirúrgicas </vt:lpstr>
      <vt:lpstr> Conclusiones: manejo de IMAR</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Melanoma: Present Challenges and Future Considerations</dc:title>
  <dc:creator>Alan Mathieu</dc:creator>
  <cp:keywords>BGB_Generic Template</cp:keywords>
  <cp:lastModifiedBy>Shandher Tovar</cp:lastModifiedBy>
  <cp:revision>33</cp:revision>
  <cp:lastPrinted>2019-04-24T16:01:34Z</cp:lastPrinted>
  <dcterms:created xsi:type="dcterms:W3CDTF">2016-10-19T19:19:26Z</dcterms:created>
  <dcterms:modified xsi:type="dcterms:W3CDTF">2019-06-19T04:10:19Z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EC58F383-D9CA-49BC-9536-3A493DD4A2C1</vt:lpwstr>
  </property>
  <property fmtid="{D5CDD505-2E9C-101B-9397-08002B2CF9AE}" pid="3" name="ArticulatePath">
    <vt:lpwstr>Presentation1</vt:lpwstr>
  </property>
  <property fmtid="{D5CDD505-2E9C-101B-9397-08002B2CF9AE}" pid="4" name="ContentTypeId">
    <vt:lpwstr>0x0101005E879B01D5585541BC0BF1B564EFD7AE0045BDF00496FA764CBA5D3D08248D94A9</vt:lpwstr>
  </property>
</Properties>
</file>