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36"/>
  </p:notesMasterIdLst>
  <p:handoutMasterIdLst>
    <p:handoutMasterId r:id="rId37"/>
  </p:handoutMasterIdLst>
  <p:sldIdLst>
    <p:sldId id="4052" r:id="rId6"/>
    <p:sldId id="4066" r:id="rId7"/>
    <p:sldId id="4087" r:id="rId8"/>
    <p:sldId id="4086" r:id="rId9"/>
    <p:sldId id="4071" r:id="rId10"/>
    <p:sldId id="4095" r:id="rId11"/>
    <p:sldId id="4073" r:id="rId12"/>
    <p:sldId id="4129" r:id="rId13"/>
    <p:sldId id="4075" r:id="rId14"/>
    <p:sldId id="4077" r:id="rId15"/>
    <p:sldId id="4078" r:id="rId16"/>
    <p:sldId id="4076" r:id="rId17"/>
    <p:sldId id="4054" r:id="rId18"/>
    <p:sldId id="4079" r:id="rId19"/>
    <p:sldId id="4088" r:id="rId20"/>
    <p:sldId id="4090" r:id="rId21"/>
    <p:sldId id="4091" r:id="rId22"/>
    <p:sldId id="4092" r:id="rId23"/>
    <p:sldId id="4093" r:id="rId24"/>
    <p:sldId id="4094" r:id="rId25"/>
    <p:sldId id="4096" r:id="rId26"/>
    <p:sldId id="4097" r:id="rId27"/>
    <p:sldId id="4099" r:id="rId28"/>
    <p:sldId id="4100" r:id="rId29"/>
    <p:sldId id="4085" r:id="rId30"/>
    <p:sldId id="4102" r:id="rId31"/>
    <p:sldId id="4101" r:id="rId32"/>
    <p:sldId id="4128" r:id="rId33"/>
    <p:sldId id="4130" r:id="rId34"/>
    <p:sldId id="4131" r:id="rId35"/>
  </p:sldIdLst>
  <p:sldSz cx="12192000" cy="6858000"/>
  <p:notesSz cx="6888163" cy="10020300"/>
  <p:custDataLst>
    <p:tags r:id="rId38"/>
  </p:custData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ncología" id="{C1F3E23F-D7E7-44C9-B386-D97D83B572A8}">
          <p14:sldIdLst>
            <p14:sldId id="4052"/>
            <p14:sldId id="4066"/>
            <p14:sldId id="4087"/>
            <p14:sldId id="4086"/>
            <p14:sldId id="4071"/>
            <p14:sldId id="4095"/>
            <p14:sldId id="4073"/>
            <p14:sldId id="4129"/>
            <p14:sldId id="4075"/>
            <p14:sldId id="4077"/>
            <p14:sldId id="4078"/>
            <p14:sldId id="4076"/>
            <p14:sldId id="4054"/>
            <p14:sldId id="4079"/>
            <p14:sldId id="4088"/>
            <p14:sldId id="4090"/>
            <p14:sldId id="4091"/>
            <p14:sldId id="4092"/>
            <p14:sldId id="4093"/>
            <p14:sldId id="4094"/>
            <p14:sldId id="4096"/>
            <p14:sldId id="4097"/>
            <p14:sldId id="4099"/>
            <p14:sldId id="4100"/>
            <p14:sldId id="4085"/>
            <p14:sldId id="4102"/>
            <p14:sldId id="4101"/>
            <p14:sldId id="4128"/>
            <p14:sldId id="4130"/>
            <p14:sldId id="41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  <p15:guide id="3" pos="6856" userDrawn="1">
          <p15:clr>
            <a:srgbClr val="A4A3A4"/>
          </p15:clr>
        </p15:guide>
        <p15:guide id="4" pos="7471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orient="horz" pos="1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96" userDrawn="1">
          <p15:clr>
            <a:srgbClr val="A4A3A4"/>
          </p15:clr>
        </p15:guide>
        <p15:guide id="2" orient="horz" pos="6183" userDrawn="1">
          <p15:clr>
            <a:srgbClr val="A4A3A4"/>
          </p15:clr>
        </p15:guide>
        <p15:guide id="3" orient="horz" pos="471" userDrawn="1">
          <p15:clr>
            <a:srgbClr val="A4A3A4"/>
          </p15:clr>
        </p15:guide>
        <p15:guide id="4" orient="horz" pos="445" userDrawn="1">
          <p15:clr>
            <a:srgbClr val="A4A3A4"/>
          </p15:clr>
        </p15:guide>
        <p15:guide id="5" pos="4338" userDrawn="1">
          <p15:clr>
            <a:srgbClr val="A4A3A4"/>
          </p15:clr>
        </p15:guide>
        <p15:guide id="6" pos="4308" userDrawn="1">
          <p15:clr>
            <a:srgbClr val="A4A3A4"/>
          </p15:clr>
        </p15:guide>
        <p15:guide id="7" pos="3758" userDrawn="1">
          <p15:clr>
            <a:srgbClr val="A4A3A4"/>
          </p15:clr>
        </p15:guide>
        <p15:guide id="8" pos="3615" userDrawn="1">
          <p15:clr>
            <a:srgbClr val="A4A3A4"/>
          </p15:clr>
        </p15:guide>
        <p15:guide id="9" pos="724" userDrawn="1">
          <p15:clr>
            <a:srgbClr val="A4A3A4"/>
          </p15:clr>
        </p15:guide>
        <p15:guide id="10" pos="577" userDrawn="1">
          <p15:clr>
            <a:srgbClr val="A4A3A4"/>
          </p15:clr>
        </p15:guide>
        <p15:guide id="11" pos="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turner" initials="rt" lastIdx="48" clrIdx="0"/>
  <p:cmAuthor id="2" name="Andrea Lockett" initials="AL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DAF17"/>
    <a:srgbClr val="F2F2F2"/>
    <a:srgbClr val="FAC090"/>
    <a:srgbClr val="FCA201"/>
    <a:srgbClr val="000000"/>
    <a:srgbClr val="405B99"/>
    <a:srgbClr val="7B96CD"/>
    <a:srgbClr val="F3F7F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9CA91-40A5-9891-2CC7-F6E66D52940F}" v="1" dt="2019-05-15T11:55:36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9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552" y="-78"/>
      </p:cViewPr>
      <p:guideLst>
        <p:guide orient="horz" pos="4201"/>
        <p:guide orient="horz" pos="754"/>
        <p:guide pos="6856"/>
        <p:guide pos="7471"/>
        <p:guide pos="393"/>
        <p:guide orient="horz" pos="3702"/>
        <p:guide orient="horz" pos="1026"/>
      </p:guideLst>
    </p:cSldViewPr>
  </p:slideViewPr>
  <p:outlineViewPr>
    <p:cViewPr>
      <p:scale>
        <a:sx n="33" d="100"/>
        <a:sy n="33" d="100"/>
      </p:scale>
      <p:origin x="0" y="42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2880" y="60"/>
      </p:cViewPr>
      <p:guideLst>
        <p:guide orient="horz" pos="2996"/>
        <p:guide orient="horz" pos="6183"/>
        <p:guide orient="horz" pos="471"/>
        <p:guide orient="horz" pos="445"/>
        <p:guide pos="4338"/>
        <p:guide pos="4308"/>
        <p:guide pos="3758"/>
        <p:guide pos="3615"/>
        <p:guide pos="724"/>
        <p:guide pos="577"/>
        <p:guide pos="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15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156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hmann, Ramona" userId="S::ramona.jochmann@bms.com::47f56fc5-b00c-476c-bb4c-6e8a51be6c60" providerId="AD" clId="Web-{1729CA91-40A5-9891-2CC7-F6E66D52940F}"/>
    <pc:docChg chg="modSld">
      <pc:chgData name="Jochmann, Ramona" userId="S::ramona.jochmann@bms.com::47f56fc5-b00c-476c-bb4c-6e8a51be6c60" providerId="AD" clId="Web-{1729CA91-40A5-9891-2CC7-F6E66D52940F}" dt="2019-05-15T11:55:36.885" v="0" actId="1076"/>
      <pc:docMkLst>
        <pc:docMk/>
      </pc:docMkLst>
      <pc:sldChg chg="modSp">
        <pc:chgData name="Jochmann, Ramona" userId="S::ramona.jochmann@bms.com::47f56fc5-b00c-476c-bb4c-6e8a51be6c60" providerId="AD" clId="Web-{1729CA91-40A5-9891-2CC7-F6E66D52940F}" dt="2019-05-15T11:55:36.885" v="0" actId="1076"/>
        <pc:sldMkLst>
          <pc:docMk/>
          <pc:sldMk cId="2248212507" sldId="2189"/>
        </pc:sldMkLst>
        <pc:picChg chg="mod">
          <ac:chgData name="Jochmann, Ramona" userId="S::ramona.jochmann@bms.com::47f56fc5-b00c-476c-bb4c-6e8a51be6c60" providerId="AD" clId="Web-{1729CA91-40A5-9891-2CC7-F6E66D52940F}" dt="2019-05-15T11:55:36.885" v="0" actId="1076"/>
          <ac:picMkLst>
            <pc:docMk/>
            <pc:sldMk cId="2248212507" sldId="2189"/>
            <ac:picMk id="6" creationId="{EDFC841C-44E7-2F47-ACC7-FB261A5B51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101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700" y="1"/>
            <a:ext cx="2984870" cy="50101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r">
              <a:defRPr sz="1200"/>
            </a:lvl1pPr>
          </a:lstStyle>
          <a:p>
            <a:fld id="{BC3E0E03-FE17-4D89-89BA-48A55FFCD6F4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17548"/>
            <a:ext cx="2984870" cy="50101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700" y="9517548"/>
            <a:ext cx="2984870" cy="50101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r">
              <a:defRPr sz="1200"/>
            </a:lvl1pPr>
          </a:lstStyle>
          <a:p>
            <a:fld id="{45EBD065-B080-45B0-93A4-0B71A52EE537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1065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84870" cy="50101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700" y="1"/>
            <a:ext cx="2984870" cy="501015"/>
          </a:xfrm>
          <a:prstGeom prst="rect">
            <a:avLst/>
          </a:prstGeom>
        </p:spPr>
        <p:txBody>
          <a:bodyPr vert="horz" lIns="92425" tIns="46213" rIns="92425" bIns="46213" rtlCol="0"/>
          <a:lstStyle>
            <a:lvl1pPr algn="r">
              <a:defRPr sz="1200"/>
            </a:lvl1pPr>
          </a:lstStyle>
          <a:p>
            <a:fld id="{A0FAA694-0D2C-4BC4-84A6-B5381C03E4C2}" type="datetimeFigureOut">
              <a:rPr lang="en-US" smtClean="0"/>
              <a:pPr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2819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5" tIns="46213" rIns="92425" bIns="462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9624" y="3832214"/>
            <a:ext cx="4590513" cy="506581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7548"/>
            <a:ext cx="2984870" cy="50101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700" y="9517548"/>
            <a:ext cx="2984870" cy="501015"/>
          </a:xfrm>
          <a:prstGeom prst="rect">
            <a:avLst/>
          </a:prstGeom>
        </p:spPr>
        <p:txBody>
          <a:bodyPr vert="horz" lIns="92425" tIns="46213" rIns="92425" bIns="46213" rtlCol="0" anchor="b"/>
          <a:lstStyle>
            <a:lvl1pPr algn="r">
              <a:defRPr sz="1200"/>
            </a:lvl1pPr>
          </a:lstStyle>
          <a:p>
            <a:fld id="{87D14885-EA36-455D-B868-3D55005ED1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2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lnSpc>
        <a:spcPct val="90000"/>
      </a:lnSpc>
      <a:spcBef>
        <a:spcPts val="360"/>
      </a:spcBef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174621" indent="-174621" algn="l" defTabSz="914377" rtl="0" eaLnBrk="1" latinLnBrk="0" hangingPunct="1">
      <a:lnSpc>
        <a:spcPct val="90000"/>
      </a:lnSpc>
      <a:spcBef>
        <a:spcPts val="360"/>
      </a:spcBef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342891" indent="-168270" algn="l" defTabSz="914377" rtl="0" eaLnBrk="1" latinLnBrk="0" hangingPunct="1">
      <a:lnSpc>
        <a:spcPct val="90000"/>
      </a:lnSpc>
      <a:spcBef>
        <a:spcPts val="360"/>
      </a:spcBef>
      <a:buFont typeface="Calibri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7512" indent="-174621" algn="l" defTabSz="914377" rtl="0" eaLnBrk="1" latinLnBrk="0" hangingPunct="1">
      <a:lnSpc>
        <a:spcPct val="90000"/>
      </a:lnSpc>
      <a:spcBef>
        <a:spcPts val="360"/>
      </a:spcBef>
      <a:buFont typeface="Arial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783" indent="-168270" algn="l" defTabSz="914377" rtl="0" eaLnBrk="1" latinLnBrk="0" hangingPunct="1">
      <a:lnSpc>
        <a:spcPct val="90000"/>
      </a:lnSpc>
      <a:spcBef>
        <a:spcPts val="360"/>
      </a:spcBef>
      <a:buFont typeface="Calibri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5505748" y="2666861"/>
            <a:ext cx="1144838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485" tIns="0" rIns="0" bIns="0" anchor="ctr"/>
          <a:lstStyle/>
          <a:p>
            <a:endParaRPr lang="en-US"/>
          </a:p>
        </p:txBody>
      </p:sp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0956" indent="-2888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5318" indent="-2310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7444" indent="-2310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9572" indent="-2310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1698" indent="-231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3825" indent="-231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5952" indent="-231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28079" indent="-23106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A4B3000-195D-4DB2-86ED-E2014DC1AFF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level has no bullet</a:t>
            </a:r>
          </a:p>
          <a:p>
            <a:pPr lvl="1"/>
            <a:r>
              <a:rPr lang="en-US"/>
              <a:t>Indent once for second level (square bullet)</a:t>
            </a:r>
          </a:p>
          <a:p>
            <a:pPr lvl="2"/>
            <a:r>
              <a:rPr lang="en-US"/>
              <a:t>Indent twice for third level (en-dash bullet)</a:t>
            </a:r>
          </a:p>
          <a:p>
            <a:pPr lvl="3"/>
            <a:r>
              <a:rPr lang="en-US"/>
              <a:t>Indent 3 times for fourth level (round bullet)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966552" y="2522473"/>
            <a:ext cx="872184" cy="251611"/>
          </a:xfrm>
          <a:prstGeom prst="rect">
            <a:avLst/>
          </a:prstGeom>
          <a:solidFill>
            <a:schemeClr val="bg1"/>
          </a:solidFill>
          <a:ln w="6350" algn="ctr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109" tIns="0" rIns="0" bIns="0">
            <a:spAutoFit/>
          </a:bodyPr>
          <a:lstStyle/>
          <a:p>
            <a:pPr defTabSz="90499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600"/>
              <a:t>Use this box-and-line annotation to refer to the entire slide image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149624" y="9540676"/>
            <a:ext cx="4596892" cy="27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defTabSz="885825">
              <a:defRPr>
                <a:solidFill>
                  <a:schemeClr val="tx1"/>
                </a:solidFill>
                <a:latin typeface="Arial" charset="0"/>
              </a:defRPr>
            </a:lvl1pPr>
            <a:lvl2pPr marL="946150" indent="-444500" defTabSz="885825">
              <a:defRPr>
                <a:solidFill>
                  <a:schemeClr val="tx1"/>
                </a:solidFill>
                <a:latin typeface="Arial" charset="0"/>
              </a:defRPr>
            </a:lvl2pPr>
            <a:lvl3pPr marL="1500188" indent="-444500" defTabSz="885825">
              <a:defRPr>
                <a:solidFill>
                  <a:schemeClr val="tx1"/>
                </a:solidFill>
                <a:latin typeface="Arial" charset="0"/>
              </a:defRPr>
            </a:lvl3pPr>
            <a:lvl4pPr marL="2054225" indent="-444500" defTabSz="885825">
              <a:defRPr>
                <a:solidFill>
                  <a:schemeClr val="tx1"/>
                </a:solidFill>
                <a:latin typeface="Arial" charset="0"/>
              </a:defRPr>
            </a:lvl4pPr>
            <a:lvl5pPr marL="2608263" indent="-442913" defTabSz="885825">
              <a:defRPr>
                <a:solidFill>
                  <a:schemeClr val="tx1"/>
                </a:solidFill>
                <a:latin typeface="Arial" charset="0"/>
              </a:defRPr>
            </a:lvl5pPr>
            <a:lvl6pPr marL="30654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5226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9798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437063" indent="-442913" defTabSz="8858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rgbClr val="FF0000"/>
              </a:buClr>
              <a:buFont typeface="Arial" charset="0"/>
              <a:buNone/>
            </a:pPr>
            <a:r>
              <a:rPr lang="en-US" sz="1000"/>
              <a:t>Reference boxes on notes pages follow the same order as those on slides, though these references will be longer. </a:t>
            </a: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57164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5AA3D-44C1-417C-8EAD-DC182E26FFF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0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9C994-3435-41DD-A57C-9B6A4EF81B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715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9C994-3435-41DD-A57C-9B6A4EF81B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60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9C994-3435-41DD-A57C-9B6A4EF81B8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71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1454A-5883-494C-8146-6EBCB9DCA93E}" type="slidenum">
              <a:rPr lang="en-US"/>
              <a:pPr/>
              <a:t>15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88877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1454A-5883-494C-8146-6EBCB9DCA93E}" type="slidenum">
              <a:rPr lang="en-US"/>
              <a:pPr/>
              <a:t>16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051069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1454A-5883-494C-8146-6EBCB9DCA93E}" type="slidenum">
              <a:rPr lang="en-US"/>
              <a:pPr/>
              <a:t>17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57411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1454A-5883-494C-8146-6EBCB9DCA93E}" type="slidenum">
              <a:rPr lang="en-US"/>
              <a:pPr/>
              <a:t>18</a:t>
            </a:fld>
            <a:endParaRPr lang="en-US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3295214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5AA3D-44C1-417C-8EAD-DC182E26FFF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E9164B-FFD5-4CD6-978D-796E0820D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89485"/>
            <a:ext cx="8937812" cy="498598"/>
          </a:xfrm>
        </p:spPr>
        <p:txBody>
          <a:bodyPr wrap="square" anchor="b" anchorCtr="0">
            <a:sp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57565"/>
            <a:ext cx="8937812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54" y="6176981"/>
            <a:ext cx="3603090" cy="634482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875844" y="6650957"/>
            <a:ext cx="3161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E55FE1-14D6-4E0C-911C-D83186A362DD}" type="slidenum">
              <a:rPr lang="en-US" smtClean="0">
                <a:solidFill>
                  <a:srgbClr val="1F497D"/>
                </a:solidFill>
              </a:rPr>
              <a:pPr algn="r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0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/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998735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CC879C1-49C0-4903-89ED-38CA5F8DFBD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" y="1016498"/>
            <a:ext cx="10013950" cy="249299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989275F-2B85-4CC8-8F77-92FDC823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67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/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998735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F989275F-2B85-4CC8-8F77-92FDC823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2825"/>
            <a:ext cx="10013576" cy="332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3493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78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D3BCA7D-208E-4DAC-980D-6A2B4022E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74901"/>
            <a:ext cx="8937812" cy="415498"/>
          </a:xfrm>
        </p:spPr>
        <p:txBody>
          <a:bodyPr wrap="square" anchor="b" anchorCtr="0">
            <a:spAutoFit/>
          </a:bodyPr>
          <a:lstStyle>
            <a:lvl1pPr algn="l"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37024"/>
            <a:ext cx="8937812" cy="2492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49A690-2278-45BE-9D0B-25735D1075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27" y="6387677"/>
            <a:ext cx="2103629" cy="27432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83E778B-EA5B-4E65-BCE5-1E21F7EE3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15" y="6432505"/>
            <a:ext cx="1397000" cy="1846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E55FE1-14D6-4E0C-911C-D83186A362DD}" type="slidenum">
              <a:rPr lang="en-US" smtClean="0">
                <a:solidFill>
                  <a:srgbClr val="777877"/>
                </a:solidFill>
              </a:rPr>
              <a:pPr/>
              <a:t>‹#›</a:t>
            </a:fld>
            <a:endParaRPr lang="en-US" dirty="0">
              <a:solidFill>
                <a:srgbClr val="7778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093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14239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14239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FBC93EC-D5C5-430F-9B28-73811D90D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24597"/>
            <a:ext cx="10013576" cy="3323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075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B1CA4FF-394F-45D8-8CE2-9C446D37E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15" y="6432505"/>
            <a:ext cx="1397000" cy="1846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314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7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55FE1-14D6-4E0C-911C-D83186A362D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73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/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49056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1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82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/o 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5844" y="6650957"/>
            <a:ext cx="316156" cy="184666"/>
          </a:xfrm>
        </p:spPr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49056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909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D3BCA7D-208E-4DAC-980D-6A2B4022E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774901"/>
            <a:ext cx="8937812" cy="415498"/>
          </a:xfrm>
        </p:spPr>
        <p:txBody>
          <a:bodyPr wrap="square" anchor="b" anchorCtr="0">
            <a:spAutoFit/>
          </a:bodyPr>
          <a:lstStyle>
            <a:lvl1pPr algn="l">
              <a:defRPr sz="3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37024"/>
            <a:ext cx="8937812" cy="249299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54" y="6176981"/>
            <a:ext cx="3603090" cy="634482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875844" y="6650957"/>
            <a:ext cx="3161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FE55FE1-14D6-4E0C-911C-D83186A362DD}" type="slidenum">
              <a:rPr lang="en-US" smtClean="0">
                <a:solidFill>
                  <a:srgbClr val="1F497D"/>
                </a:solidFill>
              </a:rPr>
              <a:pPr algn="r"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44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2519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5195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5844" y="6650957"/>
            <a:ext cx="316156" cy="184666"/>
          </a:xfrm>
        </p:spPr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2285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5844" y="6650957"/>
            <a:ext cx="316156" cy="184666"/>
          </a:xfrm>
        </p:spPr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49056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845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75844" y="6650957"/>
            <a:ext cx="316156" cy="184666"/>
          </a:xfrm>
        </p:spPr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249056"/>
          </a:xfrm>
        </p:spPr>
        <p:txBody>
          <a:bodyPr/>
          <a:lstStyle>
            <a:lvl4pPr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4CEFF8E4-D649-4D10-A7C6-5D66F78B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19154"/>
            <a:ext cx="10013576" cy="33239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62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27163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483C2BA-E8D8-438C-9B9C-BB1280CD4A9F}" type="datetimeFigureOut">
              <a:rPr lang="es-ES" smtClean="0"/>
              <a:t>19/06/2019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264F-F460-4E3F-8450-A27CB643923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E9164B-FFD5-4CD6-978D-796E0820D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89485"/>
            <a:ext cx="8937812" cy="498598"/>
          </a:xfrm>
        </p:spPr>
        <p:txBody>
          <a:bodyPr wrap="square" anchor="b" anchorCtr="0">
            <a:spAutoFit/>
          </a:bodyPr>
          <a:lstStyle>
            <a:lvl1pPr algn="l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57565"/>
            <a:ext cx="8937812" cy="290849"/>
          </a:xfrm>
        </p:spPr>
        <p:txBody>
          <a:bodyPr wrap="square">
            <a:spAutoFit/>
          </a:bodyPr>
          <a:lstStyle>
            <a:lvl1pPr marL="0" indent="0" algn="l">
              <a:buNone/>
              <a:defRPr sz="2100">
                <a:solidFill>
                  <a:schemeClr val="accent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F805EB-B612-4FC2-AA8F-B16F5FF6A5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727" y="6387677"/>
            <a:ext cx="2103629" cy="274321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711F424-8720-4578-BDAF-4DD24D835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9215" y="6432505"/>
            <a:ext cx="1397000" cy="1846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E55FE1-14D6-4E0C-911C-D83186A362DD}" type="slidenum">
              <a:rPr lang="en-US" smtClean="0">
                <a:solidFill>
                  <a:srgbClr val="777877"/>
                </a:solidFill>
              </a:rPr>
              <a:pPr/>
              <a:t>‹#›</a:t>
            </a:fld>
            <a:endParaRPr lang="en-US" dirty="0">
              <a:solidFill>
                <a:srgbClr val="77787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65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BB9FBC-49A2-4297-9176-E06DDE5321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98025"/>
            <a:ext cx="1001357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10264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75844" y="6650957"/>
            <a:ext cx="3161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FE55FE1-14D6-4E0C-911C-D83186A362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754" y="6178764"/>
            <a:ext cx="3603090" cy="6344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s-PE" dirty="0"/>
          </a:p>
        </p:txBody>
      </p:sp>
    </p:spTree>
    <p:custDataLst>
      <p:tags r:id="rId10"/>
    </p:custDataLst>
    <p:extLst>
      <p:ext uri="{BB962C8B-B14F-4D97-AF65-F5344CB8AC3E}">
        <p14:creationId xmlns:p14="http://schemas.microsoft.com/office/powerpoint/2010/main" val="89777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6" r:id="rId4"/>
    <p:sldLayoutId id="2147483652" r:id="rId5"/>
    <p:sldLayoutId id="2147483654" r:id="rId6"/>
    <p:sldLayoutId id="2147483655" r:id="rId7"/>
    <p:sldLayoutId id="2147483658" r:id="rId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ts val="36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8" indent="-112713" algn="l" defTabSz="914377" rtl="0" eaLnBrk="1" latinLnBrk="0" hangingPunct="1">
        <a:lnSpc>
          <a:spcPct val="90000"/>
        </a:lnSpc>
        <a:spcBef>
          <a:spcPts val="36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233363" indent="-119063" algn="l" defTabSz="914377" rtl="0" eaLnBrk="1" latinLnBrk="0" hangingPunct="1">
        <a:lnSpc>
          <a:spcPct val="90000"/>
        </a:lnSpc>
        <a:spcBef>
          <a:spcPts val="360"/>
        </a:spcBef>
        <a:buClr>
          <a:schemeClr val="accent1"/>
        </a:buClr>
        <a:buFont typeface="Arial" panose="020B0604020202020204" pitchFamily="34" charset="0"/>
        <a:buChar char="–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341313" indent="-107950" algn="l" defTabSz="914377" rtl="0" eaLnBrk="1" latinLnBrk="0" hangingPunct="1">
        <a:lnSpc>
          <a:spcPct val="90000"/>
        </a:lnSpc>
        <a:spcBef>
          <a:spcPts val="360"/>
        </a:spcBef>
        <a:buClr>
          <a:schemeClr val="accent3"/>
        </a:buClr>
        <a:buFont typeface="Arial" panose="020B0604020202020204" pitchFamily="34" charset="0"/>
        <a:buChar char="­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BB9FBC-49A2-4297-9176-E06DDE53211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98025"/>
            <a:ext cx="10013576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102643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9215" y="6432505"/>
            <a:ext cx="1397000" cy="1846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1FE55FE1-14D6-4E0C-911C-D83186A362DD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08253C1-43DE-436D-9A88-86C429F070B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884" y="6387677"/>
            <a:ext cx="2115316" cy="274321"/>
          </a:xfrm>
          <a:prstGeom prst="rect">
            <a:avLst/>
          </a:prstGeom>
        </p:spPr>
      </p:pic>
    </p:spTree>
    <p:custDataLst>
      <p:tags r:id="rId9"/>
    </p:custDataLst>
    <p:extLst>
      <p:ext uri="{BB962C8B-B14F-4D97-AF65-F5344CB8AC3E}">
        <p14:creationId xmlns:p14="http://schemas.microsoft.com/office/powerpoint/2010/main" val="177267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ts val="36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Font typeface="Wingdings" pitchFamily="2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15888" indent="-112713" algn="l" defTabSz="914377" rtl="0" eaLnBrk="1" latinLnBrk="0" hangingPunct="1">
        <a:lnSpc>
          <a:spcPct val="90000"/>
        </a:lnSpc>
        <a:spcBef>
          <a:spcPts val="36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233363" indent="-119063" algn="l" defTabSz="914377" rtl="0" eaLnBrk="1" latinLnBrk="0" hangingPunct="1">
        <a:lnSpc>
          <a:spcPct val="90000"/>
        </a:lnSpc>
        <a:spcBef>
          <a:spcPts val="360"/>
        </a:spcBef>
        <a:buClr>
          <a:schemeClr val="accent1"/>
        </a:buClr>
        <a:buFont typeface="Arial" panose="020B0604020202020204" pitchFamily="34" charset="0"/>
        <a:buChar char="–"/>
        <a:defRPr sz="15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341313" indent="-107950" algn="l" defTabSz="914377" rtl="0" eaLnBrk="1" latinLnBrk="0" hangingPunct="1">
        <a:lnSpc>
          <a:spcPct val="90000"/>
        </a:lnSpc>
        <a:spcBef>
          <a:spcPts val="360"/>
        </a:spcBef>
        <a:buClr>
          <a:schemeClr val="accent3"/>
        </a:buClr>
        <a:buFont typeface="Arial" panose="020B0604020202020204" pitchFamily="34" charset="0"/>
        <a:buChar char="­"/>
        <a:tabLst/>
        <a:defRPr sz="14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360"/>
        </a:spcBef>
        <a:buClr>
          <a:schemeClr val="tx2"/>
        </a:buClr>
        <a:buFont typeface="Arial" pitchFamily="34" charset="0"/>
        <a:buChar char="»"/>
        <a:defRPr sz="1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448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orient="horz" pos="2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525" y="2533622"/>
            <a:ext cx="7467600" cy="498598"/>
          </a:xfrm>
        </p:spPr>
        <p:txBody>
          <a:bodyPr/>
          <a:lstStyle/>
          <a:p>
            <a:r>
              <a:rPr lang="es-PE" dirty="0" smtClean="0"/>
              <a:t>Generalidades </a:t>
            </a:r>
            <a:r>
              <a:rPr lang="es-PE" dirty="0" err="1" smtClean="0"/>
              <a:t>Neumonología</a:t>
            </a:r>
            <a:endParaRPr lang="es-P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8" y="3807800"/>
            <a:ext cx="11607302" cy="1594283"/>
          </a:xfrm>
        </p:spPr>
        <p:txBody>
          <a:bodyPr/>
          <a:lstStyle/>
          <a:p>
            <a:r>
              <a:rPr lang="es-PE" sz="2400" dirty="0" smtClean="0"/>
              <a:t>Dr. Martín Eduardo Fernández</a:t>
            </a:r>
            <a:endParaRPr lang="es-PE" sz="2400" dirty="0"/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Médico especialista en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Neumonología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Consultorio Multidisciplinario Especializado en Enfermedades Pulmonares Intersticiales Difusas (EPID)</a:t>
            </a:r>
            <a:br>
              <a:rPr lang="es-AR" sz="2000" dirty="0" smtClean="0">
                <a:latin typeface="Calibri" pitchFamily="34" charset="0"/>
                <a:cs typeface="Calibri" pitchFamily="34" charset="0"/>
              </a:rPr>
            </a:br>
            <a:r>
              <a:rPr lang="es-AR" sz="2000" dirty="0" smtClean="0">
                <a:latin typeface="Calibri" pitchFamily="34" charset="0"/>
                <a:cs typeface="Calibri" pitchFamily="34" charset="0"/>
              </a:rPr>
              <a:t>Hospital de Rehabilitación Respiratoria “María Ferrer”.</a:t>
            </a:r>
          </a:p>
          <a:p>
            <a:r>
              <a:rPr lang="es-AR" sz="2000" dirty="0" smtClean="0">
                <a:latin typeface="Calibri" pitchFamily="34" charset="0"/>
                <a:cs typeface="Calibri" pitchFamily="34" charset="0"/>
              </a:rPr>
              <a:t>Instituto Oncológico Alexander Fleming</a:t>
            </a:r>
            <a:endParaRPr lang="es-PE" sz="2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D426894-F929-4EEE-B5DF-87401E170078}"/>
              </a:ext>
            </a:extLst>
          </p:cNvPr>
          <p:cNvGrpSpPr/>
          <p:nvPr/>
        </p:nvGrpSpPr>
        <p:grpSpPr>
          <a:xfrm>
            <a:off x="7951971" y="2394459"/>
            <a:ext cx="646304" cy="646304"/>
            <a:chOff x="6718779" y="1453096"/>
            <a:chExt cx="646304" cy="6463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al 10">
              <a:hlinkClick r:id="" action="ppaction://noaction"/>
              <a:extLst>
                <a:ext uri="{FF2B5EF4-FFF2-40B4-BE49-F238E27FC236}">
                  <a16:creationId xmlns:a16="http://schemas.microsoft.com/office/drawing/2014/main" xmlns="" id="{C6E63CBB-EAD6-426A-9E77-22BFE5175594}"/>
                </a:ext>
              </a:extLst>
            </p:cNvPr>
            <p:cNvSpPr/>
            <p:nvPr/>
          </p:nvSpPr>
          <p:spPr>
            <a:xfrm>
              <a:off x="6718779" y="1453096"/>
              <a:ext cx="646304" cy="646304"/>
            </a:xfrm>
            <a:prstGeom prst="ellipse">
              <a:avLst/>
            </a:prstGeom>
            <a:ln w="38100">
              <a:solidFill>
                <a:srgbClr val="FBDF53"/>
              </a:solidFill>
            </a:ln>
          </p:spPr>
          <p:txBody>
            <a:bodyPr wrap="square" lIns="0" tIns="0" rIns="0" bIns="0" rtlCol="0" anchor="b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9AE55129-583A-48BA-BB65-41D52D4EDA74}"/>
                </a:ext>
              </a:extLst>
            </p:cNvPr>
            <p:cNvGrpSpPr/>
            <p:nvPr/>
          </p:nvGrpSpPr>
          <p:grpSpPr>
            <a:xfrm>
              <a:off x="6843762" y="1542872"/>
              <a:ext cx="407987" cy="414337"/>
              <a:chOff x="6838425" y="1523193"/>
              <a:chExt cx="407987" cy="414337"/>
            </a:xfrm>
            <a:solidFill>
              <a:srgbClr val="FBDF53"/>
            </a:solidFill>
          </p:grpSpPr>
          <p:sp>
            <p:nvSpPr>
              <p:cNvPr id="13" name="Freeform 5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id="{007E5665-6896-4B7C-A534-EB9A5DF60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1787" y="1581930"/>
                <a:ext cx="174625" cy="355600"/>
              </a:xfrm>
              <a:custGeom>
                <a:avLst/>
                <a:gdLst>
                  <a:gd name="T0" fmla="*/ 214 w 218"/>
                  <a:gd name="T1" fmla="*/ 335 h 448"/>
                  <a:gd name="T2" fmla="*/ 211 w 218"/>
                  <a:gd name="T3" fmla="*/ 267 h 448"/>
                  <a:gd name="T4" fmla="*/ 202 w 218"/>
                  <a:gd name="T5" fmla="*/ 215 h 448"/>
                  <a:gd name="T6" fmla="*/ 138 w 218"/>
                  <a:gd name="T7" fmla="*/ 89 h 448"/>
                  <a:gd name="T8" fmla="*/ 29 w 218"/>
                  <a:gd name="T9" fmla="*/ 34 h 448"/>
                  <a:gd name="T10" fmla="*/ 15 w 218"/>
                  <a:gd name="T11" fmla="*/ 76 h 448"/>
                  <a:gd name="T12" fmla="*/ 21 w 218"/>
                  <a:gd name="T13" fmla="*/ 112 h 448"/>
                  <a:gd name="T14" fmla="*/ 1 w 218"/>
                  <a:gd name="T15" fmla="*/ 203 h 448"/>
                  <a:gd name="T16" fmla="*/ 7 w 218"/>
                  <a:gd name="T17" fmla="*/ 269 h 448"/>
                  <a:gd name="T18" fmla="*/ 5 w 218"/>
                  <a:gd name="T19" fmla="*/ 329 h 448"/>
                  <a:gd name="T20" fmla="*/ 16 w 218"/>
                  <a:gd name="T21" fmla="*/ 352 h 448"/>
                  <a:gd name="T22" fmla="*/ 31 w 218"/>
                  <a:gd name="T23" fmla="*/ 369 h 448"/>
                  <a:gd name="T24" fmla="*/ 39 w 218"/>
                  <a:gd name="T25" fmla="*/ 392 h 448"/>
                  <a:gd name="T26" fmla="*/ 106 w 218"/>
                  <a:gd name="T27" fmla="*/ 429 h 448"/>
                  <a:gd name="T28" fmla="*/ 213 w 218"/>
                  <a:gd name="T29" fmla="*/ 406 h 448"/>
                  <a:gd name="T30" fmla="*/ 214 w 218"/>
                  <a:gd name="T31" fmla="*/ 335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8" h="448">
                    <a:moveTo>
                      <a:pt x="214" y="335"/>
                    </a:moveTo>
                    <a:cubicBezTo>
                      <a:pt x="213" y="312"/>
                      <a:pt x="213" y="290"/>
                      <a:pt x="211" y="267"/>
                    </a:cubicBezTo>
                    <a:cubicBezTo>
                      <a:pt x="209" y="249"/>
                      <a:pt x="206" y="232"/>
                      <a:pt x="202" y="215"/>
                    </a:cubicBezTo>
                    <a:cubicBezTo>
                      <a:pt x="190" y="169"/>
                      <a:pt x="168" y="125"/>
                      <a:pt x="138" y="89"/>
                    </a:cubicBezTo>
                    <a:cubicBezTo>
                      <a:pt x="121" y="69"/>
                      <a:pt x="58" y="0"/>
                      <a:pt x="29" y="34"/>
                    </a:cubicBezTo>
                    <a:cubicBezTo>
                      <a:pt x="19" y="45"/>
                      <a:pt x="16" y="61"/>
                      <a:pt x="15" y="76"/>
                    </a:cubicBezTo>
                    <a:cubicBezTo>
                      <a:pt x="15" y="88"/>
                      <a:pt x="22" y="100"/>
                      <a:pt x="21" y="112"/>
                    </a:cubicBezTo>
                    <a:cubicBezTo>
                      <a:pt x="20" y="143"/>
                      <a:pt x="0" y="171"/>
                      <a:pt x="1" y="203"/>
                    </a:cubicBezTo>
                    <a:cubicBezTo>
                      <a:pt x="1" y="225"/>
                      <a:pt x="5" y="247"/>
                      <a:pt x="7" y="269"/>
                    </a:cubicBezTo>
                    <a:cubicBezTo>
                      <a:pt x="9" y="289"/>
                      <a:pt x="3" y="309"/>
                      <a:pt x="5" y="329"/>
                    </a:cubicBezTo>
                    <a:cubicBezTo>
                      <a:pt x="7" y="337"/>
                      <a:pt x="11" y="345"/>
                      <a:pt x="16" y="352"/>
                    </a:cubicBezTo>
                    <a:cubicBezTo>
                      <a:pt x="21" y="358"/>
                      <a:pt x="28" y="362"/>
                      <a:pt x="31" y="369"/>
                    </a:cubicBezTo>
                    <a:cubicBezTo>
                      <a:pt x="35" y="377"/>
                      <a:pt x="35" y="385"/>
                      <a:pt x="39" y="392"/>
                    </a:cubicBezTo>
                    <a:cubicBezTo>
                      <a:pt x="52" y="416"/>
                      <a:pt x="80" y="425"/>
                      <a:pt x="106" y="429"/>
                    </a:cubicBezTo>
                    <a:cubicBezTo>
                      <a:pt x="136" y="435"/>
                      <a:pt x="203" y="448"/>
                      <a:pt x="213" y="406"/>
                    </a:cubicBezTo>
                    <a:cubicBezTo>
                      <a:pt x="218" y="383"/>
                      <a:pt x="215" y="359"/>
                      <a:pt x="214" y="335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xmlns="" id="{C2A0A395-197B-4C96-98CB-E1849BC8E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6699" y="1523193"/>
                <a:ext cx="73025" cy="185738"/>
              </a:xfrm>
              <a:custGeom>
                <a:avLst/>
                <a:gdLst>
                  <a:gd name="T0" fmla="*/ 66 w 92"/>
                  <a:gd name="T1" fmla="*/ 170 h 232"/>
                  <a:gd name="T2" fmla="*/ 66 w 92"/>
                  <a:gd name="T3" fmla="*/ 0 h 232"/>
                  <a:gd name="T4" fmla="*/ 26 w 92"/>
                  <a:gd name="T5" fmla="*/ 0 h 232"/>
                  <a:gd name="T6" fmla="*/ 26 w 92"/>
                  <a:gd name="T7" fmla="*/ 170 h 232"/>
                  <a:gd name="T8" fmla="*/ 0 w 92"/>
                  <a:gd name="T9" fmla="*/ 191 h 232"/>
                  <a:gd name="T10" fmla="*/ 9 w 92"/>
                  <a:gd name="T11" fmla="*/ 224 h 232"/>
                  <a:gd name="T12" fmla="*/ 12 w 92"/>
                  <a:gd name="T13" fmla="*/ 232 h 232"/>
                  <a:gd name="T14" fmla="*/ 46 w 92"/>
                  <a:gd name="T15" fmla="*/ 204 h 232"/>
                  <a:gd name="T16" fmla="*/ 80 w 92"/>
                  <a:gd name="T17" fmla="*/ 232 h 232"/>
                  <a:gd name="T18" fmla="*/ 83 w 92"/>
                  <a:gd name="T19" fmla="*/ 224 h 232"/>
                  <a:gd name="T20" fmla="*/ 92 w 92"/>
                  <a:gd name="T21" fmla="*/ 191 h 232"/>
                  <a:gd name="T22" fmla="*/ 66 w 92"/>
                  <a:gd name="T23" fmla="*/ 17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232">
                    <a:moveTo>
                      <a:pt x="66" y="17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2" y="202"/>
                      <a:pt x="5" y="213"/>
                      <a:pt x="9" y="224"/>
                    </a:cubicBezTo>
                    <a:cubicBezTo>
                      <a:pt x="10" y="226"/>
                      <a:pt x="11" y="229"/>
                      <a:pt x="12" y="232"/>
                    </a:cubicBezTo>
                    <a:cubicBezTo>
                      <a:pt x="46" y="204"/>
                      <a:pt x="46" y="204"/>
                      <a:pt x="46" y="204"/>
                    </a:cubicBezTo>
                    <a:cubicBezTo>
                      <a:pt x="80" y="232"/>
                      <a:pt x="80" y="232"/>
                      <a:pt x="80" y="232"/>
                    </a:cubicBezTo>
                    <a:cubicBezTo>
                      <a:pt x="81" y="229"/>
                      <a:pt x="82" y="226"/>
                      <a:pt x="83" y="224"/>
                    </a:cubicBezTo>
                    <a:cubicBezTo>
                      <a:pt x="87" y="213"/>
                      <a:pt x="90" y="202"/>
                      <a:pt x="92" y="191"/>
                    </a:cubicBezTo>
                    <a:lnTo>
                      <a:pt x="66" y="17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7">
                <a:hlinkClick r:id="" action="ppaction://noaction"/>
                <a:extLst>
                  <a:ext uri="{FF2B5EF4-FFF2-40B4-BE49-F238E27FC236}">
                    <a16:creationId xmlns:a16="http://schemas.microsoft.com/office/drawing/2014/main" xmlns="" id="{25276D8C-0B02-4494-AEA7-EE18E1E31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8425" y="1581930"/>
                <a:ext cx="174625" cy="355600"/>
              </a:xfrm>
              <a:custGeom>
                <a:avLst/>
                <a:gdLst>
                  <a:gd name="T0" fmla="*/ 217 w 218"/>
                  <a:gd name="T1" fmla="*/ 203 h 448"/>
                  <a:gd name="T2" fmla="*/ 197 w 218"/>
                  <a:gd name="T3" fmla="*/ 112 h 448"/>
                  <a:gd name="T4" fmla="*/ 203 w 218"/>
                  <a:gd name="T5" fmla="*/ 76 h 448"/>
                  <a:gd name="T6" fmla="*/ 189 w 218"/>
                  <a:gd name="T7" fmla="*/ 34 h 448"/>
                  <a:gd name="T8" fmla="*/ 81 w 218"/>
                  <a:gd name="T9" fmla="*/ 89 h 448"/>
                  <a:gd name="T10" fmla="*/ 16 w 218"/>
                  <a:gd name="T11" fmla="*/ 215 h 448"/>
                  <a:gd name="T12" fmla="*/ 7 w 218"/>
                  <a:gd name="T13" fmla="*/ 267 h 448"/>
                  <a:gd name="T14" fmla="*/ 4 w 218"/>
                  <a:gd name="T15" fmla="*/ 335 h 448"/>
                  <a:gd name="T16" fmla="*/ 5 w 218"/>
                  <a:gd name="T17" fmla="*/ 406 h 448"/>
                  <a:gd name="T18" fmla="*/ 113 w 218"/>
                  <a:gd name="T19" fmla="*/ 429 h 448"/>
                  <a:gd name="T20" fmla="*/ 179 w 218"/>
                  <a:gd name="T21" fmla="*/ 392 h 448"/>
                  <a:gd name="T22" fmla="*/ 187 w 218"/>
                  <a:gd name="T23" fmla="*/ 369 h 448"/>
                  <a:gd name="T24" fmla="*/ 202 w 218"/>
                  <a:gd name="T25" fmla="*/ 352 h 448"/>
                  <a:gd name="T26" fmla="*/ 213 w 218"/>
                  <a:gd name="T27" fmla="*/ 329 h 448"/>
                  <a:gd name="T28" fmla="*/ 211 w 218"/>
                  <a:gd name="T29" fmla="*/ 269 h 448"/>
                  <a:gd name="T30" fmla="*/ 217 w 218"/>
                  <a:gd name="T31" fmla="*/ 203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8" h="448">
                    <a:moveTo>
                      <a:pt x="217" y="203"/>
                    </a:moveTo>
                    <a:cubicBezTo>
                      <a:pt x="218" y="171"/>
                      <a:pt x="198" y="143"/>
                      <a:pt x="197" y="112"/>
                    </a:cubicBezTo>
                    <a:cubicBezTo>
                      <a:pt x="196" y="100"/>
                      <a:pt x="203" y="88"/>
                      <a:pt x="203" y="76"/>
                    </a:cubicBezTo>
                    <a:cubicBezTo>
                      <a:pt x="203" y="61"/>
                      <a:pt x="199" y="45"/>
                      <a:pt x="189" y="34"/>
                    </a:cubicBezTo>
                    <a:cubicBezTo>
                      <a:pt x="161" y="0"/>
                      <a:pt x="97" y="69"/>
                      <a:pt x="81" y="89"/>
                    </a:cubicBezTo>
                    <a:cubicBezTo>
                      <a:pt x="50" y="125"/>
                      <a:pt x="28" y="169"/>
                      <a:pt x="16" y="215"/>
                    </a:cubicBezTo>
                    <a:cubicBezTo>
                      <a:pt x="12" y="232"/>
                      <a:pt x="9" y="249"/>
                      <a:pt x="7" y="267"/>
                    </a:cubicBezTo>
                    <a:cubicBezTo>
                      <a:pt x="6" y="290"/>
                      <a:pt x="6" y="312"/>
                      <a:pt x="4" y="335"/>
                    </a:cubicBezTo>
                    <a:cubicBezTo>
                      <a:pt x="3" y="359"/>
                      <a:pt x="0" y="383"/>
                      <a:pt x="5" y="406"/>
                    </a:cubicBezTo>
                    <a:cubicBezTo>
                      <a:pt x="15" y="448"/>
                      <a:pt x="82" y="435"/>
                      <a:pt x="113" y="429"/>
                    </a:cubicBezTo>
                    <a:cubicBezTo>
                      <a:pt x="138" y="425"/>
                      <a:pt x="166" y="416"/>
                      <a:pt x="179" y="392"/>
                    </a:cubicBezTo>
                    <a:cubicBezTo>
                      <a:pt x="183" y="385"/>
                      <a:pt x="184" y="377"/>
                      <a:pt x="187" y="369"/>
                    </a:cubicBezTo>
                    <a:cubicBezTo>
                      <a:pt x="190" y="362"/>
                      <a:pt x="198" y="358"/>
                      <a:pt x="202" y="352"/>
                    </a:cubicBezTo>
                    <a:cubicBezTo>
                      <a:pt x="208" y="345"/>
                      <a:pt x="212" y="337"/>
                      <a:pt x="213" y="329"/>
                    </a:cubicBezTo>
                    <a:cubicBezTo>
                      <a:pt x="215" y="309"/>
                      <a:pt x="210" y="289"/>
                      <a:pt x="211" y="269"/>
                    </a:cubicBezTo>
                    <a:cubicBezTo>
                      <a:pt x="213" y="247"/>
                      <a:pt x="217" y="225"/>
                      <a:pt x="217" y="203"/>
                    </a:cubicBez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 t="5600" r="3669"/>
          <a:stretch>
            <a:fillRect/>
          </a:stretch>
        </p:blipFill>
        <p:spPr bwMode="auto">
          <a:xfrm>
            <a:off x="2737808" y="323471"/>
            <a:ext cx="2244442" cy="159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Resultado de imagen para instituto alexander fle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9316" y="244156"/>
            <a:ext cx="1994032" cy="1832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40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788" y="180014"/>
            <a:ext cx="10013576" cy="664797"/>
          </a:xfrm>
        </p:spPr>
        <p:txBody>
          <a:bodyPr/>
          <a:lstStyle/>
          <a:p>
            <a:r>
              <a:rPr lang="en-US" sz="2400" noProof="0" dirty="0" smtClean="0"/>
              <a:t>IMARs con </a:t>
            </a:r>
            <a:r>
              <a:rPr lang="en-US" sz="2400" noProof="0" dirty="0"/>
              <a:t>Nivolumab + Ipilimumab: </a:t>
            </a:r>
            <a:r>
              <a:rPr lang="en-US" sz="2400" noProof="0" dirty="0" err="1" smtClean="0"/>
              <a:t>Frecuencia</a:t>
            </a:r>
            <a:r>
              <a:rPr lang="en-US" sz="2400" noProof="0" dirty="0" smtClean="0"/>
              <a:t> y </a:t>
            </a:r>
            <a:r>
              <a:rPr lang="en-US" sz="2400" noProof="0" dirty="0" err="1" smtClean="0"/>
              <a:t>tiempo</a:t>
            </a:r>
            <a:r>
              <a:rPr lang="en-US" sz="2400" noProof="0" dirty="0" smtClean="0"/>
              <a:t> de </a:t>
            </a:r>
            <a:r>
              <a:rPr lang="en-US" sz="2400" noProof="0" dirty="0" err="1" smtClean="0"/>
              <a:t>inicio</a:t>
            </a:r>
            <a:r>
              <a:rPr lang="en-US" sz="2400" noProof="0" dirty="0" smtClean="0"/>
              <a:t> y </a:t>
            </a:r>
            <a:r>
              <a:rPr lang="en-US" sz="2400" noProof="0" dirty="0"/>
              <a:t>Time to Onset (Pooled Analysis)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937" y="911181"/>
            <a:ext cx="10858500" cy="591444"/>
          </a:xfrm>
        </p:spPr>
        <p:txBody>
          <a:bodyPr/>
          <a:lstStyle/>
          <a:p>
            <a:r>
              <a:rPr lang="en-US" sz="1200" noProof="0" dirty="0"/>
              <a:t>Clinically significant adverse reactions of nivolumab (1 mg/kg) administered with ipilimumab (3 mg/kg) were evaluated in 407 patients with melanoma enrolled in CheckMate 067 (n = 313) or a phase 2, randomized study (n = 94), and supplemented by IMAR reports in ongoing clinical trials</a:t>
            </a:r>
          </a:p>
          <a:p>
            <a:endParaRPr lang="en-US" sz="1500" noProof="0" dirty="0"/>
          </a:p>
        </p:txBody>
      </p:sp>
      <p:graphicFrame>
        <p:nvGraphicFramePr>
          <p:cNvPr id="1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8970519"/>
              </p:ext>
            </p:extLst>
          </p:nvPr>
        </p:nvGraphicFramePr>
        <p:xfrm>
          <a:off x="619470" y="1518292"/>
          <a:ext cx="11071786" cy="4185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8216">
                  <a:extLst>
                    <a:ext uri="{9D8B030D-6E8A-4147-A177-3AD203B41FA5}">
                      <a16:colId xmlns:a16="http://schemas.microsoft.com/office/drawing/2014/main" xmlns="" val="1208299436"/>
                    </a:ext>
                  </a:extLst>
                </a:gridCol>
                <a:gridCol w="371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1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733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Nivolumab + ipilimumab (N = 407)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770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All grades,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Median time to onset,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months (range)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72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Pneumonitis</a:t>
                      </a:r>
                      <a:r>
                        <a:rPr lang="en-US" sz="1400" b="1" baseline="30000" dirty="0"/>
                        <a:t>a</a:t>
                      </a:r>
                      <a:endParaRPr lang="en-US" sz="1400" b="1" baseline="300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25 (6)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/>
                        <a:t>1.6 (24 days to 10.1 months)</a:t>
                      </a:r>
                      <a:endParaRPr lang="en-US" sz="14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Colitis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107 (26)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1.6 (3 days to 15.2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Hepatitis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51 (13)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2.1 (15 days to 11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Endocrinopathies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Hypophysitis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36 (9)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2.7 (27 days to 5.5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Adrenal insufficiency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21 (5)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3.0 (21 days to 9.4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Hypothyroidism/thyroiditis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89 (22)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2.1 (1 day to 10.1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Hyperthyroidism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34 (8)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23 days (3 days to 3.7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Diabetes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6 (1.5)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2.5 (1.3 months to 4.4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Nephritis/renal dysfunction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 (2.2)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2.7 (9 days to 7.9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Skin adverse reactions</a:t>
                      </a:r>
                      <a:r>
                        <a:rPr lang="en-US" sz="1000" baseline="30000" dirty="0"/>
                        <a:t>a</a:t>
                      </a:r>
                      <a:endParaRPr lang="en-US" sz="1000" b="1" baseline="3000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92 (22.6)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18 days (1 day to 9.7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Encephalitis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 (0.2)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dirty="0"/>
                        <a:t>1.7</a:t>
                      </a:r>
                      <a:r>
                        <a:rPr lang="en-US" sz="1000" baseline="30000" dirty="0"/>
                        <a:t>b</a:t>
                      </a:r>
                      <a:endParaRPr lang="en-US" sz="1000" baseline="30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106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00" dirty="0"/>
                        <a:t>Infusion reactions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10 (2.5)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aseline="30000" dirty="0"/>
                        <a:t>–</a:t>
                      </a:r>
                      <a:endParaRPr lang="en-US" sz="1000" baseline="30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9140663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2239" y="5651403"/>
            <a:ext cx="10788711" cy="535660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spAutoFit/>
          </a:bodyPr>
          <a:lstStyle>
            <a:defPPr>
              <a:defRPr lang="en-US"/>
            </a:defPPr>
            <a:lvl1pPr>
              <a:defRPr sz="900" baseline="30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50"/>
              </a:spcAft>
            </a:pPr>
            <a:r>
              <a:rPr lang="en-US" dirty="0"/>
              <a:t>a</a:t>
            </a:r>
            <a:r>
              <a:rPr lang="en-US" baseline="0" dirty="0"/>
              <a:t>Fatal cases have been reported. </a:t>
            </a:r>
            <a:r>
              <a:rPr lang="en-US" dirty="0"/>
              <a:t>b</a:t>
            </a:r>
            <a:r>
              <a:rPr lang="en-US" baseline="0" dirty="0"/>
              <a:t>Represents time to onset of 1 patient.</a:t>
            </a:r>
          </a:p>
          <a:p>
            <a:pPr>
              <a:spcAft>
                <a:spcPts val="50"/>
              </a:spcAft>
            </a:pPr>
            <a:r>
              <a:rPr lang="en-US" baseline="0" dirty="0"/>
              <a:t>IMAR, immune-mediated adverse reaction.</a:t>
            </a:r>
          </a:p>
          <a:p>
            <a:pPr>
              <a:spcAft>
                <a:spcPts val="50"/>
              </a:spcAft>
            </a:pPr>
            <a:r>
              <a:rPr lang="en-US" baseline="0" dirty="0"/>
              <a:t>OPDIVO</a:t>
            </a:r>
            <a:r>
              <a:rPr lang="en-US" dirty="0"/>
              <a:t>®</a:t>
            </a:r>
            <a:r>
              <a:rPr lang="en-US" baseline="0" dirty="0"/>
              <a:t> (nivolumab) [package insert]. Princeton, NJ: Bristol-Myers Squibb Company; November 2018.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78375" y="654073"/>
            <a:ext cx="382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8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8789" y="104504"/>
            <a:ext cx="10013576" cy="332399"/>
          </a:xfrm>
        </p:spPr>
        <p:txBody>
          <a:bodyPr>
            <a:noAutofit/>
          </a:bodyPr>
          <a:lstStyle/>
          <a:p>
            <a:r>
              <a:rPr lang="en-US" noProof="0" dirty="0" smtClean="0"/>
              <a:t>IMARs con </a:t>
            </a:r>
            <a:r>
              <a:rPr lang="en-US" noProof="0" dirty="0" err="1"/>
              <a:t>Nivolumab</a:t>
            </a:r>
            <a:r>
              <a:rPr lang="en-US" noProof="0" dirty="0"/>
              <a:t> </a:t>
            </a:r>
            <a:r>
              <a:rPr lang="en-US" noProof="0" dirty="0" err="1" smtClean="0"/>
              <a:t>Monoterapia</a:t>
            </a:r>
            <a:r>
              <a:rPr lang="en-US" noProof="0" dirty="0" smtClean="0"/>
              <a:t> y </a:t>
            </a:r>
            <a:r>
              <a:rPr lang="en-US" noProof="0" dirty="0"/>
              <a:t>Nivolumab + </a:t>
            </a:r>
            <a:r>
              <a:rPr lang="en-US" noProof="0" dirty="0" err="1"/>
              <a:t>Ipilimumab</a:t>
            </a:r>
            <a:r>
              <a:rPr lang="en-US" noProof="0" dirty="0"/>
              <a:t> </a:t>
            </a:r>
            <a:r>
              <a:rPr lang="en-US" noProof="0" dirty="0" err="1" smtClean="0"/>
              <a:t>Combinados</a:t>
            </a:r>
            <a:r>
              <a:rPr lang="en-US" noProof="0" dirty="0" smtClean="0"/>
              <a:t>: </a:t>
            </a:r>
            <a:r>
              <a:rPr lang="en-US" noProof="0" dirty="0" err="1" smtClean="0"/>
              <a:t>Frecuencia</a:t>
            </a:r>
            <a:r>
              <a:rPr lang="en-US" noProof="0" dirty="0" smtClean="0"/>
              <a:t> y </a:t>
            </a:r>
            <a:r>
              <a:rPr lang="en-US" noProof="0" dirty="0" err="1" smtClean="0"/>
              <a:t>tiempo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instauración</a:t>
            </a:r>
            <a:r>
              <a:rPr lang="en-US" noProof="0" dirty="0" smtClean="0"/>
              <a:t> </a:t>
            </a:r>
            <a:r>
              <a:rPr lang="en-US" noProof="0" dirty="0"/>
              <a:t>(Pooled Analysis)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9225" y="1008609"/>
            <a:ext cx="10858500" cy="605294"/>
          </a:xfrm>
        </p:spPr>
        <p:txBody>
          <a:bodyPr/>
          <a:lstStyle/>
          <a:p>
            <a:r>
              <a:rPr lang="en-US" sz="1200" noProof="0" dirty="0"/>
              <a:t>Adverse reactions reported in a pooled dataset of nivolumab 3 mg/kg as monotherapy across tumor types (N = 2578) and a pooled dataset of nivolumab 1 mg/kg in combination with ipilimumab 3 mg/kg in melanoma (N = 448) </a:t>
            </a:r>
          </a:p>
          <a:p>
            <a:endParaRPr lang="en-US" sz="1600" noProof="0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983809"/>
              </p:ext>
            </p:extLst>
          </p:nvPr>
        </p:nvGraphicFramePr>
        <p:xfrm>
          <a:off x="623392" y="1685297"/>
          <a:ext cx="10969592" cy="357828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89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17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57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5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9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264">
                  <a:extLst>
                    <a:ext uri="{9D8B030D-6E8A-4147-A177-3AD203B41FA5}">
                      <a16:colId xmlns:a16="http://schemas.microsoft.com/office/drawing/2014/main" xmlns="" val="43917973"/>
                    </a:ext>
                  </a:extLst>
                </a:gridCol>
                <a:gridCol w="963264">
                  <a:extLst>
                    <a:ext uri="{9D8B030D-6E8A-4147-A177-3AD203B41FA5}">
                      <a16:colId xmlns:a16="http://schemas.microsoft.com/office/drawing/2014/main" xmlns="" val="3753680444"/>
                    </a:ext>
                  </a:extLst>
                </a:gridCol>
                <a:gridCol w="963264">
                  <a:extLst>
                    <a:ext uri="{9D8B030D-6E8A-4147-A177-3AD203B41FA5}">
                      <a16:colId xmlns:a16="http://schemas.microsoft.com/office/drawing/2014/main" xmlns="" val="19668900"/>
                    </a:ext>
                  </a:extLst>
                </a:gridCol>
                <a:gridCol w="1707299">
                  <a:extLst>
                    <a:ext uri="{9D8B030D-6E8A-4147-A177-3AD203B41FA5}">
                      <a16:colId xmlns:a16="http://schemas.microsoft.com/office/drawing/2014/main" xmlns="" val="144161529"/>
                    </a:ext>
                  </a:extLst>
                </a:gridCol>
              </a:tblGrid>
              <a:tr h="18111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Nivolumab (N = 2578)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2141" marR="82141" marT="41070" marB="4107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Nivolumab + ipilimumab (N = 448)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53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All grades,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Grade 3,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Grade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4,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Median time to onset, months (range)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All grades,</a:t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24384" marR="24384" marT="9144" marB="9144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Grade 3,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24384" marR="24384" marT="9144" marB="9144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Grade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4,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0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000" b="1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24384" marR="24384" marT="9144" marB="9144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</a:rPr>
                        <a:t>Median time to onset, months (range)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24384" marR="24384" marT="9144" marB="9144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Pneumonitis</a:t>
                      </a:r>
                      <a:r>
                        <a:rPr lang="en-US" sz="1200" b="1" baseline="30000" dirty="0"/>
                        <a:t>a</a:t>
                      </a:r>
                      <a:endParaRPr lang="en-US" sz="1200" b="1" baseline="30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87 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(3.4)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19 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(0.7)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1 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(&lt;0.1)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3.6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(0.2–19.6 months)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35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(7.8) </a:t>
                      </a:r>
                      <a:endParaRPr lang="en-US" sz="1200" b="1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5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(1.1)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/>
                        <a:t>1 </a:t>
                      </a:r>
                      <a:br>
                        <a:rPr lang="en-US" sz="1200" b="1" dirty="0"/>
                      </a:br>
                      <a:r>
                        <a:rPr lang="en-US" sz="1200" b="1" dirty="0"/>
                        <a:t>(0.2)</a:t>
                      </a:r>
                      <a:endParaRPr lang="en-US" sz="1200" b="1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200" b="1" dirty="0"/>
                        <a:t>2.6</a:t>
                      </a:r>
                      <a:br>
                        <a:rPr lang="en-GB" sz="1200" b="1" dirty="0"/>
                      </a:br>
                      <a:r>
                        <a:rPr lang="en-GB" sz="1200" b="1" dirty="0"/>
                        <a:t>(0.7–12.6 months)</a:t>
                      </a:r>
                      <a:endParaRPr lang="en-GB" sz="1200" b="1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9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000" dirty="0"/>
                        <a:t>Colitis (diarrhea or frequent bowel</a:t>
                      </a:r>
                      <a:r>
                        <a:rPr lang="en-US" sz="1000" baseline="0" dirty="0"/>
                        <a:t> movements)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339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(13.1)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 41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(1.6)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–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1.8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(0–26.6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209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(46.7) 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71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(15.8)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2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(0.4)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dirty="0"/>
                        <a:t>1.2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dirty="0"/>
                        <a:t>(0–22.6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000" dirty="0"/>
                        <a:t>Hepatitis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173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(6.7) 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41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(1.6)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9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(0.3)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2.1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(0–27.6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132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(29.5) 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69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(15.4)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8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(1.8)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1.5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(0–30.1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41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lang="en-US" sz="1000" dirty="0"/>
                        <a:t>Thyroid disorders 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248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(9.6) 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</a:rPr>
                        <a:t>2 </a:t>
                      </a:r>
                      <a:br>
                        <a:rPr lang="en-US" sz="100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kern="1200" dirty="0">
                          <a:solidFill>
                            <a:schemeClr val="tx1"/>
                          </a:solidFill>
                        </a:rPr>
                        <a:t>(&lt;0.1)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(&lt;0.1)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2.8</a:t>
                      </a:r>
                      <a:br>
                        <a:rPr lang="en-US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(0.3–29.1 months)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113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(25.2) 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6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(1.3)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–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1.9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(0–28.1 months)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000" dirty="0"/>
                        <a:t>Nephritis/renal dysfunction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71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(2.8) 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</a:rPr>
                        <a:t>11 </a:t>
                      </a:r>
                      <a:br>
                        <a:rPr lang="en-US" sz="100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kern="1200" dirty="0">
                          <a:solidFill>
                            <a:schemeClr val="tx1"/>
                          </a:solidFill>
                        </a:rPr>
                        <a:t>(0.4)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</a:rPr>
                        <a:t>1 </a:t>
                      </a:r>
                      <a:br>
                        <a:rPr lang="en-US" sz="100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kern="1200" dirty="0">
                          <a:solidFill>
                            <a:schemeClr val="tx1"/>
                          </a:solidFill>
                        </a:rPr>
                        <a:t>(&lt;0.1)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2.3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(0–18.2 months)</a:t>
                      </a:r>
                      <a:endParaRPr lang="en-GB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23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(5.1) 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4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(0.9)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3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(0.7)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dirty="0"/>
                        <a:t>2.6</a:t>
                      </a:r>
                      <a:br>
                        <a:rPr lang="en-GB" sz="1000" dirty="0"/>
                      </a:br>
                      <a:r>
                        <a:rPr lang="en-GB" sz="1000" dirty="0"/>
                        <a:t>(0.5–21.8 months)</a:t>
                      </a:r>
                      <a:endParaRPr lang="en-GB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3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000" dirty="0"/>
                        <a:t>Skin adverse reactions</a:t>
                      </a:r>
                      <a:r>
                        <a:rPr lang="en-US" sz="1000" baseline="0" dirty="0"/>
                        <a:t> (rash)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680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(26.4) </a:t>
                      </a:r>
                      <a:endParaRPr lang="en-US" sz="1000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</a:rPr>
                        <a:t> 31 </a:t>
                      </a:r>
                      <a:br>
                        <a:rPr lang="en-US" sz="1000" kern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00" kern="1200" dirty="0">
                          <a:solidFill>
                            <a:schemeClr val="tx1"/>
                          </a:solidFill>
                        </a:rPr>
                        <a:t>(1.2)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1.4</a:t>
                      </a:r>
                      <a:br>
                        <a:rPr lang="en-GB" sz="10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(0–27.9 months) 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291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(65.0) </a:t>
                      </a:r>
                      <a:endParaRPr lang="en-US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34</a:t>
                      </a:r>
                      <a:r>
                        <a:rPr lang="en-US" sz="1000" baseline="0" dirty="0"/>
                        <a:t> </a:t>
                      </a:r>
                      <a:br>
                        <a:rPr lang="en-US" sz="1000" baseline="0" dirty="0"/>
                      </a:br>
                      <a:r>
                        <a:rPr lang="en-US" sz="1000" baseline="0" dirty="0"/>
                        <a:t>(7.6)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–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dirty="0"/>
                        <a:t>0.5</a:t>
                      </a:r>
                      <a:br>
                        <a:rPr lang="en-GB" sz="1000" dirty="0"/>
                      </a:br>
                      <a:r>
                        <a:rPr lang="en-GB" sz="1000" dirty="0"/>
                        <a:t>(0–19.4 months)</a:t>
                      </a:r>
                      <a:endParaRPr lang="en-GB" sz="1000" dirty="0">
                        <a:solidFill>
                          <a:schemeClr val="bg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39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000" dirty="0"/>
                        <a:t>Encephalitis</a:t>
                      </a:r>
                      <a:r>
                        <a:rPr lang="en-US" sz="1000" baseline="30000" dirty="0"/>
                        <a:t>b</a:t>
                      </a:r>
                      <a:endParaRPr lang="en-US" sz="1000" b="1" dirty="0">
                        <a:solidFill>
                          <a:schemeClr val="bg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marT="36000" marB="36000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–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–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–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–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–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–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–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–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7347523"/>
                  </a:ext>
                </a:extLst>
              </a:tr>
              <a:tr h="263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000" dirty="0"/>
                        <a:t>Infusion reactions</a:t>
                      </a:r>
                      <a:endParaRPr lang="en-US" sz="100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marT="36000" marB="3600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121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(4.7)</a:t>
                      </a:r>
                      <a:endParaRPr lang="en-US" sz="100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(0.2)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</a:rPr>
                        <a:t>&lt;0.1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–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17 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(3.8)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–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dirty="0"/>
                        <a:t>–</a:t>
                      </a:r>
                      <a:endParaRPr lang="en-US" sz="10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000" dirty="0"/>
                        <a:t>–</a:t>
                      </a:r>
                      <a:endParaRPr lang="en-GB" sz="1000" dirty="0">
                        <a:solidFill>
                          <a:schemeClr val="tx2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484780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22239" y="5520773"/>
            <a:ext cx="10788711" cy="535660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50"/>
              </a:spcAft>
            </a:pPr>
            <a:r>
              <a:rPr lang="en-US" baseline="30000" dirty="0"/>
              <a:t>a</a:t>
            </a:r>
            <a:r>
              <a:rPr lang="en-US" dirty="0"/>
              <a:t>Grade 5 cases reported in &lt;0.1% of patients. </a:t>
            </a:r>
            <a:r>
              <a:rPr lang="en-US" baseline="30000" dirty="0"/>
              <a:t>b</a:t>
            </a:r>
            <a:r>
              <a:rPr lang="en-US" dirty="0"/>
              <a:t>IMAR information is not available. </a:t>
            </a:r>
          </a:p>
          <a:p>
            <a:pPr>
              <a:spcAft>
                <a:spcPts val="50"/>
              </a:spcAft>
            </a:pPr>
            <a:r>
              <a:rPr lang="en-US" dirty="0"/>
              <a:t>IMAR, immune-mediated adverse reaction.</a:t>
            </a:r>
          </a:p>
          <a:p>
            <a:pPr>
              <a:spcAft>
                <a:spcPts val="50"/>
              </a:spcAft>
            </a:pPr>
            <a:r>
              <a:rPr lang="en-US" dirty="0"/>
              <a:t>Opdivo (nivolumab) [summary of product characteristics]. Uxbridge, UK: Bristol-Myers Squibb Company; January 2019.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FC879C1-753D-4D20-8140-03890250EDFA}"/>
              </a:ext>
            </a:extLst>
          </p:cNvPr>
          <p:cNvCxnSpPr>
            <a:cxnSpLocks/>
          </p:cNvCxnSpPr>
          <p:nvPr/>
        </p:nvCxnSpPr>
        <p:spPr bwMode="auto">
          <a:xfrm flipH="1">
            <a:off x="4512068" y="2191486"/>
            <a:ext cx="87733" cy="224512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3677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8835" y="288743"/>
            <a:ext cx="4863353" cy="664797"/>
          </a:xfrm>
        </p:spPr>
        <p:txBody>
          <a:bodyPr/>
          <a:lstStyle/>
          <a:p>
            <a:r>
              <a:rPr lang="es-AR" dirty="0" smtClean="0"/>
              <a:t>…son potencialmente </a:t>
            </a:r>
            <a:br>
              <a:rPr lang="es-AR" dirty="0" smtClean="0"/>
            </a:br>
            <a:r>
              <a:rPr lang="es-AR" dirty="0" smtClean="0"/>
              <a:t>FATALES !!!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888" y="2044333"/>
            <a:ext cx="5472112" cy="3350145"/>
          </a:xfrm>
        </p:spPr>
        <p:txBody>
          <a:bodyPr/>
          <a:lstStyle/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OMS reportó mas de 16.000.000 efectos adversos por la medicación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en 7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centros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académicos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Meta-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análisis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de trials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publicados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 (PD-1/PD-L1) y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 (CTLA-4)</a:t>
            </a: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cs typeface="Calibri" pitchFamily="34" charset="0"/>
              </a:rPr>
              <a:t>613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efectos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adversos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fatales entre 2009 y 2018</a:t>
            </a:r>
          </a:p>
          <a:p>
            <a:endParaRPr lang="es-AR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sz="2000" dirty="0" smtClean="0">
                <a:latin typeface="Calibri" pitchFamily="34" charset="0"/>
                <a:cs typeface="Calibri" pitchFamily="34" charset="0"/>
              </a:rPr>
              <a:t>Anti–PD-1/PD-L1–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relacionados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con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fatalidad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fueron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más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frecuentes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Neumonitis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(n= 333 [35%])</a:t>
            </a:r>
            <a:endParaRPr lang="es-ES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264F-F460-4E3F-8450-A27CB6439239}" type="slidenum">
              <a:rPr lang="es-ES" smtClean="0"/>
              <a:t>12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3101"/>
          <a:stretch>
            <a:fillRect/>
          </a:stretch>
        </p:blipFill>
        <p:spPr bwMode="auto">
          <a:xfrm>
            <a:off x="5434503" y="40341"/>
            <a:ext cx="6489582" cy="178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3057" b="5131"/>
          <a:stretch>
            <a:fillRect/>
          </a:stretch>
        </p:blipFill>
        <p:spPr bwMode="auto">
          <a:xfrm>
            <a:off x="6387740" y="1894114"/>
            <a:ext cx="553865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0" y="571841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i="1" dirty="0" smtClean="0"/>
              <a:t>JAMA </a:t>
            </a:r>
            <a:r>
              <a:rPr lang="es-ES" sz="1200" i="1" dirty="0" err="1" smtClean="0"/>
              <a:t>Oncol</a:t>
            </a:r>
            <a:r>
              <a:rPr lang="es-ES" sz="1200" i="1" dirty="0" smtClean="0"/>
              <a:t>. doi:10.1001/jamaoncol.2018.3923</a:t>
            </a:r>
          </a:p>
          <a:p>
            <a:r>
              <a:rPr lang="en-US" sz="1200" dirty="0" smtClean="0"/>
              <a:t>Published online September 13, 2018.</a:t>
            </a:r>
            <a:endParaRPr lang="es-ES" sz="1200" dirty="0"/>
          </a:p>
        </p:txBody>
      </p:sp>
      <p:sp>
        <p:nvSpPr>
          <p:cNvPr id="8" name="7 Rectángulo"/>
          <p:cNvSpPr/>
          <p:nvPr/>
        </p:nvSpPr>
        <p:spPr>
          <a:xfrm>
            <a:off x="8321039" y="2677886"/>
            <a:ext cx="2233749" cy="2873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" name="Picture 5" descr="Resultado de imagen para recordar importa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77471" cy="1277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6386286" cy="42490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MX" sz="2400" dirty="0" smtClean="0">
                <a:latin typeface="Calibri" pitchFamily="34" charset="0"/>
                <a:cs typeface="Calibri" pitchFamily="34" charset="0"/>
              </a:rPr>
              <a:t>Las manifestaciones clínicas pueden ser bastante difíciles de distinguir de las quejas relacionadas con la enfermedad u otras complicaciones relacionadas con el tratamiento, como una infección o anemia</a:t>
            </a:r>
          </a:p>
          <a:p>
            <a:pPr>
              <a:buFont typeface="Wingdings" pitchFamily="2" charset="2"/>
              <a:buChar char="ü"/>
            </a:pPr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MX" sz="2400" dirty="0" smtClean="0">
                <a:latin typeface="Calibri" pitchFamily="34" charset="0"/>
                <a:cs typeface="Calibri" pitchFamily="34" charset="0"/>
              </a:rPr>
              <a:t>La hipoxia podría desarrollarse y, en algunos casos, progresar rápidamente.</a:t>
            </a:r>
          </a:p>
          <a:p>
            <a:pPr>
              <a:buFont typeface="Wingdings" pitchFamily="2" charset="2"/>
              <a:buChar char="ü"/>
            </a:pPr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MX" sz="2400" dirty="0" smtClean="0">
                <a:latin typeface="Calibri" pitchFamily="34" charset="0"/>
                <a:cs typeface="Calibri" pitchFamily="34" charset="0"/>
              </a:rPr>
              <a:t>En raras ocasiones, la presentación clínica imita el asma o la </a:t>
            </a:r>
            <a:r>
              <a:rPr lang="es-MX" sz="2400" dirty="0" err="1" smtClean="0">
                <a:latin typeface="Calibri" pitchFamily="34" charset="0"/>
                <a:cs typeface="Calibri" pitchFamily="34" charset="0"/>
              </a:rPr>
              <a:t>aspergilosis</a:t>
            </a:r>
            <a:r>
              <a:rPr lang="es-MX" sz="2400" dirty="0" smtClean="0">
                <a:latin typeface="Calibri" pitchFamily="34" charset="0"/>
                <a:cs typeface="Calibri" pitchFamily="34" charset="0"/>
              </a:rPr>
              <a:t> broncopulmonar alérgica.</a:t>
            </a:r>
          </a:p>
          <a:p>
            <a:pPr>
              <a:buFont typeface="Wingdings" pitchFamily="2" charset="2"/>
              <a:buChar char="ü"/>
            </a:pPr>
            <a:endParaRPr lang="es-MX" sz="24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MX" sz="2400" dirty="0" err="1" smtClean="0">
                <a:latin typeface="Calibri" pitchFamily="34" charset="0"/>
                <a:cs typeface="Calibri" pitchFamily="34" charset="0"/>
              </a:rPr>
              <a:t>Rales</a:t>
            </a:r>
            <a:r>
              <a:rPr lang="es-MX" sz="2400" dirty="0" smtClean="0">
                <a:latin typeface="Calibri" pitchFamily="34" charset="0"/>
                <a:cs typeface="Calibri" pitchFamily="34" charset="0"/>
              </a:rPr>
              <a:t> crepitantes o </a:t>
            </a:r>
            <a:r>
              <a:rPr lang="es-MX" sz="2400" dirty="0" err="1" smtClean="0">
                <a:latin typeface="Calibri" pitchFamily="34" charset="0"/>
                <a:cs typeface="Calibri" pitchFamily="34" charset="0"/>
              </a:rPr>
              <a:t>velcro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808355"/>
            <a:ext cx="10013576" cy="443198"/>
          </a:xfrm>
        </p:spPr>
        <p:txBody>
          <a:bodyPr/>
          <a:lstStyle/>
          <a:p>
            <a:r>
              <a:rPr lang="es-PE" sz="3200" dirty="0" smtClean="0"/>
              <a:t>Formas de Presentación</a:t>
            </a:r>
            <a:endParaRPr lang="es-PE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122" y="445861"/>
            <a:ext cx="4622800" cy="56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5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09600" y="1963338"/>
            <a:ext cx="6981371" cy="313145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s-ES" sz="2000" dirty="0" smtClean="0"/>
              <a:t>Neumonía en Organización (OP) 65%, </a:t>
            </a:r>
          </a:p>
          <a:p>
            <a:pPr marL="457200" indent="-457200">
              <a:buAutoNum type="arabicParenR"/>
            </a:pPr>
            <a:endParaRPr lang="es-ES" sz="2000" dirty="0" smtClean="0"/>
          </a:p>
          <a:p>
            <a:pPr marL="457200" indent="-457200">
              <a:buAutoNum type="arabicParenR"/>
            </a:pPr>
            <a:r>
              <a:rPr lang="es-ES" sz="2000" dirty="0" err="1" smtClean="0"/>
              <a:t>Neumonia</a:t>
            </a:r>
            <a:r>
              <a:rPr lang="es-ES" sz="2000" dirty="0" smtClean="0"/>
              <a:t> Intersticial No específica (NSIP) 15%</a:t>
            </a:r>
          </a:p>
          <a:p>
            <a:pPr marL="457200" indent="-457200">
              <a:buAutoNum type="arabicParenR"/>
            </a:pPr>
            <a:endParaRPr lang="es-ES" sz="2000" dirty="0" smtClean="0"/>
          </a:p>
          <a:p>
            <a:pPr marL="457200" indent="-457200">
              <a:buAutoNum type="arabicParenR"/>
            </a:pPr>
            <a:r>
              <a:rPr lang="es-ES" sz="2000" dirty="0" smtClean="0"/>
              <a:t>Neumonitis Por Hipersensibilidad (HP)10%</a:t>
            </a:r>
          </a:p>
          <a:p>
            <a:pPr marL="457200" indent="-457200">
              <a:buAutoNum type="arabicParenR"/>
            </a:pPr>
            <a:endParaRPr lang="es-ES" sz="2000" dirty="0" smtClean="0"/>
          </a:p>
          <a:p>
            <a:pPr marL="457200" indent="-457200">
              <a:buAutoNum type="arabicParenR"/>
            </a:pPr>
            <a:r>
              <a:rPr lang="es-ES" sz="2000" dirty="0" smtClean="0"/>
              <a:t>Neumonía Intersticial Aguda (</a:t>
            </a:r>
            <a:r>
              <a:rPr lang="es-ES" sz="2000" dirty="0" err="1" smtClean="0"/>
              <a:t>Distress</a:t>
            </a:r>
            <a:r>
              <a:rPr lang="es-ES" sz="2000" dirty="0" smtClean="0"/>
              <a:t>) ARDS 10%</a:t>
            </a: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09600" y="808355"/>
            <a:ext cx="5965371" cy="443198"/>
          </a:xfrm>
        </p:spPr>
        <p:txBody>
          <a:bodyPr/>
          <a:lstStyle/>
          <a:p>
            <a:r>
              <a:rPr lang="es-AR" sz="3200" dirty="0" smtClean="0"/>
              <a:t>Formas de Presentación en Imágenes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5607050"/>
            <a:ext cx="9010650" cy="882650"/>
          </a:xfrm>
        </p:spPr>
        <p:txBody>
          <a:bodyPr/>
          <a:lstStyle/>
          <a:p>
            <a:pPr algn="ctr"/>
            <a:r>
              <a:rPr lang="en-US" dirty="0" err="1" smtClean="0"/>
              <a:t>Estos</a:t>
            </a:r>
            <a:r>
              <a:rPr lang="en-US" dirty="0" smtClean="0"/>
              <a:t> </a:t>
            </a:r>
            <a:r>
              <a:rPr lang="en-US" dirty="0" err="1" smtClean="0"/>
              <a:t>hallazgos</a:t>
            </a:r>
            <a:r>
              <a:rPr lang="en-US" dirty="0" smtClean="0"/>
              <a:t> no son </a:t>
            </a:r>
            <a:r>
              <a:rPr lang="en-US" dirty="0" err="1" smtClean="0"/>
              <a:t>patognomónicos</a:t>
            </a:r>
            <a:r>
              <a:rPr lang="en-US" dirty="0" smtClean="0"/>
              <a:t> y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observarse</a:t>
            </a:r>
            <a:r>
              <a:rPr lang="en-US" dirty="0" smtClean="0"/>
              <a:t> en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escenarios</a:t>
            </a:r>
            <a:r>
              <a:rPr lang="en-US" dirty="0" smtClean="0"/>
              <a:t> </a:t>
            </a:r>
            <a:r>
              <a:rPr lang="en-US" dirty="0" err="1" smtClean="0"/>
              <a:t>relacionados</a:t>
            </a: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9359" y="182880"/>
            <a:ext cx="5725886" cy="175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6096000" y="55800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400" dirty="0" err="1" smtClean="0"/>
              <a:t>Curr</a:t>
            </a:r>
            <a:r>
              <a:rPr lang="es-ES" sz="1400" dirty="0" smtClean="0"/>
              <a:t> </a:t>
            </a:r>
            <a:r>
              <a:rPr lang="es-ES" sz="1400" dirty="0" err="1" smtClean="0"/>
              <a:t>Radiol</a:t>
            </a:r>
            <a:r>
              <a:rPr lang="es-ES" sz="1400" dirty="0" smtClean="0"/>
              <a:t> </a:t>
            </a:r>
            <a:r>
              <a:rPr lang="es-ES" sz="1400" dirty="0" err="1" smtClean="0"/>
              <a:t>Rep</a:t>
            </a:r>
            <a:r>
              <a:rPr lang="es-ES" sz="1400" dirty="0" smtClean="0"/>
              <a:t> (2017) 5:59</a:t>
            </a:r>
          </a:p>
          <a:p>
            <a:pPr algn="r"/>
            <a:r>
              <a:rPr lang="es-ES" sz="1400" dirty="0" smtClean="0"/>
              <a:t>DOI 10.1007/s40134-017-0256-2</a:t>
            </a:r>
            <a:endParaRPr lang="es-ES" sz="1400" dirty="0"/>
          </a:p>
        </p:txBody>
      </p:sp>
      <p:pic>
        <p:nvPicPr>
          <p:cNvPr id="10" name="Picture 2" descr="Resultado de imagen para tomogra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684" y="2442501"/>
            <a:ext cx="2792090" cy="187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11582400" cy="498598"/>
          </a:xfrm>
          <a:noFill/>
        </p:spPr>
        <p:txBody>
          <a:bodyPr/>
          <a:lstStyle/>
          <a:p>
            <a:endParaRPr lang="en-US" sz="3600" dirty="0" smtClean="0"/>
          </a:p>
        </p:txBody>
      </p:sp>
      <p:sp>
        <p:nvSpPr>
          <p:cNvPr id="1484804" name="Text Box 4"/>
          <p:cNvSpPr txBox="1">
            <a:spLocks noChangeArrowheads="1"/>
          </p:cNvSpPr>
          <p:nvPr/>
        </p:nvSpPr>
        <p:spPr bwMode="auto">
          <a:xfrm>
            <a:off x="-3860800" y="762000"/>
            <a:ext cx="103632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32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COP</a:t>
            </a:r>
          </a:p>
        </p:txBody>
      </p:sp>
      <p:pic>
        <p:nvPicPr>
          <p:cNvPr id="1484808" name="Picture 8" descr="2004_0719sant00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07" y="672351"/>
            <a:ext cx="6589479" cy="478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OPdrmendoza00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154" y="685800"/>
            <a:ext cx="6659120" cy="486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 l="1370" t="4994"/>
          <a:stretch>
            <a:fillRect/>
          </a:stretch>
        </p:blipFill>
        <p:spPr bwMode="auto">
          <a:xfrm>
            <a:off x="248771" y="632013"/>
            <a:ext cx="6859767" cy="490817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9714" y="1"/>
            <a:ext cx="4742286" cy="145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7248664" y="1792052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arenR"/>
            </a:pPr>
            <a:r>
              <a:rPr lang="es-ES" dirty="0" smtClean="0"/>
              <a:t>Neumonía en Organización (OP) 65%,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096000" y="55800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400" dirty="0" err="1" smtClean="0"/>
              <a:t>Curr</a:t>
            </a:r>
            <a:r>
              <a:rPr lang="es-ES" sz="1400" dirty="0" smtClean="0"/>
              <a:t> </a:t>
            </a:r>
            <a:r>
              <a:rPr lang="es-ES" sz="1400" dirty="0" err="1" smtClean="0"/>
              <a:t>Radiol</a:t>
            </a:r>
            <a:r>
              <a:rPr lang="es-ES" sz="1400" dirty="0" smtClean="0"/>
              <a:t> </a:t>
            </a:r>
            <a:r>
              <a:rPr lang="es-ES" sz="1400" dirty="0" err="1" smtClean="0"/>
              <a:t>Rep</a:t>
            </a:r>
            <a:r>
              <a:rPr lang="es-ES" sz="1400" dirty="0" smtClean="0"/>
              <a:t> (2017) 5:59</a:t>
            </a:r>
          </a:p>
          <a:p>
            <a:pPr algn="r"/>
            <a:r>
              <a:rPr lang="es-ES" sz="1400" dirty="0" smtClean="0"/>
              <a:t>DOI 10.1007/s40134-017-0256-2</a:t>
            </a:r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11582400" cy="498598"/>
          </a:xfrm>
          <a:noFill/>
        </p:spPr>
        <p:txBody>
          <a:bodyPr/>
          <a:lstStyle/>
          <a:p>
            <a:endParaRPr lang="en-US" sz="3600" dirty="0" smtClean="0"/>
          </a:p>
        </p:txBody>
      </p:sp>
      <p:sp>
        <p:nvSpPr>
          <p:cNvPr id="1484804" name="Text Box 4"/>
          <p:cNvSpPr txBox="1">
            <a:spLocks noChangeArrowheads="1"/>
          </p:cNvSpPr>
          <p:nvPr/>
        </p:nvSpPr>
        <p:spPr bwMode="auto">
          <a:xfrm>
            <a:off x="-3860800" y="762000"/>
            <a:ext cx="103632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32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COP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9714" y="1"/>
            <a:ext cx="4742286" cy="145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7248664" y="1792052"/>
            <a:ext cx="4943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s-ES" dirty="0" smtClean="0"/>
              <a:t>Neumonía en Organización (OP) 65%,</a:t>
            </a:r>
          </a:p>
          <a:p>
            <a:pPr marL="457200" indent="-457200">
              <a:buFontTx/>
              <a:buAutoNum type="arabicParenR"/>
            </a:pPr>
            <a:r>
              <a:rPr lang="es-ES" dirty="0" err="1" smtClean="0"/>
              <a:t>Neumonia</a:t>
            </a:r>
            <a:r>
              <a:rPr lang="es-ES" dirty="0" smtClean="0"/>
              <a:t> Intersticial No específica (NSIP) 15%</a:t>
            </a:r>
          </a:p>
          <a:p>
            <a:pPr marL="457200" indent="-457200"/>
            <a:r>
              <a:rPr lang="es-ES" dirty="0" smtClean="0"/>
              <a:t> 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65" y="403412"/>
            <a:ext cx="6781800" cy="535940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</p:pic>
      <p:pic>
        <p:nvPicPr>
          <p:cNvPr id="12" name="Picture 6" descr="cp-edemapulmonarcardiog_n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222" y="403411"/>
            <a:ext cx="6850063" cy="54191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470" y="497542"/>
            <a:ext cx="7111346" cy="540571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dist="117088" dir="7836078" algn="ctr" rotWithShape="0">
              <a:schemeClr val="tx1"/>
            </a:outerShdw>
          </a:effectLst>
        </p:spPr>
      </p:pic>
      <p:sp>
        <p:nvSpPr>
          <p:cNvPr id="14" name="13 Rectángulo"/>
          <p:cNvSpPr/>
          <p:nvPr/>
        </p:nvSpPr>
        <p:spPr>
          <a:xfrm>
            <a:off x="6096000" y="55800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400" dirty="0" err="1" smtClean="0"/>
              <a:t>Curr</a:t>
            </a:r>
            <a:r>
              <a:rPr lang="es-ES" sz="1400" dirty="0" smtClean="0"/>
              <a:t> </a:t>
            </a:r>
            <a:r>
              <a:rPr lang="es-ES" sz="1400" dirty="0" err="1" smtClean="0"/>
              <a:t>Radiol</a:t>
            </a:r>
            <a:r>
              <a:rPr lang="es-ES" sz="1400" dirty="0" smtClean="0"/>
              <a:t> </a:t>
            </a:r>
            <a:r>
              <a:rPr lang="es-ES" sz="1400" dirty="0" err="1" smtClean="0"/>
              <a:t>Rep</a:t>
            </a:r>
            <a:r>
              <a:rPr lang="es-ES" sz="1400" dirty="0" smtClean="0"/>
              <a:t> (2017) 5:59</a:t>
            </a:r>
          </a:p>
          <a:p>
            <a:pPr algn="r"/>
            <a:r>
              <a:rPr lang="es-ES" sz="1400" dirty="0" smtClean="0"/>
              <a:t>DOI 10.1007/s40134-017-0256-2</a:t>
            </a:r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11582400" cy="498598"/>
          </a:xfrm>
          <a:noFill/>
        </p:spPr>
        <p:txBody>
          <a:bodyPr/>
          <a:lstStyle/>
          <a:p>
            <a:endParaRPr lang="en-US" sz="3600" dirty="0" smtClean="0"/>
          </a:p>
        </p:txBody>
      </p:sp>
      <p:sp>
        <p:nvSpPr>
          <p:cNvPr id="1484804" name="Text Box 4"/>
          <p:cNvSpPr txBox="1">
            <a:spLocks noChangeArrowheads="1"/>
          </p:cNvSpPr>
          <p:nvPr/>
        </p:nvSpPr>
        <p:spPr bwMode="auto">
          <a:xfrm>
            <a:off x="-3860800" y="762000"/>
            <a:ext cx="103632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32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COP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9714" y="1"/>
            <a:ext cx="4742286" cy="145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7248664" y="1792052"/>
            <a:ext cx="4943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s-ES" dirty="0" smtClean="0"/>
              <a:t>Neumonía en Organización (OP) 65%,</a:t>
            </a:r>
          </a:p>
          <a:p>
            <a:pPr marL="457200" indent="-457200">
              <a:buFontTx/>
              <a:buAutoNum type="arabicParenR"/>
            </a:pPr>
            <a:r>
              <a:rPr lang="es-ES" dirty="0" err="1" smtClean="0"/>
              <a:t>Neumonia</a:t>
            </a:r>
            <a:r>
              <a:rPr lang="es-ES" dirty="0" smtClean="0"/>
              <a:t> Intersticial No específica (NSIP) 15%</a:t>
            </a:r>
          </a:p>
          <a:p>
            <a:pPr marL="457200" indent="-457200">
              <a:buFontTx/>
              <a:buAutoNum type="arabicParenR"/>
            </a:pPr>
            <a:r>
              <a:rPr lang="es-ES" dirty="0" smtClean="0"/>
              <a:t>Neumonitis Por Hipersensibilidad (HP)10%</a:t>
            </a:r>
          </a:p>
          <a:p>
            <a:pPr marL="457200" indent="-457200">
              <a:buFontTx/>
              <a:buAutoNum type="arabicParenR"/>
            </a:pPr>
            <a:endParaRPr lang="es-ES" dirty="0" smtClean="0"/>
          </a:p>
          <a:p>
            <a:pPr marL="457200" indent="-457200"/>
            <a:r>
              <a:rPr lang="es-ES" dirty="0" smtClean="0"/>
              <a:t> </a:t>
            </a:r>
          </a:p>
        </p:txBody>
      </p:sp>
      <p:pic>
        <p:nvPicPr>
          <p:cNvPr id="14" name="Picture 9" descr="2004_0727clasesant0025"/>
          <p:cNvPicPr>
            <a:picLocks noChangeAspect="1" noChangeArrowheads="1"/>
          </p:cNvPicPr>
          <p:nvPr/>
        </p:nvPicPr>
        <p:blipFill>
          <a:blip r:embed="rId4" cstate="print"/>
          <a:srcRect r="1031"/>
          <a:stretch>
            <a:fillRect/>
          </a:stretch>
        </p:blipFill>
        <p:spPr bwMode="auto">
          <a:xfrm>
            <a:off x="165848" y="614083"/>
            <a:ext cx="7086600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6096000" y="55800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400" dirty="0" err="1" smtClean="0"/>
              <a:t>Curr</a:t>
            </a:r>
            <a:r>
              <a:rPr lang="es-ES" sz="1400" dirty="0" smtClean="0"/>
              <a:t> </a:t>
            </a:r>
            <a:r>
              <a:rPr lang="es-ES" sz="1400" dirty="0" err="1" smtClean="0"/>
              <a:t>Radiol</a:t>
            </a:r>
            <a:r>
              <a:rPr lang="es-ES" sz="1400" dirty="0" smtClean="0"/>
              <a:t> </a:t>
            </a:r>
            <a:r>
              <a:rPr lang="es-ES" sz="1400" dirty="0" err="1" smtClean="0"/>
              <a:t>Rep</a:t>
            </a:r>
            <a:r>
              <a:rPr lang="es-ES" sz="1400" dirty="0" smtClean="0"/>
              <a:t> (2017) 5:59</a:t>
            </a:r>
          </a:p>
          <a:p>
            <a:pPr algn="r"/>
            <a:r>
              <a:rPr lang="es-ES" sz="1400" dirty="0" smtClean="0"/>
              <a:t>DOI 10.1007/s40134-017-0256-2</a:t>
            </a:r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11582400" cy="498598"/>
          </a:xfrm>
          <a:noFill/>
        </p:spPr>
        <p:txBody>
          <a:bodyPr/>
          <a:lstStyle/>
          <a:p>
            <a:endParaRPr lang="en-US" sz="3600" dirty="0" smtClean="0"/>
          </a:p>
        </p:txBody>
      </p:sp>
      <p:sp>
        <p:nvSpPr>
          <p:cNvPr id="1484804" name="Text Box 4"/>
          <p:cNvSpPr txBox="1">
            <a:spLocks noChangeArrowheads="1"/>
          </p:cNvSpPr>
          <p:nvPr/>
        </p:nvSpPr>
        <p:spPr bwMode="auto">
          <a:xfrm>
            <a:off x="-3860800" y="762000"/>
            <a:ext cx="10363200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AR" sz="32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COP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9714" y="1"/>
            <a:ext cx="4742286" cy="145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7248664" y="1792052"/>
            <a:ext cx="4943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s-ES" dirty="0" smtClean="0"/>
              <a:t>Neumonía en Organización (OP) 65%,</a:t>
            </a:r>
          </a:p>
          <a:p>
            <a:pPr marL="457200" indent="-457200">
              <a:buFontTx/>
              <a:buAutoNum type="arabicParenR"/>
            </a:pPr>
            <a:r>
              <a:rPr lang="es-ES" dirty="0" err="1" smtClean="0"/>
              <a:t>Neumonia</a:t>
            </a:r>
            <a:r>
              <a:rPr lang="es-ES" dirty="0" smtClean="0"/>
              <a:t> Intersticial No específica (NSIP) 15%</a:t>
            </a:r>
          </a:p>
          <a:p>
            <a:pPr marL="457200" indent="-457200">
              <a:buFontTx/>
              <a:buAutoNum type="arabicParenR"/>
            </a:pPr>
            <a:r>
              <a:rPr lang="es-ES" dirty="0" smtClean="0"/>
              <a:t>Neumonitis Por Hipersensibilidad (HP)10%</a:t>
            </a:r>
          </a:p>
          <a:p>
            <a:pPr marL="457200" indent="-457200">
              <a:buFontTx/>
              <a:buAutoNum type="arabicParenR"/>
            </a:pPr>
            <a:r>
              <a:rPr lang="es-ES" dirty="0" smtClean="0"/>
              <a:t>Neumonía Intersticial Aguda (</a:t>
            </a:r>
            <a:r>
              <a:rPr lang="es-ES" dirty="0" err="1" smtClean="0"/>
              <a:t>Distress</a:t>
            </a:r>
            <a:r>
              <a:rPr lang="es-ES" dirty="0" smtClean="0"/>
              <a:t>) ARDS 10%</a:t>
            </a:r>
          </a:p>
          <a:p>
            <a:pPr marL="457200" indent="-457200">
              <a:buFontTx/>
              <a:buAutoNum type="arabicParenR"/>
            </a:pPr>
            <a:endParaRPr lang="es-ES" dirty="0" smtClean="0"/>
          </a:p>
          <a:p>
            <a:pPr marL="457200" indent="-457200">
              <a:buFontTx/>
              <a:buAutoNum type="arabicParenR"/>
            </a:pPr>
            <a:endParaRPr lang="es-ES" dirty="0" smtClean="0"/>
          </a:p>
          <a:p>
            <a:pPr marL="457200" indent="-457200"/>
            <a:r>
              <a:rPr lang="es-ES" dirty="0" smtClean="0"/>
              <a:t> </a:t>
            </a:r>
          </a:p>
        </p:txBody>
      </p:sp>
      <p:pic>
        <p:nvPicPr>
          <p:cNvPr id="7" name="Picture 7" descr="DAD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658" y="390712"/>
            <a:ext cx="64516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096000" y="558009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400" dirty="0" err="1" smtClean="0"/>
              <a:t>Curr</a:t>
            </a:r>
            <a:r>
              <a:rPr lang="es-ES" sz="1400" dirty="0" smtClean="0"/>
              <a:t> </a:t>
            </a:r>
            <a:r>
              <a:rPr lang="es-ES" sz="1400" dirty="0" err="1" smtClean="0"/>
              <a:t>Radiol</a:t>
            </a:r>
            <a:r>
              <a:rPr lang="es-ES" sz="1400" dirty="0" smtClean="0"/>
              <a:t> </a:t>
            </a:r>
            <a:r>
              <a:rPr lang="es-ES" sz="1400" dirty="0" err="1" smtClean="0"/>
              <a:t>Rep</a:t>
            </a:r>
            <a:r>
              <a:rPr lang="es-ES" sz="1400" dirty="0" smtClean="0"/>
              <a:t> (2017) 5:59</a:t>
            </a:r>
          </a:p>
          <a:p>
            <a:pPr algn="r"/>
            <a:r>
              <a:rPr lang="es-ES" sz="1400" dirty="0" smtClean="0"/>
              <a:t>DOI 10.1007/s40134-017-0256-2</a:t>
            </a:r>
            <a:endParaRPr lang="es-E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Puntos Clave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78640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Cual es la incidencia de los efectos adversos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inmunomediados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Cual es su temporalidad y formas de presentación de los efectos adversos pulmonares?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Que recomiendan las guías internacionales?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Como proceder en nuestro medio local? Escenario Ideal vs. Real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Manejo terapéutico de las toxicidades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264F-F460-4E3F-8450-A27CB6439239}" type="slidenum">
              <a:rPr lang="es-ES" smtClean="0"/>
              <a:t>19</a:t>
            </a:fld>
            <a:endParaRPr lang="es-ES"/>
          </a:p>
        </p:txBody>
      </p:sp>
      <p:pic>
        <p:nvPicPr>
          <p:cNvPr id="5" name="Picture 2" descr="Resultado de imagen para gif check li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1366" y="2677885"/>
            <a:ext cx="1956842" cy="327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66F10F-4A28-F54D-B4B3-9C86166E00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0972800" cy="249299"/>
          </a:xfrm>
        </p:spPr>
        <p:txBody>
          <a:bodyPr/>
          <a:lstStyle/>
          <a:p>
            <a:pPr lvl="0">
              <a:spcBef>
                <a:spcPts val="1200"/>
              </a:spcBef>
              <a:buClr>
                <a:srgbClr val="1F497D"/>
              </a:buClr>
            </a:pP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902825"/>
            <a:ext cx="10013576" cy="332399"/>
          </a:xfrm>
        </p:spPr>
        <p:txBody>
          <a:bodyPr/>
          <a:lstStyle/>
          <a:p>
            <a:r>
              <a:rPr lang="en-US" noProof="0" dirty="0"/>
              <a:t>Disclosures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8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Puntos Clave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78640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AR" sz="2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Cual es la incidencia de los efectos adversos </a:t>
            </a:r>
            <a:r>
              <a:rPr lang="es-AR" sz="2000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inmunomediados</a:t>
            </a:r>
            <a:r>
              <a:rPr lang="es-AR" sz="2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Cual es su temporalidad y formas de presentación de los efectos adversos pulmonares?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Que recomiendan las guías internacionales?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Como proceder en nuestro medio local? Escenario Ideal vs. Real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Manejo terapéutico de las toxicidades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264F-F460-4E3F-8450-A27CB6439239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05C0DCE-356C-4DE3-A491-5AF547D16AE3}"/>
              </a:ext>
            </a:extLst>
          </p:cNvPr>
          <p:cNvSpPr/>
          <p:nvPr/>
        </p:nvSpPr>
        <p:spPr>
          <a:xfrm>
            <a:off x="2599528" y="1241797"/>
            <a:ext cx="2344689" cy="10104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Grado I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17371E8-D067-4746-B481-149451D6A634}"/>
              </a:ext>
            </a:extLst>
          </p:cNvPr>
          <p:cNvSpPr/>
          <p:nvPr/>
        </p:nvSpPr>
        <p:spPr>
          <a:xfrm>
            <a:off x="4963886" y="1241797"/>
            <a:ext cx="2381432" cy="10104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Grado II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267C8E2-D555-4EC5-BA42-F08FDC860FC5}"/>
              </a:ext>
            </a:extLst>
          </p:cNvPr>
          <p:cNvSpPr/>
          <p:nvPr/>
        </p:nvSpPr>
        <p:spPr>
          <a:xfrm>
            <a:off x="7367451" y="1241797"/>
            <a:ext cx="2328800" cy="10104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Grado III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5AF94D95-629B-45E1-AAEC-C5EA770F4701}"/>
              </a:ext>
            </a:extLst>
          </p:cNvPr>
          <p:cNvSpPr/>
          <p:nvPr/>
        </p:nvSpPr>
        <p:spPr>
          <a:xfrm>
            <a:off x="9709504" y="1241797"/>
            <a:ext cx="2412841" cy="1010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tx1"/>
                </a:solidFill>
              </a:rPr>
              <a:t>Grado IV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D9AEF32-A349-4371-8CA3-04CD76C11401}"/>
              </a:ext>
            </a:extLst>
          </p:cNvPr>
          <p:cNvSpPr txBox="1"/>
          <p:nvPr/>
        </p:nvSpPr>
        <p:spPr>
          <a:xfrm>
            <a:off x="3008439" y="50469"/>
            <a:ext cx="5830957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6000" dirty="0" err="1" smtClean="0"/>
              <a:t>Grading</a:t>
            </a:r>
            <a:endParaRPr lang="es-ES" sz="6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3" y="2319811"/>
            <a:ext cx="2626113" cy="117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0" y="3985715"/>
            <a:ext cx="2560320" cy="83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r="77539" b="84001"/>
          <a:stretch>
            <a:fillRect/>
          </a:stretch>
        </p:blipFill>
        <p:spPr bwMode="auto">
          <a:xfrm>
            <a:off x="120255" y="4916927"/>
            <a:ext cx="2338252" cy="82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6339" y="3539700"/>
            <a:ext cx="2286000" cy="4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2645955" y="2377497"/>
          <a:ext cx="9384936" cy="359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742"/>
                <a:gridCol w="2429692"/>
                <a:gridCol w="2390502"/>
                <a:gridCol w="2286000"/>
              </a:tblGrid>
              <a:tr h="1062043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Cambios </a:t>
                      </a:r>
                      <a:r>
                        <a:rPr lang="es-AR" sz="1400" dirty="0" err="1" smtClean="0"/>
                        <a:t>Rx</a:t>
                      </a:r>
                      <a:endParaRPr lang="es-AR" sz="1400" dirty="0" smtClean="0"/>
                    </a:p>
                    <a:p>
                      <a:r>
                        <a:rPr lang="es-AR" sz="1400" dirty="0" smtClean="0"/>
                        <a:t>TC: opacidades en Vidrio esmerilado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Sintomas</a:t>
                      </a:r>
                      <a:r>
                        <a:rPr lang="es-AR" sz="1400" dirty="0" smtClean="0"/>
                        <a:t> Leve/</a:t>
                      </a:r>
                      <a:r>
                        <a:rPr lang="es-AR" sz="1400" dirty="0" err="1" smtClean="0"/>
                        <a:t>Mod</a:t>
                      </a:r>
                      <a:r>
                        <a:rPr lang="es-AR" sz="1400" dirty="0" smtClean="0"/>
                        <a:t> Nuevos</a:t>
                      </a:r>
                    </a:p>
                    <a:p>
                      <a:r>
                        <a:rPr lang="es-AR" sz="1400" dirty="0" smtClean="0"/>
                        <a:t>Disnea-Dolor-Fiebre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Sintomas</a:t>
                      </a:r>
                      <a:r>
                        <a:rPr lang="es-AR" sz="1400" dirty="0" smtClean="0"/>
                        <a:t> SEVEROS</a:t>
                      </a:r>
                    </a:p>
                    <a:p>
                      <a:r>
                        <a:rPr lang="es-AR" sz="1400" dirty="0" smtClean="0"/>
                        <a:t>Dificultad respiratoria</a:t>
                      </a:r>
                    </a:p>
                    <a:p>
                      <a:r>
                        <a:rPr lang="es-AR" sz="1400" dirty="0" smtClean="0"/>
                        <a:t>Hipoxia SDRA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Sintomas</a:t>
                      </a:r>
                      <a:r>
                        <a:rPr lang="es-AR" sz="1400" dirty="0" smtClean="0"/>
                        <a:t> SEVEROS</a:t>
                      </a:r>
                    </a:p>
                    <a:p>
                      <a:r>
                        <a:rPr lang="es-AR" sz="1400" dirty="0" smtClean="0"/>
                        <a:t>Dificultad respiratoria</a:t>
                      </a:r>
                    </a:p>
                    <a:p>
                      <a:r>
                        <a:rPr lang="es-AR" sz="1400" dirty="0" smtClean="0"/>
                        <a:t>Hipoxia SDRA</a:t>
                      </a:r>
                      <a:endParaRPr lang="es-ES" sz="1400" dirty="0" smtClean="0"/>
                    </a:p>
                    <a:p>
                      <a:endParaRPr lang="es-ES" sz="1400" dirty="0"/>
                    </a:p>
                  </a:txBody>
                  <a:tcPr/>
                </a:tc>
              </a:tr>
              <a:tr h="1062043"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Asintomatico</a:t>
                      </a:r>
                      <a:endParaRPr lang="es-AR" sz="1400" dirty="0" smtClean="0"/>
                    </a:p>
                    <a:p>
                      <a:r>
                        <a:rPr lang="es-AR" sz="1400" dirty="0" smtClean="0"/>
                        <a:t>Confinado 1 </a:t>
                      </a:r>
                      <a:r>
                        <a:rPr lang="es-AR" sz="1400" dirty="0" err="1" smtClean="0"/>
                        <a:t>lobulo</a:t>
                      </a:r>
                      <a:r>
                        <a:rPr lang="es-AR" sz="1400" dirty="0" smtClean="0"/>
                        <a:t> o -25% del parénquima  </a:t>
                      </a:r>
                      <a:r>
                        <a:rPr lang="es-AR" sz="1400" dirty="0" err="1" smtClean="0"/>
                        <a:t>Dx</a:t>
                      </a:r>
                      <a:r>
                        <a:rPr lang="es-AR" sz="1400" dirty="0" smtClean="0"/>
                        <a:t> </a:t>
                      </a:r>
                      <a:r>
                        <a:rPr lang="es-AR" sz="1400" dirty="0" err="1" smtClean="0"/>
                        <a:t>Clinico</a:t>
                      </a:r>
                      <a:r>
                        <a:rPr lang="es-AR" sz="1400" baseline="0" dirty="0" smtClean="0"/>
                        <a:t> o observacional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Sintomatico</a:t>
                      </a:r>
                      <a:endParaRPr lang="es-AR" sz="1400" dirty="0" smtClean="0"/>
                    </a:p>
                    <a:p>
                      <a:r>
                        <a:rPr lang="es-AR" sz="1400" dirty="0" smtClean="0"/>
                        <a:t>25-50% compromiso Parénquima</a:t>
                      </a:r>
                    </a:p>
                    <a:p>
                      <a:r>
                        <a:rPr lang="es-AR" sz="1400" dirty="0" err="1" smtClean="0"/>
                        <a:t>Dx</a:t>
                      </a:r>
                      <a:r>
                        <a:rPr lang="es-AR" sz="1400" baseline="0" dirty="0" smtClean="0"/>
                        <a:t> Instrumental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Sintomas</a:t>
                      </a:r>
                      <a:r>
                        <a:rPr lang="es-AR" sz="1400" dirty="0" smtClean="0"/>
                        <a:t> severos</a:t>
                      </a:r>
                    </a:p>
                    <a:p>
                      <a:r>
                        <a:rPr lang="es-AR" sz="1400" dirty="0" smtClean="0"/>
                        <a:t>Hospitalización</a:t>
                      </a:r>
                    </a:p>
                    <a:p>
                      <a:r>
                        <a:rPr lang="es-AR" sz="1400" dirty="0" smtClean="0"/>
                        <a:t>Compromiso +50%</a:t>
                      </a:r>
                    </a:p>
                    <a:p>
                      <a:r>
                        <a:rPr lang="es-AR" sz="1400" dirty="0" smtClean="0"/>
                        <a:t>Oxigenoterapia</a:t>
                      </a:r>
                    </a:p>
                    <a:p>
                      <a:endParaRPr lang="es-AR" sz="1400" dirty="0" smtClean="0"/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Sintomas</a:t>
                      </a:r>
                      <a:r>
                        <a:rPr lang="es-AR" sz="1400" dirty="0" smtClean="0"/>
                        <a:t> severos con</a:t>
                      </a:r>
                      <a:r>
                        <a:rPr lang="es-AR" sz="1400" baseline="0" dirty="0" smtClean="0"/>
                        <a:t> riesgo de vida</a:t>
                      </a:r>
                    </a:p>
                    <a:p>
                      <a:r>
                        <a:rPr lang="es-AR" sz="1400" baseline="0" dirty="0" smtClean="0"/>
                        <a:t>UTI </a:t>
                      </a:r>
                    </a:p>
                    <a:p>
                      <a:r>
                        <a:rPr lang="es-AR" sz="1400" baseline="0" dirty="0" smtClean="0"/>
                        <a:t>IOT</a:t>
                      </a:r>
                      <a:endParaRPr lang="es-ES" sz="1400" dirty="0"/>
                    </a:p>
                  </a:txBody>
                  <a:tcPr/>
                </a:tc>
              </a:tr>
              <a:tr h="1062043"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Asintomatico</a:t>
                      </a:r>
                      <a:endParaRPr lang="es-AR" sz="1400" dirty="0" smtClean="0"/>
                    </a:p>
                    <a:p>
                      <a:r>
                        <a:rPr lang="es-AR" sz="1400" dirty="0" smtClean="0"/>
                        <a:t>Confinado 1 </a:t>
                      </a:r>
                      <a:r>
                        <a:rPr lang="es-AR" sz="1400" dirty="0" err="1" smtClean="0"/>
                        <a:t>lobulo</a:t>
                      </a:r>
                      <a:r>
                        <a:rPr lang="es-AR" sz="1400" dirty="0" smtClean="0"/>
                        <a:t> o -25% del parénquima  </a:t>
                      </a:r>
                      <a:r>
                        <a:rPr lang="es-AR" sz="1400" dirty="0" err="1" smtClean="0"/>
                        <a:t>Dx</a:t>
                      </a:r>
                      <a:r>
                        <a:rPr lang="es-AR" sz="1400" dirty="0" smtClean="0"/>
                        <a:t> </a:t>
                      </a:r>
                      <a:r>
                        <a:rPr lang="es-AR" sz="1400" dirty="0" err="1" smtClean="0"/>
                        <a:t>Clinico</a:t>
                      </a:r>
                      <a:r>
                        <a:rPr lang="es-AR" sz="1400" baseline="0" dirty="0" smtClean="0"/>
                        <a:t> o observacional</a:t>
                      </a:r>
                      <a:endParaRPr lang="es-ES" sz="1400" dirty="0" smtClean="0"/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Empeoramiento</a:t>
                      </a:r>
                      <a:r>
                        <a:rPr lang="es-AR" sz="1400" baseline="0" dirty="0" smtClean="0"/>
                        <a:t> de </a:t>
                      </a:r>
                      <a:r>
                        <a:rPr lang="es-AR" sz="1400" baseline="0" dirty="0" err="1" smtClean="0"/>
                        <a:t>sintomas</a:t>
                      </a:r>
                      <a:r>
                        <a:rPr lang="es-AR" sz="1400" baseline="0" dirty="0" smtClean="0"/>
                        <a:t> o </a:t>
                      </a:r>
                      <a:r>
                        <a:rPr lang="es-AR" sz="1400" baseline="0" dirty="0" err="1" smtClean="0"/>
                        <a:t>aparicion</a:t>
                      </a:r>
                      <a:r>
                        <a:rPr lang="es-AR" sz="1400" baseline="0" dirty="0" smtClean="0"/>
                        <a:t> + requerimiento O2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Sintomas</a:t>
                      </a:r>
                      <a:r>
                        <a:rPr lang="es-AR" sz="1400" dirty="0" smtClean="0"/>
                        <a:t> severos</a:t>
                      </a:r>
                    </a:p>
                    <a:p>
                      <a:r>
                        <a:rPr lang="es-AR" sz="1400" dirty="0" smtClean="0"/>
                        <a:t>Hospitalización</a:t>
                      </a:r>
                    </a:p>
                    <a:p>
                      <a:r>
                        <a:rPr lang="es-AR" sz="1400" dirty="0" smtClean="0"/>
                        <a:t>Compromiso +50%</a:t>
                      </a:r>
                    </a:p>
                    <a:p>
                      <a:r>
                        <a:rPr lang="es-AR" sz="1400" dirty="0" smtClean="0"/>
                        <a:t>Oxigenoterapia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err="1" smtClean="0"/>
                        <a:t>Sintomas</a:t>
                      </a:r>
                      <a:r>
                        <a:rPr lang="es-AR" sz="1400" dirty="0" smtClean="0"/>
                        <a:t> severos con</a:t>
                      </a:r>
                      <a:r>
                        <a:rPr lang="es-AR" sz="1400" baseline="0" dirty="0" smtClean="0"/>
                        <a:t> riesgo de vida</a:t>
                      </a:r>
                    </a:p>
                    <a:p>
                      <a:r>
                        <a:rPr lang="es-AR" sz="1400" baseline="0" dirty="0" smtClean="0"/>
                        <a:t>UTI </a:t>
                      </a:r>
                    </a:p>
                    <a:p>
                      <a:r>
                        <a:rPr lang="es-AR" sz="1400" baseline="0" dirty="0" smtClean="0"/>
                        <a:t>IOT</a:t>
                      </a:r>
                      <a:endParaRPr lang="es-ES" sz="1400" dirty="0" smtClean="0"/>
                    </a:p>
                    <a:p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8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05C0DCE-356C-4DE3-A491-5AF547D16AE3}"/>
              </a:ext>
            </a:extLst>
          </p:cNvPr>
          <p:cNvSpPr/>
          <p:nvPr/>
        </p:nvSpPr>
        <p:spPr>
          <a:xfrm>
            <a:off x="2599528" y="1241797"/>
            <a:ext cx="2344689" cy="10104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Grado I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17371E8-D067-4746-B481-149451D6A634}"/>
              </a:ext>
            </a:extLst>
          </p:cNvPr>
          <p:cNvSpPr/>
          <p:nvPr/>
        </p:nvSpPr>
        <p:spPr>
          <a:xfrm>
            <a:off x="4963886" y="1241797"/>
            <a:ext cx="2381432" cy="10104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Grado II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267C8E2-D555-4EC5-BA42-F08FDC860FC5}"/>
              </a:ext>
            </a:extLst>
          </p:cNvPr>
          <p:cNvSpPr/>
          <p:nvPr/>
        </p:nvSpPr>
        <p:spPr>
          <a:xfrm>
            <a:off x="7367451" y="1241797"/>
            <a:ext cx="2328800" cy="10104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Grado III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5AF94D95-629B-45E1-AAEC-C5EA770F4701}"/>
              </a:ext>
            </a:extLst>
          </p:cNvPr>
          <p:cNvSpPr/>
          <p:nvPr/>
        </p:nvSpPr>
        <p:spPr>
          <a:xfrm>
            <a:off x="9709504" y="1241797"/>
            <a:ext cx="2412841" cy="1010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tx1"/>
                </a:solidFill>
              </a:rPr>
              <a:t>Grado IV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D9AEF32-A349-4371-8CA3-04CD76C11401}"/>
              </a:ext>
            </a:extLst>
          </p:cNvPr>
          <p:cNvSpPr txBox="1"/>
          <p:nvPr/>
        </p:nvSpPr>
        <p:spPr>
          <a:xfrm>
            <a:off x="3008439" y="50469"/>
            <a:ext cx="583095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Manejo</a:t>
            </a:r>
            <a:endParaRPr lang="es-ES" sz="36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01"/>
            <a:ext cx="2626113" cy="117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074399"/>
              </p:ext>
            </p:extLst>
          </p:nvPr>
        </p:nvGraphicFramePr>
        <p:xfrm>
          <a:off x="1502955" y="2283369"/>
          <a:ext cx="10518716" cy="481969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19221"/>
                <a:gridCol w="2339789"/>
                <a:gridCol w="2407023"/>
                <a:gridCol w="4652683"/>
              </a:tblGrid>
              <a:tr h="3900217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Terapia</a:t>
                      </a: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Estudios</a:t>
                      </a: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Espera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Conducta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Gadugi" pitchFamily="34" charset="0"/>
                          <a:ea typeface="Gadugi" pitchFamily="34" charset="0"/>
                        </a:rPr>
                        <a:t>Retener </a:t>
                      </a:r>
                      <a:r>
                        <a:rPr lang="es-AR" sz="1400" dirty="0" err="1" smtClean="0">
                          <a:latin typeface="Gadugi" pitchFamily="34" charset="0"/>
                          <a:ea typeface="Gadugi" pitchFamily="34" charset="0"/>
                        </a:rPr>
                        <a:t>ICPi</a:t>
                      </a:r>
                      <a:endParaRPr lang="es-AR" sz="1400" dirty="0" smtClean="0">
                        <a:latin typeface="Gadugi" pitchFamily="34" charset="0"/>
                        <a:ea typeface="Gadugi" pitchFamily="34" charset="0"/>
                      </a:endParaRP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err="1" smtClean="0"/>
                        <a:t>Rx</a:t>
                      </a:r>
                      <a:r>
                        <a:rPr lang="es-AR" sz="1400" dirty="0" smtClean="0"/>
                        <a:t> </a:t>
                      </a:r>
                      <a:r>
                        <a:rPr lang="es-AR" sz="1400" dirty="0" err="1" smtClean="0"/>
                        <a:t>Tx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Laboratorio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Cultivo de Esputo + Panel VIRAL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ESPERAR 48HS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Gadugi" pitchFamily="34" charset="0"/>
                          <a:ea typeface="Gadugi" pitchFamily="34" charset="0"/>
                        </a:rPr>
                        <a:t>Retener </a:t>
                      </a:r>
                      <a:r>
                        <a:rPr lang="es-AR" sz="1400" dirty="0" err="1" smtClean="0">
                          <a:latin typeface="Gadugi" pitchFamily="34" charset="0"/>
                          <a:ea typeface="Gadugi" pitchFamily="34" charset="0"/>
                        </a:rPr>
                        <a:t>ICPi</a:t>
                      </a:r>
                      <a:endParaRPr lang="es-AR" sz="1400" dirty="0" smtClean="0">
                        <a:latin typeface="Gadugi" pitchFamily="34" charset="0"/>
                        <a:ea typeface="Gadugi" pitchFamily="34" charset="0"/>
                      </a:endParaRP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Iniciar ATB si sospecha </a:t>
                      </a:r>
                      <a:r>
                        <a:rPr lang="es-AR" sz="1400" dirty="0" err="1" smtClean="0"/>
                        <a:t>Infeccion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Esperar 48hs…</a:t>
                      </a:r>
                    </a:p>
                    <a:p>
                      <a:r>
                        <a:rPr lang="es-AR" sz="1400" dirty="0" smtClean="0"/>
                        <a:t>…si no mejora </a:t>
                      </a: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ESTEROIDES     Prednisona1mg/kg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Considerar PCP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TC de </a:t>
                      </a:r>
                      <a:r>
                        <a:rPr lang="es-AR" sz="1400" dirty="0" err="1" smtClean="0"/>
                        <a:t>torax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FBC con</a:t>
                      </a:r>
                      <a:r>
                        <a:rPr lang="es-AR" sz="1400" baseline="0" dirty="0" smtClean="0"/>
                        <a:t> BAL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>
                          <a:latin typeface="Gadugi" pitchFamily="34" charset="0"/>
                          <a:ea typeface="Gadugi" pitchFamily="34" charset="0"/>
                        </a:rPr>
                        <a:t>Suspender </a:t>
                      </a:r>
                      <a:r>
                        <a:rPr lang="es-AR" sz="1400" dirty="0" err="1" smtClean="0">
                          <a:latin typeface="Gadugi" pitchFamily="34" charset="0"/>
                          <a:ea typeface="Gadugi" pitchFamily="34" charset="0"/>
                        </a:rPr>
                        <a:t>ICPi</a:t>
                      </a:r>
                      <a:endParaRPr lang="es-AR" sz="1400" dirty="0" smtClean="0">
                        <a:latin typeface="Gadugi" pitchFamily="34" charset="0"/>
                        <a:ea typeface="Gadugi" pitchFamily="34" charset="0"/>
                      </a:endParaRPr>
                    </a:p>
                    <a:p>
                      <a:endParaRPr lang="es-AR" sz="1400" dirty="0" smtClean="0"/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/>
                        <a:t>Evaluar IOT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err="1" smtClean="0"/>
                        <a:t>Internacion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TC</a:t>
                      </a:r>
                      <a:r>
                        <a:rPr lang="es-AR" sz="1400" baseline="0" dirty="0" smtClean="0"/>
                        <a:t> de tórax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baseline="0" dirty="0" smtClean="0"/>
                        <a:t>FBC con BAL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b="1" i="1" u="sng" dirty="0" smtClean="0"/>
                    </a:p>
                    <a:p>
                      <a:endParaRPr lang="es-AR" sz="1400" b="1" i="1" u="sng" dirty="0" smtClean="0"/>
                    </a:p>
                    <a:p>
                      <a:r>
                        <a:rPr lang="es-AR" sz="1400" b="1" i="1" u="sng" dirty="0" err="1" smtClean="0"/>
                        <a:t>Metilprednisolona</a:t>
                      </a:r>
                      <a:r>
                        <a:rPr lang="es-AR" sz="1400" b="1" i="1" u="sng" dirty="0" smtClean="0"/>
                        <a:t> 2-4mg/kg/</a:t>
                      </a:r>
                      <a:r>
                        <a:rPr lang="es-AR" sz="1400" b="1" i="1" u="sng" dirty="0" err="1" smtClean="0"/>
                        <a:t>dia</a:t>
                      </a:r>
                      <a:r>
                        <a:rPr lang="es-AR" sz="1400" b="1" i="1" u="sng" dirty="0" smtClean="0"/>
                        <a:t> +</a:t>
                      </a:r>
                    </a:p>
                    <a:p>
                      <a:r>
                        <a:rPr lang="es-AR" sz="1400" b="1" i="1" u="sng" dirty="0" smtClean="0"/>
                        <a:t>ATB empírico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Si no mejora 48hs..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INFLIXIMAB 5mg/kg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MMF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</a:tr>
              <a:tr h="674414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aseline="0" dirty="0" err="1" smtClean="0"/>
                        <a:t>Mejoria</a:t>
                      </a:r>
                      <a:r>
                        <a:rPr lang="es-AR" sz="1400" baseline="0" dirty="0" smtClean="0"/>
                        <a:t>: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aseline="0" dirty="0" smtClean="0"/>
                        <a:t>Dejar </a:t>
                      </a:r>
                      <a:r>
                        <a:rPr lang="es-AR" sz="1400" baseline="0" dirty="0" err="1" smtClean="0"/>
                        <a:t>Esteoirdes</a:t>
                      </a:r>
                      <a:r>
                        <a:rPr lang="es-AR" sz="1400" baseline="0" dirty="0" smtClean="0"/>
                        <a:t> x 6 </a:t>
                      </a:r>
                      <a:r>
                        <a:rPr lang="es-AR" sz="1400" baseline="0" dirty="0" smtClean="0"/>
                        <a:t>sem</a:t>
                      </a:r>
                      <a:endParaRPr lang="es-AR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Dejar Esteroides x 6 </a:t>
                      </a:r>
                      <a:r>
                        <a:rPr lang="es-AR" sz="1400" dirty="0" err="1" smtClean="0"/>
                        <a:t>sem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aseline="0" dirty="0" smtClean="0"/>
                        <a:t>x 8 semanas (Grado ¾)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3 Rectángulo"/>
          <p:cNvSpPr/>
          <p:nvPr/>
        </p:nvSpPr>
        <p:spPr>
          <a:xfrm>
            <a:off x="1" y="1428981"/>
            <a:ext cx="2541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Annals of Oncology 28 (Supplement 4): iv119–iv142, 2017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8158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05C0DCE-356C-4DE3-A491-5AF547D16AE3}"/>
              </a:ext>
            </a:extLst>
          </p:cNvPr>
          <p:cNvSpPr/>
          <p:nvPr/>
        </p:nvSpPr>
        <p:spPr>
          <a:xfrm>
            <a:off x="2599528" y="1241797"/>
            <a:ext cx="2344689" cy="10104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Grado I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17371E8-D067-4746-B481-149451D6A634}"/>
              </a:ext>
            </a:extLst>
          </p:cNvPr>
          <p:cNvSpPr/>
          <p:nvPr/>
        </p:nvSpPr>
        <p:spPr>
          <a:xfrm>
            <a:off x="4963886" y="1241797"/>
            <a:ext cx="2381432" cy="10104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Grado II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267C8E2-D555-4EC5-BA42-F08FDC860FC5}"/>
              </a:ext>
            </a:extLst>
          </p:cNvPr>
          <p:cNvSpPr/>
          <p:nvPr/>
        </p:nvSpPr>
        <p:spPr>
          <a:xfrm>
            <a:off x="7367451" y="1241797"/>
            <a:ext cx="2328800" cy="10104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Grado III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5AF94D95-629B-45E1-AAEC-C5EA770F4701}"/>
              </a:ext>
            </a:extLst>
          </p:cNvPr>
          <p:cNvSpPr/>
          <p:nvPr/>
        </p:nvSpPr>
        <p:spPr>
          <a:xfrm>
            <a:off x="9709504" y="1241797"/>
            <a:ext cx="2412841" cy="1010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tx1"/>
                </a:solidFill>
              </a:rPr>
              <a:t>Grado IV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D9AEF32-A349-4371-8CA3-04CD76C11401}"/>
              </a:ext>
            </a:extLst>
          </p:cNvPr>
          <p:cNvSpPr txBox="1"/>
          <p:nvPr/>
        </p:nvSpPr>
        <p:spPr>
          <a:xfrm>
            <a:off x="3008439" y="50469"/>
            <a:ext cx="583095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Manejo</a:t>
            </a:r>
            <a:endParaRPr lang="es-ES" sz="3600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1502955" y="2283369"/>
          <a:ext cx="10518716" cy="4771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21"/>
                <a:gridCol w="2339789"/>
                <a:gridCol w="2407023"/>
                <a:gridCol w="4652683"/>
              </a:tblGrid>
              <a:tr h="3681645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Terapia</a:t>
                      </a: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Estudios</a:t>
                      </a: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Espera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Conducta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Retener </a:t>
                      </a:r>
                      <a:r>
                        <a:rPr lang="es-AR" sz="1400" dirty="0" err="1" smtClean="0"/>
                        <a:t>ICPi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TC</a:t>
                      </a:r>
                      <a:r>
                        <a:rPr lang="es-AR" sz="1400" baseline="0" dirty="0" smtClean="0"/>
                        <a:t> de </a:t>
                      </a:r>
                      <a:r>
                        <a:rPr lang="es-AR" sz="1400" baseline="0" dirty="0" err="1" smtClean="0"/>
                        <a:t>torax</a:t>
                      </a:r>
                      <a:r>
                        <a:rPr lang="es-AR" sz="1400" baseline="0" dirty="0" smtClean="0"/>
                        <a:t> en 4 </a:t>
                      </a:r>
                      <a:r>
                        <a:rPr lang="es-AR" sz="1400" baseline="0" dirty="0" err="1" smtClean="0"/>
                        <a:t>sem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Si</a:t>
                      </a:r>
                      <a:r>
                        <a:rPr lang="es-AR" sz="1400" baseline="0" dirty="0" smtClean="0"/>
                        <a:t> EFR repetir a las 4 semanas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s-AR" sz="1400" dirty="0" smtClean="0"/>
                        <a:t>Si</a:t>
                      </a:r>
                      <a:r>
                        <a:rPr lang="es-AR" sz="1400" baseline="0" dirty="0" smtClean="0"/>
                        <a:t> hay </a:t>
                      </a:r>
                      <a:r>
                        <a:rPr lang="es-AR" sz="1400" baseline="0" dirty="0" err="1" smtClean="0"/>
                        <a:t>mejoria</a:t>
                      </a: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s-AR" sz="1400" baseline="0" dirty="0" smtClean="0"/>
                        <a:t>Re-</a:t>
                      </a:r>
                      <a:r>
                        <a:rPr lang="es-AR" sz="1400" baseline="0" dirty="0" err="1" smtClean="0"/>
                        <a:t>challenge</a:t>
                      </a:r>
                      <a:r>
                        <a:rPr lang="es-AR" sz="1400" baseline="0" dirty="0" smtClean="0"/>
                        <a:t> si hay </a:t>
                      </a:r>
                      <a:r>
                        <a:rPr lang="es-AR" sz="1400" baseline="0" dirty="0" err="1" smtClean="0"/>
                        <a:t>resolucion</a:t>
                      </a:r>
                      <a:r>
                        <a:rPr lang="es-AR" sz="1400" baseline="0" dirty="0" smtClean="0"/>
                        <a:t> de opacidades o mejoría </a:t>
                      </a:r>
                      <a:r>
                        <a:rPr lang="es-AR" sz="1400" baseline="0" dirty="0" err="1" smtClean="0"/>
                        <a:t>clinica</a:t>
                      </a: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s-AR" sz="1400" baseline="0" dirty="0" smtClean="0"/>
                        <a:t>Si no mejora…Tratar como GRADO 2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Retener</a:t>
                      </a:r>
                      <a:r>
                        <a:rPr lang="es-AR" sz="1400" baseline="0" dirty="0" smtClean="0"/>
                        <a:t> </a:t>
                      </a:r>
                      <a:r>
                        <a:rPr lang="es-AR" sz="1400" dirty="0" err="1" smtClean="0"/>
                        <a:t>ICPi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Considerar ATB </a:t>
                      </a:r>
                    </a:p>
                    <a:p>
                      <a:r>
                        <a:rPr lang="es-AR" sz="1400" dirty="0" smtClean="0"/>
                        <a:t>Considerar FBC con BAL</a:t>
                      </a: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 72 hs si</a:t>
                      </a:r>
                      <a:r>
                        <a:rPr lang="es-AR" sz="1400" baseline="0" dirty="0" smtClean="0"/>
                        <a:t> no hay </a:t>
                      </a:r>
                      <a:r>
                        <a:rPr lang="es-AR" sz="1400" baseline="0" dirty="0" err="1" smtClean="0"/>
                        <a:t>mejoria</a:t>
                      </a:r>
                      <a:endParaRPr lang="es-AR" sz="1400" baseline="0" dirty="0" smtClean="0"/>
                    </a:p>
                    <a:p>
                      <a:r>
                        <a:rPr lang="es-AR" sz="1400" baseline="0" dirty="0" smtClean="0"/>
                        <a:t>Tratar como GRADO 3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ESTEROIDES     </a:t>
                      </a:r>
                      <a:r>
                        <a:rPr lang="es-AR" sz="1400" dirty="0" err="1" smtClean="0"/>
                        <a:t>Prednisona</a:t>
                      </a:r>
                      <a:r>
                        <a:rPr lang="es-AR" sz="1400" dirty="0" smtClean="0"/>
                        <a:t> 1mg/kg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baseline="0" dirty="0" smtClean="0"/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Suspender </a:t>
                      </a:r>
                      <a:r>
                        <a:rPr lang="es-AR" sz="1400" dirty="0" err="1" smtClean="0"/>
                        <a:t>ICPi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dirty="0" smtClean="0"/>
                        <a:t>Evaluar IOT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err="1" smtClean="0"/>
                        <a:t>Internacion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TC</a:t>
                      </a:r>
                      <a:r>
                        <a:rPr lang="es-AR" sz="1400" baseline="0" dirty="0" smtClean="0"/>
                        <a:t> de tórax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baseline="0" dirty="0" smtClean="0"/>
                        <a:t>FBC con BAL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u="sng" dirty="0" smtClean="0"/>
                    </a:p>
                    <a:p>
                      <a:endParaRPr lang="es-AR" sz="1400" u="sng" dirty="0" smtClean="0"/>
                    </a:p>
                    <a:p>
                      <a:r>
                        <a:rPr lang="es-AR" sz="1400" u="sng" dirty="0" err="1" smtClean="0"/>
                        <a:t>Metilprednisolona</a:t>
                      </a:r>
                      <a:r>
                        <a:rPr lang="es-AR" sz="1400" u="sng" dirty="0" smtClean="0"/>
                        <a:t> 1-2 mg/kg/</a:t>
                      </a:r>
                      <a:r>
                        <a:rPr lang="es-AR" sz="1400" u="sng" dirty="0" err="1" smtClean="0"/>
                        <a:t>dia</a:t>
                      </a:r>
                      <a:r>
                        <a:rPr lang="es-AR" sz="1400" u="sng" dirty="0" smtClean="0"/>
                        <a:t> +</a:t>
                      </a:r>
                    </a:p>
                    <a:p>
                      <a:r>
                        <a:rPr lang="es-AR" sz="1400" u="sng" dirty="0" smtClean="0"/>
                        <a:t>ATB empírico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Si no mejora 48hs..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INFLIXIMAB 5mg/kg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MMF 2gr/</a:t>
                      </a:r>
                      <a:r>
                        <a:rPr lang="es-AR" sz="1400" dirty="0" err="1" smtClean="0"/>
                        <a:t>dia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Gammaglobulina x 5 </a:t>
                      </a:r>
                      <a:r>
                        <a:rPr lang="es-AR" sz="1400" dirty="0" err="1" smtClean="0"/>
                        <a:t>dias</a:t>
                      </a:r>
                      <a:r>
                        <a:rPr lang="es-AR" sz="1400" dirty="0" smtClean="0"/>
                        <a:t> o CFA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</a:tr>
              <a:tr h="839198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aseline="0" dirty="0" err="1" smtClean="0"/>
                        <a:t>Mejoria</a:t>
                      </a:r>
                      <a:r>
                        <a:rPr lang="es-AR" sz="1400" baseline="0" dirty="0" smtClean="0"/>
                        <a:t>: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aseline="0" dirty="0" smtClean="0"/>
                        <a:t>Monitoreo semanal con </a:t>
                      </a:r>
                      <a:r>
                        <a:rPr lang="es-AR" sz="1400" baseline="0" dirty="0" err="1" smtClean="0"/>
                        <a:t>Rx</a:t>
                      </a:r>
                      <a:r>
                        <a:rPr lang="es-AR" sz="1400" baseline="0" dirty="0" smtClean="0"/>
                        <a:t> </a:t>
                      </a:r>
                      <a:r>
                        <a:rPr lang="es-AR" sz="1400" baseline="0" dirty="0" err="1" smtClean="0"/>
                        <a:t>Tx</a:t>
                      </a:r>
                      <a:r>
                        <a:rPr lang="es-AR" sz="1400" baseline="0" dirty="0" smtClean="0"/>
                        <a:t> y </a:t>
                      </a:r>
                      <a:r>
                        <a:rPr lang="es-AR" sz="1400" baseline="0" dirty="0" err="1" smtClean="0"/>
                        <a:t>Sat</a:t>
                      </a:r>
                      <a:r>
                        <a:rPr lang="es-AR" sz="1400" baseline="0" dirty="0" smtClean="0"/>
                        <a:t> O2</a:t>
                      </a:r>
                    </a:p>
                    <a:p>
                      <a:endParaRPr lang="es-AR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Dejar Esteroides x 6 </a:t>
                      </a:r>
                      <a:r>
                        <a:rPr lang="es-AR" sz="1400" dirty="0" err="1" smtClean="0"/>
                        <a:t>sem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aseline="0" dirty="0" smtClean="0"/>
                        <a:t>X 6 semanas (Grado ¾)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0" y="502942"/>
            <a:ext cx="2560320" cy="836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39" y="56927"/>
            <a:ext cx="2286000" cy="4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0" y="1428981"/>
            <a:ext cx="2501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J Clin Oncol 36:1714-1768. © 2018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8158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05C0DCE-356C-4DE3-A491-5AF547D16AE3}"/>
              </a:ext>
            </a:extLst>
          </p:cNvPr>
          <p:cNvSpPr/>
          <p:nvPr/>
        </p:nvSpPr>
        <p:spPr>
          <a:xfrm>
            <a:off x="2599528" y="975097"/>
            <a:ext cx="2344689" cy="10104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Grado I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17371E8-D067-4746-B481-149451D6A634}"/>
              </a:ext>
            </a:extLst>
          </p:cNvPr>
          <p:cNvSpPr/>
          <p:nvPr/>
        </p:nvSpPr>
        <p:spPr>
          <a:xfrm>
            <a:off x="4963886" y="975097"/>
            <a:ext cx="2381432" cy="10104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</a:rPr>
              <a:t>Grado II</a:t>
            </a:r>
            <a:endParaRPr lang="es-ES" sz="3200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F267C8E2-D555-4EC5-BA42-F08FDC860FC5}"/>
              </a:ext>
            </a:extLst>
          </p:cNvPr>
          <p:cNvSpPr/>
          <p:nvPr/>
        </p:nvSpPr>
        <p:spPr>
          <a:xfrm>
            <a:off x="7367451" y="975097"/>
            <a:ext cx="2328800" cy="10104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Grado III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5AF94D95-629B-45E1-AAEC-C5EA770F4701}"/>
              </a:ext>
            </a:extLst>
          </p:cNvPr>
          <p:cNvSpPr/>
          <p:nvPr/>
        </p:nvSpPr>
        <p:spPr>
          <a:xfrm>
            <a:off x="9709504" y="975097"/>
            <a:ext cx="2412841" cy="101047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800" dirty="0" smtClean="0">
                <a:solidFill>
                  <a:schemeClr val="tx1"/>
                </a:solidFill>
              </a:rPr>
              <a:t>Grado IV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ED9AEF32-A349-4371-8CA3-04CD76C11401}"/>
              </a:ext>
            </a:extLst>
          </p:cNvPr>
          <p:cNvSpPr txBox="1"/>
          <p:nvPr/>
        </p:nvSpPr>
        <p:spPr>
          <a:xfrm>
            <a:off x="3008439" y="50469"/>
            <a:ext cx="583095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Manejo</a:t>
            </a:r>
            <a:endParaRPr lang="es-ES" sz="3600" dirty="0"/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05525"/>
              </p:ext>
            </p:extLst>
          </p:nvPr>
        </p:nvGraphicFramePr>
        <p:xfrm>
          <a:off x="1502954" y="2016669"/>
          <a:ext cx="10619391" cy="491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946"/>
                <a:gridCol w="2343150"/>
                <a:gridCol w="2381250"/>
                <a:gridCol w="4769045"/>
              </a:tblGrid>
              <a:tr h="3804436"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Terapia</a:t>
                      </a: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Estudios</a:t>
                      </a:r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Espera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Conducta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Considerar Retener </a:t>
                      </a:r>
                      <a:r>
                        <a:rPr lang="es-AR" sz="1400" dirty="0" err="1" smtClean="0"/>
                        <a:t>ICPi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TC</a:t>
                      </a:r>
                      <a:r>
                        <a:rPr lang="es-AR" sz="1400" baseline="0" dirty="0" smtClean="0"/>
                        <a:t> de </a:t>
                      </a:r>
                      <a:r>
                        <a:rPr lang="es-AR" sz="1400" baseline="0" dirty="0" err="1" smtClean="0"/>
                        <a:t>torax</a:t>
                      </a:r>
                      <a:r>
                        <a:rPr lang="es-AR" sz="1400" baseline="0" dirty="0" smtClean="0"/>
                        <a:t>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err="1" smtClean="0"/>
                        <a:t>Sat</a:t>
                      </a:r>
                      <a:r>
                        <a:rPr lang="es-AR" sz="1400" dirty="0" smtClean="0"/>
                        <a:t> O2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s-AR" sz="1400" dirty="0" smtClean="0"/>
                        <a:t>Reevaluar en 4 </a:t>
                      </a:r>
                      <a:r>
                        <a:rPr lang="es-AR" sz="1400" dirty="0" err="1" smtClean="0"/>
                        <a:t>sem</a:t>
                      </a: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s-AR" sz="1400" baseline="0" dirty="0" smtClean="0"/>
                        <a:t>Re-</a:t>
                      </a:r>
                      <a:r>
                        <a:rPr lang="es-AR" sz="1400" baseline="0" dirty="0" err="1" smtClean="0"/>
                        <a:t>challenge</a:t>
                      </a:r>
                      <a:r>
                        <a:rPr lang="es-AR" sz="1400" baseline="0" dirty="0" smtClean="0"/>
                        <a:t> si hay </a:t>
                      </a:r>
                      <a:r>
                        <a:rPr lang="es-AR" sz="1400" baseline="0" dirty="0" err="1" smtClean="0"/>
                        <a:t>resolucion</a:t>
                      </a:r>
                      <a:r>
                        <a:rPr lang="es-AR" sz="1400" baseline="0" dirty="0" smtClean="0"/>
                        <a:t> de opacidades o mejoría </a:t>
                      </a:r>
                      <a:r>
                        <a:rPr lang="es-AR" sz="1400" baseline="0" dirty="0" err="1" smtClean="0"/>
                        <a:t>clinica</a:t>
                      </a: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s-AR" sz="1400" baseline="0" dirty="0" smtClean="0"/>
                        <a:t>Si no mejora 72hs tratar como GRADO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Retener</a:t>
                      </a:r>
                      <a:r>
                        <a:rPr lang="es-AR" sz="1400" baseline="0" dirty="0" smtClean="0"/>
                        <a:t> </a:t>
                      </a:r>
                      <a:r>
                        <a:rPr lang="es-AR" sz="1400" dirty="0" err="1" smtClean="0"/>
                        <a:t>ICPi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err="1" smtClean="0"/>
                        <a:t>Pancultivar</a:t>
                      </a:r>
                      <a:r>
                        <a:rPr lang="es-AR" sz="1400" dirty="0" smtClean="0"/>
                        <a:t> (Esputo </a:t>
                      </a:r>
                      <a:r>
                        <a:rPr lang="es-AR" sz="1400" dirty="0" err="1" smtClean="0"/>
                        <a:t>Hemocultivo</a:t>
                      </a:r>
                      <a:r>
                        <a:rPr lang="es-AR" sz="1400" dirty="0" smtClean="0"/>
                        <a:t> </a:t>
                      </a:r>
                      <a:r>
                        <a:rPr lang="es-AR" sz="1400" dirty="0" err="1" smtClean="0"/>
                        <a:t>Urocultivo</a:t>
                      </a:r>
                      <a:r>
                        <a:rPr lang="es-AR" sz="1400" dirty="0" smtClean="0"/>
                        <a:t>)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Considerar ATB </a:t>
                      </a:r>
                    </a:p>
                    <a:p>
                      <a:r>
                        <a:rPr lang="es-AR" sz="1400" dirty="0" smtClean="0"/>
                        <a:t>Considerar FBC con BAL</a:t>
                      </a:r>
                    </a:p>
                    <a:p>
                      <a:r>
                        <a:rPr lang="es-AR" sz="1400" dirty="0" smtClean="0"/>
                        <a:t>TC de </a:t>
                      </a:r>
                      <a:r>
                        <a:rPr lang="es-AR" sz="1400" dirty="0" err="1" smtClean="0"/>
                        <a:t>torax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ESTEROIDES     </a:t>
                      </a:r>
                      <a:r>
                        <a:rPr lang="es-AR" sz="1400" dirty="0" err="1" smtClean="0"/>
                        <a:t>Prednisona</a:t>
                      </a:r>
                      <a:r>
                        <a:rPr lang="es-AR" sz="1400" dirty="0" smtClean="0"/>
                        <a:t> 1-2 mg/kg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s-AR" sz="1400" baseline="0" dirty="0" smtClean="0"/>
                        <a:t>Monitoreo cada 3-7 </a:t>
                      </a:r>
                      <a:r>
                        <a:rPr lang="es-AR" sz="1400" baseline="0" dirty="0" err="1" smtClean="0"/>
                        <a:t>dias</a:t>
                      </a: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s-AR" sz="14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s-AR" sz="1400" baseline="0" dirty="0" smtClean="0"/>
                        <a:t>Si no mejora 72hs tratar como GRADO 3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Suspender </a:t>
                      </a:r>
                      <a:r>
                        <a:rPr lang="es-AR" sz="1400" dirty="0" err="1" smtClean="0"/>
                        <a:t>ICPi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err="1" smtClean="0"/>
                        <a:t>Internacion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TC</a:t>
                      </a:r>
                      <a:r>
                        <a:rPr lang="es-AR" sz="1400" baseline="0" dirty="0" smtClean="0"/>
                        <a:t> de tórax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baseline="0" dirty="0" smtClean="0"/>
                        <a:t>FBC con BAL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baseline="0" dirty="0" smtClean="0"/>
                        <a:t>Examen Funcional Respiratorio</a:t>
                      </a:r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dirty="0" smtClean="0"/>
                    </a:p>
                    <a:p>
                      <a:endParaRPr lang="es-AR" sz="1400" u="sng" dirty="0" smtClean="0"/>
                    </a:p>
                    <a:p>
                      <a:endParaRPr lang="es-AR" sz="1400" u="sng" dirty="0" smtClean="0"/>
                    </a:p>
                    <a:p>
                      <a:r>
                        <a:rPr lang="es-AR" sz="1400" u="sng" dirty="0" err="1" smtClean="0"/>
                        <a:t>Metilprednisolona</a:t>
                      </a:r>
                      <a:r>
                        <a:rPr lang="es-AR" sz="1400" u="sng" dirty="0" smtClean="0"/>
                        <a:t> 1-2 mg/kg/</a:t>
                      </a:r>
                      <a:r>
                        <a:rPr lang="es-AR" sz="1400" u="sng" dirty="0" err="1" smtClean="0"/>
                        <a:t>dia</a:t>
                      </a:r>
                      <a:r>
                        <a:rPr lang="es-AR" sz="1400" u="sng" dirty="0" smtClean="0"/>
                        <a:t> +</a:t>
                      </a:r>
                    </a:p>
                    <a:p>
                      <a:r>
                        <a:rPr lang="es-AR" sz="1400" u="sng" dirty="0" smtClean="0"/>
                        <a:t>ATB empírico</a:t>
                      </a:r>
                    </a:p>
                    <a:p>
                      <a:endParaRPr lang="es-AR" sz="1400" dirty="0" smtClean="0"/>
                    </a:p>
                    <a:p>
                      <a:r>
                        <a:rPr lang="es-AR" sz="1400" dirty="0" smtClean="0"/>
                        <a:t>Si no mejora 48hs..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INFLIXIMAB 5mg/kg seguido por 2°</a:t>
                      </a:r>
                      <a:r>
                        <a:rPr lang="es-AR" sz="1400" baseline="0" dirty="0" smtClean="0"/>
                        <a:t> dosis al </a:t>
                      </a:r>
                      <a:r>
                        <a:rPr lang="es-AR" sz="1400" baseline="0" dirty="0" err="1" smtClean="0"/>
                        <a:t>dia</a:t>
                      </a:r>
                      <a:r>
                        <a:rPr lang="es-AR" sz="1400" baseline="0" dirty="0" smtClean="0"/>
                        <a:t> 14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MMF 2gr/</a:t>
                      </a:r>
                      <a:r>
                        <a:rPr lang="es-AR" sz="1400" dirty="0" err="1" smtClean="0"/>
                        <a:t>dia</a:t>
                      </a:r>
                      <a:endParaRPr lang="es-AR" sz="14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es-AR" sz="1400" dirty="0" smtClean="0"/>
                        <a:t>Gammaglobulina x 5 </a:t>
                      </a:r>
                      <a:r>
                        <a:rPr lang="es-AR" sz="1400" dirty="0" err="1" smtClean="0"/>
                        <a:t>dias</a:t>
                      </a:r>
                      <a:r>
                        <a:rPr lang="es-AR" sz="1400" dirty="0" smtClean="0"/>
                        <a:t> o CFA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</a:tr>
              <a:tr h="770195">
                <a:tc>
                  <a:txBody>
                    <a:bodyPr/>
                    <a:lstStyle/>
                    <a:p>
                      <a:pPr marL="0" marR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aseline="0" dirty="0" err="1" smtClean="0"/>
                        <a:t>Mejoria</a:t>
                      </a:r>
                      <a:r>
                        <a:rPr lang="es-AR" sz="1400" baseline="0" dirty="0" smtClean="0"/>
                        <a:t>: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aseline="0" dirty="0" smtClean="0"/>
                        <a:t>Monitoreo semanal con </a:t>
                      </a:r>
                      <a:r>
                        <a:rPr lang="es-AR" sz="1400" baseline="0" dirty="0" err="1" smtClean="0"/>
                        <a:t>Rx</a:t>
                      </a:r>
                      <a:r>
                        <a:rPr lang="es-AR" sz="1400" baseline="0" dirty="0" smtClean="0"/>
                        <a:t> </a:t>
                      </a:r>
                      <a:r>
                        <a:rPr lang="es-AR" sz="1400" baseline="0" dirty="0" err="1" smtClean="0"/>
                        <a:t>Tx</a:t>
                      </a:r>
                      <a:r>
                        <a:rPr lang="es-AR" sz="1400" baseline="0" dirty="0" smtClean="0"/>
                        <a:t> y </a:t>
                      </a:r>
                      <a:r>
                        <a:rPr lang="es-AR" sz="1400" baseline="0" dirty="0" err="1" smtClean="0"/>
                        <a:t>Sat</a:t>
                      </a:r>
                      <a:r>
                        <a:rPr lang="es-AR" sz="1400" baseline="0" dirty="0" smtClean="0"/>
                        <a:t> O2</a:t>
                      </a:r>
                    </a:p>
                    <a:p>
                      <a:endParaRPr lang="es-AR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dirty="0" smtClean="0"/>
                        <a:t>Dejar Esteroides x 6 </a:t>
                      </a:r>
                      <a:r>
                        <a:rPr lang="es-AR" sz="1400" dirty="0" err="1" smtClean="0"/>
                        <a:t>sem</a:t>
                      </a:r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1400" baseline="0" dirty="0" smtClean="0"/>
                        <a:t>X 6 semanas (Grado ¾)</a:t>
                      </a:r>
                      <a:endParaRPr lang="es-E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r="77539" b="84001"/>
          <a:stretch>
            <a:fillRect/>
          </a:stretch>
        </p:blipFill>
        <p:spPr bwMode="auto">
          <a:xfrm>
            <a:off x="200937" y="250797"/>
            <a:ext cx="2338252" cy="82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8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25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0" y="0"/>
            <a:ext cx="10013576" cy="332399"/>
          </a:xfrm>
        </p:spPr>
        <p:txBody>
          <a:bodyPr/>
          <a:lstStyle/>
          <a:p>
            <a:r>
              <a:rPr lang="es-AR" dirty="0" smtClean="0"/>
              <a:t>Re-</a:t>
            </a:r>
            <a:r>
              <a:rPr lang="es-AR" dirty="0" err="1" smtClean="0"/>
              <a:t>Challenge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312" y="223876"/>
            <a:ext cx="8548144" cy="585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53998"/>
          </a:xfrm>
        </p:spPr>
        <p:txBody>
          <a:bodyPr/>
          <a:lstStyle/>
          <a:p>
            <a:r>
              <a:rPr lang="es-AR" dirty="0" smtClean="0"/>
              <a:t>Búsqueda rutinaria de alteración respiratoria previo al inicio del tratamiento dirigido….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12618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Interrogatorio sobre síntomas respiratorios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Auscultación</a:t>
            </a:r>
            <a:r>
              <a:rPr lang="es-ES" dirty="0" smtClean="0"/>
              <a:t> (búsqueda de crepitantes)</a:t>
            </a:r>
          </a:p>
          <a:p>
            <a:pPr>
              <a:buFont typeface="Arial" pitchFamily="34" charset="0"/>
              <a:buChar char="•"/>
            </a:pPr>
            <a:r>
              <a:rPr lang="es-AR" dirty="0" err="1" smtClean="0"/>
              <a:t>Rx</a:t>
            </a:r>
            <a:r>
              <a:rPr lang="es-AR" dirty="0" smtClean="0"/>
              <a:t> </a:t>
            </a:r>
            <a:r>
              <a:rPr lang="es-AR" dirty="0" err="1" smtClean="0"/>
              <a:t>Tx</a:t>
            </a:r>
            <a:r>
              <a:rPr lang="es-AR" dirty="0" smtClean="0"/>
              <a:t> previas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Examen funcional respiratorio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44285" y="514201"/>
            <a:ext cx="10013576" cy="332399"/>
          </a:xfrm>
        </p:spPr>
        <p:txBody>
          <a:bodyPr/>
          <a:lstStyle/>
          <a:p>
            <a:r>
              <a:rPr lang="es-AR" dirty="0" err="1" smtClean="0"/>
              <a:t>Screening</a:t>
            </a:r>
            <a:r>
              <a:rPr lang="es-AR" dirty="0" smtClean="0"/>
              <a:t> Respiratorio Previo Inicio de Medicación….	</a:t>
            </a:r>
            <a:endParaRPr lang="es-ES" dirty="0"/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78" y="3174274"/>
            <a:ext cx="3576662" cy="2601209"/>
          </a:xfrm>
          <a:prstGeom prst="rect">
            <a:avLst/>
          </a:prstGeom>
        </p:spPr>
      </p:pic>
      <p:pic>
        <p:nvPicPr>
          <p:cNvPr id="7" name="Picture 2" descr="Resultado de imagen para tomograf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135" y="3448595"/>
            <a:ext cx="3285819" cy="2205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932" y="3844091"/>
            <a:ext cx="2123728" cy="149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arrow_animated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5954" y="1863237"/>
            <a:ext cx="932250" cy="827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 La toxicidad pulmonar es frecuente y potencialmente mortal.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Se requiere de un </a:t>
            </a:r>
            <a:r>
              <a:rPr lang="es-MX" sz="2000" i="1" u="sng" dirty="0" smtClean="0"/>
              <a:t>enfoque multidisciplinario </a:t>
            </a:r>
            <a:r>
              <a:rPr lang="es-MX" sz="2000" dirty="0" smtClean="0"/>
              <a:t>por parte de neumólogos, oncólogos médicos y radiólogos.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 Es mas frecuente en NSCLC, alteraciones respiratorias previas y en el uso combinado (</a:t>
            </a:r>
            <a:r>
              <a:rPr lang="es-MX" sz="2000" dirty="0" err="1" smtClean="0"/>
              <a:t>nivo</a:t>
            </a:r>
            <a:r>
              <a:rPr lang="es-MX" sz="2000" dirty="0" smtClean="0"/>
              <a:t>/</a:t>
            </a:r>
            <a:r>
              <a:rPr lang="es-MX" sz="2000" dirty="0" err="1" smtClean="0"/>
              <a:t>ipi</a:t>
            </a:r>
            <a:r>
              <a:rPr lang="es-MX" sz="2000" dirty="0" smtClean="0"/>
              <a:t>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MX" sz="2000" dirty="0" smtClean="0"/>
              <a:t> Una vez sospechada, hay amplia gama de diagnósticos diferenciales: procesos infecciosos, inflamatorios y </a:t>
            </a:r>
            <a:r>
              <a:rPr lang="es-MX" sz="2000" dirty="0" err="1" smtClean="0"/>
              <a:t>neoplásicos</a:t>
            </a:r>
            <a:r>
              <a:rPr lang="es-MX" sz="2000" dirty="0" smtClean="0"/>
              <a:t>.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s-MX" sz="2000" dirty="0" smtClean="0"/>
              <a:t> No hay criterios definidos y su diagnóstico es por EXCLUSION…..creando un Desafío Médico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MX" sz="2000" dirty="0" smtClean="0"/>
              <a:t>Mayor conocimiento en el servicio de Urgencias y Médicos de atención primaria. </a:t>
            </a:r>
          </a:p>
        </p:txBody>
      </p:sp>
      <p:sp>
        <p:nvSpPr>
          <p:cNvPr id="1024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44" name="AutoShape 4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46" name="AutoShape 6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9" name="Picture 9" descr="Resultado de imagen para recordar import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2820" y="182426"/>
            <a:ext cx="2771775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FE55FE1-14D6-4E0C-911C-D83186A362DD}" type="slidenum">
              <a:rPr lang="en-US" smtClean="0"/>
              <a:pPr algn="r"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0585" y="391496"/>
            <a:ext cx="10013576" cy="443198"/>
          </a:xfrm>
        </p:spPr>
        <p:txBody>
          <a:bodyPr/>
          <a:lstStyle/>
          <a:p>
            <a:pPr algn="ctr"/>
            <a:r>
              <a:rPr lang="es-PE" sz="3200" dirty="0" smtClean="0"/>
              <a:t>MUCHAS GRACIAS POR SU ATENCION</a:t>
            </a:r>
            <a:endParaRPr lang="es-PE" sz="32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190" y="3595765"/>
            <a:ext cx="12192000" cy="236167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lang="es-PE" sz="2400" dirty="0" smtClean="0"/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Martín Eduardo Fernández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Médico especialista en </a:t>
            </a:r>
            <a:r>
              <a:rPr kumimoji="0" lang="es-A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Neumonología</a:t>
            </a: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.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Consultorio Multidisciplinario Especializado en Enfermedades Pulmonares Intersticiales Difusas (EPID)</a:t>
            </a:r>
            <a:b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Hospital de Rehabilitación Respiratoria “María Ferrer”.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s-A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Instituto Oncológico Alexander Fleming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t="5600" r="3669"/>
          <a:stretch>
            <a:fillRect/>
          </a:stretch>
        </p:blipFill>
        <p:spPr bwMode="auto">
          <a:xfrm>
            <a:off x="3485082" y="1654730"/>
            <a:ext cx="2244442" cy="159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Resultado de imagen para instituto alexander flem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716" y="1629204"/>
            <a:ext cx="1994032" cy="1832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3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gradFill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99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xmlns="" id="{7A6707DB-EACE-CB45-963E-D1DE839EC213}"/>
              </a:ext>
            </a:extLst>
          </p:cNvPr>
          <p:cNvSpPr txBox="1">
            <a:spLocks/>
          </p:cNvSpPr>
          <p:nvPr/>
        </p:nvSpPr>
        <p:spPr>
          <a:xfrm>
            <a:off x="772885" y="1386125"/>
            <a:ext cx="6172200" cy="4852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429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5400" dirty="0" err="1" smtClean="0"/>
              <a:t>Muchas</a:t>
            </a:r>
            <a:r>
              <a:rPr lang="en-US" sz="5400" dirty="0" smtClean="0"/>
              <a:t> Gracias!</a:t>
            </a:r>
            <a:endParaRPr lang="en-US" sz="5400" dirty="0">
              <a:effectLst>
                <a:outerShdw blurRad="3429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1481E-E15B-4005-BCAF-8FBF0B2C7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7068" y="-12488361"/>
            <a:ext cx="29044307" cy="271618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6848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E" sz="2000" dirty="0" smtClean="0"/>
              <a:t>Los efectos adversos relacionados con las nuevas terapias son impredecibles,</a:t>
            </a:r>
          </a:p>
          <a:p>
            <a:pPr>
              <a:lnSpc>
                <a:spcPct val="150000"/>
              </a:lnSpc>
            </a:pPr>
            <a:r>
              <a:rPr lang="es-PE" sz="2000" dirty="0" smtClean="0"/>
              <a:t> potencialmente graves y requieren una RAPIDA INTERVENCION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E" sz="2000" dirty="0" smtClean="0"/>
              <a:t> La toxicidad pulmonar es un reto, el enfoque requiere </a:t>
            </a:r>
            <a:r>
              <a:rPr lang="es-PE" sz="2000" b="1" i="1" dirty="0" smtClean="0"/>
              <a:t>evaluación interdisciplinaria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E" sz="2000" dirty="0" smtClean="0"/>
              <a:t> Colaboración entre distintos especialistas y oncólogos médicos</a:t>
            </a:r>
            <a:endParaRPr lang="es-PE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08355"/>
            <a:ext cx="10013576" cy="443198"/>
          </a:xfrm>
        </p:spPr>
        <p:txBody>
          <a:bodyPr/>
          <a:lstStyle/>
          <a:p>
            <a:r>
              <a:rPr lang="es-AR" sz="3200" dirty="0" smtClean="0"/>
              <a:t>Enfoque inicial</a:t>
            </a:r>
            <a:endParaRPr lang="es-E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331" y="3806486"/>
            <a:ext cx="5829435" cy="23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99000">
              <a:schemeClr val="accent1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E1481E-E15B-4005-BCAF-8FBF0B2C7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7068" y="-12488361"/>
            <a:ext cx="29044307" cy="27161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9418B1-84FD-BB45-85EB-5093B3974D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5" y="1349662"/>
            <a:ext cx="6942786" cy="998500"/>
          </a:xfrm>
          <a:prstGeom prst="rect">
            <a:avLst/>
          </a:prstGeom>
          <a:effectLst>
            <a:outerShdw blurRad="215900" dir="2700000" algn="tl" rotWithShape="0">
              <a:prstClr val="black">
                <a:alpha val="28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85258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PE" sz="2000" dirty="0" smtClean="0"/>
              <a:t> Hay diversos mecanismos propuestos:</a:t>
            </a:r>
          </a:p>
          <a:p>
            <a:pPr>
              <a:lnSpc>
                <a:spcPct val="150000"/>
              </a:lnSpc>
            </a:pPr>
            <a:endParaRPr lang="es-PE" sz="20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E" sz="2000" dirty="0" smtClean="0"/>
              <a:t> Injuria pulmonar directa con la subsecuente liberación de </a:t>
            </a:r>
            <a:r>
              <a:rPr lang="es-PE" sz="2000" dirty="0" err="1" smtClean="0"/>
              <a:t>citokinas</a:t>
            </a:r>
            <a:r>
              <a:rPr lang="es-PE" sz="2000" dirty="0" smtClean="0"/>
              <a:t> y mediadores inflamatorios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E" sz="2000" dirty="0" smtClean="0"/>
              <a:t> Liberación sistémica de </a:t>
            </a:r>
            <a:r>
              <a:rPr lang="es-PE" sz="2000" dirty="0" err="1" smtClean="0"/>
              <a:t>citokinas</a:t>
            </a:r>
            <a:r>
              <a:rPr lang="es-PE" sz="2000" dirty="0" smtClean="0"/>
              <a:t> y </a:t>
            </a:r>
            <a:r>
              <a:rPr lang="es-PE" sz="2000" dirty="0" err="1" smtClean="0"/>
              <a:t>leak</a:t>
            </a:r>
            <a:r>
              <a:rPr lang="es-PE" sz="2000" dirty="0" smtClean="0"/>
              <a:t> capilar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E" sz="2000" dirty="0" smtClean="0"/>
              <a:t> Injuria celular por activación de linfocitos y macrófagos alveolares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PE" sz="2000" dirty="0" smtClean="0"/>
              <a:t> Injuria oxidativa por liberación de radicales libres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s-PE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08355"/>
            <a:ext cx="10013576" cy="443198"/>
          </a:xfrm>
        </p:spPr>
        <p:txBody>
          <a:bodyPr/>
          <a:lstStyle/>
          <a:p>
            <a:r>
              <a:rPr lang="es-AR" sz="3200" dirty="0" smtClean="0"/>
              <a:t>Patogenia….mecanismos propuestos	</a:t>
            </a:r>
            <a:endParaRPr lang="es-ES" sz="3200" dirty="0"/>
          </a:p>
        </p:txBody>
      </p:sp>
      <p:pic>
        <p:nvPicPr>
          <p:cNvPr id="26626" name="Picture 2" descr="Imagen relacionad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2191" y="3712345"/>
            <a:ext cx="1965011" cy="1826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Cual es la incidencia de los efectos adversos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inmunomediados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Cual es su temporalidad y formas de presentación de los efectos adversos pulmonares?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Que recomiendan las guías internacionales?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Como proceder en nuestro medio local? Ideal vs. Real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Manejo terapéutico de las toxicidades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264F-F460-4E3F-8450-A27CB6439239}" type="slidenum">
              <a:rPr lang="es-ES" smtClean="0"/>
              <a:t>5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08355"/>
            <a:ext cx="10013576" cy="443198"/>
          </a:xfrm>
        </p:spPr>
        <p:txBody>
          <a:bodyPr/>
          <a:lstStyle/>
          <a:p>
            <a:r>
              <a:rPr lang="es-AR" sz="3200" dirty="0" smtClean="0"/>
              <a:t>Puntos Clave</a:t>
            </a:r>
            <a:endParaRPr lang="es-ES" sz="3200" dirty="0"/>
          </a:p>
        </p:txBody>
      </p:sp>
      <p:pic>
        <p:nvPicPr>
          <p:cNvPr id="35842" name="Picture 2" descr="Resultado de imagen para gif check li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1366" y="2677885"/>
            <a:ext cx="1956842" cy="327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Cual es la incidencia de los efectos adversos </a:t>
            </a:r>
            <a:r>
              <a:rPr lang="es-AR" sz="2000" dirty="0" err="1" smtClean="0">
                <a:latin typeface="Calibri" pitchFamily="34" charset="0"/>
                <a:cs typeface="Calibri" pitchFamily="34" charset="0"/>
              </a:rPr>
              <a:t>inmunomediados</a:t>
            </a:r>
            <a:r>
              <a:rPr lang="es-AR" sz="2000" dirty="0" smtClean="0">
                <a:latin typeface="Calibri" pitchFamily="34" charset="0"/>
                <a:cs typeface="Calibri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latin typeface="Calibri" pitchFamily="34" charset="0"/>
                <a:cs typeface="Calibri" pitchFamily="34" charset="0"/>
              </a:rPr>
              <a:t> Cual es su temporalidad y formas de presentación de los efectos adversos pulmonares?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Que recomiendan las guías internacionales?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Como proceder en nuestro medio local? Escenario Ideal vs. Real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s-AR" sz="20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Manejo terapéutico de las toxicidades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264F-F460-4E3F-8450-A27CB6439239}" type="slidenum">
              <a:rPr lang="es-ES" smtClean="0"/>
              <a:t>6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808355"/>
            <a:ext cx="10013576" cy="443198"/>
          </a:xfrm>
        </p:spPr>
        <p:txBody>
          <a:bodyPr/>
          <a:lstStyle/>
          <a:p>
            <a:r>
              <a:rPr lang="es-AR" sz="3200" dirty="0" smtClean="0"/>
              <a:t>Puntos Clave</a:t>
            </a:r>
            <a:endParaRPr lang="es-ES" sz="3200" dirty="0"/>
          </a:p>
        </p:txBody>
      </p:sp>
      <p:pic>
        <p:nvPicPr>
          <p:cNvPr id="5" name="Picture 2" descr="Resultado de imagen para gif check lis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1366" y="2690948"/>
            <a:ext cx="1956842" cy="3270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s-PE" sz="2400" dirty="0" smtClean="0"/>
              <a:t>Incidencia: melanoma, el cáncer de pulmón y el cáncer renal encontraron una de toxicidad pulmonar de 2,7 –3,5% </a:t>
            </a:r>
          </a:p>
          <a:p>
            <a:pPr>
              <a:lnSpc>
                <a:spcPct val="170000"/>
              </a:lnSpc>
            </a:pPr>
            <a:r>
              <a:rPr lang="es-PE" sz="2400" dirty="0" smtClean="0"/>
              <a:t>Factores de Riesgo: Masculino y ex TBQ… mayor riesgo de toxicidad pulmonar vs. mujeres y no fumadores.</a:t>
            </a:r>
          </a:p>
          <a:p>
            <a:pPr>
              <a:lnSpc>
                <a:spcPct val="170000"/>
              </a:lnSpc>
            </a:pPr>
            <a:r>
              <a:rPr lang="es-PE" sz="2400" dirty="0" smtClean="0"/>
              <a:t>Edad Media: 59 años.</a:t>
            </a:r>
          </a:p>
          <a:p>
            <a:pPr>
              <a:lnSpc>
                <a:spcPct val="170000"/>
              </a:lnSpc>
            </a:pPr>
            <a:r>
              <a:rPr lang="es-PE" sz="2400" dirty="0" smtClean="0"/>
              <a:t>La toxicidad pulmonar puede variar según el tipo de tumor: </a:t>
            </a:r>
          </a:p>
          <a:p>
            <a:pPr lvl="1">
              <a:lnSpc>
                <a:spcPct val="170000"/>
              </a:lnSpc>
            </a:pPr>
            <a:r>
              <a:rPr lang="es-PE" sz="2400" dirty="0" smtClean="0"/>
              <a:t>Melanoma: baja incidencia </a:t>
            </a:r>
          </a:p>
          <a:p>
            <a:pPr lvl="1">
              <a:lnSpc>
                <a:spcPct val="170000"/>
              </a:lnSpc>
            </a:pPr>
            <a:r>
              <a:rPr lang="es-PE" sz="2400" dirty="0" smtClean="0"/>
              <a:t>CA de Pulmón: mayor incidencia con  niveles más altos desarrollar toxicidades de alto grado e incluso fatales que aquellos con otros tipos de cáncer</a:t>
            </a:r>
            <a:endParaRPr lang="es-PE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200" dirty="0" smtClean="0"/>
              <a:t>Epidemiología</a:t>
            </a:r>
            <a:endParaRPr lang="es-E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797" y="47848"/>
            <a:ext cx="7920203" cy="114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6096000" y="580395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200" b="1" i="1" dirty="0" err="1"/>
              <a:t>Lancet</a:t>
            </a:r>
            <a:r>
              <a:rPr lang="es-ES" sz="1200" b="1" i="1" dirty="0"/>
              <a:t> </a:t>
            </a:r>
            <a:r>
              <a:rPr lang="es-ES" sz="1200" b="1" i="1" dirty="0" err="1"/>
              <a:t>Respir</a:t>
            </a:r>
            <a:r>
              <a:rPr lang="es-ES" sz="1200" b="1" i="1" dirty="0"/>
              <a:t> </a:t>
            </a:r>
            <a:r>
              <a:rPr lang="es-ES" sz="1200" b="1" i="1" dirty="0" err="1"/>
              <a:t>Med</a:t>
            </a:r>
            <a:r>
              <a:rPr lang="es-ES" sz="1200" b="1" i="1" dirty="0"/>
              <a:t> </a:t>
            </a:r>
            <a:r>
              <a:rPr lang="es-ES" sz="1200" b="1" i="1" dirty="0" smtClean="0"/>
              <a:t>2018; </a:t>
            </a:r>
            <a:r>
              <a:rPr lang="es-ES" sz="1200" b="1" dirty="0" smtClean="0"/>
              <a:t>6</a:t>
            </a:r>
            <a:r>
              <a:rPr lang="es-ES" sz="1200" b="1" dirty="0"/>
              <a:t>: 472–78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3888" y="1509608"/>
            <a:ext cx="7772400" cy="370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sz="3200" dirty="0" smtClean="0"/>
              <a:t>Situaciones adicionales a considerar Epidemiología</a:t>
            </a:r>
            <a:endParaRPr lang="es-PE" sz="3200" dirty="0"/>
          </a:p>
        </p:txBody>
      </p:sp>
      <p:sp>
        <p:nvSpPr>
          <p:cNvPr id="8" name="7 Rectángulo"/>
          <p:cNvSpPr/>
          <p:nvPr/>
        </p:nvSpPr>
        <p:spPr>
          <a:xfrm>
            <a:off x="623888" y="5214833"/>
            <a:ext cx="70278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La prevalencia de EPOC fue de 14,5%</a:t>
            </a:r>
          </a:p>
          <a:p>
            <a:r>
              <a:rPr lang="es-MX" dirty="0" smtClean="0"/>
              <a:t>Estima: 2,3 millones de argentinos padecen EPOC </a:t>
            </a:r>
          </a:p>
          <a:p>
            <a:r>
              <a:rPr lang="es-MX" dirty="0" smtClean="0"/>
              <a:t>Elevada tasa de </a:t>
            </a:r>
            <a:r>
              <a:rPr lang="es-MX" dirty="0" err="1" smtClean="0"/>
              <a:t>subdiagnóstico</a:t>
            </a:r>
            <a:r>
              <a:rPr lang="es-MX" dirty="0" smtClean="0"/>
              <a:t> </a:t>
            </a:r>
            <a:r>
              <a:rPr lang="es-ES" dirty="0" smtClean="0"/>
              <a:t>y error diagnóstico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096000" y="585532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1200" dirty="0" err="1" smtClean="0"/>
              <a:t>Arch</a:t>
            </a:r>
            <a:r>
              <a:rPr lang="es-ES" sz="1200" dirty="0" smtClean="0"/>
              <a:t> </a:t>
            </a:r>
            <a:r>
              <a:rPr lang="es-ES" sz="1200" dirty="0" err="1" smtClean="0"/>
              <a:t>Bronconeumol</a:t>
            </a:r>
            <a:r>
              <a:rPr lang="es-ES" sz="1200" dirty="0" smtClean="0"/>
              <a:t>. 2017. https://doi.org/10.1016/j.arbres.2017.09.018</a:t>
            </a:r>
            <a:endParaRPr lang="es-ES" sz="1200" dirty="0"/>
          </a:p>
        </p:txBody>
      </p:sp>
      <p:pic>
        <p:nvPicPr>
          <p:cNvPr id="90114" name="Picture 2" descr="Resultado de imagen para autopsia de un ases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0673" y="1509608"/>
            <a:ext cx="3283131" cy="4042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27757"/>
            <a:ext cx="10013576" cy="664797"/>
          </a:xfrm>
        </p:spPr>
        <p:txBody>
          <a:bodyPr/>
          <a:lstStyle/>
          <a:p>
            <a:r>
              <a:rPr lang="en-US" sz="2400" noProof="0" dirty="0" smtClean="0"/>
              <a:t>IMARs </a:t>
            </a:r>
            <a:r>
              <a:rPr lang="en-US" sz="2400" noProof="0" dirty="0" err="1" smtClean="0"/>
              <a:t>Nivolumab</a:t>
            </a:r>
            <a:r>
              <a:rPr lang="en-US" sz="2400" noProof="0" dirty="0" smtClean="0"/>
              <a:t> </a:t>
            </a:r>
            <a:r>
              <a:rPr lang="en-US" sz="2400" noProof="0" dirty="0" err="1" smtClean="0"/>
              <a:t>Monoterapia</a:t>
            </a:r>
            <a:r>
              <a:rPr lang="en-US" sz="2400" noProof="0" dirty="0" smtClean="0"/>
              <a:t>: </a:t>
            </a:r>
            <a:r>
              <a:rPr lang="en-US" sz="2400" noProof="0" dirty="0" err="1" smtClean="0"/>
              <a:t>Frecuencia</a:t>
            </a:r>
            <a:r>
              <a:rPr lang="en-US" sz="2400" noProof="0" dirty="0" smtClean="0"/>
              <a:t> y </a:t>
            </a:r>
            <a:r>
              <a:rPr lang="en-US" sz="2400" noProof="0" dirty="0" err="1" smtClean="0"/>
              <a:t>Tiempo</a:t>
            </a:r>
            <a:r>
              <a:rPr lang="en-US" sz="2400" noProof="0" dirty="0" smtClean="0"/>
              <a:t> de </a:t>
            </a:r>
            <a:r>
              <a:rPr lang="en-US" sz="2400" noProof="0" dirty="0" err="1" smtClean="0"/>
              <a:t>inicio</a:t>
            </a:r>
            <a:r>
              <a:rPr lang="en-US" sz="2400" noProof="0" dirty="0" smtClean="0"/>
              <a:t> de </a:t>
            </a:r>
            <a:r>
              <a:rPr lang="en-US" sz="2400" noProof="0" dirty="0" err="1" smtClean="0"/>
              <a:t>síntomas</a:t>
            </a:r>
            <a:r>
              <a:rPr lang="en-US" sz="2400" noProof="0" dirty="0" smtClean="0"/>
              <a:t> </a:t>
            </a:r>
            <a:r>
              <a:rPr lang="en-US" sz="2400" noProof="0" dirty="0"/>
              <a:t>(Pooled Analysis)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1134" y="826039"/>
            <a:ext cx="10858500" cy="415498"/>
          </a:xfrm>
        </p:spPr>
        <p:txBody>
          <a:bodyPr/>
          <a:lstStyle/>
          <a:p>
            <a:r>
              <a:rPr lang="en-US" sz="1500" noProof="0" dirty="0"/>
              <a:t>Clinically significant adverse reactions of nivolumab as a single agent were evaluated in </a:t>
            </a:r>
            <a:br>
              <a:rPr lang="en-US" sz="1500" noProof="0" dirty="0"/>
            </a:br>
            <a:r>
              <a:rPr lang="en-US" sz="1500" noProof="0" dirty="0"/>
              <a:t>1994 patients enrolled in CheckMate </a:t>
            </a:r>
            <a:r>
              <a:rPr lang="en-US" sz="1500" dirty="0"/>
              <a:t>017, 025, 037, 039, 057</a:t>
            </a:r>
            <a:r>
              <a:rPr lang="en-US" sz="1500" noProof="0" dirty="0"/>
              <a:t>, 066, 067, and 205, or a single‑arm trial in NSCLC (n = 117)</a:t>
            </a: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671054"/>
              </p:ext>
            </p:extLst>
          </p:nvPr>
        </p:nvGraphicFramePr>
        <p:xfrm>
          <a:off x="712438" y="1659065"/>
          <a:ext cx="10839447" cy="428396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6131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31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31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1364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Nivolumab (N = 1994)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82141" marR="82141" marT="41070" marB="4107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343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All grades,</a:t>
                      </a:r>
                      <a:br>
                        <a:rPr lang="en-US" sz="105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sz="1050" b="1" baseline="0" dirty="0">
                          <a:solidFill>
                            <a:schemeClr val="tx1"/>
                          </a:solidFill>
                        </a:rPr>
                        <a:t> (%)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Median time to onset,</a:t>
                      </a:r>
                      <a:br>
                        <a:rPr lang="en-US" sz="105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months (range)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050" b="1" baseline="300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common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8839202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Skin adverse reactions</a:t>
                      </a:r>
                      <a:r>
                        <a:rPr kumimoji="0" lang="en-US" sz="105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a</a:t>
                      </a:r>
                      <a:endParaRPr lang="en-US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171 (9)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2.8 (&lt;1 day to 25.8 months)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2568458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Hypothyroidism/thyroiditis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171 (9)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2.9 (1</a:t>
                      </a:r>
                      <a:r>
                        <a:rPr lang="en-US" sz="1050" baseline="0" dirty="0">
                          <a:solidFill>
                            <a:schemeClr val="tx2"/>
                          </a:solidFill>
                        </a:rPr>
                        <a:t> day to 16.6 months)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4252598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Infusion reactions</a:t>
                      </a:r>
                      <a:endParaRPr lang="en-US" sz="1050" b="1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127 (6.4)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/>
                        <a:cs typeface="Arial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–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6496474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Pneumonitis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2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</a:rPr>
                        <a:t>61 (3.1)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3.5 (1 day to 22.3 months)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Colitis</a:t>
                      </a:r>
                      <a:endParaRPr lang="en-US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58 (2.9)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5.3 (2 days to 20.9 months)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Hyperthyroidism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54 (2.7)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1.5 (1 day to 14.2 months)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5462785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1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</a:t>
                      </a: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1018130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Hepatitis</a:t>
                      </a:r>
                      <a:endParaRPr lang="en-US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35 (1.8)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3.3 (6 days to 9 months)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Endocrinopathies</a:t>
                      </a:r>
                      <a:endParaRPr lang="en-US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en-US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Hypophysitis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12 (0.6)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4.9 (1.4 months to 11 months)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Adrenal insufficiency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20 (1)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4.3 (15 days to 21 months)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marL="114300" indent="0"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Diabetes</a:t>
                      </a:r>
                      <a:r>
                        <a:rPr lang="en-US" sz="1050" baseline="30000" dirty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17</a:t>
                      </a:r>
                      <a:r>
                        <a:rPr lang="en-US" sz="1050" baseline="30000" dirty="0">
                          <a:solidFill>
                            <a:schemeClr val="tx2"/>
                          </a:solidFill>
                        </a:rPr>
                        <a:t>b</a:t>
                      </a: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 (0.9)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4.4 (15 days to 22 months)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Nephritis/renal dysfunction</a:t>
                      </a:r>
                      <a:endParaRPr lang="en-US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23 (1.2)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4.6 (23 days to 12.3 months)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5665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Encephalitis</a:t>
                      </a:r>
                      <a:r>
                        <a:rPr lang="en-US" sz="1050" baseline="30000" dirty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en-US" sz="1050" b="1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en-US" sz="1050" strike="noStrike" baseline="30000" dirty="0">
                          <a:solidFill>
                            <a:schemeClr val="tx2"/>
                          </a:solidFill>
                        </a:rPr>
                        <a:t>c</a:t>
                      </a: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 (0.2)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50" dirty="0">
                          <a:solidFill>
                            <a:schemeClr val="tx2"/>
                          </a:solidFill>
                        </a:rPr>
                        <a:t>–</a:t>
                      </a:r>
                      <a:endParaRPr lang="en-US" sz="105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960" marR="6096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0" y="6100113"/>
            <a:ext cx="10958045" cy="522836"/>
          </a:xfrm>
          <a:prstGeom prst="rect">
            <a:avLst/>
          </a:prstGeom>
          <a:noFill/>
        </p:spPr>
        <p:txBody>
          <a:bodyPr wrap="square" lIns="90000" tIns="46800" rIns="90000" bIns="46800" rtlCol="0" anchor="b" anchorCtr="0">
            <a:spAutoFit/>
          </a:bodyPr>
          <a:lstStyle>
            <a:defPPr>
              <a:defRPr lang="en-US"/>
            </a:defPPr>
            <a:lvl1pPr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50"/>
              </a:spcAft>
            </a:pPr>
            <a:r>
              <a:rPr lang="en-US" baseline="30000" dirty="0">
                <a:solidFill>
                  <a:srgbClr val="F2F2F2"/>
                </a:solidFill>
              </a:rPr>
              <a:t>a</a:t>
            </a:r>
            <a:r>
              <a:rPr lang="en-US" dirty="0">
                <a:solidFill>
                  <a:srgbClr val="F2F2F2"/>
                </a:solidFill>
              </a:rPr>
              <a:t>Fatal cases have been reported. </a:t>
            </a:r>
            <a:r>
              <a:rPr lang="en-US" baseline="30000" dirty="0">
                <a:solidFill>
                  <a:srgbClr val="F2F2F2"/>
                </a:solidFill>
              </a:rPr>
              <a:t>b</a:t>
            </a:r>
            <a:r>
              <a:rPr lang="en-US" dirty="0">
                <a:solidFill>
                  <a:srgbClr val="F2F2F2"/>
                </a:solidFill>
              </a:rPr>
              <a:t>Two cases of diabetic ketoacidosis occurred. </a:t>
            </a:r>
            <a:r>
              <a:rPr lang="en-US" baseline="30000" dirty="0">
                <a:solidFill>
                  <a:srgbClr val="F2F2F2"/>
                </a:solidFill>
              </a:rPr>
              <a:t>c</a:t>
            </a:r>
            <a:r>
              <a:rPr lang="en-US" dirty="0">
                <a:solidFill>
                  <a:srgbClr val="F2F2F2"/>
                </a:solidFill>
              </a:rPr>
              <a:t>Fatal limbic encephalitis occurred in 1 patient after 7.2 months of exposure, despite discontinuation of nivolumab and administration of corticosteroids. IMAR, </a:t>
            </a:r>
            <a:r>
              <a:rPr lang="en-IE" dirty="0">
                <a:solidFill>
                  <a:srgbClr val="F2F2F2"/>
                </a:solidFill>
              </a:rPr>
              <a:t>immune-mediated adverse reaction; NSCLC, non-small cell lung cancer.</a:t>
            </a:r>
          </a:p>
          <a:p>
            <a:pPr>
              <a:spcAft>
                <a:spcPts val="50"/>
              </a:spcAft>
            </a:pPr>
            <a:r>
              <a:rPr lang="en-US" dirty="0">
                <a:solidFill>
                  <a:srgbClr val="F2F2F2"/>
                </a:solidFill>
              </a:rPr>
              <a:t>OPDIVO</a:t>
            </a:r>
            <a:r>
              <a:rPr lang="en-US" baseline="30000" dirty="0">
                <a:solidFill>
                  <a:srgbClr val="F2F2F2"/>
                </a:solidFill>
              </a:rPr>
              <a:t>®</a:t>
            </a:r>
            <a:r>
              <a:rPr lang="en-US" dirty="0">
                <a:solidFill>
                  <a:srgbClr val="F2F2F2"/>
                </a:solidFill>
              </a:rPr>
              <a:t> (nivolumab) [package insert]. Princeton, NJ: Bristol-Myers Squibb Company; November 2018.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164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BGB_GENERIC TEMPLATE" val="hcbwjqKm"/>
  <p:tag name="ARTICULATE_SLIDE_THUMBNAIL_REFRESH" val="1"/>
  <p:tag name="ARTICULATE_PROJECT_OPEN" val="0"/>
  <p:tag name="ARTICULATE_SLIDE_COUNT" val="11"/>
  <p:tag name="PRESGUID" val="4cfc7d23-ecee-402d-8916-6aaeb923ceb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GB_Generic Template">
  <a:themeElements>
    <a:clrScheme name="Non-branded Med Ed Palette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647FBE"/>
      </a:accent1>
      <a:accent2>
        <a:srgbClr val="FCA201"/>
      </a:accent2>
      <a:accent3>
        <a:srgbClr val="777877"/>
      </a:accent3>
      <a:accent4>
        <a:srgbClr val="64DAC4"/>
      </a:accent4>
      <a:accent5>
        <a:srgbClr val="B749AE"/>
      </a:accent5>
      <a:accent6>
        <a:srgbClr val="256E8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BGB_Generic Template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647FBE"/>
      </a:accent1>
      <a:accent2>
        <a:srgbClr val="FCA201"/>
      </a:accent2>
      <a:accent3>
        <a:srgbClr val="777877"/>
      </a:accent3>
      <a:accent4>
        <a:srgbClr val="64DAC4"/>
      </a:accent4>
      <a:accent5>
        <a:srgbClr val="B749AE"/>
      </a:accent5>
      <a:accent6>
        <a:srgbClr val="256E8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pounds_x0028_s_x0029_ xmlns="49484b32-44ed-4f25-9040-be95fd4f7b70">
      <Value>Nivolumab</Value>
      <Value>Ipilimumab</Value>
    </Compounds_x0028_s_x0029_>
    <Description xmlns="http://schemas.microsoft.com/sharepoint/v3/fields" xsi:nil="true"/>
    <Status xmlns="3108cff6-111e-4efe-9e3b-b0ac3f74aeaf">Active</Status>
    <Exp._x0020_Date xmlns="49484b32-44ed-4f25-9040-be95fd4f7b70">2021-05-14T04:00:00+00:00</Exp._x0020_Date>
    <ReportOwner xmlns="http://schemas.microsoft.com/sharepoint/v3">
      <UserInfo>
        <DisplayName>Hinde, Annabel</DisplayName>
        <AccountId>2246</AccountId>
        <AccountType/>
      </UserInfo>
    </ReportOwner>
    <Category xmlns="3108cff6-111e-4efe-9e3b-b0ac3f74aeaf">Curriculum and Other Training Materials</Catego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urriculum and Other Training Materials" ma:contentTypeID="0x0101005E879B01D5585541BC0BF1B564EFD7AE0045BDF00496FA764CBA5D3D08248D94A9" ma:contentTypeVersion="24" ma:contentTypeDescription="" ma:contentTypeScope="" ma:versionID="49e29e45e19dc0d3570489e2ea1b8f79">
  <xsd:schema xmlns:xsd="http://www.w3.org/2001/XMLSchema" xmlns:xs="http://www.w3.org/2001/XMLSchema" xmlns:p="http://schemas.microsoft.com/office/2006/metadata/properties" xmlns:ns1="http://schemas.microsoft.com/sharepoint/v3" xmlns:ns2="49484b32-44ed-4f25-9040-be95fd4f7b70" xmlns:ns3="http://schemas.microsoft.com/sharepoint/v3/fields" xmlns:ns4="3108cff6-111e-4efe-9e3b-b0ac3f74aeaf" xmlns:ns5="5da71e02-240d-4736-8444-85381261516b" targetNamespace="http://schemas.microsoft.com/office/2006/metadata/properties" ma:root="true" ma:fieldsID="5bf06fa6a2c0f4a7549b099e40d15280" ns1:_="" ns2:_="" ns3:_="" ns4:_="" ns5:_="">
    <xsd:import namespace="http://schemas.microsoft.com/sharepoint/v3"/>
    <xsd:import namespace="49484b32-44ed-4f25-9040-be95fd4f7b70"/>
    <xsd:import namespace="http://schemas.microsoft.com/sharepoint/v3/fields"/>
    <xsd:import namespace="3108cff6-111e-4efe-9e3b-b0ac3f74aeaf"/>
    <xsd:import namespace="5da71e02-240d-4736-8444-85381261516b"/>
    <xsd:element name="properties">
      <xsd:complexType>
        <xsd:sequence>
          <xsd:element name="documentManagement">
            <xsd:complexType>
              <xsd:all>
                <xsd:element ref="ns2:Compounds_x0028_s_x0029_" minOccurs="0"/>
                <xsd:element ref="ns3:Description" minOccurs="0"/>
                <xsd:element ref="ns1:ReportOwner" minOccurs="0"/>
                <xsd:element ref="ns2:Exp._x0020_Date" minOccurs="0"/>
                <xsd:element ref="ns4:Category" minOccurs="0"/>
                <xsd:element ref="ns4:Status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eportOwner" ma:index="4" nillable="true" ma:displayName="Owner" ma:description="Owner of this document" ma:list="UserInfo" ma:SearchPeopleOnly="false" ma:internalName="Repor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84b32-44ed-4f25-9040-be95fd4f7b70" elementFormDefault="qualified">
    <xsd:import namespace="http://schemas.microsoft.com/office/2006/documentManagement/types"/>
    <xsd:import namespace="http://schemas.microsoft.com/office/infopath/2007/PartnerControls"/>
    <xsd:element name="Compounds_x0028_s_x0029_" ma:index="2" nillable="true" ma:displayName="Compound(s)" ma:internalName="Compounds_x0028_s_x0029_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ivolumab"/>
                    <xsd:enumeration value="Ipilimumab"/>
                    <xsd:enumeration value="Dasatinib"/>
                    <xsd:enumeration value="Elotuzumab"/>
                    <xsd:enumeration value="Lirilumab"/>
                    <xsd:enumeration value="Urelumab"/>
                    <xsd:enumeration value="BMS-986205"/>
                    <xsd:enumeration value="General competitor"/>
                    <xsd:enumeration value="Relatlimab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Exp._x0020_Date" ma:index="5" nillable="true" ma:displayName="Exp. Date" ma:format="DateOnly" ma:internalName="Exp_x002e__x0020_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escription" ma:index="3" nillable="true" ma:displayName="Description" ma:description="Description for Documents" ma:internalName="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8cff6-111e-4efe-9e3b-b0ac3f74aeaf" elementFormDefault="qualified">
    <xsd:import namespace="http://schemas.microsoft.com/office/2006/documentManagement/types"/>
    <xsd:import namespace="http://schemas.microsoft.com/office/infopath/2007/PartnerControls"/>
    <xsd:element name="Category" ma:index="12" nillable="true" ma:displayName="Category" ma:format="Dropdown" ma:internalName="Category">
      <xsd:simpleType>
        <xsd:union memberTypes="dms:Text">
          <xsd:simpleType>
            <xsd:restriction base="dms:Choice">
              <xsd:enumeration value="Key Papers"/>
              <xsd:enumeration value="Curriculum and Other Training Materials"/>
              <xsd:enumeration value="Competitor Training Materials"/>
              <xsd:enumeration value="Country Specific Training Materials"/>
              <xsd:enumeration value="Monthly Training Plan and Materials"/>
              <xsd:enumeration value="Scientific Platform"/>
              <xsd:enumeration value="Q&amp;A and FAQs"/>
              <xsd:enumeration value="Test"/>
            </xsd:restriction>
          </xsd:simpleType>
        </xsd:union>
      </xsd:simpleType>
    </xsd:element>
    <xsd:element name="Status" ma:index="13" nillable="true" ma:displayName="Status" ma:default="Active" ma:format="Dropdown" ma:internalName="Status">
      <xsd:simpleType>
        <xsd:restriction base="dms:Choice">
          <xsd:enumeration value="Active"/>
          <xsd:enumeration value="Archi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71e02-240d-4736-8444-85381261516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17BE2A-7ECF-4B5C-B52D-D22354CC5D2A}">
  <ds:schemaRefs>
    <ds:schemaRef ds:uri="http://schemas.microsoft.com/office/2006/documentManagement/types"/>
    <ds:schemaRef ds:uri="http://purl.org/dc/terms/"/>
    <ds:schemaRef ds:uri="3108cff6-111e-4efe-9e3b-b0ac3f74aeaf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/fields"/>
    <ds:schemaRef ds:uri="49484b32-44ed-4f25-9040-be95fd4f7b70"/>
    <ds:schemaRef ds:uri="5da71e02-240d-4736-8444-85381261516b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6DCAC05-C2C0-4E80-BDBF-0ADD3AA55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484b32-44ed-4f25-9040-be95fd4f7b70"/>
    <ds:schemaRef ds:uri="http://schemas.microsoft.com/sharepoint/v3/fields"/>
    <ds:schemaRef ds:uri="3108cff6-111e-4efe-9e3b-b0ac3f74aeaf"/>
    <ds:schemaRef ds:uri="5da71e02-240d-4736-8444-853812615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26C8C-ADF9-4A98-BF6C-40299A77BC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2305</Words>
  <Application>Microsoft Office PowerPoint</Application>
  <PresentationFormat>Widescreen</PresentationFormat>
  <Paragraphs>571</Paragraphs>
  <Slides>30</Slides>
  <Notes>10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Gadugi</vt:lpstr>
      <vt:lpstr>Wingdings</vt:lpstr>
      <vt:lpstr>BGB_Generic Template</vt:lpstr>
      <vt:lpstr>3_BGB_Generic Template</vt:lpstr>
      <vt:lpstr>Generalidades Neumonología</vt:lpstr>
      <vt:lpstr>Disclosures</vt:lpstr>
      <vt:lpstr>Enfoque inicial</vt:lpstr>
      <vt:lpstr>Patogenia….mecanismos propuestos </vt:lpstr>
      <vt:lpstr>Puntos Clave</vt:lpstr>
      <vt:lpstr>Puntos Clave</vt:lpstr>
      <vt:lpstr>Epidemiología</vt:lpstr>
      <vt:lpstr>Situaciones adicionales a considerar Epidemiología</vt:lpstr>
      <vt:lpstr>IMARs Nivolumab Monoterapia: Frecuencia y Tiempo de inicio de síntomas (Pooled Analysis)</vt:lpstr>
      <vt:lpstr>IMARs con Nivolumab + Ipilimumab: Frecuencia y tiempo de inicio y Time to Onset (Pooled Analysis)</vt:lpstr>
      <vt:lpstr>IMARs con Nivolumab Monoterapia y Nivolumab + Ipilimumab Combinados: Frecuencia y tiempo de instauración (Pooled Analysis)</vt:lpstr>
      <vt:lpstr>…son potencialmente  FATALES !!!</vt:lpstr>
      <vt:lpstr>Formas de Presentación</vt:lpstr>
      <vt:lpstr>Formas de Presentación en Imágenes</vt:lpstr>
      <vt:lpstr>PowerPoint Presentation</vt:lpstr>
      <vt:lpstr>PowerPoint Presentation</vt:lpstr>
      <vt:lpstr>PowerPoint Presentation</vt:lpstr>
      <vt:lpstr>PowerPoint Presentation</vt:lpstr>
      <vt:lpstr>Puntos Clave</vt:lpstr>
      <vt:lpstr>Puntos Clave</vt:lpstr>
      <vt:lpstr>PowerPoint Presentation</vt:lpstr>
      <vt:lpstr>PowerPoint Presentation</vt:lpstr>
      <vt:lpstr>PowerPoint Presentation</vt:lpstr>
      <vt:lpstr>PowerPoint Presentation</vt:lpstr>
      <vt:lpstr>Re-Challenge</vt:lpstr>
      <vt:lpstr>Screening Respiratorio Previo Inicio de Medicación…. </vt:lpstr>
      <vt:lpstr>Conclusiones</vt:lpstr>
      <vt:lpstr>MUCHAS GRACIAS POR SU ATENCION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 on Melanoma: Present Challenges and Future Considerations</dc:title>
  <dc:creator>Alan Mathieu</dc:creator>
  <cp:keywords>BGB_Generic Template</cp:keywords>
  <cp:lastModifiedBy>Shandher Tovar</cp:lastModifiedBy>
  <cp:revision>40</cp:revision>
  <cp:lastPrinted>2019-04-24T16:01:34Z</cp:lastPrinted>
  <dcterms:created xsi:type="dcterms:W3CDTF">2016-10-19T19:19:26Z</dcterms:created>
  <dcterms:modified xsi:type="dcterms:W3CDTF">2019-06-19T04:20:13Z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EC58F383-D9CA-49BC-9536-3A493DD4A2C1</vt:lpwstr>
  </property>
  <property fmtid="{D5CDD505-2E9C-101B-9397-08002B2CF9AE}" pid="3" name="ArticulatePath">
    <vt:lpwstr>Presentation1</vt:lpwstr>
  </property>
  <property fmtid="{D5CDD505-2E9C-101B-9397-08002B2CF9AE}" pid="4" name="ContentTypeId">
    <vt:lpwstr>0x0101005E879B01D5585541BC0BF1B564EFD7AE0045BDF00496FA764CBA5D3D08248D94A9</vt:lpwstr>
  </property>
</Properties>
</file>